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33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20" r:id="rId67"/>
    <p:sldId id="321" r:id="rId68"/>
    <p:sldId id="322" r:id="rId69"/>
    <p:sldId id="323" r:id="rId70"/>
    <p:sldId id="324" r:id="rId71"/>
    <p:sldId id="325" r:id="rId72"/>
    <p:sldId id="326" r:id="rId73"/>
    <p:sldId id="327" r:id="rId74"/>
    <p:sldId id="328" r:id="rId75"/>
    <p:sldId id="329"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8" r:id="rId132"/>
    <p:sldId id="389" r:id="rId133"/>
    <p:sldId id="390" r:id="rId134"/>
    <p:sldId id="391" r:id="rId135"/>
    <p:sldId id="392" r:id="rId136"/>
    <p:sldId id="393" r:id="rId137"/>
    <p:sldId id="394" r:id="rId138"/>
    <p:sldId id="395" r:id="rId139"/>
    <p:sldId id="396" r:id="rId140"/>
    <p:sldId id="397" r:id="rId141"/>
    <p:sldId id="398" r:id="rId142"/>
    <p:sldId id="399" r:id="rId143"/>
    <p:sldId id="400" r:id="rId144"/>
    <p:sldId id="401" r:id="rId145"/>
    <p:sldId id="402" r:id="rId146"/>
    <p:sldId id="403" r:id="rId147"/>
    <p:sldId id="404" r:id="rId148"/>
    <p:sldId id="405" r:id="rId149"/>
    <p:sldId id="406" r:id="rId150"/>
    <p:sldId id="407" r:id="rId151"/>
    <p:sldId id="408" r:id="rId152"/>
    <p:sldId id="409" r:id="rId153"/>
    <p:sldId id="410" r:id="rId154"/>
    <p:sldId id="411" r:id="rId155"/>
    <p:sldId id="412" r:id="rId156"/>
    <p:sldId id="413" r:id="rId157"/>
    <p:sldId id="414" r:id="rId158"/>
    <p:sldId id="415" r:id="rId159"/>
    <p:sldId id="416" r:id="rId160"/>
    <p:sldId id="417" r:id="rId161"/>
    <p:sldId id="418" r:id="rId162"/>
    <p:sldId id="419" r:id="rId163"/>
    <p:sldId id="420" r:id="rId164"/>
    <p:sldId id="421" r:id="rId165"/>
    <p:sldId id="422" r:id="rId166"/>
    <p:sldId id="423" r:id="rId167"/>
    <p:sldId id="424" r:id="rId168"/>
    <p:sldId id="425" r:id="rId169"/>
    <p:sldId id="426" r:id="rId170"/>
    <p:sldId id="427" r:id="rId171"/>
    <p:sldId id="428" r:id="rId172"/>
    <p:sldId id="429" r:id="rId173"/>
    <p:sldId id="430" r:id="rId174"/>
    <p:sldId id="431" r:id="rId175"/>
    <p:sldId id="432" r:id="rId176"/>
    <p:sldId id="433" r:id="rId177"/>
    <p:sldId id="434" r:id="rId178"/>
    <p:sldId id="435" r:id="rId179"/>
    <p:sldId id="436" r:id="rId180"/>
    <p:sldId id="437" r:id="rId181"/>
    <p:sldId id="438" r:id="rId182"/>
    <p:sldId id="439" r:id="rId183"/>
    <p:sldId id="440" r:id="rId184"/>
    <p:sldId id="441" r:id="rId185"/>
    <p:sldId id="442" r:id="rId186"/>
    <p:sldId id="443" r:id="rId187"/>
    <p:sldId id="444" r:id="rId188"/>
    <p:sldId id="445" r:id="rId189"/>
    <p:sldId id="446" r:id="rId190"/>
    <p:sldId id="447" r:id="rId191"/>
    <p:sldId id="448" r:id="rId192"/>
    <p:sldId id="449" r:id="rId193"/>
    <p:sldId id="450" r:id="rId194"/>
    <p:sldId id="451" r:id="rId195"/>
    <p:sldId id="452" r:id="rId196"/>
    <p:sldId id="453" r:id="rId197"/>
    <p:sldId id="454" r:id="rId198"/>
    <p:sldId id="455" r:id="rId199"/>
    <p:sldId id="456" r:id="rId200"/>
    <p:sldId id="457" r:id="rId201"/>
    <p:sldId id="458" r:id="rId202"/>
    <p:sldId id="459" r:id="rId203"/>
    <p:sldId id="460" r:id="rId204"/>
    <p:sldId id="461" r:id="rId205"/>
    <p:sldId id="462" r:id="rId206"/>
    <p:sldId id="463" r:id="rId207"/>
    <p:sldId id="464" r:id="rId208"/>
    <p:sldId id="465" r:id="rId209"/>
    <p:sldId id="466" r:id="rId210"/>
    <p:sldId id="467" r:id="rId211"/>
    <p:sldId id="468" r:id="rId212"/>
    <p:sldId id="469" r:id="rId213"/>
    <p:sldId id="470" r:id="rId214"/>
    <p:sldId id="471" r:id="rId215"/>
    <p:sldId id="472" r:id="rId216"/>
    <p:sldId id="473" r:id="rId217"/>
    <p:sldId id="474" r:id="rId218"/>
    <p:sldId id="475" r:id="rId219"/>
    <p:sldId id="476" r:id="rId220"/>
    <p:sldId id="477" r:id="rId221"/>
    <p:sldId id="478" r:id="rId222"/>
    <p:sldId id="479" r:id="rId223"/>
    <p:sldId id="480" r:id="rId224"/>
    <p:sldId id="481" r:id="rId225"/>
    <p:sldId id="482" r:id="rId226"/>
    <p:sldId id="483" r:id="rId227"/>
    <p:sldId id="484" r:id="rId228"/>
    <p:sldId id="485" r:id="rId229"/>
    <p:sldId id="486" r:id="rId230"/>
    <p:sldId id="487" r:id="rId231"/>
    <p:sldId id="488" r:id="rId232"/>
    <p:sldId id="489" r:id="rId233"/>
    <p:sldId id="490" r:id="rId234"/>
    <p:sldId id="491" r:id="rId235"/>
    <p:sldId id="492" r:id="rId236"/>
    <p:sldId id="493" r:id="rId237"/>
    <p:sldId id="494" r:id="rId238"/>
    <p:sldId id="495" r:id="rId239"/>
    <p:sldId id="496" r:id="rId240"/>
    <p:sldId id="497" r:id="rId241"/>
    <p:sldId id="498" r:id="rId242"/>
    <p:sldId id="499" r:id="rId243"/>
    <p:sldId id="500" r:id="rId244"/>
    <p:sldId id="501" r:id="rId245"/>
    <p:sldId id="502" r:id="rId246"/>
    <p:sldId id="503" r:id="rId247"/>
    <p:sldId id="504" r:id="rId248"/>
    <p:sldId id="505" r:id="rId249"/>
    <p:sldId id="506" r:id="rId250"/>
    <p:sldId id="507" r:id="rId251"/>
    <p:sldId id="508" r:id="rId252"/>
    <p:sldId id="509" r:id="rId253"/>
    <p:sldId id="510" r:id="rId254"/>
    <p:sldId id="511" r:id="rId255"/>
    <p:sldId id="512" r:id="rId256"/>
    <p:sldId id="513" r:id="rId257"/>
    <p:sldId id="514" r:id="rId258"/>
    <p:sldId id="515" r:id="rId259"/>
    <p:sldId id="516" r:id="rId260"/>
    <p:sldId id="517" r:id="rId261"/>
    <p:sldId id="518" r:id="rId262"/>
    <p:sldId id="519" r:id="rId263"/>
    <p:sldId id="520" r:id="rId264"/>
    <p:sldId id="521" r:id="rId265"/>
    <p:sldId id="522" r:id="rId266"/>
    <p:sldId id="523" r:id="rId267"/>
    <p:sldId id="524" r:id="rId268"/>
    <p:sldId id="525" r:id="rId269"/>
    <p:sldId id="526" r:id="rId270"/>
    <p:sldId id="527" r:id="rId271"/>
    <p:sldId id="528" r:id="rId272"/>
    <p:sldId id="529" r:id="rId273"/>
    <p:sldId id="530" r:id="rId274"/>
    <p:sldId id="531" r:id="rId275"/>
    <p:sldId id="533" r:id="rId276"/>
    <p:sldId id="534" r:id="rId277"/>
    <p:sldId id="596" r:id="rId278"/>
    <p:sldId id="535" r:id="rId279"/>
    <p:sldId id="536" r:id="rId280"/>
    <p:sldId id="537" r:id="rId281"/>
    <p:sldId id="539" r:id="rId282"/>
    <p:sldId id="540" r:id="rId283"/>
    <p:sldId id="541" r:id="rId284"/>
    <p:sldId id="542" r:id="rId285"/>
    <p:sldId id="543" r:id="rId286"/>
    <p:sldId id="544" r:id="rId287"/>
    <p:sldId id="545" r:id="rId288"/>
    <p:sldId id="546" r:id="rId289"/>
    <p:sldId id="547" r:id="rId290"/>
    <p:sldId id="548" r:id="rId291"/>
    <p:sldId id="549" r:id="rId292"/>
    <p:sldId id="551" r:id="rId293"/>
    <p:sldId id="552" r:id="rId294"/>
    <p:sldId id="553" r:id="rId295"/>
    <p:sldId id="554" r:id="rId296"/>
    <p:sldId id="555" r:id="rId297"/>
    <p:sldId id="556" r:id="rId298"/>
    <p:sldId id="557" r:id="rId299"/>
    <p:sldId id="558" r:id="rId300"/>
    <p:sldId id="559" r:id="rId301"/>
    <p:sldId id="560" r:id="rId302"/>
    <p:sldId id="561" r:id="rId303"/>
    <p:sldId id="562" r:id="rId304"/>
    <p:sldId id="595" r:id="rId305"/>
    <p:sldId id="564" r:id="rId306"/>
    <p:sldId id="565" r:id="rId307"/>
    <p:sldId id="566" r:id="rId308"/>
    <p:sldId id="567" r:id="rId309"/>
    <p:sldId id="568" r:id="rId310"/>
    <p:sldId id="569" r:id="rId311"/>
    <p:sldId id="570" r:id="rId312"/>
    <p:sldId id="571" r:id="rId313"/>
    <p:sldId id="572" r:id="rId314"/>
    <p:sldId id="573" r:id="rId315"/>
    <p:sldId id="574" r:id="rId316"/>
    <p:sldId id="575" r:id="rId317"/>
    <p:sldId id="576" r:id="rId318"/>
    <p:sldId id="577" r:id="rId319"/>
    <p:sldId id="578" r:id="rId320"/>
    <p:sldId id="579" r:id="rId321"/>
    <p:sldId id="580" r:id="rId322"/>
    <p:sldId id="586" r:id="rId323"/>
    <p:sldId id="587" r:id="rId324"/>
    <p:sldId id="588" r:id="rId325"/>
    <p:sldId id="589" r:id="rId326"/>
    <p:sldId id="590" r:id="rId327"/>
    <p:sldId id="591" r:id="rId328"/>
    <p:sldId id="592" r:id="rId329"/>
    <p:sldId id="593" r:id="rId330"/>
  </p:sldIdLst>
  <p:sldSz cx="9144000" cy="5143500" type="screen16x9"/>
  <p:notesSz cx="6858000" cy="9144000"/>
  <p:embeddedFontLst>
    <p:embeddedFont>
      <p:font typeface="Caveat" panose="020B0604020202020204" charset="0"/>
      <p:regular r:id="rId332"/>
      <p:bold r:id="rId333"/>
    </p:embeddedFont>
    <p:embeddedFont>
      <p:font typeface="Consolas" panose="020B0609020204030204" pitchFamily="49" charset="0"/>
      <p:regular r:id="rId334"/>
      <p:bold r:id="rId335"/>
      <p:italic r:id="rId336"/>
      <p:boldItalic r:id="rId337"/>
    </p:embeddedFont>
    <p:embeddedFont>
      <p:font typeface="Hack" panose="020B0604020202020204" charset="0"/>
      <p:regular r:id="rId338"/>
      <p:bold r:id="rId339"/>
      <p:italic r:id="rId340"/>
      <p:boldItalic r:id="rId341"/>
    </p:embeddedFont>
    <p:embeddedFont>
      <p:font typeface="Montserrat" panose="00000500000000000000" pitchFamily="2" charset="0"/>
      <p:regular r:id="rId342"/>
      <p:bold r:id="rId343"/>
      <p:italic r:id="rId344"/>
      <p:boldItalic r:id="rId345"/>
    </p:embeddedFont>
    <p:embeddedFont>
      <p:font typeface="Montserrat Light" panose="00000400000000000000" pitchFamily="2" charset="0"/>
      <p:regular r:id="rId346"/>
      <p:italic r:id="rId347"/>
    </p:embeddedFont>
    <p:embeddedFont>
      <p:font typeface="Play" panose="020B0604020202020204" charset="0"/>
      <p:regular r:id="rId348"/>
      <p:bold r:id="rId349"/>
    </p:embeddedFont>
    <p:embeddedFont>
      <p:font typeface="Raleway" pitchFamily="2" charset="0"/>
      <p:regular r:id="rId350"/>
      <p:bold r:id="rId351"/>
      <p:italic r:id="rId352"/>
      <p:boldItalic r:id="rId353"/>
    </p:embeddedFont>
    <p:embeddedFont>
      <p:font typeface="Source Sans Pro" panose="020B0503030403020204" pitchFamily="34" charset="0"/>
      <p:regular r:id="rId354"/>
      <p:bold r:id="rId355"/>
      <p:italic r:id="rId356"/>
      <p:boldItalic r:id="rId3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51F25E-41AB-5884-BA5C-812203AE78F9}" v="153" dt="2025-07-13T11:26:41.598"/>
    <p1510:client id="{38109F80-5DD5-D504-9BF9-8F38A36952A0}" v="38" dt="2025-07-13T10:37:24.113"/>
    <p1510:client id="{400D0C21-61EB-9D94-0CFF-B3FBA9E2651C}" v="9" dt="2025-07-13T11:29:26.341"/>
    <p1510:client id="{4561DF3A-1AD1-10C5-E935-46A1ED959A78}" v="142" dt="2025-07-13T10:23:49.089"/>
  </p1510:revLst>
</p1510:revInfo>
</file>

<file path=ppt/tableStyles.xml><?xml version="1.0" encoding="utf-8"?>
<a:tblStyleLst xmlns:a="http://schemas.openxmlformats.org/drawingml/2006/main" def="{23DE432C-DA91-41F7-AEAE-FDE13B321AF9}">
  <a:tblStyle styleId="{23DE432C-DA91-41F7-AEAE-FDE13B321AF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134EB8B-E915-435F-AA6A-CB131EBE8F9E}"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99" Type="http://schemas.openxmlformats.org/officeDocument/2006/relationships/slide" Target="slides/slide296.xml"/><Relationship Id="rId21" Type="http://schemas.openxmlformats.org/officeDocument/2006/relationships/slide" Target="slides/slide18.xml"/><Relationship Id="rId63" Type="http://schemas.openxmlformats.org/officeDocument/2006/relationships/slide" Target="slides/slide60.xml"/><Relationship Id="rId159" Type="http://schemas.openxmlformats.org/officeDocument/2006/relationships/slide" Target="slides/slide156.xml"/><Relationship Id="rId324" Type="http://schemas.openxmlformats.org/officeDocument/2006/relationships/slide" Target="slides/slide321.xml"/><Relationship Id="rId170" Type="http://schemas.openxmlformats.org/officeDocument/2006/relationships/slide" Target="slides/slide167.xml"/><Relationship Id="rId226" Type="http://schemas.openxmlformats.org/officeDocument/2006/relationships/slide" Target="slides/slide223.xml"/><Relationship Id="rId268" Type="http://schemas.openxmlformats.org/officeDocument/2006/relationships/slide" Target="slides/slide265.xml"/><Relationship Id="rId32" Type="http://schemas.openxmlformats.org/officeDocument/2006/relationships/slide" Target="slides/slide29.xml"/><Relationship Id="rId74" Type="http://schemas.openxmlformats.org/officeDocument/2006/relationships/slide" Target="slides/slide71.xml"/><Relationship Id="rId128" Type="http://schemas.openxmlformats.org/officeDocument/2006/relationships/slide" Target="slides/slide125.xml"/><Relationship Id="rId335" Type="http://schemas.openxmlformats.org/officeDocument/2006/relationships/font" Target="fonts/font4.fntdata"/><Relationship Id="rId5" Type="http://schemas.openxmlformats.org/officeDocument/2006/relationships/slide" Target="slides/slide2.xml"/><Relationship Id="rId181" Type="http://schemas.openxmlformats.org/officeDocument/2006/relationships/slide" Target="slides/slide178.xml"/><Relationship Id="rId237" Type="http://schemas.openxmlformats.org/officeDocument/2006/relationships/slide" Target="slides/slide234.xml"/><Relationship Id="rId279" Type="http://schemas.openxmlformats.org/officeDocument/2006/relationships/slide" Target="slides/slide276.xml"/><Relationship Id="rId43" Type="http://schemas.openxmlformats.org/officeDocument/2006/relationships/slide" Target="slides/slide40.xml"/><Relationship Id="rId139" Type="http://schemas.openxmlformats.org/officeDocument/2006/relationships/slide" Target="slides/slide136.xml"/><Relationship Id="rId290" Type="http://schemas.openxmlformats.org/officeDocument/2006/relationships/slide" Target="slides/slide287.xml"/><Relationship Id="rId304" Type="http://schemas.openxmlformats.org/officeDocument/2006/relationships/slide" Target="slides/slide301.xml"/><Relationship Id="rId346" Type="http://schemas.openxmlformats.org/officeDocument/2006/relationships/font" Target="fonts/font15.fntdata"/><Relationship Id="rId85" Type="http://schemas.openxmlformats.org/officeDocument/2006/relationships/slide" Target="slides/slide82.xml"/><Relationship Id="rId150" Type="http://schemas.openxmlformats.org/officeDocument/2006/relationships/slide" Target="slides/slide147.xml"/><Relationship Id="rId192" Type="http://schemas.openxmlformats.org/officeDocument/2006/relationships/slide" Target="slides/slide189.xml"/><Relationship Id="rId206" Type="http://schemas.openxmlformats.org/officeDocument/2006/relationships/slide" Target="slides/slide203.xml"/><Relationship Id="rId248" Type="http://schemas.openxmlformats.org/officeDocument/2006/relationships/slide" Target="slides/slide245.xml"/><Relationship Id="rId12" Type="http://schemas.openxmlformats.org/officeDocument/2006/relationships/slide" Target="slides/slide9.xml"/><Relationship Id="rId108" Type="http://schemas.openxmlformats.org/officeDocument/2006/relationships/slide" Target="slides/slide105.xml"/><Relationship Id="rId315" Type="http://schemas.openxmlformats.org/officeDocument/2006/relationships/slide" Target="slides/slide312.xml"/><Relationship Id="rId357" Type="http://schemas.openxmlformats.org/officeDocument/2006/relationships/font" Target="fonts/font26.fntdata"/><Relationship Id="rId54" Type="http://schemas.openxmlformats.org/officeDocument/2006/relationships/slide" Target="slides/slide51.xml"/><Relationship Id="rId96" Type="http://schemas.openxmlformats.org/officeDocument/2006/relationships/slide" Target="slides/slide93.xml"/><Relationship Id="rId161" Type="http://schemas.openxmlformats.org/officeDocument/2006/relationships/slide" Target="slides/slide158.xml"/><Relationship Id="rId217" Type="http://schemas.openxmlformats.org/officeDocument/2006/relationships/slide" Target="slides/slide214.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326" Type="http://schemas.openxmlformats.org/officeDocument/2006/relationships/slide" Target="slides/slide323.xml"/><Relationship Id="rId65" Type="http://schemas.openxmlformats.org/officeDocument/2006/relationships/slide" Target="slides/slide62.xml"/><Relationship Id="rId130" Type="http://schemas.openxmlformats.org/officeDocument/2006/relationships/slide" Target="slides/slide127.xml"/><Relationship Id="rId172" Type="http://schemas.openxmlformats.org/officeDocument/2006/relationships/slide" Target="slides/slide169.xml"/><Relationship Id="rId228" Type="http://schemas.openxmlformats.org/officeDocument/2006/relationships/slide" Target="slides/slide225.xml"/><Relationship Id="rId281" Type="http://schemas.openxmlformats.org/officeDocument/2006/relationships/slide" Target="slides/slide278.xml"/><Relationship Id="rId337" Type="http://schemas.openxmlformats.org/officeDocument/2006/relationships/font" Target="fonts/font6.fntdata"/><Relationship Id="rId34" Type="http://schemas.openxmlformats.org/officeDocument/2006/relationships/slide" Target="slides/slide31.xml"/><Relationship Id="rId76" Type="http://schemas.openxmlformats.org/officeDocument/2006/relationships/slide" Target="slides/slide73.xml"/><Relationship Id="rId141" Type="http://schemas.openxmlformats.org/officeDocument/2006/relationships/slide" Target="slides/slide138.xml"/><Relationship Id="rId7" Type="http://schemas.openxmlformats.org/officeDocument/2006/relationships/slide" Target="slides/slide4.xml"/><Relationship Id="rId183" Type="http://schemas.openxmlformats.org/officeDocument/2006/relationships/slide" Target="slides/slide180.xml"/><Relationship Id="rId239" Type="http://schemas.openxmlformats.org/officeDocument/2006/relationships/slide" Target="slides/slide236.xml"/><Relationship Id="rId250" Type="http://schemas.openxmlformats.org/officeDocument/2006/relationships/slide" Target="slides/slide247.xml"/><Relationship Id="rId292" Type="http://schemas.openxmlformats.org/officeDocument/2006/relationships/slide" Target="slides/slide289.xml"/><Relationship Id="rId306" Type="http://schemas.openxmlformats.org/officeDocument/2006/relationships/slide" Target="slides/slide303.xml"/><Relationship Id="rId45" Type="http://schemas.openxmlformats.org/officeDocument/2006/relationships/slide" Target="slides/slide42.xml"/><Relationship Id="rId87" Type="http://schemas.openxmlformats.org/officeDocument/2006/relationships/slide" Target="slides/slide84.xml"/><Relationship Id="rId110" Type="http://schemas.openxmlformats.org/officeDocument/2006/relationships/slide" Target="slides/slide107.xml"/><Relationship Id="rId348" Type="http://schemas.openxmlformats.org/officeDocument/2006/relationships/font" Target="fonts/font17.fntdata"/><Relationship Id="rId152" Type="http://schemas.openxmlformats.org/officeDocument/2006/relationships/slide" Target="slides/slide149.xml"/><Relationship Id="rId194" Type="http://schemas.openxmlformats.org/officeDocument/2006/relationships/slide" Target="slides/slide191.xml"/><Relationship Id="rId208" Type="http://schemas.openxmlformats.org/officeDocument/2006/relationships/slide" Target="slides/slide205.xml"/><Relationship Id="rId261" Type="http://schemas.openxmlformats.org/officeDocument/2006/relationships/slide" Target="slides/slide258.xml"/><Relationship Id="rId14" Type="http://schemas.openxmlformats.org/officeDocument/2006/relationships/slide" Target="slides/slide11.xml"/><Relationship Id="rId56" Type="http://schemas.openxmlformats.org/officeDocument/2006/relationships/slide" Target="slides/slide53.xml"/><Relationship Id="rId317" Type="http://schemas.openxmlformats.org/officeDocument/2006/relationships/slide" Target="slides/slide314.xml"/><Relationship Id="rId359" Type="http://schemas.openxmlformats.org/officeDocument/2006/relationships/viewProps" Target="viewProps.xml"/><Relationship Id="rId98" Type="http://schemas.openxmlformats.org/officeDocument/2006/relationships/slide" Target="slides/slide95.xml"/><Relationship Id="rId121" Type="http://schemas.openxmlformats.org/officeDocument/2006/relationships/slide" Target="slides/slide118.xml"/><Relationship Id="rId163" Type="http://schemas.openxmlformats.org/officeDocument/2006/relationships/slide" Target="slides/slide160.xml"/><Relationship Id="rId219" Type="http://schemas.openxmlformats.org/officeDocument/2006/relationships/slide" Target="slides/slide216.xml"/><Relationship Id="rId230" Type="http://schemas.openxmlformats.org/officeDocument/2006/relationships/slide" Target="slides/slide227.xml"/><Relationship Id="rId25" Type="http://schemas.openxmlformats.org/officeDocument/2006/relationships/slide" Target="slides/slide22.xml"/><Relationship Id="rId67" Type="http://schemas.openxmlformats.org/officeDocument/2006/relationships/slide" Target="slides/slide64.xml"/><Relationship Id="rId272" Type="http://schemas.openxmlformats.org/officeDocument/2006/relationships/slide" Target="slides/slide269.xml"/><Relationship Id="rId328" Type="http://schemas.openxmlformats.org/officeDocument/2006/relationships/slide" Target="slides/slide325.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360" Type="http://schemas.openxmlformats.org/officeDocument/2006/relationships/theme" Target="theme/theme1.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262" Type="http://schemas.openxmlformats.org/officeDocument/2006/relationships/slide" Target="slides/slide259.xml"/><Relationship Id="rId283" Type="http://schemas.openxmlformats.org/officeDocument/2006/relationships/slide" Target="slides/slide280.xml"/><Relationship Id="rId318" Type="http://schemas.openxmlformats.org/officeDocument/2006/relationships/slide" Target="slides/slide315.xml"/><Relationship Id="rId339" Type="http://schemas.openxmlformats.org/officeDocument/2006/relationships/font" Target="fonts/font8.fntdata"/><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350" Type="http://schemas.openxmlformats.org/officeDocument/2006/relationships/font" Target="fonts/font19.fntdata"/><Relationship Id="rId9" Type="http://schemas.openxmlformats.org/officeDocument/2006/relationships/slide" Target="slides/slide6.xml"/><Relationship Id="rId210" Type="http://schemas.openxmlformats.org/officeDocument/2006/relationships/slide" Target="slides/slide207.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slide" Target="slides/slide270.xml"/><Relationship Id="rId294" Type="http://schemas.openxmlformats.org/officeDocument/2006/relationships/slide" Target="slides/slide291.xml"/><Relationship Id="rId308" Type="http://schemas.openxmlformats.org/officeDocument/2006/relationships/slide" Target="slides/slide305.xml"/><Relationship Id="rId329" Type="http://schemas.openxmlformats.org/officeDocument/2006/relationships/slide" Target="slides/slide326.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340" Type="http://schemas.openxmlformats.org/officeDocument/2006/relationships/font" Target="fonts/font9.fntdata"/><Relationship Id="rId361" Type="http://schemas.openxmlformats.org/officeDocument/2006/relationships/tableStyles" Target="tableStyles.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slide" Target="slides/slide281.xml"/><Relationship Id="rId319" Type="http://schemas.openxmlformats.org/officeDocument/2006/relationships/slide" Target="slides/slide316.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330" Type="http://schemas.openxmlformats.org/officeDocument/2006/relationships/slide" Target="slides/slide327.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351" Type="http://schemas.openxmlformats.org/officeDocument/2006/relationships/font" Target="fonts/font20.fntdata"/><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95" Type="http://schemas.openxmlformats.org/officeDocument/2006/relationships/slide" Target="slides/slide292.xml"/><Relationship Id="rId309" Type="http://schemas.openxmlformats.org/officeDocument/2006/relationships/slide" Target="slides/slide306.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320" Type="http://schemas.openxmlformats.org/officeDocument/2006/relationships/slide" Target="slides/slide317.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341" Type="http://schemas.openxmlformats.org/officeDocument/2006/relationships/font" Target="fonts/font10.fntdata"/><Relationship Id="rId362" Type="http://schemas.microsoft.com/office/2015/10/relationships/revisionInfo" Target="revisionInfo.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slide" Target="slides/slide28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310" Type="http://schemas.openxmlformats.org/officeDocument/2006/relationships/slide" Target="slides/slide307.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331" Type="http://schemas.openxmlformats.org/officeDocument/2006/relationships/notesMaster" Target="notesMasters/notesMaster1.xml"/><Relationship Id="rId352" Type="http://schemas.openxmlformats.org/officeDocument/2006/relationships/font" Target="fonts/font21.fntdata"/><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296" Type="http://schemas.openxmlformats.org/officeDocument/2006/relationships/slide" Target="slides/slide293.xml"/><Relationship Id="rId300" Type="http://schemas.openxmlformats.org/officeDocument/2006/relationships/slide" Target="slides/slide297.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321" Type="http://schemas.openxmlformats.org/officeDocument/2006/relationships/slide" Target="slides/slide318.xml"/><Relationship Id="rId342" Type="http://schemas.openxmlformats.org/officeDocument/2006/relationships/font" Target="fonts/font11.fntdata"/><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slide" Target="slides/slide283.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311" Type="http://schemas.openxmlformats.org/officeDocument/2006/relationships/slide" Target="slides/slide308.xml"/><Relationship Id="rId332" Type="http://schemas.openxmlformats.org/officeDocument/2006/relationships/font" Target="fonts/font1.fntdata"/><Relationship Id="rId353" Type="http://schemas.openxmlformats.org/officeDocument/2006/relationships/font" Target="fonts/font22.fntdata"/><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slide" Target="slides/slide273.xml"/><Relationship Id="rId297" Type="http://schemas.openxmlformats.org/officeDocument/2006/relationships/slide" Target="slides/slide294.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301" Type="http://schemas.openxmlformats.org/officeDocument/2006/relationships/slide" Target="slides/slide298.xml"/><Relationship Id="rId322" Type="http://schemas.openxmlformats.org/officeDocument/2006/relationships/slide" Target="slides/slide319.xml"/><Relationship Id="rId343" Type="http://schemas.openxmlformats.org/officeDocument/2006/relationships/font" Target="fonts/font12.fntdata"/><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266" Type="http://schemas.openxmlformats.org/officeDocument/2006/relationships/slide" Target="slides/slide263.xml"/><Relationship Id="rId287" Type="http://schemas.openxmlformats.org/officeDocument/2006/relationships/slide" Target="slides/slide284.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312" Type="http://schemas.openxmlformats.org/officeDocument/2006/relationships/slide" Target="slides/slide309.xml"/><Relationship Id="rId333" Type="http://schemas.openxmlformats.org/officeDocument/2006/relationships/font" Target="fonts/font2.fntdata"/><Relationship Id="rId354" Type="http://schemas.openxmlformats.org/officeDocument/2006/relationships/font" Target="fonts/font23.fntdata"/><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256" Type="http://schemas.openxmlformats.org/officeDocument/2006/relationships/slide" Target="slides/slide253.xml"/><Relationship Id="rId277" Type="http://schemas.openxmlformats.org/officeDocument/2006/relationships/slide" Target="slides/slide274.xml"/><Relationship Id="rId298" Type="http://schemas.openxmlformats.org/officeDocument/2006/relationships/slide" Target="slides/slide295.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302" Type="http://schemas.openxmlformats.org/officeDocument/2006/relationships/slide" Target="slides/slide299.xml"/><Relationship Id="rId323" Type="http://schemas.openxmlformats.org/officeDocument/2006/relationships/slide" Target="slides/slide320.xml"/><Relationship Id="rId344"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267" Type="http://schemas.openxmlformats.org/officeDocument/2006/relationships/slide" Target="slides/slide264.xml"/><Relationship Id="rId288" Type="http://schemas.openxmlformats.org/officeDocument/2006/relationships/slide" Target="slides/slide285.xml"/><Relationship Id="rId106" Type="http://schemas.openxmlformats.org/officeDocument/2006/relationships/slide" Target="slides/slide103.xml"/><Relationship Id="rId127" Type="http://schemas.openxmlformats.org/officeDocument/2006/relationships/slide" Target="slides/slide124.xml"/><Relationship Id="rId313" Type="http://schemas.openxmlformats.org/officeDocument/2006/relationships/slide" Target="slides/slide310.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 Id="rId334" Type="http://schemas.openxmlformats.org/officeDocument/2006/relationships/font" Target="fonts/font3.fntdata"/><Relationship Id="rId355" Type="http://schemas.openxmlformats.org/officeDocument/2006/relationships/font" Target="fonts/font24.fntdata"/><Relationship Id="rId4" Type="http://schemas.openxmlformats.org/officeDocument/2006/relationships/slide" Target="slides/slide1.xml"/><Relationship Id="rId180" Type="http://schemas.openxmlformats.org/officeDocument/2006/relationships/slide" Target="slides/slide17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 Id="rId303" Type="http://schemas.openxmlformats.org/officeDocument/2006/relationships/slide" Target="slides/slide300.xml"/><Relationship Id="rId42" Type="http://schemas.openxmlformats.org/officeDocument/2006/relationships/slide" Target="slides/slide39.xml"/><Relationship Id="rId84" Type="http://schemas.openxmlformats.org/officeDocument/2006/relationships/slide" Target="slides/slide81.xml"/><Relationship Id="rId138" Type="http://schemas.openxmlformats.org/officeDocument/2006/relationships/slide" Target="slides/slide135.xml"/><Relationship Id="rId345" Type="http://schemas.openxmlformats.org/officeDocument/2006/relationships/font" Target="fonts/font14.fntdata"/><Relationship Id="rId191" Type="http://schemas.openxmlformats.org/officeDocument/2006/relationships/slide" Target="slides/slide188.xml"/><Relationship Id="rId205" Type="http://schemas.openxmlformats.org/officeDocument/2006/relationships/slide" Target="slides/slide202.xml"/><Relationship Id="rId247" Type="http://schemas.openxmlformats.org/officeDocument/2006/relationships/slide" Target="slides/slide244.xml"/><Relationship Id="rId107" Type="http://schemas.openxmlformats.org/officeDocument/2006/relationships/slide" Target="slides/slide104.xml"/><Relationship Id="rId289" Type="http://schemas.openxmlformats.org/officeDocument/2006/relationships/slide" Target="slides/slide286.xml"/><Relationship Id="rId11" Type="http://schemas.openxmlformats.org/officeDocument/2006/relationships/slide" Target="slides/slide8.xml"/><Relationship Id="rId53" Type="http://schemas.openxmlformats.org/officeDocument/2006/relationships/slide" Target="slides/slide50.xml"/><Relationship Id="rId149" Type="http://schemas.openxmlformats.org/officeDocument/2006/relationships/slide" Target="slides/slide146.xml"/><Relationship Id="rId314" Type="http://schemas.openxmlformats.org/officeDocument/2006/relationships/slide" Target="slides/slide311.xml"/><Relationship Id="rId356" Type="http://schemas.openxmlformats.org/officeDocument/2006/relationships/font" Target="fonts/font25.fntdata"/><Relationship Id="rId95" Type="http://schemas.openxmlformats.org/officeDocument/2006/relationships/slide" Target="slides/slide92.xml"/><Relationship Id="rId160" Type="http://schemas.openxmlformats.org/officeDocument/2006/relationships/slide" Target="slides/slide157.xml"/><Relationship Id="rId216" Type="http://schemas.openxmlformats.org/officeDocument/2006/relationships/slide" Target="slides/slide213.xml"/><Relationship Id="rId258" Type="http://schemas.openxmlformats.org/officeDocument/2006/relationships/slide" Target="slides/slide255.xml"/><Relationship Id="rId22" Type="http://schemas.openxmlformats.org/officeDocument/2006/relationships/slide" Target="slides/slide19.xml"/><Relationship Id="rId64" Type="http://schemas.openxmlformats.org/officeDocument/2006/relationships/slide" Target="slides/slide61.xml"/><Relationship Id="rId118" Type="http://schemas.openxmlformats.org/officeDocument/2006/relationships/slide" Target="slides/slide115.xml"/><Relationship Id="rId325" Type="http://schemas.openxmlformats.org/officeDocument/2006/relationships/slide" Target="slides/slide322.xml"/><Relationship Id="rId171" Type="http://schemas.openxmlformats.org/officeDocument/2006/relationships/slide" Target="slides/slide168.xml"/><Relationship Id="rId227" Type="http://schemas.openxmlformats.org/officeDocument/2006/relationships/slide" Target="slides/slide224.xml"/><Relationship Id="rId269" Type="http://schemas.openxmlformats.org/officeDocument/2006/relationships/slide" Target="slides/slide266.xml"/><Relationship Id="rId33" Type="http://schemas.openxmlformats.org/officeDocument/2006/relationships/slide" Target="slides/slide30.xml"/><Relationship Id="rId129" Type="http://schemas.openxmlformats.org/officeDocument/2006/relationships/slide" Target="slides/slide126.xml"/><Relationship Id="rId280" Type="http://schemas.openxmlformats.org/officeDocument/2006/relationships/slide" Target="slides/slide277.xml"/><Relationship Id="rId336" Type="http://schemas.openxmlformats.org/officeDocument/2006/relationships/font" Target="fonts/font5.fntdata"/><Relationship Id="rId75" Type="http://schemas.openxmlformats.org/officeDocument/2006/relationships/slide" Target="slides/slide72.xml"/><Relationship Id="rId140" Type="http://schemas.openxmlformats.org/officeDocument/2006/relationships/slide" Target="slides/slide137.xml"/><Relationship Id="rId182" Type="http://schemas.openxmlformats.org/officeDocument/2006/relationships/slide" Target="slides/slide179.xml"/><Relationship Id="rId6" Type="http://schemas.openxmlformats.org/officeDocument/2006/relationships/slide" Target="slides/slide3.xml"/><Relationship Id="rId238" Type="http://schemas.openxmlformats.org/officeDocument/2006/relationships/slide" Target="slides/slide235.xml"/><Relationship Id="rId291" Type="http://schemas.openxmlformats.org/officeDocument/2006/relationships/slide" Target="slides/slide288.xml"/><Relationship Id="rId305" Type="http://schemas.openxmlformats.org/officeDocument/2006/relationships/slide" Target="slides/slide302.xml"/><Relationship Id="rId347" Type="http://schemas.openxmlformats.org/officeDocument/2006/relationships/font" Target="fonts/font16.fntdata"/><Relationship Id="rId44" Type="http://schemas.openxmlformats.org/officeDocument/2006/relationships/slide" Target="slides/slide41.xml"/><Relationship Id="rId86" Type="http://schemas.openxmlformats.org/officeDocument/2006/relationships/slide" Target="slides/slide83.xml"/><Relationship Id="rId151" Type="http://schemas.openxmlformats.org/officeDocument/2006/relationships/slide" Target="slides/slide148.xml"/><Relationship Id="rId193" Type="http://schemas.openxmlformats.org/officeDocument/2006/relationships/slide" Target="slides/slide190.xml"/><Relationship Id="rId207" Type="http://schemas.openxmlformats.org/officeDocument/2006/relationships/slide" Target="slides/slide204.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316" Type="http://schemas.openxmlformats.org/officeDocument/2006/relationships/slide" Target="slides/slide313.xml"/><Relationship Id="rId55" Type="http://schemas.openxmlformats.org/officeDocument/2006/relationships/slide" Target="slides/slide52.xml"/><Relationship Id="rId97" Type="http://schemas.openxmlformats.org/officeDocument/2006/relationships/slide" Target="slides/slide94.xml"/><Relationship Id="rId120" Type="http://schemas.openxmlformats.org/officeDocument/2006/relationships/slide" Target="slides/slide117.xml"/><Relationship Id="rId358" Type="http://schemas.openxmlformats.org/officeDocument/2006/relationships/presProps" Target="presProps.xml"/><Relationship Id="rId162" Type="http://schemas.openxmlformats.org/officeDocument/2006/relationships/slide" Target="slides/slide159.xml"/><Relationship Id="rId218" Type="http://schemas.openxmlformats.org/officeDocument/2006/relationships/slide" Target="slides/slide215.xml"/><Relationship Id="rId271" Type="http://schemas.openxmlformats.org/officeDocument/2006/relationships/slide" Target="slides/slide268.xml"/><Relationship Id="rId24" Type="http://schemas.openxmlformats.org/officeDocument/2006/relationships/slide" Target="slides/slide21.xml"/><Relationship Id="rId66" Type="http://schemas.openxmlformats.org/officeDocument/2006/relationships/slide" Target="slides/slide63.xml"/><Relationship Id="rId131" Type="http://schemas.openxmlformats.org/officeDocument/2006/relationships/slide" Target="slides/slide128.xml"/><Relationship Id="rId327" Type="http://schemas.openxmlformats.org/officeDocument/2006/relationships/slide" Target="slides/slide324.xml"/><Relationship Id="rId173" Type="http://schemas.openxmlformats.org/officeDocument/2006/relationships/slide" Target="slides/slide170.xml"/><Relationship Id="rId229" Type="http://schemas.openxmlformats.org/officeDocument/2006/relationships/slide" Target="slides/slide226.xml"/><Relationship Id="rId240" Type="http://schemas.openxmlformats.org/officeDocument/2006/relationships/slide" Target="slides/slide237.xml"/><Relationship Id="rId35" Type="http://schemas.openxmlformats.org/officeDocument/2006/relationships/slide" Target="slides/slide32.xml"/><Relationship Id="rId77" Type="http://schemas.openxmlformats.org/officeDocument/2006/relationships/slide" Target="slides/slide74.xml"/><Relationship Id="rId100" Type="http://schemas.openxmlformats.org/officeDocument/2006/relationships/slide" Target="slides/slide97.xml"/><Relationship Id="rId282" Type="http://schemas.openxmlformats.org/officeDocument/2006/relationships/slide" Target="slides/slide279.xml"/><Relationship Id="rId338" Type="http://schemas.openxmlformats.org/officeDocument/2006/relationships/font" Target="fonts/font7.fntdata"/><Relationship Id="rId8" Type="http://schemas.openxmlformats.org/officeDocument/2006/relationships/slide" Target="slides/slide5.xml"/><Relationship Id="rId142" Type="http://schemas.openxmlformats.org/officeDocument/2006/relationships/slide" Target="slides/slide139.xml"/><Relationship Id="rId184" Type="http://schemas.openxmlformats.org/officeDocument/2006/relationships/slide" Target="slides/slide181.xml"/><Relationship Id="rId251" Type="http://schemas.openxmlformats.org/officeDocument/2006/relationships/slide" Target="slides/slide248.xml"/><Relationship Id="rId46" Type="http://schemas.openxmlformats.org/officeDocument/2006/relationships/slide" Target="slides/slide43.xml"/><Relationship Id="rId293" Type="http://schemas.openxmlformats.org/officeDocument/2006/relationships/slide" Target="slides/slide290.xml"/><Relationship Id="rId307" Type="http://schemas.openxmlformats.org/officeDocument/2006/relationships/slide" Target="slides/slide304.xml"/><Relationship Id="rId3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a46cee0965_1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a46cee0965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1"/>
        <p:cNvGrpSpPr/>
        <p:nvPr/>
      </p:nvGrpSpPr>
      <p:grpSpPr>
        <a:xfrm>
          <a:off x="0" y="0"/>
          <a:ext cx="0" cy="0"/>
          <a:chOff x="0" y="0"/>
          <a:chExt cx="0" cy="0"/>
        </a:xfrm>
      </p:grpSpPr>
      <p:sp>
        <p:nvSpPr>
          <p:cNvPr id="2162" name="Google Shape;2162;g3630defba59_0_3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3" name="Google Shape;2163;g3630defba59_0_3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1"/>
        <p:cNvGrpSpPr/>
        <p:nvPr/>
      </p:nvGrpSpPr>
      <p:grpSpPr>
        <a:xfrm>
          <a:off x="0" y="0"/>
          <a:ext cx="0" cy="0"/>
          <a:chOff x="0" y="0"/>
          <a:chExt cx="0" cy="0"/>
        </a:xfrm>
      </p:grpSpPr>
      <p:sp>
        <p:nvSpPr>
          <p:cNvPr id="2192" name="Google Shape;2192;g3630defba59_0_39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3" name="Google Shape;2193;g3630defba59_0_39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8"/>
        <p:cNvGrpSpPr/>
        <p:nvPr/>
      </p:nvGrpSpPr>
      <p:grpSpPr>
        <a:xfrm>
          <a:off x="0" y="0"/>
          <a:ext cx="0" cy="0"/>
          <a:chOff x="0" y="0"/>
          <a:chExt cx="0" cy="0"/>
        </a:xfrm>
      </p:grpSpPr>
      <p:sp>
        <p:nvSpPr>
          <p:cNvPr id="2229" name="Google Shape;2229;g3630defba59_0_4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0" name="Google Shape;2230;g3630defba59_0_4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3630defba59_0_4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3630defba59_0_4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3"/>
        <p:cNvGrpSpPr/>
        <p:nvPr/>
      </p:nvGrpSpPr>
      <p:grpSpPr>
        <a:xfrm>
          <a:off x="0" y="0"/>
          <a:ext cx="0" cy="0"/>
          <a:chOff x="0" y="0"/>
          <a:chExt cx="0" cy="0"/>
        </a:xfrm>
      </p:grpSpPr>
      <p:sp>
        <p:nvSpPr>
          <p:cNvPr id="2314" name="Google Shape;2314;g3630defba59_0_40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5" name="Google Shape;2315;g3630defba59_0_4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3630defba59_0_4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3630defba59_0_4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5"/>
        <p:cNvGrpSpPr/>
        <p:nvPr/>
      </p:nvGrpSpPr>
      <p:grpSpPr>
        <a:xfrm>
          <a:off x="0" y="0"/>
          <a:ext cx="0" cy="0"/>
          <a:chOff x="0" y="0"/>
          <a:chExt cx="0" cy="0"/>
        </a:xfrm>
      </p:grpSpPr>
      <p:sp>
        <p:nvSpPr>
          <p:cNvPr id="2406" name="Google Shape;2406;g3630defba59_0_4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7" name="Google Shape;2407;g3630defba59_0_4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1"/>
        <p:cNvGrpSpPr/>
        <p:nvPr/>
      </p:nvGrpSpPr>
      <p:grpSpPr>
        <a:xfrm>
          <a:off x="0" y="0"/>
          <a:ext cx="0" cy="0"/>
          <a:chOff x="0" y="0"/>
          <a:chExt cx="0" cy="0"/>
        </a:xfrm>
      </p:grpSpPr>
      <p:sp>
        <p:nvSpPr>
          <p:cNvPr id="2452" name="Google Shape;2452;g3630defba59_0_4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3" name="Google Shape;2453;g3630defba59_0_4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0"/>
        <p:cNvGrpSpPr/>
        <p:nvPr/>
      </p:nvGrpSpPr>
      <p:grpSpPr>
        <a:xfrm>
          <a:off x="0" y="0"/>
          <a:ext cx="0" cy="0"/>
          <a:chOff x="0" y="0"/>
          <a:chExt cx="0" cy="0"/>
        </a:xfrm>
      </p:grpSpPr>
      <p:sp>
        <p:nvSpPr>
          <p:cNvPr id="2461" name="Google Shape;2461;g3630defba59_0_4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2" name="Google Shape;2462;g3630defba59_0_4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0"/>
        <p:cNvGrpSpPr/>
        <p:nvPr/>
      </p:nvGrpSpPr>
      <p:grpSpPr>
        <a:xfrm>
          <a:off x="0" y="0"/>
          <a:ext cx="0" cy="0"/>
          <a:chOff x="0" y="0"/>
          <a:chExt cx="0" cy="0"/>
        </a:xfrm>
      </p:grpSpPr>
      <p:sp>
        <p:nvSpPr>
          <p:cNvPr id="2471" name="Google Shape;2471;g3630defba59_0_4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2" name="Google Shape;2472;g3630defba59_0_4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1c0fb4d67a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31c0fb4d67a_0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1"/>
        <p:cNvGrpSpPr/>
        <p:nvPr/>
      </p:nvGrpSpPr>
      <p:grpSpPr>
        <a:xfrm>
          <a:off x="0" y="0"/>
          <a:ext cx="0" cy="0"/>
          <a:chOff x="0" y="0"/>
          <a:chExt cx="0" cy="0"/>
        </a:xfrm>
      </p:grpSpPr>
      <p:sp>
        <p:nvSpPr>
          <p:cNvPr id="2482" name="Google Shape;2482;g3630defba59_0_4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3" name="Google Shape;2483;g3630defba59_0_4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3"/>
        <p:cNvGrpSpPr/>
        <p:nvPr/>
      </p:nvGrpSpPr>
      <p:grpSpPr>
        <a:xfrm>
          <a:off x="0" y="0"/>
          <a:ext cx="0" cy="0"/>
          <a:chOff x="0" y="0"/>
          <a:chExt cx="0" cy="0"/>
        </a:xfrm>
      </p:grpSpPr>
      <p:sp>
        <p:nvSpPr>
          <p:cNvPr id="2494" name="Google Shape;2494;g3630defba59_0_4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5" name="Google Shape;2495;g3630defba59_0_4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3"/>
        <p:cNvGrpSpPr/>
        <p:nvPr/>
      </p:nvGrpSpPr>
      <p:grpSpPr>
        <a:xfrm>
          <a:off x="0" y="0"/>
          <a:ext cx="0" cy="0"/>
          <a:chOff x="0" y="0"/>
          <a:chExt cx="0" cy="0"/>
        </a:xfrm>
      </p:grpSpPr>
      <p:sp>
        <p:nvSpPr>
          <p:cNvPr id="2504" name="Google Shape;2504;g3630defba59_0_4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5" name="Google Shape;2505;g3630defba59_0_4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3"/>
        <p:cNvGrpSpPr/>
        <p:nvPr/>
      </p:nvGrpSpPr>
      <p:grpSpPr>
        <a:xfrm>
          <a:off x="0" y="0"/>
          <a:ext cx="0" cy="0"/>
          <a:chOff x="0" y="0"/>
          <a:chExt cx="0" cy="0"/>
        </a:xfrm>
      </p:grpSpPr>
      <p:sp>
        <p:nvSpPr>
          <p:cNvPr id="2514" name="Google Shape;2514;g3630defba59_0_4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5" name="Google Shape;2515;g3630defba59_0_4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3"/>
        <p:cNvGrpSpPr/>
        <p:nvPr/>
      </p:nvGrpSpPr>
      <p:grpSpPr>
        <a:xfrm>
          <a:off x="0" y="0"/>
          <a:ext cx="0" cy="0"/>
          <a:chOff x="0" y="0"/>
          <a:chExt cx="0" cy="0"/>
        </a:xfrm>
      </p:grpSpPr>
      <p:sp>
        <p:nvSpPr>
          <p:cNvPr id="2524" name="Google Shape;2524;g3630defba59_0_4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5" name="Google Shape;2525;g3630defba59_0_4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3630defba59_0_4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6" name="Google Shape;2536;g3630defba59_0_4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6"/>
        <p:cNvGrpSpPr/>
        <p:nvPr/>
      </p:nvGrpSpPr>
      <p:grpSpPr>
        <a:xfrm>
          <a:off x="0" y="0"/>
          <a:ext cx="0" cy="0"/>
          <a:chOff x="0" y="0"/>
          <a:chExt cx="0" cy="0"/>
        </a:xfrm>
      </p:grpSpPr>
      <p:sp>
        <p:nvSpPr>
          <p:cNvPr id="2547" name="Google Shape;2547;g3630defba59_0_4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8" name="Google Shape;2548;g3630defba59_0_4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3630defba59_0_4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3630defba59_0_4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7"/>
        <p:cNvGrpSpPr/>
        <p:nvPr/>
      </p:nvGrpSpPr>
      <p:grpSpPr>
        <a:xfrm>
          <a:off x="0" y="0"/>
          <a:ext cx="0" cy="0"/>
          <a:chOff x="0" y="0"/>
          <a:chExt cx="0" cy="0"/>
        </a:xfrm>
      </p:grpSpPr>
      <p:sp>
        <p:nvSpPr>
          <p:cNvPr id="2568" name="Google Shape;2568;g3630defba59_0_4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9" name="Google Shape;2569;g3630defba59_0_4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6"/>
        <p:cNvGrpSpPr/>
        <p:nvPr/>
      </p:nvGrpSpPr>
      <p:grpSpPr>
        <a:xfrm>
          <a:off x="0" y="0"/>
          <a:ext cx="0" cy="0"/>
          <a:chOff x="0" y="0"/>
          <a:chExt cx="0" cy="0"/>
        </a:xfrm>
      </p:grpSpPr>
      <p:sp>
        <p:nvSpPr>
          <p:cNvPr id="2577" name="Google Shape;2577;g3630defba59_0_4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8" name="Google Shape;2578;g3630defba59_0_4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1c0fb4d67a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g31c0fb4d67a_0_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8"/>
        <p:cNvGrpSpPr/>
        <p:nvPr/>
      </p:nvGrpSpPr>
      <p:grpSpPr>
        <a:xfrm>
          <a:off x="0" y="0"/>
          <a:ext cx="0" cy="0"/>
          <a:chOff x="0" y="0"/>
          <a:chExt cx="0" cy="0"/>
        </a:xfrm>
      </p:grpSpPr>
      <p:sp>
        <p:nvSpPr>
          <p:cNvPr id="2589" name="Google Shape;2589;g3630defba59_0_4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0" name="Google Shape;2590;g3630defba59_0_4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8"/>
        <p:cNvGrpSpPr/>
        <p:nvPr/>
      </p:nvGrpSpPr>
      <p:grpSpPr>
        <a:xfrm>
          <a:off x="0" y="0"/>
          <a:ext cx="0" cy="0"/>
          <a:chOff x="0" y="0"/>
          <a:chExt cx="0" cy="0"/>
        </a:xfrm>
      </p:grpSpPr>
      <p:sp>
        <p:nvSpPr>
          <p:cNvPr id="2599" name="Google Shape;2599;g3630defba59_0_4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0" name="Google Shape;2600;g3630defba59_0_4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5"/>
        <p:cNvGrpSpPr/>
        <p:nvPr/>
      </p:nvGrpSpPr>
      <p:grpSpPr>
        <a:xfrm>
          <a:off x="0" y="0"/>
          <a:ext cx="0" cy="0"/>
          <a:chOff x="0" y="0"/>
          <a:chExt cx="0" cy="0"/>
        </a:xfrm>
      </p:grpSpPr>
      <p:sp>
        <p:nvSpPr>
          <p:cNvPr id="2606" name="Google Shape;2606;g3630defba59_0_4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7" name="Google Shape;2607;g3630defba59_0_4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5"/>
        <p:cNvGrpSpPr/>
        <p:nvPr/>
      </p:nvGrpSpPr>
      <p:grpSpPr>
        <a:xfrm>
          <a:off x="0" y="0"/>
          <a:ext cx="0" cy="0"/>
          <a:chOff x="0" y="0"/>
          <a:chExt cx="0" cy="0"/>
        </a:xfrm>
      </p:grpSpPr>
      <p:sp>
        <p:nvSpPr>
          <p:cNvPr id="2616" name="Google Shape;2616;g3630defba59_0_4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7" name="Google Shape;2617;g3630defba59_0_4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8"/>
        <p:cNvGrpSpPr/>
        <p:nvPr/>
      </p:nvGrpSpPr>
      <p:grpSpPr>
        <a:xfrm>
          <a:off x="0" y="0"/>
          <a:ext cx="0" cy="0"/>
          <a:chOff x="0" y="0"/>
          <a:chExt cx="0" cy="0"/>
        </a:xfrm>
      </p:grpSpPr>
      <p:sp>
        <p:nvSpPr>
          <p:cNvPr id="2629" name="Google Shape;2629;g3630defba59_0_4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0" name="Google Shape;2630;g3630defba59_0_4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5"/>
        <p:cNvGrpSpPr/>
        <p:nvPr/>
      </p:nvGrpSpPr>
      <p:grpSpPr>
        <a:xfrm>
          <a:off x="0" y="0"/>
          <a:ext cx="0" cy="0"/>
          <a:chOff x="0" y="0"/>
          <a:chExt cx="0" cy="0"/>
        </a:xfrm>
      </p:grpSpPr>
      <p:sp>
        <p:nvSpPr>
          <p:cNvPr id="2646" name="Google Shape;2646;g3630defba59_0_4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7" name="Google Shape;2647;g3630defba59_0_4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4"/>
        <p:cNvGrpSpPr/>
        <p:nvPr/>
      </p:nvGrpSpPr>
      <p:grpSpPr>
        <a:xfrm>
          <a:off x="0" y="0"/>
          <a:ext cx="0" cy="0"/>
          <a:chOff x="0" y="0"/>
          <a:chExt cx="0" cy="0"/>
        </a:xfrm>
      </p:grpSpPr>
      <p:sp>
        <p:nvSpPr>
          <p:cNvPr id="2665" name="Google Shape;2665;g3630defba59_0_4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6" name="Google Shape;2666;g3630defba59_0_4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4"/>
        <p:cNvGrpSpPr/>
        <p:nvPr/>
      </p:nvGrpSpPr>
      <p:grpSpPr>
        <a:xfrm>
          <a:off x="0" y="0"/>
          <a:ext cx="0" cy="0"/>
          <a:chOff x="0" y="0"/>
          <a:chExt cx="0" cy="0"/>
        </a:xfrm>
      </p:grpSpPr>
      <p:sp>
        <p:nvSpPr>
          <p:cNvPr id="2685" name="Google Shape;2685;g3630defba59_0_4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6" name="Google Shape;2686;g3630defba59_0_4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3"/>
        <p:cNvGrpSpPr/>
        <p:nvPr/>
      </p:nvGrpSpPr>
      <p:grpSpPr>
        <a:xfrm>
          <a:off x="0" y="0"/>
          <a:ext cx="0" cy="0"/>
          <a:chOff x="0" y="0"/>
          <a:chExt cx="0" cy="0"/>
        </a:xfrm>
      </p:grpSpPr>
      <p:sp>
        <p:nvSpPr>
          <p:cNvPr id="2704" name="Google Shape;2704;g3630defba59_0_4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5" name="Google Shape;2705;g3630defba59_0_4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3"/>
        <p:cNvGrpSpPr/>
        <p:nvPr/>
      </p:nvGrpSpPr>
      <p:grpSpPr>
        <a:xfrm>
          <a:off x="0" y="0"/>
          <a:ext cx="0" cy="0"/>
          <a:chOff x="0" y="0"/>
          <a:chExt cx="0" cy="0"/>
        </a:xfrm>
      </p:grpSpPr>
      <p:sp>
        <p:nvSpPr>
          <p:cNvPr id="2724" name="Google Shape;2724;g3630defba59_0_4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 name="Google Shape;2725;g3630defba59_0_4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a46cee0965_1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g2a46cee0965_1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4"/>
        <p:cNvGrpSpPr/>
        <p:nvPr/>
      </p:nvGrpSpPr>
      <p:grpSpPr>
        <a:xfrm>
          <a:off x="0" y="0"/>
          <a:ext cx="0" cy="0"/>
          <a:chOff x="0" y="0"/>
          <a:chExt cx="0" cy="0"/>
        </a:xfrm>
      </p:grpSpPr>
      <p:sp>
        <p:nvSpPr>
          <p:cNvPr id="2745" name="Google Shape;2745;g3630defba59_0_4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6" name="Google Shape;2746;g3630defba59_0_4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0"/>
        <p:cNvGrpSpPr/>
        <p:nvPr/>
      </p:nvGrpSpPr>
      <p:grpSpPr>
        <a:xfrm>
          <a:off x="0" y="0"/>
          <a:ext cx="0" cy="0"/>
          <a:chOff x="0" y="0"/>
          <a:chExt cx="0" cy="0"/>
        </a:xfrm>
      </p:grpSpPr>
      <p:sp>
        <p:nvSpPr>
          <p:cNvPr id="2761" name="Google Shape;2761;g3630defba59_0_4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2" name="Google Shape;2762;g3630defba59_0_4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7"/>
        <p:cNvGrpSpPr/>
        <p:nvPr/>
      </p:nvGrpSpPr>
      <p:grpSpPr>
        <a:xfrm>
          <a:off x="0" y="0"/>
          <a:ext cx="0" cy="0"/>
          <a:chOff x="0" y="0"/>
          <a:chExt cx="0" cy="0"/>
        </a:xfrm>
      </p:grpSpPr>
      <p:sp>
        <p:nvSpPr>
          <p:cNvPr id="2778" name="Google Shape;2778;g3630defba59_0_4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9" name="Google Shape;2779;g3630defba59_0_4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6"/>
        <p:cNvGrpSpPr/>
        <p:nvPr/>
      </p:nvGrpSpPr>
      <p:grpSpPr>
        <a:xfrm>
          <a:off x="0" y="0"/>
          <a:ext cx="0" cy="0"/>
          <a:chOff x="0" y="0"/>
          <a:chExt cx="0" cy="0"/>
        </a:xfrm>
      </p:grpSpPr>
      <p:sp>
        <p:nvSpPr>
          <p:cNvPr id="2797" name="Google Shape;2797;g3630defba59_0_4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8" name="Google Shape;2798;g3630defba59_0_4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6"/>
        <p:cNvGrpSpPr/>
        <p:nvPr/>
      </p:nvGrpSpPr>
      <p:grpSpPr>
        <a:xfrm>
          <a:off x="0" y="0"/>
          <a:ext cx="0" cy="0"/>
          <a:chOff x="0" y="0"/>
          <a:chExt cx="0" cy="0"/>
        </a:xfrm>
      </p:grpSpPr>
      <p:sp>
        <p:nvSpPr>
          <p:cNvPr id="2817" name="Google Shape;2817;g3630defba59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8" name="Google Shape;2818;g3630defba59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1"/>
        <p:cNvGrpSpPr/>
        <p:nvPr/>
      </p:nvGrpSpPr>
      <p:grpSpPr>
        <a:xfrm>
          <a:off x="0" y="0"/>
          <a:ext cx="0" cy="0"/>
          <a:chOff x="0" y="0"/>
          <a:chExt cx="0" cy="0"/>
        </a:xfrm>
      </p:grpSpPr>
      <p:sp>
        <p:nvSpPr>
          <p:cNvPr id="2842" name="Google Shape;2842;g3630defba59_0_4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3" name="Google Shape;2843;g3630defba59_0_4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7"/>
        <p:cNvGrpSpPr/>
        <p:nvPr/>
      </p:nvGrpSpPr>
      <p:grpSpPr>
        <a:xfrm>
          <a:off x="0" y="0"/>
          <a:ext cx="0" cy="0"/>
          <a:chOff x="0" y="0"/>
          <a:chExt cx="0" cy="0"/>
        </a:xfrm>
      </p:grpSpPr>
      <p:sp>
        <p:nvSpPr>
          <p:cNvPr id="2868" name="Google Shape;2868;g3630defba59_0_4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9" name="Google Shape;2869;g3630defba59_0_4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3"/>
        <p:cNvGrpSpPr/>
        <p:nvPr/>
      </p:nvGrpSpPr>
      <p:grpSpPr>
        <a:xfrm>
          <a:off x="0" y="0"/>
          <a:ext cx="0" cy="0"/>
          <a:chOff x="0" y="0"/>
          <a:chExt cx="0" cy="0"/>
        </a:xfrm>
      </p:grpSpPr>
      <p:sp>
        <p:nvSpPr>
          <p:cNvPr id="2894" name="Google Shape;2894;g3630defba59_0_4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5" name="Google Shape;2895;g3630defba59_0_4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0"/>
        <p:cNvGrpSpPr/>
        <p:nvPr/>
      </p:nvGrpSpPr>
      <p:grpSpPr>
        <a:xfrm>
          <a:off x="0" y="0"/>
          <a:ext cx="0" cy="0"/>
          <a:chOff x="0" y="0"/>
          <a:chExt cx="0" cy="0"/>
        </a:xfrm>
      </p:grpSpPr>
      <p:sp>
        <p:nvSpPr>
          <p:cNvPr id="2901" name="Google Shape;2901;g3630defba59_0_4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2" name="Google Shape;2902;g3630defba59_0_4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8"/>
        <p:cNvGrpSpPr/>
        <p:nvPr/>
      </p:nvGrpSpPr>
      <p:grpSpPr>
        <a:xfrm>
          <a:off x="0" y="0"/>
          <a:ext cx="0" cy="0"/>
          <a:chOff x="0" y="0"/>
          <a:chExt cx="0" cy="0"/>
        </a:xfrm>
      </p:grpSpPr>
      <p:sp>
        <p:nvSpPr>
          <p:cNvPr id="2909" name="Google Shape;2909;g3630defba59_0_4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0" name="Google Shape;2910;g3630defba59_0_4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a46cee0965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a46cee0965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5"/>
        <p:cNvGrpSpPr/>
        <p:nvPr/>
      </p:nvGrpSpPr>
      <p:grpSpPr>
        <a:xfrm>
          <a:off x="0" y="0"/>
          <a:ext cx="0" cy="0"/>
          <a:chOff x="0" y="0"/>
          <a:chExt cx="0" cy="0"/>
        </a:xfrm>
      </p:grpSpPr>
      <p:sp>
        <p:nvSpPr>
          <p:cNvPr id="2916" name="Google Shape;2916;g3630defba59_0_4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7" name="Google Shape;2917;g3630defba59_0_4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9"/>
        <p:cNvGrpSpPr/>
        <p:nvPr/>
      </p:nvGrpSpPr>
      <p:grpSpPr>
        <a:xfrm>
          <a:off x="0" y="0"/>
          <a:ext cx="0" cy="0"/>
          <a:chOff x="0" y="0"/>
          <a:chExt cx="0" cy="0"/>
        </a:xfrm>
      </p:grpSpPr>
      <p:sp>
        <p:nvSpPr>
          <p:cNvPr id="2950" name="Google Shape;2950;g3630defba59_0_4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1" name="Google Shape;2951;g3630defba59_0_4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5"/>
        <p:cNvGrpSpPr/>
        <p:nvPr/>
      </p:nvGrpSpPr>
      <p:grpSpPr>
        <a:xfrm>
          <a:off x="0" y="0"/>
          <a:ext cx="0" cy="0"/>
          <a:chOff x="0" y="0"/>
          <a:chExt cx="0" cy="0"/>
        </a:xfrm>
      </p:grpSpPr>
      <p:sp>
        <p:nvSpPr>
          <p:cNvPr id="2986" name="Google Shape;2986;g3630defba59_0_4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7" name="Google Shape;2987;g3630defba59_0_4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5"/>
        <p:cNvGrpSpPr/>
        <p:nvPr/>
      </p:nvGrpSpPr>
      <p:grpSpPr>
        <a:xfrm>
          <a:off x="0" y="0"/>
          <a:ext cx="0" cy="0"/>
          <a:chOff x="0" y="0"/>
          <a:chExt cx="0" cy="0"/>
        </a:xfrm>
      </p:grpSpPr>
      <p:sp>
        <p:nvSpPr>
          <p:cNvPr id="2996" name="Google Shape;2996;g3630defba59_0_4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7" name="Google Shape;2997;g3630defba59_0_4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6"/>
        <p:cNvGrpSpPr/>
        <p:nvPr/>
      </p:nvGrpSpPr>
      <p:grpSpPr>
        <a:xfrm>
          <a:off x="0" y="0"/>
          <a:ext cx="0" cy="0"/>
          <a:chOff x="0" y="0"/>
          <a:chExt cx="0" cy="0"/>
        </a:xfrm>
      </p:grpSpPr>
      <p:sp>
        <p:nvSpPr>
          <p:cNvPr id="3007" name="Google Shape;3007;g3630defba59_0_4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8" name="Google Shape;3008;g3630defba59_0_4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p:cNvGrpSpPr/>
        <p:nvPr/>
      </p:nvGrpSpPr>
      <p:grpSpPr>
        <a:xfrm>
          <a:off x="0" y="0"/>
          <a:ext cx="0" cy="0"/>
          <a:chOff x="0" y="0"/>
          <a:chExt cx="0" cy="0"/>
        </a:xfrm>
      </p:grpSpPr>
      <p:sp>
        <p:nvSpPr>
          <p:cNvPr id="3015" name="Google Shape;3015;g3630defba59_0_47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3630defba59_0_4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2"/>
        <p:cNvGrpSpPr/>
        <p:nvPr/>
      </p:nvGrpSpPr>
      <p:grpSpPr>
        <a:xfrm>
          <a:off x="0" y="0"/>
          <a:ext cx="0" cy="0"/>
          <a:chOff x="0" y="0"/>
          <a:chExt cx="0" cy="0"/>
        </a:xfrm>
      </p:grpSpPr>
      <p:sp>
        <p:nvSpPr>
          <p:cNvPr id="3023" name="Google Shape;3023;g3630defba59_0_47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4" name="Google Shape;3024;g3630defba59_0_47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025" name="Google Shape;3025;g3630defba59_0_47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3"/>
        <p:cNvGrpSpPr/>
        <p:nvPr/>
      </p:nvGrpSpPr>
      <p:grpSpPr>
        <a:xfrm>
          <a:off x="0" y="0"/>
          <a:ext cx="0" cy="0"/>
          <a:chOff x="0" y="0"/>
          <a:chExt cx="0" cy="0"/>
        </a:xfrm>
      </p:grpSpPr>
      <p:sp>
        <p:nvSpPr>
          <p:cNvPr id="3034" name="Google Shape;3034;g3630defba59_0_4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5" name="Google Shape;3035;g3630defba59_0_4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0"/>
        <p:cNvGrpSpPr/>
        <p:nvPr/>
      </p:nvGrpSpPr>
      <p:grpSpPr>
        <a:xfrm>
          <a:off x="0" y="0"/>
          <a:ext cx="0" cy="0"/>
          <a:chOff x="0" y="0"/>
          <a:chExt cx="0" cy="0"/>
        </a:xfrm>
      </p:grpSpPr>
      <p:sp>
        <p:nvSpPr>
          <p:cNvPr id="3041" name="Google Shape;3041;g3630defba59_0_4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2" name="Google Shape;3042;g3630defba59_0_47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043" name="Google Shape;3043;g3630defba59_0_47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3630defba59_0_53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3630defba59_0_5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Ok, cominciamo!</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a46cee096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a46cee096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Google Shape;3056;g3630defba59_0_5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3630defba59_0_5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1700">
                <a:solidFill>
                  <a:schemeClr val="dk1"/>
                </a:solidFill>
              </a:rPr>
              <a:t>To recap our schedule, the infamously notorious Sean MacAvaney hooked us with a gripping introduction to LSR. He who shall not be named has shown us a very nice three-pronged framework for analyzing LSR models, and talked about different types of encoders. </a:t>
            </a:r>
            <a:endParaRPr sz="1700">
              <a:solidFill>
                <a:schemeClr val="dk1"/>
              </a:solidFill>
            </a:endParaRPr>
          </a:p>
          <a:p>
            <a:pPr marL="0" lvl="0" indent="0" algn="l" rtl="0">
              <a:lnSpc>
                <a:spcPct val="115000"/>
              </a:lnSpc>
              <a:spcBef>
                <a:spcPts val="0"/>
              </a:spcBef>
              <a:spcAft>
                <a:spcPts val="0"/>
              </a:spcAft>
              <a:buNone/>
            </a:pPr>
            <a:endParaRPr sz="1700">
              <a:solidFill>
                <a:schemeClr val="dk1"/>
              </a:solidFill>
            </a:endParaRPr>
          </a:p>
          <a:p>
            <a:pPr marL="0" lvl="0" indent="0" algn="l" rtl="0">
              <a:lnSpc>
                <a:spcPct val="115000"/>
              </a:lnSpc>
              <a:spcBef>
                <a:spcPts val="0"/>
              </a:spcBef>
              <a:spcAft>
                <a:spcPts val="0"/>
              </a:spcAft>
              <a:buNone/>
            </a:pPr>
            <a:r>
              <a:rPr lang="zh-CN" sz="1700">
                <a:solidFill>
                  <a:schemeClr val="dk1"/>
                </a:solidFill>
              </a:rPr>
              <a:t>And the legendary Dr. Lassance has shown us how to get started training LSR models.</a:t>
            </a:r>
            <a:endParaRPr sz="1700">
              <a:solidFill>
                <a:schemeClr val="dk1"/>
              </a:solidFill>
            </a:endParaRPr>
          </a:p>
          <a:p>
            <a:pPr marL="0" lvl="0" indent="0" algn="l" rtl="0">
              <a:lnSpc>
                <a:spcPct val="115000"/>
              </a:lnSpc>
              <a:spcBef>
                <a:spcPts val="0"/>
              </a:spcBef>
              <a:spcAft>
                <a:spcPts val="0"/>
              </a:spcAft>
              <a:buNone/>
            </a:pPr>
            <a:endParaRPr sz="1700">
              <a:solidFill>
                <a:schemeClr val="dk1"/>
              </a:solidFill>
            </a:endParaRPr>
          </a:p>
          <a:p>
            <a:pPr marL="0" lvl="0" indent="0" algn="l" rtl="0">
              <a:lnSpc>
                <a:spcPct val="115000"/>
              </a:lnSpc>
              <a:spcBef>
                <a:spcPts val="0"/>
              </a:spcBef>
              <a:spcAft>
                <a:spcPts val="0"/>
              </a:spcAft>
              <a:buNone/>
            </a:pPr>
            <a:r>
              <a:rPr lang="zh-CN" sz="1700">
                <a:solidFill>
                  <a:schemeClr val="dk1"/>
                </a:solidFill>
              </a:rPr>
              <a:t>We’re now going to switch gears a bit and talk about what retrieval modalities we can use LSR for. This is a vibrant area of focus with a lot going on, and my section today is going to focus on LSR for monolingual text retrieval. As much I’d like to do Italian, our guinea pig language today will be English. For the Anglophobic among you, Eugene will thankfully adding some linguistic diversity in the next section. </a:t>
            </a:r>
            <a:endParaRPr sz="1700">
              <a:solidFill>
                <a:schemeClr val="dk1"/>
              </a:solidFill>
            </a:endParaRPr>
          </a:p>
          <a:p>
            <a:pPr marL="0" lvl="0" indent="0" algn="l" rtl="0">
              <a:lnSpc>
                <a:spcPct val="115000"/>
              </a:lnSpc>
              <a:spcBef>
                <a:spcPts val="0"/>
              </a:spcBef>
              <a:spcAft>
                <a:spcPts val="0"/>
              </a:spcAft>
              <a:buNone/>
            </a:pPr>
            <a:endParaRPr sz="1700">
              <a:solidFill>
                <a:schemeClr val="dk1"/>
              </a:solidFill>
            </a:endParaRPr>
          </a:p>
          <a:p>
            <a:pPr marL="0" lvl="0" indent="0" algn="l" rtl="0">
              <a:lnSpc>
                <a:spcPct val="115000"/>
              </a:lnSpc>
              <a:spcBef>
                <a:spcPts val="0"/>
              </a:spcBef>
              <a:spcAft>
                <a:spcPts val="0"/>
              </a:spcAft>
              <a:buNone/>
            </a:pPr>
            <a:r>
              <a:rPr lang="zh-CN" sz="1700">
                <a:solidFill>
                  <a:schemeClr val="dk1"/>
                </a:solidFill>
              </a:rPr>
              <a:t>Since we’re talking about actual models today, I’ll be doing some switching between higher level ideas and some pretty technical descriptions. So, please don’t hesitate to ask for clarification. </a:t>
            </a:r>
            <a:endParaRPr sz="1700">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2"/>
        <p:cNvGrpSpPr/>
        <p:nvPr/>
      </p:nvGrpSpPr>
      <p:grpSpPr>
        <a:xfrm>
          <a:off x="0" y="0"/>
          <a:ext cx="0" cy="0"/>
          <a:chOff x="0" y="0"/>
          <a:chExt cx="0" cy="0"/>
        </a:xfrm>
      </p:grpSpPr>
      <p:sp>
        <p:nvSpPr>
          <p:cNvPr id="3063" name="Google Shape;3063;g3630defba59_0_5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4" name="Google Shape;3064;g3630defba59_0_53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The first is our overarching goal: we to input some information to our LSR system, and output a representation vector with weighted, non-negative dimensions.</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The second point is a question: what parts of the LSR Framework will help us make sure we get the right terms and the right weighting for these terms. You guys have seen that the framework consists of a sparse encoder, a sparse regularizer, and the right kind of supervision.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What I’d really like to communicate today is that good expansion and weighting are really important, and are mostly dependent on what type of encoder we choose, though training and supervision are of course important.</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The final point is another question: having chosen the right architecture for our LSR system, we want to to think about the particularities of the text retrieval task. We want to know what aspects of LSR system design most affect performance. And what I’d really like to communicate about this is: this really has to do with how we use our encoder to encode either the query side, document side, or both.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We’ve also put together a really fun, interactive demo that synthesizes these concepts. So I urge you guys to mess around with it during the coffee break!</a:t>
            </a:r>
            <a:endParaRPr sz="1700">
              <a:solidFill>
                <a:schemeClr val="dk1"/>
              </a:solidFill>
            </a:endParaRPr>
          </a:p>
          <a:p>
            <a:pPr marL="0" lvl="0" indent="0" algn="l" rtl="0">
              <a:spcBef>
                <a:spcPts val="0"/>
              </a:spcBef>
              <a:spcAft>
                <a:spcPts val="0"/>
              </a:spcAft>
              <a:buClr>
                <a:schemeClr val="dk1"/>
              </a:buClr>
              <a:buSzPts val="1200"/>
              <a:buFont typeface="Arial"/>
              <a:buNone/>
            </a:pPr>
            <a:endParaRPr sz="1000"/>
          </a:p>
        </p:txBody>
      </p:sp>
      <p:sp>
        <p:nvSpPr>
          <p:cNvPr id="3065" name="Google Shape;3065;g3630defba59_0_53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1"/>
        <p:cNvGrpSpPr/>
        <p:nvPr/>
      </p:nvGrpSpPr>
      <p:grpSpPr>
        <a:xfrm>
          <a:off x="0" y="0"/>
          <a:ext cx="0" cy="0"/>
          <a:chOff x="0" y="0"/>
          <a:chExt cx="0" cy="0"/>
        </a:xfrm>
      </p:grpSpPr>
      <p:sp>
        <p:nvSpPr>
          <p:cNvPr id="3072" name="Google Shape;3072;g3630defba59_0_53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3" name="Google Shape;3073;g3630defba59_0_5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Presentation-wise, I’ve mapped these three points to three subsections. We’ll start out by talking about some key concepts and landmarks in the development of Text LSR systems.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We’ll then talk about a number of contemporary LSR systems, while comparing and contrasting their architectures and approaches.</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Finally, we’ll talk about how these approaches impact retrieval performance on well-known benchmarks. And we’ll briefly discuss some directions of interest in Text LSR research. </a:t>
            </a:r>
            <a:endParaRPr sz="17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7"/>
        <p:cNvGrpSpPr/>
        <p:nvPr/>
      </p:nvGrpSpPr>
      <p:grpSpPr>
        <a:xfrm>
          <a:off x="0" y="0"/>
          <a:ext cx="0" cy="0"/>
          <a:chOff x="0" y="0"/>
          <a:chExt cx="0" cy="0"/>
        </a:xfrm>
      </p:grpSpPr>
      <p:sp>
        <p:nvSpPr>
          <p:cNvPr id="3078" name="Google Shape;3078;g3630defba59_0_53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9" name="Google Shape;3079;g3630defba59_0_5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sz="1700"/>
              <a:t>So let’s start with some background!</a:t>
            </a:r>
            <a:endParaRPr sz="170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2"/>
        <p:cNvGrpSpPr/>
        <p:nvPr/>
      </p:nvGrpSpPr>
      <p:grpSpPr>
        <a:xfrm>
          <a:off x="0" y="0"/>
          <a:ext cx="0" cy="0"/>
          <a:chOff x="0" y="0"/>
          <a:chExt cx="0" cy="0"/>
        </a:xfrm>
      </p:grpSpPr>
      <p:sp>
        <p:nvSpPr>
          <p:cNvPr id="3083" name="Google Shape;3083;g3630defba59_0_5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4" name="Google Shape;3084;g3630defba59_0_5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I’d like to follow up on our first key idea. How do we output a sparse vector with weighted, non-negative dimensions?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As many of you are now aware, most LSR systems have these dimensions correspond to words in natural language. I have a thought-provoking question for you guys.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Do these dimensions actually need to correspond to words in natural language?</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If I can get a show of hands: who thinks they do? Who thinks they don’t?</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If you think they don’t, I suppose you are an original thinker. In fact, what could be considered the first LSR system did NOT use words as dimensions in its sparse vector.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Let’s take a look, and think about what makes our system important in the LSR lineage.</a:t>
            </a:r>
            <a:endParaRPr sz="17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8"/>
        <p:cNvGrpSpPr/>
        <p:nvPr/>
      </p:nvGrpSpPr>
      <p:grpSpPr>
        <a:xfrm>
          <a:off x="0" y="0"/>
          <a:ext cx="0" cy="0"/>
          <a:chOff x="0" y="0"/>
          <a:chExt cx="0" cy="0"/>
        </a:xfrm>
      </p:grpSpPr>
      <p:sp>
        <p:nvSpPr>
          <p:cNvPr id="3089" name="Google Shape;3089;g3630defba59_0_53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0" name="Google Shape;3090;g3630defba59_0_53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solidFill>
                  <a:schemeClr val="dk1"/>
                </a:solidFill>
              </a:rPr>
              <a:t>The model in question is called “Standalone Neural Ranking Model” or SNRM.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Beyond being a first in LSR, it's notable in that it’s NOT a Transformer-based architecture.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Instead,  It uses a feedforward neural network to process text by first looking at ngrams.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For each ngram, the model grabs the pre-learned word embeddings for each word in that sequence from its embedding layer.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These individual word vectors are then concatenated together to form one larger vector representing that specific ngram.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This concatenated vector is then fed through the feedforward neural network itself.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This network first compresses the information and then expands it into a high-dimensional, but sparse, vector.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This gives us a sparse representation for that single ngram.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To get the representation for the whole document or query, SNRM simply averages the sparse vectors from all the ngrams within it.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The key output is this final high-dimensional sparse vector.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Each dimension in this vector space is called by them as a 'latent term' – it represents some learned semantic concept rather than just a word-token.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These latent terms are sparse enough that SNRM can build our efficient inverted index over them.</a:t>
            </a:r>
            <a:endParaRPr sz="1700"/>
          </a:p>
          <a:p>
            <a:pPr marL="0" lvl="0" indent="0" algn="l" rtl="0">
              <a:spcBef>
                <a:spcPts val="0"/>
              </a:spcBef>
              <a:spcAft>
                <a:spcPts val="0"/>
              </a:spcAft>
              <a:buClr>
                <a:schemeClr val="dk1"/>
              </a:buClr>
              <a:buSzPts val="1200"/>
              <a:buFont typeface="Arial"/>
              <a:buNone/>
            </a:pPr>
            <a:endParaRPr/>
          </a:p>
        </p:txBody>
      </p:sp>
      <p:sp>
        <p:nvSpPr>
          <p:cNvPr id="3091" name="Google Shape;3091;g3630defba59_0_53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9"/>
        <p:cNvGrpSpPr/>
        <p:nvPr/>
      </p:nvGrpSpPr>
      <p:grpSpPr>
        <a:xfrm>
          <a:off x="0" y="0"/>
          <a:ext cx="0" cy="0"/>
          <a:chOff x="0" y="0"/>
          <a:chExt cx="0" cy="0"/>
        </a:xfrm>
      </p:grpSpPr>
      <p:sp>
        <p:nvSpPr>
          <p:cNvPr id="3100" name="Google Shape;3100;g3630defba59_0_54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1" name="Google Shape;3101;g3630defba59_0_54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solidFill>
                  <a:schemeClr val="dk1"/>
                </a:solidFill>
              </a:rPr>
              <a:t>Another similar, notable paper - from a bit later -  that explores this idea of using latent or artificial terms for efficient retrieval is KALE.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KALE takes a different approach starting from </a:t>
            </a:r>
            <a:r>
              <a:rPr lang="zh-CN" sz="1700" i="1">
                <a:solidFill>
                  <a:schemeClr val="dk1"/>
                </a:solidFill>
              </a:rPr>
              <a:t>dense</a:t>
            </a:r>
            <a:r>
              <a:rPr lang="zh-CN" sz="1700">
                <a:solidFill>
                  <a:schemeClr val="dk1"/>
                </a:solidFill>
              </a:rPr>
              <a:t> vectors, specifically the output from a DistilBERT language model.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It uses a simple projector applied to these dense vectors, followed by a TopK operation to generate sparse representations.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These sparse vectors essentially create terms over a </a:t>
            </a:r>
            <a:r>
              <a:rPr lang="zh-CN" sz="1700" i="1">
                <a:solidFill>
                  <a:schemeClr val="dk1"/>
                </a:solidFill>
              </a:rPr>
              <a:t>new</a:t>
            </a:r>
            <a:r>
              <a:rPr lang="zh-CN" sz="1700">
                <a:solidFill>
                  <a:schemeClr val="dk1"/>
                </a:solidFill>
              </a:rPr>
              <a:t> vocabulary space – these artificial terms not found in the original text. Like SNRM, the benefit is that these artificial terms can then be stored efficiently in standard inverted indices.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At query time, KALE also generates corresponding new query terms to be searched alongside the original lexical terms. </a:t>
            </a:r>
            <a:endParaRPr sz="1700">
              <a:solidFill>
                <a:schemeClr val="dk1"/>
              </a:solidFill>
            </a:endParaRPr>
          </a:p>
          <a:p>
            <a:pPr marL="0" lvl="0" indent="0" algn="l" rtl="0">
              <a:spcBef>
                <a:spcPts val="0"/>
              </a:spcBef>
              <a:spcAft>
                <a:spcPts val="0"/>
              </a:spcAft>
              <a:buClr>
                <a:schemeClr val="dk1"/>
              </a:buClr>
              <a:buSzPts val="1200"/>
              <a:buFont typeface="Arial"/>
              <a:buNone/>
            </a:pPr>
            <a:endParaRPr sz="1700">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zh-CN" sz="1700">
                <a:solidFill>
                  <a:schemeClr val="dk1"/>
                </a:solidFill>
              </a:rPr>
              <a:t>So in sum, SNRM isn’t the only LSR system using latent terms, but is pioneering because it was the first to use a neural base model and we get our inverted index in the end.</a:t>
            </a:r>
            <a:endParaRPr sz="1700">
              <a:solidFill>
                <a:schemeClr val="dk1"/>
              </a:solidFill>
            </a:endParaRPr>
          </a:p>
          <a:p>
            <a:pPr marL="0" lvl="0" indent="0" algn="l" rtl="0">
              <a:lnSpc>
                <a:spcPct val="120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zh-CN" sz="1700">
                <a:solidFill>
                  <a:schemeClr val="dk1"/>
                </a:solidFill>
              </a:rPr>
              <a:t>It’s also pioneering in that it uses a type of expansion, in that we are activating related terms beyond exact matches.</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This is the last thing I’ll be saying artificial terms but I think I should add that based on some conversations with people,  there seems to be a resurgence of interest in 2025 using latent terms. But that’s a “word on the street” type of thing, nonetheless something to keep in mind as you mingle at SIGIR 2025.</a:t>
            </a:r>
            <a:endParaRPr sz="1700">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Arial"/>
              <a:buNone/>
            </a:pPr>
            <a:endParaRPr/>
          </a:p>
        </p:txBody>
      </p:sp>
      <p:sp>
        <p:nvSpPr>
          <p:cNvPr id="3102" name="Google Shape;3102;g3630defba59_0_54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0"/>
        <p:cNvGrpSpPr/>
        <p:nvPr/>
      </p:nvGrpSpPr>
      <p:grpSpPr>
        <a:xfrm>
          <a:off x="0" y="0"/>
          <a:ext cx="0" cy="0"/>
          <a:chOff x="0" y="0"/>
          <a:chExt cx="0" cy="0"/>
        </a:xfrm>
      </p:grpSpPr>
      <p:sp>
        <p:nvSpPr>
          <p:cNvPr id="3111" name="Google Shape;3111;g3630defba59_0_54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2" name="Google Shape;3112;g3630defba59_0_5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700"/>
              <a:t>Ok, so the opposite question, why might it be a good idea to have vector dimensions correspond to terms in a vocabulary?</a:t>
            </a:r>
            <a:endParaRPr sz="1700"/>
          </a:p>
          <a:p>
            <a:pPr marL="0" lvl="0" indent="0" algn="l" rtl="0">
              <a:lnSpc>
                <a:spcPct val="115000"/>
              </a:lnSpc>
              <a:spcBef>
                <a:spcPts val="0"/>
              </a:spcBef>
              <a:spcAft>
                <a:spcPts val="0"/>
              </a:spcAft>
              <a:buClr>
                <a:schemeClr val="dk1"/>
              </a:buClr>
              <a:buSzPts val="1100"/>
              <a:buFont typeface="Arial"/>
              <a:buNone/>
            </a:pPr>
            <a:endParaRPr sz="1700"/>
          </a:p>
          <a:p>
            <a:pPr marL="0" lvl="0" indent="0" algn="l" rtl="0">
              <a:lnSpc>
                <a:spcPct val="115000"/>
              </a:lnSpc>
              <a:spcBef>
                <a:spcPts val="0"/>
              </a:spcBef>
              <a:spcAft>
                <a:spcPts val="0"/>
              </a:spcAft>
              <a:buClr>
                <a:schemeClr val="dk1"/>
              </a:buClr>
              <a:buSzPts val="1100"/>
              <a:buFont typeface="Arial"/>
              <a:buNone/>
            </a:pPr>
            <a:r>
              <a:rPr lang="zh-CN" sz="1700"/>
              <a:t>I think one compelling argument is for Grounding. In an abstract sense, we can either have a latent representation of information, or can have it relate to an existing, structured system; like words! </a:t>
            </a:r>
            <a:endParaRPr sz="1700"/>
          </a:p>
          <a:p>
            <a:pPr marL="0" lvl="0" indent="0" algn="l" rtl="0">
              <a:lnSpc>
                <a:spcPct val="115000"/>
              </a:lnSpc>
              <a:spcBef>
                <a:spcPts val="0"/>
              </a:spcBef>
              <a:spcAft>
                <a:spcPts val="0"/>
              </a:spcAft>
              <a:buClr>
                <a:schemeClr val="dk1"/>
              </a:buClr>
              <a:buSzPts val="1100"/>
              <a:buFont typeface="Arial"/>
              <a:buNone/>
            </a:pPr>
            <a:endParaRPr sz="1700"/>
          </a:p>
          <a:p>
            <a:pPr marL="0" lvl="0" indent="0" algn="l" rtl="0">
              <a:lnSpc>
                <a:spcPct val="115000"/>
              </a:lnSpc>
              <a:spcBef>
                <a:spcPts val="0"/>
              </a:spcBef>
              <a:spcAft>
                <a:spcPts val="0"/>
              </a:spcAft>
              <a:buClr>
                <a:schemeClr val="dk1"/>
              </a:buClr>
              <a:buSzPts val="1100"/>
              <a:buFont typeface="Arial"/>
              <a:buNone/>
            </a:pPr>
            <a:r>
              <a:rPr lang="zh-CN" sz="1700"/>
              <a:t>This act of relating the representation to an existing system is called “grounding.” </a:t>
            </a:r>
            <a:endParaRPr sz="1700"/>
          </a:p>
          <a:p>
            <a:pPr marL="0" lvl="0" indent="0" algn="l" rtl="0">
              <a:lnSpc>
                <a:spcPct val="115000"/>
              </a:lnSpc>
              <a:spcBef>
                <a:spcPts val="0"/>
              </a:spcBef>
              <a:spcAft>
                <a:spcPts val="0"/>
              </a:spcAft>
              <a:buClr>
                <a:schemeClr val="dk1"/>
              </a:buClr>
              <a:buSzPts val="1100"/>
              <a:buFont typeface="Arial"/>
              <a:buNone/>
            </a:pPr>
            <a:endParaRPr sz="1700"/>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Now, grounding isn't necessary to use an inverted index, because posting lists could be attached to a latent “dimension 1” rather than the grounded “Padua”, as we just saw.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It also isn't required for a LSR encoder, but the transparency and interpretability are nice.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Though it's </a:t>
            </a:r>
            <a:r>
              <a:rPr lang="zh-CN" sz="1700" i="1">
                <a:solidFill>
                  <a:schemeClr val="dk1"/>
                </a:solidFill>
              </a:rPr>
              <a:t>a nice to have</a:t>
            </a:r>
            <a:r>
              <a:rPr lang="zh-CN" sz="1700">
                <a:solidFill>
                  <a:schemeClr val="dk1"/>
                </a:solidFill>
              </a:rPr>
              <a:t> rather than a strict requirement, performant modern LSR methods are all currently grounded.</a:t>
            </a:r>
            <a:endParaRPr sz="17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6"/>
        <p:cNvGrpSpPr/>
        <p:nvPr/>
      </p:nvGrpSpPr>
      <p:grpSpPr>
        <a:xfrm>
          <a:off x="0" y="0"/>
          <a:ext cx="0" cy="0"/>
          <a:chOff x="0" y="0"/>
          <a:chExt cx="0" cy="0"/>
        </a:xfrm>
      </p:grpSpPr>
      <p:sp>
        <p:nvSpPr>
          <p:cNvPr id="3117" name="Google Shape;3117;g3630defba59_0_5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8" name="Google Shape;3118;g3630defba59_0_5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700">
                <a:solidFill>
                  <a:schemeClr val="dk1"/>
                </a:solidFill>
              </a:rPr>
              <a:t>Moreover, grounding in natural language goes hand-in-hand with the Start of the Art in NLP, here meaning Transformer pretraining with either masked language modeling or causal language modeling.</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endParaRPr>
          </a:p>
          <a:p>
            <a:pPr marL="0" lvl="0" indent="0" algn="l" rtl="0">
              <a:lnSpc>
                <a:spcPct val="120000"/>
              </a:lnSpc>
              <a:spcBef>
                <a:spcPts val="0"/>
              </a:spcBef>
              <a:spcAft>
                <a:spcPts val="0"/>
              </a:spcAft>
              <a:buNone/>
            </a:pPr>
            <a:r>
              <a:rPr lang="zh-CN" sz="1700">
                <a:solidFill>
                  <a:schemeClr val="dk1"/>
                </a:solidFill>
              </a:rPr>
              <a:t>And a transformer backbone has proven to work quite well for weighting and expansion.</a:t>
            </a:r>
            <a:endParaRPr sz="1700">
              <a:solidFill>
                <a:schemeClr val="dk1"/>
              </a:solidFill>
            </a:endParaRPr>
          </a:p>
          <a:p>
            <a:pPr marL="0" lvl="0" indent="0" algn="l" rtl="0">
              <a:lnSpc>
                <a:spcPct val="120000"/>
              </a:lnSpc>
              <a:spcBef>
                <a:spcPts val="0"/>
              </a:spcBef>
              <a:spcAft>
                <a:spcPts val="0"/>
              </a:spcAft>
              <a:buNone/>
            </a:pPr>
            <a:endParaRPr sz="1700">
              <a:solidFill>
                <a:schemeClr val="dk1"/>
              </a:solidFill>
            </a:endParaRPr>
          </a:p>
          <a:p>
            <a:pPr marL="0" lvl="0" indent="0" algn="l" rtl="0">
              <a:spcBef>
                <a:spcPts val="0"/>
              </a:spcBef>
              <a:spcAft>
                <a:spcPts val="0"/>
              </a:spcAft>
              <a:buNone/>
            </a:pPr>
            <a:r>
              <a:rPr lang="zh-CN" sz="1700">
                <a:solidFill>
                  <a:schemeClr val="dk1"/>
                </a:solidFill>
              </a:rPr>
              <a:t>As we said, SNRM didn’t use vector dimensions corresponding to subunits of meaning grounded in a larger meaning making system, but set the stage for the “learned sparse” part of LSR. I reiterate that it wasn’t a Transformer-based model. </a:t>
            </a:r>
            <a:endParaRPr sz="1700">
              <a:solidFill>
                <a:schemeClr val="dk1"/>
              </a:solidFill>
            </a:endParaRPr>
          </a:p>
          <a:p>
            <a:pPr marL="0" lvl="0" indent="0" algn="l" rtl="0">
              <a:spcBef>
                <a:spcPts val="0"/>
              </a:spcBef>
              <a:spcAft>
                <a:spcPts val="0"/>
              </a:spcAft>
              <a:buNone/>
            </a:pPr>
            <a:endParaRPr sz="1700">
              <a:solidFill>
                <a:schemeClr val="dk1"/>
              </a:solidFill>
            </a:endParaRPr>
          </a:p>
          <a:p>
            <a:pPr marL="0" lvl="0" indent="0" algn="l" rtl="0">
              <a:spcBef>
                <a:spcPts val="0"/>
              </a:spcBef>
              <a:spcAft>
                <a:spcPts val="0"/>
              </a:spcAft>
              <a:buNone/>
            </a:pPr>
            <a:endParaRPr sz="1700">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zh-CN" sz="1700">
                <a:solidFill>
                  <a:schemeClr val="dk1"/>
                </a:solidFill>
              </a:rPr>
              <a:t>So, let’s take a look at the first Transformer-based LSR system, and we’ll see from there how the advantages it confers for term weighting and expansion, and later how those advantages have been built upon.</a:t>
            </a:r>
            <a:endParaRPr sz="17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2"/>
        <p:cNvGrpSpPr/>
        <p:nvPr/>
      </p:nvGrpSpPr>
      <p:grpSpPr>
        <a:xfrm>
          <a:off x="0" y="0"/>
          <a:ext cx="0" cy="0"/>
          <a:chOff x="0" y="0"/>
          <a:chExt cx="0" cy="0"/>
        </a:xfrm>
      </p:grpSpPr>
      <p:sp>
        <p:nvSpPr>
          <p:cNvPr id="3123" name="Google Shape;3123;g3630defba59_0_5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4" name="Google Shape;3124;g3630defba59_0_54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zh-CN" sz="1700"/>
              <a:t>This pioneering Transformer-based model is called the Deep Contextualized Term Weighting Framework, or DeepCT. </a:t>
            </a:r>
            <a:endParaRPr sz="1700"/>
          </a:p>
          <a:p>
            <a:pPr marL="0" lvl="0" indent="0" algn="l" rtl="0">
              <a:lnSpc>
                <a:spcPct val="115000"/>
              </a:lnSpc>
              <a:spcBef>
                <a:spcPts val="1200"/>
              </a:spcBef>
              <a:spcAft>
                <a:spcPts val="0"/>
              </a:spcAft>
              <a:buClr>
                <a:schemeClr val="dk1"/>
              </a:buClr>
              <a:buSzPts val="1100"/>
              <a:buFont typeface="Arial"/>
              <a:buNone/>
            </a:pPr>
            <a:r>
              <a:rPr lang="zh-CN" sz="1700"/>
              <a:t>DeepCT is not only innovative as a Transformer-based model, but also because it predicts term weights. The training objective here is to predict a contextual importance weight. </a:t>
            </a:r>
            <a:endParaRPr sz="1700"/>
          </a:p>
          <a:p>
            <a:pPr marL="0" lvl="0" indent="0" algn="l" rtl="0">
              <a:lnSpc>
                <a:spcPct val="115000"/>
              </a:lnSpc>
              <a:spcBef>
                <a:spcPts val="1200"/>
              </a:spcBef>
              <a:spcAft>
                <a:spcPts val="0"/>
              </a:spcAft>
              <a:buClr>
                <a:schemeClr val="dk1"/>
              </a:buClr>
              <a:buSzPts val="1100"/>
              <a:buFont typeface="Arial"/>
              <a:buNone/>
            </a:pPr>
            <a:r>
              <a:rPr lang="zh-CN" sz="1700"/>
              <a:t>To get this objective, the DeepCT model is run over every single passage in the collection. For each term within a passage, it predicts this contextual importance weight – basically, how important that word is in that specific context.</a:t>
            </a:r>
            <a:endParaRPr sz="1700"/>
          </a:p>
          <a:p>
            <a:pPr marL="0" lvl="0" indent="0" algn="l" rtl="0">
              <a:lnSpc>
                <a:spcPct val="115000"/>
              </a:lnSpc>
              <a:spcBef>
                <a:spcPts val="1200"/>
              </a:spcBef>
              <a:spcAft>
                <a:spcPts val="0"/>
              </a:spcAft>
              <a:buClr>
                <a:schemeClr val="dk1"/>
              </a:buClr>
              <a:buSzPts val="1100"/>
              <a:buFont typeface="Arial"/>
              <a:buNone/>
            </a:pPr>
            <a:r>
              <a:rPr lang="zh-CN" sz="1700"/>
              <a:t>Since standard indexes use integer counts, these predicted weights are then scaled, maybe multiplied by 100 and rounded, to create an integer value we call TF_DeepCT. This new TF_DeepCT value then directly replaces the original term frequency (TF) in the inverted index postings. </a:t>
            </a:r>
            <a:endParaRPr sz="1700"/>
          </a:p>
          <a:p>
            <a:pPr marL="0" lvl="0" indent="0" algn="l" rtl="0">
              <a:lnSpc>
                <a:spcPct val="115000"/>
              </a:lnSpc>
              <a:spcBef>
                <a:spcPts val="1200"/>
              </a:spcBef>
              <a:spcAft>
                <a:spcPts val="0"/>
              </a:spcAft>
              <a:buClr>
                <a:schemeClr val="dk1"/>
              </a:buClr>
              <a:buSzPts val="1100"/>
              <a:buFont typeface="Arial"/>
              <a:buNone/>
            </a:pPr>
            <a:r>
              <a:rPr lang="zh-CN" sz="1700"/>
              <a:t>Later, Cosimo will talk about inverted indexes designed for LSR that don’t have this integer value requirement.</a:t>
            </a:r>
            <a:endParaRPr sz="1700"/>
          </a:p>
          <a:p>
            <a:pPr marL="0" lvl="0" indent="0" algn="l" rtl="0">
              <a:lnSpc>
                <a:spcPct val="115000"/>
              </a:lnSpc>
              <a:spcBef>
                <a:spcPts val="1200"/>
              </a:spcBef>
              <a:spcAft>
                <a:spcPts val="0"/>
              </a:spcAft>
              <a:buClr>
                <a:schemeClr val="dk1"/>
              </a:buClr>
              <a:buSzPts val="1100"/>
              <a:buFont typeface="Arial"/>
              <a:buNone/>
            </a:pPr>
            <a:r>
              <a:rPr lang="zh-CN" sz="1700"/>
              <a:t>Because DeepCT is the ancestor of all performant LSR models, we’ll revisit it in just a second when we compare architectures. The point here is that it was the first LSR system to use words and predict term weights. Let’s remember though, that DeepCT doesn’t do expansion on either the query or document side. </a:t>
            </a:r>
            <a:endParaRPr sz="1700"/>
          </a:p>
          <a:p>
            <a:pPr marL="0" lvl="0" indent="0" algn="l" rtl="0">
              <a:lnSpc>
                <a:spcPct val="115000"/>
              </a:lnSpc>
              <a:spcBef>
                <a:spcPts val="1200"/>
              </a:spcBef>
              <a:spcAft>
                <a:spcPts val="0"/>
              </a:spcAft>
              <a:buClr>
                <a:schemeClr val="dk1"/>
              </a:buClr>
              <a:buSzPts val="1100"/>
              <a:buFont typeface="Arial"/>
              <a:buNone/>
            </a:pPr>
            <a:endParaRPr/>
          </a:p>
          <a:p>
            <a:pPr marL="0" lvl="0" indent="0" algn="l" rtl="0">
              <a:spcBef>
                <a:spcPts val="120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a46cee0965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a46cee0965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g3630defba59_0_5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6" name="Google Shape;3156;g3630defba59_0_5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sz="1700"/>
              <a:t>Ok, we got a solid background in the conceptual and design history of Text LSR. </a:t>
            </a:r>
            <a:r>
              <a:rPr lang="zh-CN" sz="1700">
                <a:solidFill>
                  <a:schemeClr val="dk1"/>
                </a:solidFill>
              </a:rPr>
              <a:t>We covered SNRM, a pioneering pre-transformer model to get a sense of higher-level design choices for LSR, namely the “learned” part of LSR. We also saw that SNRM had a type of term expansion, albeit with latent terms. </a:t>
            </a:r>
            <a:endParaRPr sz="1700">
              <a:solidFill>
                <a:schemeClr val="dk1"/>
              </a:solidFill>
            </a:endParaRPr>
          </a:p>
          <a:p>
            <a:pPr marL="0" lvl="0" indent="0" algn="l" rtl="0">
              <a:spcBef>
                <a:spcPts val="0"/>
              </a:spcBef>
              <a:spcAft>
                <a:spcPts val="0"/>
              </a:spcAft>
              <a:buNone/>
            </a:pPr>
            <a:endParaRPr sz="1700">
              <a:solidFill>
                <a:schemeClr val="dk1"/>
              </a:solidFill>
            </a:endParaRPr>
          </a:p>
          <a:p>
            <a:pPr marL="0" lvl="0" indent="0" algn="l" rtl="0">
              <a:spcBef>
                <a:spcPts val="0"/>
              </a:spcBef>
              <a:spcAft>
                <a:spcPts val="0"/>
              </a:spcAft>
              <a:buNone/>
            </a:pPr>
            <a:r>
              <a:rPr lang="zh-CN" sz="1700">
                <a:solidFill>
                  <a:schemeClr val="dk1"/>
                </a:solidFill>
              </a:rPr>
              <a:t>We also discussed grounding. We then saw DeepCT,</a:t>
            </a:r>
            <a:r>
              <a:rPr lang="zh-CN" sz="1700"/>
              <a:t> which was groundbreaking in that it gave  us the Transformer backbone and showed us how to weight terms contextually therein. But it also raised bigger questions that define today's LSR landscape: what if we don't just weight existing terms contextually, but expand them too? Should we process queries and documents the same way? How do we balance performance with efficiency?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These questions really mark our shift from understanding LSR's foundations to examining how modern systems have answered them. Today's LSR models all build on DeepCT's Transformer approach, but they've pushed far beyond simple term weighting. What we'll see next is how different answers to these core questions - expansion versus weighting, query-side versus document-side processing - have created distinct families of LSR systems. Each family represents a different philosophical approach to our three-pronged framework, and understanding these differences is key to choosing the right system for your needs.</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To reiterate, the things to look out for are the encoding strategy (weighting, expansion, or just a binary encoder), and whether this happens on the document, query side, or both.</a:t>
            </a:r>
            <a:endParaRPr sz="17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9"/>
        <p:cNvGrpSpPr/>
        <p:nvPr/>
      </p:nvGrpSpPr>
      <p:grpSpPr>
        <a:xfrm>
          <a:off x="0" y="0"/>
          <a:ext cx="0" cy="0"/>
          <a:chOff x="0" y="0"/>
          <a:chExt cx="0" cy="0"/>
        </a:xfrm>
      </p:grpSpPr>
      <p:sp>
        <p:nvSpPr>
          <p:cNvPr id="3160" name="Google Shape;3160;g3630defba59_0_5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1" name="Google Shape;3161;g3630defba59_0_54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We can now revisit DeepCT, and compare it with uniCOIL, another model that only has document and query weighting, without term expansion. In other words, both of these have the same encoding strategy.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Let’s stop for a second and think about the supervision approach - the third pillar of our LSR conceptual framework - used for DeepCT. </a:t>
            </a:r>
            <a:endParaRPr sz="1700"/>
          </a:p>
          <a:p>
            <a:pPr marL="0" lvl="0" indent="0" algn="l" rtl="0">
              <a:lnSpc>
                <a:spcPct val="115000"/>
              </a:lnSpc>
              <a:spcBef>
                <a:spcPts val="1200"/>
              </a:spcBef>
              <a:spcAft>
                <a:spcPts val="0"/>
              </a:spcAft>
              <a:buClr>
                <a:schemeClr val="dk1"/>
              </a:buClr>
              <a:buSzPts val="1100"/>
              <a:buFont typeface="Arial"/>
              <a:buNone/>
            </a:pPr>
            <a:r>
              <a:rPr lang="zh-CN" sz="1700"/>
              <a:t>DeepCT uses term-level supervision, where it learns weights based on ground truth weight generated by 'query term-recall' - the percentage of relevant queries containing each term for a given document. For each term in a document, DeepCT calculates QTR(t,d) = |Qd,t| / |Qd|, where Qd is the set of all queries for which the document d is judged relevant, and Qd,t is the subset of those queries that contain term t.</a:t>
            </a:r>
            <a:endParaRPr sz="1700"/>
          </a:p>
          <a:p>
            <a:pPr marL="0" lvl="0" indent="0" algn="l" rtl="0">
              <a:lnSpc>
                <a:spcPct val="115000"/>
              </a:lnSpc>
              <a:spcBef>
                <a:spcPts val="1200"/>
              </a:spcBef>
              <a:spcAft>
                <a:spcPts val="0"/>
              </a:spcAft>
              <a:buClr>
                <a:schemeClr val="dk1"/>
              </a:buClr>
              <a:buSzPts val="1100"/>
              <a:buFont typeface="Arial"/>
              <a:buNone/>
            </a:pPr>
            <a:r>
              <a:rPr lang="zh-CN" sz="1700"/>
              <a:t>The key insight is that terms frequently appearing in queries that successfully retrieve a document are likely more important to that document's meaning. This provides a supervision signal derived from actual search behavior.</a:t>
            </a:r>
            <a:endParaRPr sz="1700"/>
          </a:p>
          <a:p>
            <a:pPr marL="0" lvl="0" indent="0" algn="l" rtl="0">
              <a:lnSpc>
                <a:spcPct val="115000"/>
              </a:lnSpc>
              <a:spcBef>
                <a:spcPts val="1200"/>
              </a:spcBef>
              <a:spcAft>
                <a:spcPts val="0"/>
              </a:spcAft>
              <a:buClr>
                <a:schemeClr val="dk1"/>
              </a:buClr>
              <a:buSzPts val="1100"/>
              <a:buFont typeface="Arial"/>
              <a:buNone/>
            </a:pPr>
            <a:r>
              <a:rPr lang="zh-CN" sz="1700"/>
              <a:t>For example, if the word "diabetes" appears in 80% of the queries for which a particular medical document was judged relevant, DeepCT would learn to give "diabetes" a high weight in that document. </a:t>
            </a:r>
            <a:endParaRPr sz="1700"/>
          </a:p>
          <a:p>
            <a:pPr marL="0" lvl="0" indent="0" algn="l" rtl="0">
              <a:lnSpc>
                <a:spcPct val="115000"/>
              </a:lnSpc>
              <a:spcBef>
                <a:spcPts val="1200"/>
              </a:spcBef>
              <a:spcAft>
                <a:spcPts val="0"/>
              </a:spcAft>
              <a:buClr>
                <a:schemeClr val="dk1"/>
              </a:buClr>
              <a:buSzPts val="1100"/>
              <a:buFont typeface="Arial"/>
              <a:buNone/>
            </a:pPr>
            <a:r>
              <a:rPr lang="zh-CN" sz="1700"/>
              <a:t>In contrast, a UniCOIL employs passage-level supervision with document-query relevance pairs. So rather than optimizing individual term weights, UniCOIL trains end-to-end to distinguish relevant passages, and you get term weights emerging naturally from the retrieval objective.</a:t>
            </a:r>
            <a:endParaRPr sz="1700"/>
          </a:p>
          <a:p>
            <a:pPr marL="0" lvl="0" indent="0" algn="l" rtl="0">
              <a:lnSpc>
                <a:spcPct val="115000"/>
              </a:lnSpc>
              <a:spcBef>
                <a:spcPts val="0"/>
              </a:spcBef>
              <a:spcAft>
                <a:spcPts val="0"/>
              </a:spcAft>
              <a:buClr>
                <a:schemeClr val="dk1"/>
              </a:buClr>
              <a:buSzPts val="1100"/>
              <a:buFont typeface="Arial"/>
              <a:buNone/>
            </a:pPr>
            <a:endParaRPr sz="1700"/>
          </a:p>
          <a:p>
            <a:pPr marL="0" lvl="0" indent="0" algn="l" rtl="0">
              <a:lnSpc>
                <a:spcPct val="115000"/>
              </a:lnSpc>
              <a:spcBef>
                <a:spcPts val="0"/>
              </a:spcBef>
              <a:spcAft>
                <a:spcPts val="0"/>
              </a:spcAft>
              <a:buClr>
                <a:schemeClr val="dk1"/>
              </a:buClr>
              <a:buSzPts val="1100"/>
              <a:buFont typeface="Arial"/>
              <a:buNone/>
            </a:pPr>
            <a:r>
              <a:rPr lang="zh-CN" sz="1700"/>
              <a:t>This distinction means DeepCT requires more granular supervision data, while UniCOIL uses simpler relevance judgments that align more directly with the final task - making it generally easier to implement and more effective.</a:t>
            </a:r>
            <a:endParaRPr sz="1700"/>
          </a:p>
          <a:p>
            <a:pPr marL="0" lvl="0" indent="0" algn="l" rtl="0">
              <a:lnSpc>
                <a:spcPct val="115000"/>
              </a:lnSpc>
              <a:spcBef>
                <a:spcPts val="0"/>
              </a:spcBef>
              <a:spcAft>
                <a:spcPts val="0"/>
              </a:spcAft>
              <a:buClr>
                <a:schemeClr val="dk1"/>
              </a:buClr>
              <a:buSzPts val="1100"/>
              <a:buFont typeface="Arial"/>
              <a:buNone/>
            </a:pPr>
            <a:endParaRPr sz="1700"/>
          </a:p>
          <a:p>
            <a:pPr marL="0" lvl="0" indent="0" algn="l" rtl="0">
              <a:lnSpc>
                <a:spcPct val="115000"/>
              </a:lnSpc>
              <a:spcBef>
                <a:spcPts val="0"/>
              </a:spcBef>
              <a:spcAft>
                <a:spcPts val="0"/>
              </a:spcAft>
              <a:buClr>
                <a:schemeClr val="dk1"/>
              </a:buClr>
              <a:buSzPts val="1100"/>
              <a:buFont typeface="Arial"/>
              <a:buNone/>
            </a:pPr>
            <a:r>
              <a:rPr lang="zh-CN" sz="1700"/>
              <a:t>But again, these models are similar in that they only do weighting, and they do it both on the query and document side. </a:t>
            </a:r>
            <a:endParaRPr sz="1700"/>
          </a:p>
          <a:p>
            <a:pPr marL="0" lvl="0" indent="0" algn="l" rtl="0">
              <a:lnSpc>
                <a:spcPct val="115000"/>
              </a:lnSpc>
              <a:spcBef>
                <a:spcPts val="0"/>
              </a:spcBef>
              <a:spcAft>
                <a:spcPts val="0"/>
              </a:spcAft>
              <a:buClr>
                <a:schemeClr val="dk1"/>
              </a:buClr>
              <a:buSzPts val="1100"/>
              <a:buFont typeface="Arial"/>
              <a:buNone/>
            </a:pPr>
            <a:endParaRPr/>
          </a:p>
        </p:txBody>
      </p:sp>
      <p:sp>
        <p:nvSpPr>
          <p:cNvPr id="3162" name="Google Shape;3162;g3630defba59_0_54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9"/>
        <p:cNvGrpSpPr/>
        <p:nvPr/>
      </p:nvGrpSpPr>
      <p:grpSpPr>
        <a:xfrm>
          <a:off x="0" y="0"/>
          <a:ext cx="0" cy="0"/>
          <a:chOff x="0" y="0"/>
          <a:chExt cx="0" cy="0"/>
        </a:xfrm>
      </p:grpSpPr>
      <p:sp>
        <p:nvSpPr>
          <p:cNvPr id="3200" name="Google Shape;3200;g3630defba59_0_5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1" name="Google Shape;3201;g3630defba59_0_55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Now moving on to models that on the document side expand and weight terms, and on the query side weight terms.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Two well-known models here are EPIC and uniCOIL, uniCOIL with a doc2query variant using T5.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solidFill>
                  <a:schemeClr val="dk1"/>
                </a:solidFill>
              </a:rPr>
              <a:t>Referring now back to our LSR framework, </a:t>
            </a:r>
            <a:r>
              <a:rPr lang="zh-CN" sz="1700"/>
              <a:t>we can see that these models differ on the choice of sparse encoder for the document side.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While EPIC uses a masked language model, uniCOIL uses an expansion MLP head.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This just adds a preprocessing step to expand the document with relevant terms, which can be used from source external to the model (in this case doc2query with T5).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This output can then be encoded with an MLP to get our weights!</a:t>
            </a:r>
            <a:endParaRPr sz="1700"/>
          </a:p>
        </p:txBody>
      </p:sp>
      <p:sp>
        <p:nvSpPr>
          <p:cNvPr id="3202" name="Google Shape;3202;g3630defba59_0_5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7"/>
        <p:cNvGrpSpPr/>
        <p:nvPr/>
      </p:nvGrpSpPr>
      <p:grpSpPr>
        <a:xfrm>
          <a:off x="0" y="0"/>
          <a:ext cx="0" cy="0"/>
          <a:chOff x="0" y="0"/>
          <a:chExt cx="0" cy="0"/>
        </a:xfrm>
      </p:grpSpPr>
      <p:sp>
        <p:nvSpPr>
          <p:cNvPr id="3248" name="Google Shape;3248;g3630defba59_0_5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9" name="Google Shape;3249;g3630defba59_0_55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Next, we see a family of models that don’t do any weighting, and expansion on the document side.</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We can conceive of this family of models as a simplification of the previous.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The MLP encoder used for queries on the previous slide are thrown out.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In fact DeepImpact can be viewed as the uniCOILdT5q without a query encoder.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Likewise, SPARTA could be seen as EPIC without a query encoder.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Comparing “within the family” that we see here, TILDE replaces the MLM head in SPARTA using an clsMLM head.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As Andrew - sorry, he who shall not be named - covered, this type of encoder is a simplified version of the MLM encoder that only takes the logits of the [CLS] token as the output vector.</a:t>
            </a:r>
            <a:endParaRPr sz="1700"/>
          </a:p>
        </p:txBody>
      </p:sp>
      <p:sp>
        <p:nvSpPr>
          <p:cNvPr id="3250" name="Google Shape;3250;g3630defba59_0_55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9"/>
        <p:cNvGrpSpPr/>
        <p:nvPr/>
      </p:nvGrpSpPr>
      <p:grpSpPr>
        <a:xfrm>
          <a:off x="0" y="0"/>
          <a:ext cx="0" cy="0"/>
          <a:chOff x="0" y="0"/>
          <a:chExt cx="0" cy="0"/>
        </a:xfrm>
      </p:grpSpPr>
      <p:sp>
        <p:nvSpPr>
          <p:cNvPr id="3260" name="Google Shape;3260;g3630defba59_0_55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1" name="Google Shape;3261;g3630defba59_0_55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For the final subfamily of models, we have weighting and expansion for both query and document sides.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You can see that these are all SPLADE variants, which some of you are probably familiar with.</a:t>
            </a:r>
            <a:endParaRPr sz="1700"/>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Unlike EPIC that just picks the top-k terms, these Splade models use FLOPs regularizer - part of our sparse regularizer toolkit -  during training to keep things sparse. </a:t>
            </a:r>
            <a:endParaRPr sz="17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It's a second loss used during training, saying 'let's not get too wild with adding terms.'</a:t>
            </a:r>
            <a:endParaRPr sz="1700"/>
          </a:p>
          <a:p>
            <a:pPr marL="0" lvl="0" indent="0" algn="l" rtl="0">
              <a:lnSpc>
                <a:spcPct val="115000"/>
              </a:lnSpc>
              <a:spcBef>
                <a:spcPts val="1200"/>
              </a:spcBef>
              <a:spcAft>
                <a:spcPts val="0"/>
              </a:spcAft>
              <a:buClr>
                <a:schemeClr val="dk1"/>
              </a:buClr>
              <a:buSzPts val="1100"/>
              <a:buFont typeface="Arial"/>
              <a:buNone/>
            </a:pPr>
            <a:r>
              <a:rPr lang="zh-CN" sz="1700"/>
              <a:t>Both Splade-max and distilSplade-max use the same MLM setup for queries and documents. What's neat here is they do end-to-end expansion and weighting for everything - no separate steps needed.</a:t>
            </a:r>
            <a:endParaRPr sz="1700"/>
          </a:p>
          <a:p>
            <a:pPr marL="0" lvl="0" indent="0" algn="l" rtl="0">
              <a:lnSpc>
                <a:spcPct val="115000"/>
              </a:lnSpc>
              <a:spcBef>
                <a:spcPts val="1200"/>
              </a:spcBef>
              <a:spcAft>
                <a:spcPts val="0"/>
              </a:spcAft>
              <a:buClr>
                <a:schemeClr val="dk1"/>
              </a:buClr>
              <a:buSzPts val="1100"/>
              <a:buFont typeface="Arial"/>
              <a:buNone/>
            </a:pPr>
            <a:r>
              <a:rPr lang="zh-CN" sz="1700"/>
              <a:t>The main difference between the two is about training. Regular Splade-max trains with in-batch BM25 negatives, while distilSplade-max uses this distillation approach with hard negatives they've mined. </a:t>
            </a:r>
            <a:endParaRPr sz="1700"/>
          </a:p>
          <a:p>
            <a:pPr marL="0" lvl="0" indent="0" algn="l" rtl="0">
              <a:lnSpc>
                <a:spcPct val="115000"/>
              </a:lnSpc>
              <a:spcBef>
                <a:spcPts val="1200"/>
              </a:spcBef>
              <a:spcAft>
                <a:spcPts val="0"/>
              </a:spcAft>
              <a:buClr>
                <a:schemeClr val="dk1"/>
              </a:buClr>
              <a:buSzPts val="1100"/>
              <a:buFont typeface="Arial"/>
              <a:buNone/>
            </a:pPr>
            <a:r>
              <a:rPr lang="zh-CN" sz="1700"/>
              <a:t>In a nutshell, they're giving us full expansion and weighting, but making sure we don't pay too heavy a computational price for it by avoiding a separate doc2query step for expansion.</a:t>
            </a:r>
            <a:endParaRPr sz="1700"/>
          </a:p>
          <a:p>
            <a:pPr marL="0" lvl="0" indent="0" algn="l" rtl="0">
              <a:lnSpc>
                <a:spcPct val="115000"/>
              </a:lnSpc>
              <a:spcBef>
                <a:spcPts val="1200"/>
              </a:spcBef>
              <a:spcAft>
                <a:spcPts val="0"/>
              </a:spcAft>
              <a:buClr>
                <a:schemeClr val="dk1"/>
              </a:buClr>
              <a:buSzPts val="1100"/>
              <a:buFont typeface="Arial"/>
              <a:buNone/>
            </a:pPr>
            <a:r>
              <a:rPr lang="zh-CN" sz="1700"/>
              <a:t>I’d also like to draw your attention the two papers at the bottom. These are CSplade: Learned Sparse Retrieval with Causal Language Models and Scaling Sparse and Dense Retrieval in Decoder-Only LLMs. </a:t>
            </a:r>
            <a:endParaRPr sz="1700"/>
          </a:p>
          <a:p>
            <a:pPr marL="0" lvl="0" indent="0" algn="l" rtl="0">
              <a:lnSpc>
                <a:spcPct val="115000"/>
              </a:lnSpc>
              <a:spcBef>
                <a:spcPts val="1200"/>
              </a:spcBef>
              <a:spcAft>
                <a:spcPts val="1200"/>
              </a:spcAft>
              <a:buClr>
                <a:schemeClr val="dk1"/>
              </a:buClr>
              <a:buSzPts val="1100"/>
              <a:buFont typeface="Arial"/>
              <a:buNone/>
            </a:pPr>
            <a:r>
              <a:rPr lang="zh-CN" sz="1700"/>
              <a:t>These two papers are from 2025, and both are similar to Mistral-Splade in that they use an autoregressive setup for the backbone. We’ll be talking more about other interesting lines of work for LSR at the end of this section. </a:t>
            </a:r>
            <a:endParaRPr sz="1700"/>
          </a:p>
        </p:txBody>
      </p:sp>
      <p:sp>
        <p:nvSpPr>
          <p:cNvPr id="3262" name="Google Shape;3262;g3630defba59_0_55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2"/>
        <p:cNvGrpSpPr/>
        <p:nvPr/>
      </p:nvGrpSpPr>
      <p:grpSpPr>
        <a:xfrm>
          <a:off x="0" y="0"/>
          <a:ext cx="0" cy="0"/>
          <a:chOff x="0" y="0"/>
          <a:chExt cx="0" cy="0"/>
        </a:xfrm>
      </p:grpSpPr>
      <p:sp>
        <p:nvSpPr>
          <p:cNvPr id="3273" name="Google Shape;3273;g3630defba59_0_55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4" name="Google Shape;3274;g3630defba59_0_55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So this is our overall summary of the Transformer models we’ve looked at. Query encoders are one of three options:</a:t>
            </a:r>
            <a:endParaRPr sz="1700"/>
          </a:p>
          <a:p>
            <a:pPr marL="0" lvl="0" indent="0" algn="l" rtl="0">
              <a:spcBef>
                <a:spcPts val="0"/>
              </a:spcBef>
              <a:spcAft>
                <a:spcPts val="0"/>
              </a:spcAft>
              <a:buClr>
                <a:schemeClr val="dk1"/>
              </a:buClr>
              <a:buSzPts val="1200"/>
              <a:buFont typeface="Arial"/>
              <a:buNone/>
            </a:pPr>
            <a:r>
              <a:rPr lang="zh-CN" sz="1700"/>
              <a:t>(i) binary (ii) MLP or (iii) MLM.</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Document encoders have a little more variety, with the expMLP doing term expansion before encoding, and clsMLM using the output logits of the CLS token as our vector. </a:t>
            </a:r>
            <a:endParaRPr sz="1700"/>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Supervision here is at the passage level, where</a:t>
            </a:r>
            <a:r>
              <a:rPr lang="zh-CN" sz="1700"/>
              <a:t> the term weights emerge as a byproduct of the model learning to distinguish relevant from non-relevant passages. These models say, 'I need to identify relevant documents,' and the term weights are whatever values help accomplish that goal. The weights arise organically through end-to-end optimization.</a:t>
            </a:r>
            <a:endParaRPr sz="1700"/>
          </a:p>
          <a:p>
            <a:pPr marL="0" lvl="0" indent="0" algn="l" rtl="0">
              <a:lnSpc>
                <a:spcPct val="115000"/>
              </a:lnSpc>
              <a:spcBef>
                <a:spcPts val="1200"/>
              </a:spcBef>
              <a:spcAft>
                <a:spcPts val="0"/>
              </a:spcAft>
              <a:buClr>
                <a:schemeClr val="dk1"/>
              </a:buClr>
              <a:buSzPts val="1100"/>
              <a:buFont typeface="Arial"/>
              <a:buNone/>
            </a:pPr>
            <a:r>
              <a:rPr lang="zh-CN" sz="1700"/>
              <a:t>The exceptions here are, DeepCT and TILDE, which explicitly supervise those term weights directly. They specifically train to predict 'this term should have X importance' based on predetermined signals like term recall. They're optimizing for getting those specific term weight values right, not just the final retrieval outcome.</a:t>
            </a:r>
            <a:endParaRPr sz="1700"/>
          </a:p>
          <a:p>
            <a:pPr marL="0" lvl="0" indent="0" algn="l" rtl="0">
              <a:lnSpc>
                <a:spcPct val="115000"/>
              </a:lnSpc>
              <a:spcBef>
                <a:spcPts val="1200"/>
              </a:spcBef>
              <a:spcAft>
                <a:spcPts val="0"/>
              </a:spcAft>
              <a:buClr>
                <a:schemeClr val="dk1"/>
              </a:buClr>
              <a:buSzPts val="1100"/>
              <a:buFont typeface="Arial"/>
              <a:buNone/>
            </a:pPr>
            <a:r>
              <a:rPr lang="zh-CN" sz="1700"/>
              <a:t>In all cases, the supervision labels come from human annotators, with the exception of some SPLADE variants, while negatives for contrastive loss are mined using BM25, in some cases multiple negatives or hard negatives are employed, as again in the case of some SPLADE variants. </a:t>
            </a:r>
            <a:endParaRPr sz="1700"/>
          </a:p>
          <a:p>
            <a:pPr marL="0" lvl="0" indent="0" algn="l" rtl="0">
              <a:spcBef>
                <a:spcPts val="120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p:txBody>
      </p:sp>
      <p:sp>
        <p:nvSpPr>
          <p:cNvPr id="3275" name="Google Shape;3275;g3630defba59_0_55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0"/>
        <p:cNvGrpSpPr/>
        <p:nvPr/>
      </p:nvGrpSpPr>
      <p:grpSpPr>
        <a:xfrm>
          <a:off x="0" y="0"/>
          <a:ext cx="0" cy="0"/>
          <a:chOff x="0" y="0"/>
          <a:chExt cx="0" cy="0"/>
        </a:xfrm>
      </p:grpSpPr>
      <p:sp>
        <p:nvSpPr>
          <p:cNvPr id="3281" name="Google Shape;3281;g3630defba59_0_55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2" name="Google Shape;3282;g3630defba59_0_5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5"/>
        <p:cNvGrpSpPr/>
        <p:nvPr/>
      </p:nvGrpSpPr>
      <p:grpSpPr>
        <a:xfrm>
          <a:off x="0" y="0"/>
          <a:ext cx="0" cy="0"/>
          <a:chOff x="0" y="0"/>
          <a:chExt cx="0" cy="0"/>
        </a:xfrm>
      </p:grpSpPr>
      <p:sp>
        <p:nvSpPr>
          <p:cNvPr id="3286" name="Google Shape;3286;g3630defba59_0_55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7" name="Google Shape;3287;g3630defba59_0_5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sz="1700"/>
              <a:t>And before we move on. I’ve just added some top 5 scorers from the BEIR leaderboard.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This the average NDCG@10 across 13 out of domain datasets.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And we can see that systems employing LSR come in with pretty competitive performance.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It’s cool that Mistral-SPLADE has the same performance as RepLLaMA.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This is really just me evangelizing to you guys about LSR. I guess that’s my job!</a:t>
            </a:r>
            <a:endParaRPr sz="17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2"/>
        <p:cNvGrpSpPr/>
        <p:nvPr/>
      </p:nvGrpSpPr>
      <p:grpSpPr>
        <a:xfrm>
          <a:off x="0" y="0"/>
          <a:ext cx="0" cy="0"/>
          <a:chOff x="0" y="0"/>
          <a:chExt cx="0" cy="0"/>
        </a:xfrm>
      </p:grpSpPr>
      <p:sp>
        <p:nvSpPr>
          <p:cNvPr id="3293" name="Google Shape;3293;g3630defba59_0_5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4" name="Google Shape;3294;g3630defba59_0_5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700">
                <a:solidFill>
                  <a:schemeClr val="dk1"/>
                </a:solidFill>
              </a:rPr>
              <a:t>Now, to connect the architectures we’ve covered to our results. We’ve seen  a number of Transformer-based models, grouped together by their approaches to weighting and expansion. We spent some contrasting between these groupings and within them, and tied everything back to our LSR Framework. </a:t>
            </a:r>
            <a:endParaRPr sz="1700">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Clr>
                <a:schemeClr val="dk1"/>
              </a:buClr>
              <a:buSzPts val="1100"/>
              <a:buFont typeface="Arial"/>
              <a:buNone/>
            </a:pPr>
            <a:r>
              <a:rPr lang="zh-CN" sz="1700">
                <a:solidFill>
                  <a:schemeClr val="dk1"/>
                </a:solidFill>
              </a:rPr>
              <a:t>This was an overview to get ourselves acquainted with the essentials and lineage of some of the most popular models for LSR.</a:t>
            </a:r>
            <a:endParaRPr sz="1700">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Clr>
                <a:schemeClr val="dk1"/>
              </a:buClr>
              <a:buSzPts val="1100"/>
              <a:buFont typeface="Arial"/>
              <a:buNone/>
            </a:pPr>
            <a:r>
              <a:rPr lang="zh-CN" sz="1700">
                <a:solidFill>
                  <a:schemeClr val="dk1"/>
                </a:solidFill>
              </a:rPr>
              <a:t>Let’s now think how these characteristics impact performance. Are these approaches competitive on benchmark datasets?</a:t>
            </a:r>
            <a:endParaRPr sz="1700">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Clr>
                <a:schemeClr val="dk1"/>
              </a:buClr>
              <a:buSzPts val="1100"/>
              <a:buFont typeface="Arial"/>
              <a:buNone/>
            </a:pPr>
            <a:r>
              <a:rPr lang="zh-CN" sz="1700">
                <a:solidFill>
                  <a:schemeClr val="dk1"/>
                </a:solidFill>
              </a:rPr>
              <a:t>Again, we’ll be mostly looking at the effects of weighting vs. expansion on the query vs. document side. This is a summary of only the most important points. </a:t>
            </a:r>
            <a:endParaRPr sz="1700">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Clr>
                <a:schemeClr val="dk1"/>
              </a:buClr>
              <a:buSzPts val="1200"/>
              <a:buFont typeface="Arial"/>
              <a:buNone/>
            </a:pPr>
            <a:r>
              <a:rPr lang="zh-CN" sz="1700">
                <a:solidFill>
                  <a:schemeClr val="dk1"/>
                </a:solidFill>
              </a:rPr>
              <a:t>We're going to freeze the setup and make single changes to see the difference in performance. And, there are 11 experiments in total, again controlling for variations in weighting and expansion on the query and document side. I’ve included the five here that really hammer home the main idea, which you are about to see!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And this is just a refresher of the different types of architectures that we looked at.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They all fundamentally use a transformer backbone.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I think the most interesting part of the table are the final two columns, that review whether each encoding strategy weights tokens, expands them, or neither.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Let’s look at some keys findings about this, with the added variable of document vs. query weighting incorporated.  </a:t>
            </a:r>
            <a:endParaRPr sz="170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0"/>
        <p:cNvGrpSpPr/>
        <p:nvPr/>
      </p:nvGrpSpPr>
      <p:grpSpPr>
        <a:xfrm>
          <a:off x="0" y="0"/>
          <a:ext cx="0" cy="0"/>
          <a:chOff x="0" y="0"/>
          <a:chExt cx="0" cy="0"/>
        </a:xfrm>
      </p:grpSpPr>
      <p:sp>
        <p:nvSpPr>
          <p:cNvPr id="3301" name="Google Shape;3301;g3630defba59_0_55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2" name="Google Shape;3302;g3630defba59_0_55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This is our first controlled experiment. We want to see how document weighting using an MLP affects our results, so we have expansion and weighting on the query side, that’s controlled. </a:t>
            </a:r>
            <a:endParaRPr sz="1700"/>
          </a:p>
          <a:p>
            <a:pPr marL="0" lvl="0" indent="0" algn="l" rtl="0">
              <a:spcBef>
                <a:spcPts val="0"/>
              </a:spcBef>
              <a:spcAft>
                <a:spcPts val="0"/>
              </a:spcAft>
              <a:buClr>
                <a:schemeClr val="dk1"/>
              </a:buClr>
              <a:buSzPts val="1200"/>
              <a:buFont typeface="Arial"/>
              <a:buNone/>
            </a:pPr>
            <a:r>
              <a:rPr lang="zh-CN" sz="1700"/>
              <a:t>Then we introduce a binary baseline. The results are a </a:t>
            </a:r>
            <a:endParaRPr sz="1700"/>
          </a:p>
          <a:p>
            <a:pPr marL="0" lvl="0" indent="0" algn="l" rtl="0">
              <a:spcBef>
                <a:spcPts val="0"/>
              </a:spcBef>
              <a:spcAft>
                <a:spcPts val="0"/>
              </a:spcAft>
              <a:buClr>
                <a:schemeClr val="dk1"/>
              </a:buClr>
              <a:buSzPts val="1200"/>
              <a:buFont typeface="Arial"/>
              <a:buNone/>
            </a:pPr>
            <a:r>
              <a:rPr lang="zh-CN" sz="1700"/>
              <a:t>Significant increase in performance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Our metric for the first is MSMARCO mean reciprocal rank; for the other 3 it’s NDCG.</a:t>
            </a:r>
            <a:endParaRPr sz="1700"/>
          </a:p>
          <a:p>
            <a:pPr marL="0" lvl="0" indent="0" algn="l" rtl="0">
              <a:spcBef>
                <a:spcPts val="0"/>
              </a:spcBef>
              <a:spcAft>
                <a:spcPts val="0"/>
              </a:spcAft>
              <a:buClr>
                <a:schemeClr val="dk1"/>
              </a:buClr>
              <a:buSzPts val="1200"/>
              <a:buFont typeface="Arial"/>
              <a:buNone/>
            </a:pPr>
            <a:r>
              <a:rPr lang="zh-CN" sz="1700"/>
              <a:t>We have the performance of a binary document weighting in light blue, and an MLP using weighting in Navy.</a:t>
            </a:r>
            <a:endParaRPr sz="1700"/>
          </a:p>
          <a:p>
            <a:pPr marL="0" lvl="0" indent="0" algn="l" rtl="0">
              <a:spcBef>
                <a:spcPts val="0"/>
              </a:spcBef>
              <a:spcAft>
                <a:spcPts val="0"/>
              </a:spcAft>
              <a:buClr>
                <a:schemeClr val="dk1"/>
              </a:buClr>
              <a:buSzPts val="1200"/>
              <a:buFont typeface="Arial"/>
              <a:buNone/>
            </a:pPr>
            <a:r>
              <a:rPr lang="zh-CN" sz="1700"/>
              <a:t>We can see considerable improvement across the board when we only use document weighting. </a:t>
            </a:r>
            <a:endParaRPr sz="1700"/>
          </a:p>
          <a:p>
            <a:pPr marL="0" lvl="0" indent="0" algn="l" rtl="0">
              <a:spcBef>
                <a:spcPts val="0"/>
              </a:spcBef>
              <a:spcAft>
                <a:spcPts val="0"/>
              </a:spcAft>
              <a:buClr>
                <a:schemeClr val="dk1"/>
              </a:buClr>
              <a:buSzPts val="1200"/>
              <a:buFont typeface="Arial"/>
              <a:buNone/>
            </a:pPr>
            <a:r>
              <a:rPr lang="zh-CN" sz="1700"/>
              <a:t>And actually, as we’ll see, document weighting ends up being the crucial determinant of performance because models without this fail on all MSMarco, DL 2019, and DL 2020.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It’s worth noting that even with a binary encoder, results are only about 10% lower than with BM25. This isn’t a great approach, but only using expansion/weighting on the query side does get you somewhere. The model isn’t totally failing with a binary doc encoder, though you’d be a little better off just using BM25.</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solidFill>
                  <a:schemeClr val="dk1"/>
                </a:solidFill>
              </a:rPr>
              <a:t>Curious, let’s look Now at expansion. </a:t>
            </a:r>
            <a:endParaRPr sz="1700"/>
          </a:p>
        </p:txBody>
      </p:sp>
      <p:sp>
        <p:nvSpPr>
          <p:cNvPr id="3303" name="Google Shape;3303;g3630defba59_0_55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a46cee0965_1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a46cee0965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3630defba59_0_56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6" name="Google Shape;3326;g3630defba59_0_56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Here, we are weighting query terms, but not expanding them. On the document side, we are comparing how expansion and weighting improves against just weighting.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We can see here that performance improves across the board, Indicating the importance of document expansion.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And guys, this is probably the biggest takeaway for the rest of this subsection. The second most important slide of the presentation, if you will. </a:t>
            </a:r>
            <a:endParaRPr sz="1700"/>
          </a:p>
        </p:txBody>
      </p:sp>
      <p:sp>
        <p:nvSpPr>
          <p:cNvPr id="3327" name="Google Shape;3327;g3630defba59_0_56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8"/>
        <p:cNvGrpSpPr/>
        <p:nvPr/>
      </p:nvGrpSpPr>
      <p:grpSpPr>
        <a:xfrm>
          <a:off x="0" y="0"/>
          <a:ext cx="0" cy="0"/>
          <a:chOff x="0" y="0"/>
          <a:chExt cx="0" cy="0"/>
        </a:xfrm>
      </p:grpSpPr>
      <p:sp>
        <p:nvSpPr>
          <p:cNvPr id="3349" name="Google Shape;3349;g3630defba59_0_56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0" name="Google Shape;3350;g3630defba59_0_56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However, the performance only increases a small amount when queries are also weighted and expanded.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Now, what happens when our query is already expanded and weighted, and we want to see what happens when we do document expansion?</a:t>
            </a:r>
            <a:endParaRPr sz="1700"/>
          </a:p>
          <a:p>
            <a:pPr marL="0" lvl="0" indent="0" algn="l" rtl="0">
              <a:spcBef>
                <a:spcPts val="0"/>
              </a:spcBef>
              <a:spcAft>
                <a:spcPts val="0"/>
              </a:spcAft>
              <a:buClr>
                <a:schemeClr val="dk1"/>
              </a:buClr>
              <a:buSzPts val="1200"/>
              <a:buFont typeface="Arial"/>
              <a:buNone/>
            </a:pPr>
            <a:r>
              <a:rPr lang="zh-CN" sz="1700"/>
              <a:t>Against, a weighted document baseline, we don’t see much improvement.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The point here being that adding D expansion doesn't help much when Q is already expanded. There's a slight increase, but you get most of the performance improvement from expansion as long as Q or D has it. It’s not essential to have expansion on both the query and the document side. </a:t>
            </a:r>
            <a:endParaRPr sz="1700"/>
          </a:p>
        </p:txBody>
      </p:sp>
      <p:sp>
        <p:nvSpPr>
          <p:cNvPr id="3351" name="Google Shape;3351;g3630defba59_0_56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171</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2"/>
        <p:cNvGrpSpPr/>
        <p:nvPr/>
      </p:nvGrpSpPr>
      <p:grpSpPr>
        <a:xfrm>
          <a:off x="0" y="0"/>
          <a:ext cx="0" cy="0"/>
          <a:chOff x="0" y="0"/>
          <a:chExt cx="0" cy="0"/>
        </a:xfrm>
      </p:grpSpPr>
      <p:sp>
        <p:nvSpPr>
          <p:cNvPr id="3373" name="Google Shape;3373;g3630defba59_0_56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4" name="Google Shape;3374;g3630defba59_0_56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Ok, let’s look at what happens when we mess with the query configuration in different ways.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We already know about the cancellation effect of weighting and expansion on both sides. Let’s see what happens when we only weight queries against a weighted and expanded document.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We again see minimal improvements compared to the baseline.</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But another way of looking at it is, that on these in-domain datasets, performance is very high with a binary query encoder as long as you have document expansion!</a:t>
            </a:r>
            <a:endParaRPr sz="1700"/>
          </a:p>
        </p:txBody>
      </p:sp>
      <p:sp>
        <p:nvSpPr>
          <p:cNvPr id="3375" name="Google Shape;3375;g3630defba59_0_56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172</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6"/>
        <p:cNvGrpSpPr/>
        <p:nvPr/>
      </p:nvGrpSpPr>
      <p:grpSpPr>
        <a:xfrm>
          <a:off x="0" y="0"/>
          <a:ext cx="0" cy="0"/>
          <a:chOff x="0" y="0"/>
          <a:chExt cx="0" cy="0"/>
        </a:xfrm>
      </p:grpSpPr>
      <p:sp>
        <p:nvSpPr>
          <p:cNvPr id="3397" name="Google Shape;3397;g3630defba59_0_56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8" name="Google Shape;3398;g3630defba59_0_56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And finally, looking at the query side again, but specifically weighting AND expansion,we see the cancellation effect at work. The navy bit going below zero over DL 2020 - that difference is the performance decrease when weighting and expansion are added, it was just hard to illustrate.</a:t>
            </a:r>
            <a:endParaRPr sz="1700"/>
          </a:p>
          <a:p>
            <a:pPr marL="0" lvl="0" indent="0" algn="l" rtl="0">
              <a:lnSpc>
                <a:spcPct val="115000"/>
              </a:lnSpc>
              <a:spcBef>
                <a:spcPts val="1200"/>
              </a:spcBef>
              <a:spcAft>
                <a:spcPts val="0"/>
              </a:spcAft>
              <a:buClr>
                <a:schemeClr val="dk1"/>
              </a:buClr>
              <a:buSzPts val="1100"/>
              <a:buFont typeface="Arial"/>
              <a:buNone/>
            </a:pPr>
            <a:r>
              <a:rPr lang="zh-CN" sz="1700"/>
              <a:t>If you're already doing document expansion, adding query expansion barely improves the ranking results but makes the system much slower – latency jumped significantly, by almost 300% on MSMarco and 82% on TripClick.</a:t>
            </a:r>
            <a:endParaRPr sz="1700"/>
          </a:p>
          <a:p>
            <a:pPr marL="0" lvl="0" indent="0" algn="l" rtl="0">
              <a:lnSpc>
                <a:spcPct val="115000"/>
              </a:lnSpc>
              <a:spcBef>
                <a:spcPts val="1200"/>
              </a:spcBef>
              <a:spcAft>
                <a:spcPts val="0"/>
              </a:spcAft>
              <a:buClr>
                <a:schemeClr val="dk1"/>
              </a:buClr>
              <a:buSzPts val="1100"/>
              <a:buFont typeface="Arial"/>
              <a:buNone/>
            </a:pPr>
            <a:r>
              <a:rPr lang="zh-CN" sz="1700"/>
              <a:t>This cancellation effect suggests that you might not need to implement both expansion methods.</a:t>
            </a:r>
            <a:endParaRPr sz="1700"/>
          </a:p>
          <a:p>
            <a:pPr marL="0" lvl="0" indent="0" algn="l" rtl="0">
              <a:lnSpc>
                <a:spcPct val="115000"/>
              </a:lnSpc>
              <a:spcBef>
                <a:spcPts val="1200"/>
              </a:spcBef>
              <a:spcAft>
                <a:spcPts val="0"/>
              </a:spcAft>
              <a:buClr>
                <a:schemeClr val="dk1"/>
              </a:buClr>
              <a:buSzPts val="1100"/>
              <a:buFont typeface="Arial"/>
              <a:buNone/>
            </a:pPr>
            <a:endParaRPr sz="1700"/>
          </a:p>
          <a:p>
            <a:pPr marL="0" lvl="0" indent="0" algn="l" rtl="0">
              <a:spcBef>
                <a:spcPts val="1200"/>
              </a:spcBef>
              <a:spcAft>
                <a:spcPts val="0"/>
              </a:spcAft>
              <a:buClr>
                <a:schemeClr val="dk1"/>
              </a:buClr>
              <a:buSzPts val="1200"/>
              <a:buFont typeface="Arial"/>
              <a:buNone/>
            </a:pPr>
            <a:endParaRPr/>
          </a:p>
        </p:txBody>
      </p:sp>
      <p:sp>
        <p:nvSpPr>
          <p:cNvPr id="3399" name="Google Shape;3399;g3630defba59_0_56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173</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0"/>
        <p:cNvGrpSpPr/>
        <p:nvPr/>
      </p:nvGrpSpPr>
      <p:grpSpPr>
        <a:xfrm>
          <a:off x="0" y="0"/>
          <a:ext cx="0" cy="0"/>
          <a:chOff x="0" y="0"/>
          <a:chExt cx="0" cy="0"/>
        </a:xfrm>
      </p:grpSpPr>
      <p:sp>
        <p:nvSpPr>
          <p:cNvPr id="3421" name="Google Shape;3421;g3630defba59_0_57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2" name="Google Shape;3422;g3630defba59_0_57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Finally, in line with the LSR Framework, we look at how changing the choice of sparse regularizer affects our</a:t>
            </a:r>
            <a:endParaRPr sz="1700"/>
          </a:p>
          <a:p>
            <a:pPr marL="0" lvl="0" indent="0" algn="l" rtl="0">
              <a:spcBef>
                <a:spcPts val="0"/>
              </a:spcBef>
              <a:spcAft>
                <a:spcPts val="0"/>
              </a:spcAft>
              <a:buClr>
                <a:schemeClr val="dk1"/>
              </a:buClr>
              <a:buSzPts val="1200"/>
              <a:buFont typeface="Arial"/>
              <a:buNone/>
            </a:pPr>
            <a:r>
              <a:rPr lang="zh-CN" sz="1700"/>
              <a:t>results.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We see that moving to a top-k pruning strategy at inference time has no impact on performance, save a very minor improvement for DL 2019. </a:t>
            </a:r>
            <a:endParaRPr sz="1700"/>
          </a:p>
          <a:p>
            <a:pPr marL="0" lvl="0" indent="0" algn="l" rtl="0">
              <a:spcBef>
                <a:spcPts val="0"/>
              </a:spcBef>
              <a:spcAft>
                <a:spcPts val="0"/>
              </a:spcAft>
              <a:buClr>
                <a:schemeClr val="dk1"/>
              </a:buClr>
              <a:buSzPts val="1200"/>
              <a:buFont typeface="Arial"/>
              <a:buNone/>
            </a:pPr>
            <a:endParaRPr sz="1700"/>
          </a:p>
          <a:p>
            <a:pPr marL="0" lvl="0" indent="0" algn="l" rtl="0">
              <a:spcBef>
                <a:spcPts val="0"/>
              </a:spcBef>
              <a:spcAft>
                <a:spcPts val="0"/>
              </a:spcAft>
              <a:buClr>
                <a:schemeClr val="dk1"/>
              </a:buClr>
              <a:buSzPts val="1200"/>
              <a:buFont typeface="Arial"/>
              <a:buNone/>
            </a:pPr>
            <a:r>
              <a:rPr lang="zh-CN" sz="1700"/>
              <a:t>Before we move on to other work, I’d like to summarize a few key findings. </a:t>
            </a:r>
            <a:endParaRPr sz="1700"/>
          </a:p>
          <a:p>
            <a:pPr marL="0" lvl="0" indent="0" algn="l" rtl="0">
              <a:spcBef>
                <a:spcPts val="0"/>
              </a:spcBef>
              <a:spcAft>
                <a:spcPts val="0"/>
              </a:spcAft>
              <a:buClr>
                <a:schemeClr val="dk1"/>
              </a:buClr>
              <a:buSzPts val="1200"/>
              <a:buFont typeface="Arial"/>
              <a:buNone/>
            </a:pPr>
            <a:endParaRPr/>
          </a:p>
        </p:txBody>
      </p:sp>
      <p:sp>
        <p:nvSpPr>
          <p:cNvPr id="3423" name="Google Shape;3423;g3630defba59_0_57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174</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7"/>
        <p:cNvGrpSpPr/>
        <p:nvPr/>
      </p:nvGrpSpPr>
      <p:grpSpPr>
        <a:xfrm>
          <a:off x="0" y="0"/>
          <a:ext cx="0" cy="0"/>
          <a:chOff x="0" y="0"/>
          <a:chExt cx="0" cy="0"/>
        </a:xfrm>
      </p:grpSpPr>
      <p:sp>
        <p:nvSpPr>
          <p:cNvPr id="3448" name="Google Shape;3448;g3630defba59_0_57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9" name="Google Shape;3449;g3630defba59_0_57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700"/>
              <a:t>Just to reiterate our key takeaways.</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With regards to weighting:</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Document term weighting is the most important. </a:t>
            </a:r>
            <a:endParaRPr sz="1700"/>
          </a:p>
          <a:p>
            <a:pPr marL="0" lvl="0" indent="0" algn="l" rtl="0">
              <a:spcBef>
                <a:spcPts val="0"/>
              </a:spcBef>
              <a:spcAft>
                <a:spcPts val="0"/>
              </a:spcAft>
              <a:buNone/>
            </a:pPr>
            <a:r>
              <a:rPr lang="zh-CN" sz="1700"/>
              <a:t>Query weighting has a positive impact, but small.</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With regards to expansion:</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Document expansion and query expansion have a cancellation effect. </a:t>
            </a:r>
            <a:endParaRPr sz="1700"/>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You do need expansion - really on the document side - to have a solid performance increase. </a:t>
            </a:r>
            <a:endParaRPr sz="1700"/>
          </a:p>
        </p:txBody>
      </p:sp>
      <p:sp>
        <p:nvSpPr>
          <p:cNvPr id="3450" name="Google Shape;3450;g3630defba59_0_57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175</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3630defba59_0_57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8" name="Google Shape;3458;g3630defba59_0_57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Alright, so beyond the core LSR techniques we've discussed, there's a lot of really interesting work extending these ideas in different directions.</a:t>
            </a:r>
            <a:endParaRPr sz="17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In terms of supervision, getting rid of the need for human labels is a big one. Ma and colleagues showed in 2023 how we can actually enhance sparse retrieval using unsupervised learning – which could save a lot of annotation effort.</a:t>
            </a:r>
            <a:endParaRPr sz="17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Another cool direction leverages the power of Large Language Models. With PromptReps, Zhuang et al. demonstrated you can actually just </a:t>
            </a:r>
            <a:r>
              <a:rPr lang="zh-CN" sz="1700" i="1">
                <a:solidFill>
                  <a:schemeClr val="dk1"/>
                </a:solidFill>
              </a:rPr>
              <a:t>prompt</a:t>
            </a:r>
            <a:r>
              <a:rPr lang="zh-CN" sz="1700">
                <a:solidFill>
                  <a:schemeClr val="dk1"/>
                </a:solidFill>
              </a:rPr>
              <a:t> an LLM to generate sparse representations directly, zero-shot, without needing specific retrieval training for the LLM itself. [This is cool, but you all should know that these zero-shot sparse representations don’t perform nearly as well as supervised models like Mistral-SPLADE and SPLADEv3.</a:t>
            </a:r>
            <a:endParaRPr sz="17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Thinking practically, we often need LSR to work on long documents. Nguyen and the team at SIGIR '23 tackled this, developing ways to aggregate passage representations effectively across longer texts.</a:t>
            </a:r>
            <a:endParaRPr sz="17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Then there's the vocabulary itself – the terms the LSR model uses. Some  are exploring completely </a:t>
            </a:r>
            <a:r>
              <a:rPr lang="zh-CN" sz="1700" i="1">
                <a:solidFill>
                  <a:schemeClr val="dk1"/>
                </a:solidFill>
              </a:rPr>
              <a:t>replacing</a:t>
            </a:r>
            <a:r>
              <a:rPr lang="zh-CN" sz="1700">
                <a:solidFill>
                  <a:schemeClr val="dk1"/>
                </a:solidFill>
              </a:rPr>
              <a:t> the standard vocabulary, either using custom ones like Dudek et al. or corpus-specific ones like Yu et al. showed more recently.</a:t>
            </a:r>
            <a:endParaRPr sz="17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And building on that, instead of just replacing, Nguyen and others are looking at </a:t>
            </a:r>
            <a:r>
              <a:rPr lang="zh-CN" sz="1700" i="1">
                <a:solidFill>
                  <a:schemeClr val="dk1"/>
                </a:solidFill>
              </a:rPr>
              <a:t>augmenting</a:t>
            </a:r>
            <a:r>
              <a:rPr lang="zh-CN" sz="1700">
                <a:solidFill>
                  <a:schemeClr val="dk1"/>
                </a:solidFill>
              </a:rPr>
              <a:t> the vocabulary. Their DyVo system dynamically pulls in important entities, like names or places, to enrich the representation. This is done using an MLM head so you can get specific domain vocab. </a:t>
            </a:r>
            <a:endParaRPr sz="17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zh-CN" sz="1700">
                <a:solidFill>
                  <a:schemeClr val="dk1"/>
                </a:solidFill>
              </a:rPr>
              <a:t>So, as you can see, it's a really active area with lots of different approaches being explored to boost performance and applicability.</a:t>
            </a:r>
            <a:endParaRPr sz="1700">
              <a:solidFill>
                <a:schemeClr val="dk1"/>
              </a:solidFill>
            </a:endParaRPr>
          </a:p>
          <a:p>
            <a:pPr marL="0" lvl="0" indent="0" algn="l" rtl="0">
              <a:spcBef>
                <a:spcPts val="120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p:txBody>
      </p:sp>
      <p:sp>
        <p:nvSpPr>
          <p:cNvPr id="3459" name="Google Shape;3459;g3630defba59_0_57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176</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5"/>
        <p:cNvGrpSpPr/>
        <p:nvPr/>
      </p:nvGrpSpPr>
      <p:grpSpPr>
        <a:xfrm>
          <a:off x="0" y="0"/>
          <a:ext cx="0" cy="0"/>
          <a:chOff x="0" y="0"/>
          <a:chExt cx="0" cy="0"/>
        </a:xfrm>
      </p:grpSpPr>
      <p:sp>
        <p:nvSpPr>
          <p:cNvPr id="3466" name="Google Shape;3466;g3630defba59_0_5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7" name="Google Shape;3467;g3630defba59_0_57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zh-CN" sz="1700"/>
              <a:t>So sum up. We just looked at approaches to Text LSR. </a:t>
            </a:r>
            <a:endParaRPr sz="1700"/>
          </a:p>
          <a:p>
            <a:pPr marL="0" lvl="0" indent="0" algn="l" rtl="0">
              <a:spcBef>
                <a:spcPts val="0"/>
              </a:spcBef>
              <a:spcAft>
                <a:spcPts val="0"/>
              </a:spcAft>
              <a:buClr>
                <a:schemeClr val="dk1"/>
              </a:buClr>
              <a:buSzPts val="1200"/>
              <a:buFont typeface="Arial"/>
              <a:buNone/>
            </a:pPr>
            <a:endParaRPr sz="1700"/>
          </a:p>
          <a:p>
            <a:pPr marL="457200" lvl="0" indent="-336550" algn="l" rtl="0">
              <a:spcBef>
                <a:spcPts val="0"/>
              </a:spcBef>
              <a:spcAft>
                <a:spcPts val="0"/>
              </a:spcAft>
              <a:buSzPts val="1700"/>
              <a:buAutoNum type="arabicParenBoth"/>
            </a:pPr>
            <a:r>
              <a:rPr lang="zh-CN" sz="1700"/>
              <a:t>We reviewed our three-pronged framework for LSR, and how it applies to designing LSR systems for text. </a:t>
            </a:r>
            <a:endParaRPr sz="1700"/>
          </a:p>
          <a:p>
            <a:pPr marL="457200" lvl="0" indent="-336550" algn="l" rtl="0">
              <a:spcBef>
                <a:spcPts val="0"/>
              </a:spcBef>
              <a:spcAft>
                <a:spcPts val="0"/>
              </a:spcAft>
              <a:buSzPts val="1700"/>
              <a:buAutoNum type="arabicParenBoth"/>
            </a:pPr>
            <a:r>
              <a:rPr lang="zh-CN" sz="1700"/>
              <a:t>A pioneering pre-transformer model (SNRM)</a:t>
            </a:r>
            <a:endParaRPr sz="1700"/>
          </a:p>
          <a:p>
            <a:pPr marL="457200" lvl="0" indent="-336550" algn="l" rtl="0">
              <a:spcBef>
                <a:spcPts val="0"/>
              </a:spcBef>
              <a:spcAft>
                <a:spcPts val="0"/>
              </a:spcAft>
              <a:buSzPts val="1700"/>
              <a:buAutoNum type="arabicParenBoth"/>
            </a:pPr>
            <a:r>
              <a:rPr lang="zh-CN" sz="1700"/>
              <a:t>A pioneering transformer based model (Deep CT)</a:t>
            </a:r>
            <a:endParaRPr sz="1700"/>
          </a:p>
          <a:p>
            <a:pPr marL="457200" lvl="0" indent="-336550" algn="l" rtl="0">
              <a:spcBef>
                <a:spcPts val="0"/>
              </a:spcBef>
              <a:spcAft>
                <a:spcPts val="0"/>
              </a:spcAft>
              <a:buSzPts val="1700"/>
              <a:buAutoNum type="arabicParenBoth"/>
            </a:pPr>
            <a:r>
              <a:rPr lang="zh-CN" sz="1700"/>
              <a:t>A general overview of transformer-based models, and their differences grouped along characteristics of expansion vs. weighting on the document vs. query side. </a:t>
            </a:r>
            <a:endParaRPr sz="1700"/>
          </a:p>
          <a:p>
            <a:pPr marL="457200" lvl="0" indent="-336550" algn="l" rtl="0">
              <a:spcBef>
                <a:spcPts val="0"/>
              </a:spcBef>
              <a:spcAft>
                <a:spcPts val="0"/>
              </a:spcAft>
              <a:buSzPts val="1700"/>
              <a:buAutoNum type="arabicParenBoth"/>
            </a:pPr>
            <a:r>
              <a:rPr lang="zh-CN" sz="1700"/>
              <a:t>We also looked at how these transformer based models differ within their architectures and how we can conceptualize these differences in terms of our LSR framework.</a:t>
            </a:r>
            <a:endParaRPr sz="1700"/>
          </a:p>
          <a:p>
            <a:pPr marL="457200" lvl="0" indent="-336550" algn="l" rtl="0">
              <a:spcBef>
                <a:spcPts val="0"/>
              </a:spcBef>
              <a:spcAft>
                <a:spcPts val="0"/>
              </a:spcAft>
              <a:buSzPts val="1700"/>
              <a:buAutoNum type="arabicParenBoth"/>
            </a:pPr>
            <a:r>
              <a:rPr lang="zh-CN" sz="1700"/>
              <a:t>We looked at the effects of these differences on performance, across several controlled experiments, and concluded that document weighting is the most important. </a:t>
            </a:r>
            <a:endParaRPr sz="1700"/>
          </a:p>
          <a:p>
            <a:pPr marL="457200" lvl="0" indent="-336550" algn="l" rtl="0">
              <a:spcBef>
                <a:spcPts val="0"/>
              </a:spcBef>
              <a:spcAft>
                <a:spcPts val="0"/>
              </a:spcAft>
              <a:buSzPts val="1700"/>
              <a:buAutoNum type="arabicParenBoth"/>
            </a:pPr>
            <a:r>
              <a:rPr lang="zh-CN" sz="1700"/>
              <a:t>Finally, we briefly discussed future directions for LSR work.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zh-CN" sz="1700"/>
              <a:t>I’ll now cede the floor to questions and later, Multilingual LSR - thank you!</a:t>
            </a:r>
            <a:br>
              <a:rPr lang="zh-CN" sz="1700"/>
            </a:br>
            <a:endParaRPr sz="1700"/>
          </a:p>
        </p:txBody>
      </p:sp>
      <p:sp>
        <p:nvSpPr>
          <p:cNvPr id="3468" name="Google Shape;3468;g3630defba59_0_57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177</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3630defba59_0_7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3630defba59_0_7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1"/>
        <p:cNvGrpSpPr/>
        <p:nvPr/>
      </p:nvGrpSpPr>
      <p:grpSpPr>
        <a:xfrm>
          <a:off x="0" y="0"/>
          <a:ext cx="0" cy="0"/>
          <a:chOff x="0" y="0"/>
          <a:chExt cx="0" cy="0"/>
        </a:xfrm>
      </p:grpSpPr>
      <p:sp>
        <p:nvSpPr>
          <p:cNvPr id="3482" name="Google Shape;3482;g3630defba59_0_7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3" name="Google Shape;3483;g3630defba59_0_7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a46cee0965_1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a46cee0965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3630defba59_0_73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0" name="Google Shape;3490;g3630defba59_0_73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491" name="Google Shape;3491;g3630defba59_0_73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180</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7"/>
        <p:cNvGrpSpPr/>
        <p:nvPr/>
      </p:nvGrpSpPr>
      <p:grpSpPr>
        <a:xfrm>
          <a:off x="0" y="0"/>
          <a:ext cx="0" cy="0"/>
          <a:chOff x="0" y="0"/>
          <a:chExt cx="0" cy="0"/>
        </a:xfrm>
      </p:grpSpPr>
      <p:sp>
        <p:nvSpPr>
          <p:cNvPr id="3498" name="Google Shape;3498;g3630defba59_0_73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9" name="Google Shape;3499;g3630defba59_0_73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500" name="Google Shape;3500;g3630defba59_0_73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181</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1"/>
        <p:cNvGrpSpPr/>
        <p:nvPr/>
      </p:nvGrpSpPr>
      <p:grpSpPr>
        <a:xfrm>
          <a:off x="0" y="0"/>
          <a:ext cx="0" cy="0"/>
          <a:chOff x="0" y="0"/>
          <a:chExt cx="0" cy="0"/>
        </a:xfrm>
      </p:grpSpPr>
      <p:sp>
        <p:nvSpPr>
          <p:cNvPr id="3522" name="Google Shape;3522;g3630defba59_0_73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3" name="Google Shape;3523;g3630defba59_0_73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524" name="Google Shape;3524;g3630defba59_0_73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182</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8"/>
        <p:cNvGrpSpPr/>
        <p:nvPr/>
      </p:nvGrpSpPr>
      <p:grpSpPr>
        <a:xfrm>
          <a:off x="0" y="0"/>
          <a:ext cx="0" cy="0"/>
          <a:chOff x="0" y="0"/>
          <a:chExt cx="0" cy="0"/>
        </a:xfrm>
      </p:grpSpPr>
      <p:sp>
        <p:nvSpPr>
          <p:cNvPr id="3549" name="Google Shape;3549;g3630defba59_0_74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0" name="Google Shape;3550;g3630defba59_0_74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551" name="Google Shape;3551;g3630defba59_0_74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183</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3630defba59_0_7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8" name="Google Shape;3578;g3630defba59_0_74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579" name="Google Shape;3579;g3630defba59_0_74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184</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3"/>
        <p:cNvGrpSpPr/>
        <p:nvPr/>
      </p:nvGrpSpPr>
      <p:grpSpPr>
        <a:xfrm>
          <a:off x="0" y="0"/>
          <a:ext cx="0" cy="0"/>
          <a:chOff x="0" y="0"/>
          <a:chExt cx="0" cy="0"/>
        </a:xfrm>
      </p:grpSpPr>
      <p:sp>
        <p:nvSpPr>
          <p:cNvPr id="3604" name="Google Shape;3604;g3630defba59_0_74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5" name="Google Shape;3605;g3630defba59_0_74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606" name="Google Shape;3606;g3630defba59_0_74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185</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0"/>
        <p:cNvGrpSpPr/>
        <p:nvPr/>
      </p:nvGrpSpPr>
      <p:grpSpPr>
        <a:xfrm>
          <a:off x="0" y="0"/>
          <a:ext cx="0" cy="0"/>
          <a:chOff x="0" y="0"/>
          <a:chExt cx="0" cy="0"/>
        </a:xfrm>
      </p:grpSpPr>
      <p:sp>
        <p:nvSpPr>
          <p:cNvPr id="3631" name="Google Shape;3631;g3630defba59_0_7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2" name="Google Shape;3632;g3630defba59_0_74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633" name="Google Shape;3633;g3630defba59_0_74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186</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3"/>
        <p:cNvGrpSpPr/>
        <p:nvPr/>
      </p:nvGrpSpPr>
      <p:grpSpPr>
        <a:xfrm>
          <a:off x="0" y="0"/>
          <a:ext cx="0" cy="0"/>
          <a:chOff x="0" y="0"/>
          <a:chExt cx="0" cy="0"/>
        </a:xfrm>
      </p:grpSpPr>
      <p:sp>
        <p:nvSpPr>
          <p:cNvPr id="3664" name="Google Shape;3664;g3630defba59_0_75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5" name="Google Shape;3665;g3630defba59_0_75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666" name="Google Shape;3666;g3630defba59_0_75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187</a:t>
            </a:fl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3630defba59_0_75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1" name="Google Shape;3701;g3630defba59_0_75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702" name="Google Shape;3702;g3630defba59_0_75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188</a:t>
            </a:fl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8"/>
        <p:cNvGrpSpPr/>
        <p:nvPr/>
      </p:nvGrpSpPr>
      <p:grpSpPr>
        <a:xfrm>
          <a:off x="0" y="0"/>
          <a:ext cx="0" cy="0"/>
          <a:chOff x="0" y="0"/>
          <a:chExt cx="0" cy="0"/>
        </a:xfrm>
      </p:grpSpPr>
      <p:sp>
        <p:nvSpPr>
          <p:cNvPr id="3729" name="Google Shape;3729;g3630defba59_0_75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0" name="Google Shape;3730;g3630defba59_0_75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731" name="Google Shape;3731;g3630defba59_0_75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189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1c5aa339c9_4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1c5aa339c9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7"/>
        <p:cNvGrpSpPr/>
        <p:nvPr/>
      </p:nvGrpSpPr>
      <p:grpSpPr>
        <a:xfrm>
          <a:off x="0" y="0"/>
          <a:ext cx="0" cy="0"/>
          <a:chOff x="0" y="0"/>
          <a:chExt cx="0" cy="0"/>
        </a:xfrm>
      </p:grpSpPr>
      <p:sp>
        <p:nvSpPr>
          <p:cNvPr id="3738" name="Google Shape;3738;g3630defba59_0_7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9" name="Google Shape;3739;g3630defba59_0_7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2"/>
        <p:cNvGrpSpPr/>
        <p:nvPr/>
      </p:nvGrpSpPr>
      <p:grpSpPr>
        <a:xfrm>
          <a:off x="0" y="0"/>
          <a:ext cx="0" cy="0"/>
          <a:chOff x="0" y="0"/>
          <a:chExt cx="0" cy="0"/>
        </a:xfrm>
      </p:grpSpPr>
      <p:sp>
        <p:nvSpPr>
          <p:cNvPr id="3783" name="Google Shape;3783;g3630defba59_0_7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4" name="Google Shape;3784;g3630defba59_0_7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3"/>
        <p:cNvGrpSpPr/>
        <p:nvPr/>
      </p:nvGrpSpPr>
      <p:grpSpPr>
        <a:xfrm>
          <a:off x="0" y="0"/>
          <a:ext cx="0" cy="0"/>
          <a:chOff x="0" y="0"/>
          <a:chExt cx="0" cy="0"/>
        </a:xfrm>
      </p:grpSpPr>
      <p:sp>
        <p:nvSpPr>
          <p:cNvPr id="3834" name="Google Shape;3834;g3630defba59_0_7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5" name="Google Shape;3835;g3630defba59_0_7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5"/>
        <p:cNvGrpSpPr/>
        <p:nvPr/>
      </p:nvGrpSpPr>
      <p:grpSpPr>
        <a:xfrm>
          <a:off x="0" y="0"/>
          <a:ext cx="0" cy="0"/>
          <a:chOff x="0" y="0"/>
          <a:chExt cx="0" cy="0"/>
        </a:xfrm>
      </p:grpSpPr>
      <p:sp>
        <p:nvSpPr>
          <p:cNvPr id="3886" name="Google Shape;3886;g3630defba59_0_77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7" name="Google Shape;3887;g3630defba59_0_77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888" name="Google Shape;3888;g3630defba59_0_77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193</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4"/>
        <p:cNvGrpSpPr/>
        <p:nvPr/>
      </p:nvGrpSpPr>
      <p:grpSpPr>
        <a:xfrm>
          <a:off x="0" y="0"/>
          <a:ext cx="0" cy="0"/>
          <a:chOff x="0" y="0"/>
          <a:chExt cx="0" cy="0"/>
        </a:xfrm>
      </p:grpSpPr>
      <p:sp>
        <p:nvSpPr>
          <p:cNvPr id="3895" name="Google Shape;3895;g3630defba59_0_77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6" name="Google Shape;3896;g3630defba59_0_77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897" name="Google Shape;3897;g3630defba59_0_77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194</a:t>
            </a:fld>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4"/>
        <p:cNvGrpSpPr/>
        <p:nvPr/>
      </p:nvGrpSpPr>
      <p:grpSpPr>
        <a:xfrm>
          <a:off x="0" y="0"/>
          <a:ext cx="0" cy="0"/>
          <a:chOff x="0" y="0"/>
          <a:chExt cx="0" cy="0"/>
        </a:xfrm>
      </p:grpSpPr>
      <p:sp>
        <p:nvSpPr>
          <p:cNvPr id="3905" name="Google Shape;3905;g3630defba59_0_77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6" name="Google Shape;3906;g3630defba59_0_77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907" name="Google Shape;3907;g3630defba59_0_77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195</a:t>
            </a:fld>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3"/>
        <p:cNvGrpSpPr/>
        <p:nvPr/>
      </p:nvGrpSpPr>
      <p:grpSpPr>
        <a:xfrm>
          <a:off x="0" y="0"/>
          <a:ext cx="0" cy="0"/>
          <a:chOff x="0" y="0"/>
          <a:chExt cx="0" cy="0"/>
        </a:xfrm>
      </p:grpSpPr>
      <p:sp>
        <p:nvSpPr>
          <p:cNvPr id="3934" name="Google Shape;3934;g3630defba59_0_77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5" name="Google Shape;3935;g3630defba59_0_77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936" name="Google Shape;3936;g3630defba59_0_77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196</a:t>
            </a:fld>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3"/>
        <p:cNvGrpSpPr/>
        <p:nvPr/>
      </p:nvGrpSpPr>
      <p:grpSpPr>
        <a:xfrm>
          <a:off x="0" y="0"/>
          <a:ext cx="0" cy="0"/>
          <a:chOff x="0" y="0"/>
          <a:chExt cx="0" cy="0"/>
        </a:xfrm>
      </p:grpSpPr>
      <p:sp>
        <p:nvSpPr>
          <p:cNvPr id="3944" name="Google Shape;3944;g3630defba59_0_7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5" name="Google Shape;3945;g3630defba59_0_77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946" name="Google Shape;3946;g3630defba59_0_77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197</a:t>
            </a:fld>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4"/>
        <p:cNvGrpSpPr/>
        <p:nvPr/>
      </p:nvGrpSpPr>
      <p:grpSpPr>
        <a:xfrm>
          <a:off x="0" y="0"/>
          <a:ext cx="0" cy="0"/>
          <a:chOff x="0" y="0"/>
          <a:chExt cx="0" cy="0"/>
        </a:xfrm>
      </p:grpSpPr>
      <p:sp>
        <p:nvSpPr>
          <p:cNvPr id="3955" name="Google Shape;3955;g3630defba59_0_77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6" name="Google Shape;3956;g3630defba59_0_77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957" name="Google Shape;3957;g3630defba59_0_77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198</a:t>
            </a:fld>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8"/>
        <p:cNvGrpSpPr/>
        <p:nvPr/>
      </p:nvGrpSpPr>
      <p:grpSpPr>
        <a:xfrm>
          <a:off x="0" y="0"/>
          <a:ext cx="0" cy="0"/>
          <a:chOff x="0" y="0"/>
          <a:chExt cx="0" cy="0"/>
        </a:xfrm>
      </p:grpSpPr>
      <p:sp>
        <p:nvSpPr>
          <p:cNvPr id="3969" name="Google Shape;3969;g3630defba59_0_78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0" name="Google Shape;3970;g3630defba59_0_78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971" name="Google Shape;3971;g3630defba59_0_78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199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1b4ab1c14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1b4ab1c14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1cdab80a23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1cdab80a2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8"/>
        <p:cNvGrpSpPr/>
        <p:nvPr/>
      </p:nvGrpSpPr>
      <p:grpSpPr>
        <a:xfrm>
          <a:off x="0" y="0"/>
          <a:ext cx="0" cy="0"/>
          <a:chOff x="0" y="0"/>
          <a:chExt cx="0" cy="0"/>
        </a:xfrm>
      </p:grpSpPr>
      <p:sp>
        <p:nvSpPr>
          <p:cNvPr id="3979" name="Google Shape;3979;g3630defba59_0_78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0" name="Google Shape;3980;g3630defba59_0_78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981" name="Google Shape;3981;g3630defba59_0_78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200</a:t>
            </a:fld>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9"/>
        <p:cNvGrpSpPr/>
        <p:nvPr/>
      </p:nvGrpSpPr>
      <p:grpSpPr>
        <a:xfrm>
          <a:off x="0" y="0"/>
          <a:ext cx="0" cy="0"/>
          <a:chOff x="0" y="0"/>
          <a:chExt cx="0" cy="0"/>
        </a:xfrm>
      </p:grpSpPr>
      <p:sp>
        <p:nvSpPr>
          <p:cNvPr id="3990" name="Google Shape;3990;g3630defba59_0_78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1" name="Google Shape;3991;g3630defba59_0_78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992" name="Google Shape;3992;g3630defba59_0_78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201</a:t>
            </a:fld>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0"/>
        <p:cNvGrpSpPr/>
        <p:nvPr/>
      </p:nvGrpSpPr>
      <p:grpSpPr>
        <a:xfrm>
          <a:off x="0" y="0"/>
          <a:ext cx="0" cy="0"/>
          <a:chOff x="0" y="0"/>
          <a:chExt cx="0" cy="0"/>
        </a:xfrm>
      </p:grpSpPr>
      <p:sp>
        <p:nvSpPr>
          <p:cNvPr id="4001" name="Google Shape;4001;g3630defba59_0_78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2" name="Google Shape;4002;g3630defba59_0_78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003" name="Google Shape;4003;g3630defba59_0_78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202</a:t>
            </a:fld>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5"/>
        <p:cNvGrpSpPr/>
        <p:nvPr/>
      </p:nvGrpSpPr>
      <p:grpSpPr>
        <a:xfrm>
          <a:off x="0" y="0"/>
          <a:ext cx="0" cy="0"/>
          <a:chOff x="0" y="0"/>
          <a:chExt cx="0" cy="0"/>
        </a:xfrm>
      </p:grpSpPr>
      <p:sp>
        <p:nvSpPr>
          <p:cNvPr id="4016" name="Google Shape;4016;g3630defba59_0_78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7" name="Google Shape;4017;g3630defba59_0_78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018" name="Google Shape;4018;g3630defba59_0_78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203</a:t>
            </a:fld>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1"/>
        <p:cNvGrpSpPr/>
        <p:nvPr/>
      </p:nvGrpSpPr>
      <p:grpSpPr>
        <a:xfrm>
          <a:off x="0" y="0"/>
          <a:ext cx="0" cy="0"/>
          <a:chOff x="0" y="0"/>
          <a:chExt cx="0" cy="0"/>
        </a:xfrm>
      </p:grpSpPr>
      <p:sp>
        <p:nvSpPr>
          <p:cNvPr id="4052" name="Google Shape;4052;g3630defba59_0_78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3" name="Google Shape;4053;g3630defba59_0_78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054" name="Google Shape;4054;g3630defba59_0_78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204</a:t>
            </a:fld>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3"/>
        <p:cNvGrpSpPr/>
        <p:nvPr/>
      </p:nvGrpSpPr>
      <p:grpSpPr>
        <a:xfrm>
          <a:off x="0" y="0"/>
          <a:ext cx="0" cy="0"/>
          <a:chOff x="0" y="0"/>
          <a:chExt cx="0" cy="0"/>
        </a:xfrm>
      </p:grpSpPr>
      <p:sp>
        <p:nvSpPr>
          <p:cNvPr id="4064" name="Google Shape;4064;g3630defba59_0_79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5" name="Google Shape;4065;g3630defba59_0_79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066" name="Google Shape;4066;g3630defba59_0_79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205</a:t>
            </a:fld>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4"/>
        <p:cNvGrpSpPr/>
        <p:nvPr/>
      </p:nvGrpSpPr>
      <p:grpSpPr>
        <a:xfrm>
          <a:off x="0" y="0"/>
          <a:ext cx="0" cy="0"/>
          <a:chOff x="0" y="0"/>
          <a:chExt cx="0" cy="0"/>
        </a:xfrm>
      </p:grpSpPr>
      <p:sp>
        <p:nvSpPr>
          <p:cNvPr id="4075" name="Google Shape;4075;g3630defba59_0_79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6" name="Google Shape;4076;g3630defba59_0_79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077" name="Google Shape;4077;g3630defba59_0_79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206</a:t>
            </a:fld>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5"/>
        <p:cNvGrpSpPr/>
        <p:nvPr/>
      </p:nvGrpSpPr>
      <p:grpSpPr>
        <a:xfrm>
          <a:off x="0" y="0"/>
          <a:ext cx="0" cy="0"/>
          <a:chOff x="0" y="0"/>
          <a:chExt cx="0" cy="0"/>
        </a:xfrm>
      </p:grpSpPr>
      <p:sp>
        <p:nvSpPr>
          <p:cNvPr id="4086" name="Google Shape;4086;g3630defba59_0_79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7" name="Google Shape;4087;g3630defba59_0_79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088" name="Google Shape;4088;g3630defba59_0_79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207</a:t>
            </a:fld>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6"/>
        <p:cNvGrpSpPr/>
        <p:nvPr/>
      </p:nvGrpSpPr>
      <p:grpSpPr>
        <a:xfrm>
          <a:off x="0" y="0"/>
          <a:ext cx="0" cy="0"/>
          <a:chOff x="0" y="0"/>
          <a:chExt cx="0" cy="0"/>
        </a:xfrm>
      </p:grpSpPr>
      <p:sp>
        <p:nvSpPr>
          <p:cNvPr id="4097" name="Google Shape;4097;g3630defba59_0_79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8" name="Google Shape;4098;g3630defba59_0_79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099" name="Google Shape;4099;g3630defba59_0_79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208</a:t>
            </a:fld>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7"/>
        <p:cNvGrpSpPr/>
        <p:nvPr/>
      </p:nvGrpSpPr>
      <p:grpSpPr>
        <a:xfrm>
          <a:off x="0" y="0"/>
          <a:ext cx="0" cy="0"/>
          <a:chOff x="0" y="0"/>
          <a:chExt cx="0" cy="0"/>
        </a:xfrm>
      </p:grpSpPr>
      <p:sp>
        <p:nvSpPr>
          <p:cNvPr id="4108" name="Google Shape;4108;g3630defba59_0_79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9" name="Google Shape;4109;g3630defba59_0_79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110" name="Google Shape;4110;g3630defba59_0_79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209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1cdab80a23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1cdab80a2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8"/>
        <p:cNvGrpSpPr/>
        <p:nvPr/>
      </p:nvGrpSpPr>
      <p:grpSpPr>
        <a:xfrm>
          <a:off x="0" y="0"/>
          <a:ext cx="0" cy="0"/>
          <a:chOff x="0" y="0"/>
          <a:chExt cx="0" cy="0"/>
        </a:xfrm>
      </p:grpSpPr>
      <p:sp>
        <p:nvSpPr>
          <p:cNvPr id="4119" name="Google Shape;4119;g3630defba59_0_79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0" name="Google Shape;4120;g3630defba59_0_79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121" name="Google Shape;4121;g3630defba59_0_79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210</a:t>
            </a:fld>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9"/>
        <p:cNvGrpSpPr/>
        <p:nvPr/>
      </p:nvGrpSpPr>
      <p:grpSpPr>
        <a:xfrm>
          <a:off x="0" y="0"/>
          <a:ext cx="0" cy="0"/>
          <a:chOff x="0" y="0"/>
          <a:chExt cx="0" cy="0"/>
        </a:xfrm>
      </p:grpSpPr>
      <p:sp>
        <p:nvSpPr>
          <p:cNvPr id="4130" name="Google Shape;4130;g3630defba59_0_79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1" name="Google Shape;4131;g3630defba59_0_79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132" name="Google Shape;4132;g3630defba59_0_79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211</a:t>
            </a:fld>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0"/>
        <p:cNvGrpSpPr/>
        <p:nvPr/>
      </p:nvGrpSpPr>
      <p:grpSpPr>
        <a:xfrm>
          <a:off x="0" y="0"/>
          <a:ext cx="0" cy="0"/>
          <a:chOff x="0" y="0"/>
          <a:chExt cx="0" cy="0"/>
        </a:xfrm>
      </p:grpSpPr>
      <p:sp>
        <p:nvSpPr>
          <p:cNvPr id="4141" name="Google Shape;4141;g3630defba59_0_79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2" name="Google Shape;4142;g3630defba59_0_79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143" name="Google Shape;4143;g3630defba59_0_79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212</a:t>
            </a:fld>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0"/>
        <p:cNvGrpSpPr/>
        <p:nvPr/>
      </p:nvGrpSpPr>
      <p:grpSpPr>
        <a:xfrm>
          <a:off x="0" y="0"/>
          <a:ext cx="0" cy="0"/>
          <a:chOff x="0" y="0"/>
          <a:chExt cx="0" cy="0"/>
        </a:xfrm>
      </p:grpSpPr>
      <p:sp>
        <p:nvSpPr>
          <p:cNvPr id="4151" name="Google Shape;4151;g3630defba59_0_79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2" name="Google Shape;4152;g3630defba59_0_79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153" name="Google Shape;4153;g3630defba59_0_79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213</a:t>
            </a:fld>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9"/>
        <p:cNvGrpSpPr/>
        <p:nvPr/>
      </p:nvGrpSpPr>
      <p:grpSpPr>
        <a:xfrm>
          <a:off x="0" y="0"/>
          <a:ext cx="0" cy="0"/>
          <a:chOff x="0" y="0"/>
          <a:chExt cx="0" cy="0"/>
        </a:xfrm>
      </p:grpSpPr>
      <p:sp>
        <p:nvSpPr>
          <p:cNvPr id="4160" name="Google Shape;4160;g3630defba59_0_88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1" name="Google Shape;4161;g3630defba59_0_8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5"/>
        <p:cNvGrpSpPr/>
        <p:nvPr/>
      </p:nvGrpSpPr>
      <p:grpSpPr>
        <a:xfrm>
          <a:off x="0" y="0"/>
          <a:ext cx="0" cy="0"/>
          <a:chOff x="0" y="0"/>
          <a:chExt cx="0" cy="0"/>
        </a:xfrm>
      </p:grpSpPr>
      <p:sp>
        <p:nvSpPr>
          <p:cNvPr id="4166" name="Google Shape;4166;g3630defba59_0_8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7" name="Google Shape;4167;g3630defba59_0_8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This is the whole agenda of our LSR tutorial. </a:t>
            </a:r>
            <a:br>
              <a:rPr lang="zh-CN"/>
            </a:br>
            <a:r>
              <a:rPr lang="zh-CN"/>
              <a:t>I will be responsible for the Multimodal Section, which will last for 20 minutes.</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2"/>
        <p:cNvGrpSpPr/>
        <p:nvPr/>
      </p:nvGrpSpPr>
      <p:grpSpPr>
        <a:xfrm>
          <a:off x="0" y="0"/>
          <a:ext cx="0" cy="0"/>
          <a:chOff x="0" y="0"/>
          <a:chExt cx="0" cy="0"/>
        </a:xfrm>
      </p:grpSpPr>
      <p:sp>
        <p:nvSpPr>
          <p:cNvPr id="4173" name="Google Shape;4173;g3630defba59_0_8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4" name="Google Shape;4174;g3630defba59_0_8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3"/>
        <p:cNvGrpSpPr/>
        <p:nvPr/>
      </p:nvGrpSpPr>
      <p:grpSpPr>
        <a:xfrm>
          <a:off x="0" y="0"/>
          <a:ext cx="0" cy="0"/>
          <a:chOff x="0" y="0"/>
          <a:chExt cx="0" cy="0"/>
        </a:xfrm>
      </p:grpSpPr>
      <p:sp>
        <p:nvSpPr>
          <p:cNvPr id="4194" name="Google Shape;4194;g3630defba59_0_8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5" name="Google Shape;4195;g3630defba59_0_8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Go through this slide more quickly</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1"/>
        <p:cNvGrpSpPr/>
        <p:nvPr/>
      </p:nvGrpSpPr>
      <p:grpSpPr>
        <a:xfrm>
          <a:off x="0" y="0"/>
          <a:ext cx="0" cy="0"/>
          <a:chOff x="0" y="0"/>
          <a:chExt cx="0" cy="0"/>
        </a:xfrm>
      </p:grpSpPr>
      <p:sp>
        <p:nvSpPr>
          <p:cNvPr id="4202" name="Google Shape;4202;g3630defba59_0_8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3" name="Google Shape;4203;g3630defba59_0_8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9"/>
        <p:cNvGrpSpPr/>
        <p:nvPr/>
      </p:nvGrpSpPr>
      <p:grpSpPr>
        <a:xfrm>
          <a:off x="0" y="0"/>
          <a:ext cx="0" cy="0"/>
          <a:chOff x="0" y="0"/>
          <a:chExt cx="0" cy="0"/>
        </a:xfrm>
      </p:grpSpPr>
      <p:sp>
        <p:nvSpPr>
          <p:cNvPr id="4210" name="Google Shape;4210;g3630defba59_0_8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1" name="Google Shape;4211;g3630defba59_0_8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1c5aa339c9_4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31c5aa339c9_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8"/>
        <p:cNvGrpSpPr/>
        <p:nvPr/>
      </p:nvGrpSpPr>
      <p:grpSpPr>
        <a:xfrm>
          <a:off x="0" y="0"/>
          <a:ext cx="0" cy="0"/>
          <a:chOff x="0" y="0"/>
          <a:chExt cx="0" cy="0"/>
        </a:xfrm>
      </p:grpSpPr>
      <p:sp>
        <p:nvSpPr>
          <p:cNvPr id="4219" name="Google Shape;4219;g3630defba59_0_8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0" name="Google Shape;4220;g3630defba59_0_8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0"/>
        <p:cNvGrpSpPr/>
        <p:nvPr/>
      </p:nvGrpSpPr>
      <p:grpSpPr>
        <a:xfrm>
          <a:off x="0" y="0"/>
          <a:ext cx="0" cy="0"/>
          <a:chOff x="0" y="0"/>
          <a:chExt cx="0" cy="0"/>
        </a:xfrm>
      </p:grpSpPr>
      <p:sp>
        <p:nvSpPr>
          <p:cNvPr id="4231" name="Google Shape;4231;g3630defba59_0_89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2" name="Google Shape;4232;g3630defba59_0_89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1"/>
        <p:cNvGrpSpPr/>
        <p:nvPr/>
      </p:nvGrpSpPr>
      <p:grpSpPr>
        <a:xfrm>
          <a:off x="0" y="0"/>
          <a:ext cx="0" cy="0"/>
          <a:chOff x="0" y="0"/>
          <a:chExt cx="0" cy="0"/>
        </a:xfrm>
      </p:grpSpPr>
      <p:sp>
        <p:nvSpPr>
          <p:cNvPr id="4242" name="Google Shape;4242;g3630defba59_0_89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3" name="Google Shape;4243;g3630defba59_0_8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4"/>
        <p:cNvGrpSpPr/>
        <p:nvPr/>
      </p:nvGrpSpPr>
      <p:grpSpPr>
        <a:xfrm>
          <a:off x="0" y="0"/>
          <a:ext cx="0" cy="0"/>
          <a:chOff x="0" y="0"/>
          <a:chExt cx="0" cy="0"/>
        </a:xfrm>
      </p:grpSpPr>
      <p:sp>
        <p:nvSpPr>
          <p:cNvPr id="4255" name="Google Shape;4255;g3630defba59_0_8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6" name="Google Shape;4256;g3630defba59_0_8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7"/>
        <p:cNvGrpSpPr/>
        <p:nvPr/>
      </p:nvGrpSpPr>
      <p:grpSpPr>
        <a:xfrm>
          <a:off x="0" y="0"/>
          <a:ext cx="0" cy="0"/>
          <a:chOff x="0" y="0"/>
          <a:chExt cx="0" cy="0"/>
        </a:xfrm>
      </p:grpSpPr>
      <p:sp>
        <p:nvSpPr>
          <p:cNvPr id="4268" name="Google Shape;4268;g3630defba59_0_89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9" name="Google Shape;4269;g3630defba59_0_89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Before going into details about each methods. </a:t>
            </a:r>
            <a:endParaRPr/>
          </a:p>
          <a:p>
            <a:pPr marL="457200" lvl="0" indent="-298450" algn="l" rtl="0">
              <a:spcBef>
                <a:spcPts val="0"/>
              </a:spcBef>
              <a:spcAft>
                <a:spcPts val="0"/>
              </a:spcAft>
              <a:buSzPts val="1100"/>
              <a:buChar char="●"/>
            </a:pPr>
            <a:r>
              <a:rPr lang="zh-CN"/>
              <a:t>In this slide, I will present a foundation for comparison, including datasets and metrics. </a:t>
            </a:r>
            <a:endParaRPr/>
          </a:p>
          <a:p>
            <a:pPr marL="457200" lvl="0" indent="-298450" algn="l" rtl="0">
              <a:spcBef>
                <a:spcPts val="0"/>
              </a:spcBef>
              <a:spcAft>
                <a:spcPts val="0"/>
              </a:spcAft>
              <a:buSzPts val="1100"/>
              <a:buChar char="●"/>
            </a:pPr>
            <a:r>
              <a:rPr lang="zh-CN"/>
              <a:t>For datasets, the literature usually includes MSCOCO 5k and Flickro30k. </a:t>
            </a:r>
            <a:endParaRPr/>
          </a:p>
          <a:p>
            <a:pPr marL="457200" lvl="0" indent="-298450" algn="l" rtl="0">
              <a:spcBef>
                <a:spcPts val="0"/>
              </a:spcBef>
              <a:spcAft>
                <a:spcPts val="0"/>
              </a:spcAft>
              <a:buSzPts val="1100"/>
              <a:buChar char="●"/>
            </a:pPr>
            <a:r>
              <a:rPr lang="zh-CN"/>
              <a:t>Metrics: R@K = Hit@K</a:t>
            </a:r>
            <a:endParaRPr/>
          </a:p>
          <a:p>
            <a:pPr marL="0" lvl="0" indent="0" algn="l" rtl="0">
              <a:spcBef>
                <a:spcPts val="0"/>
              </a:spcBef>
              <a:spcAft>
                <a:spcPts val="0"/>
              </a:spcAft>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6"/>
        <p:cNvGrpSpPr/>
        <p:nvPr/>
      </p:nvGrpSpPr>
      <p:grpSpPr>
        <a:xfrm>
          <a:off x="0" y="0"/>
          <a:ext cx="0" cy="0"/>
          <a:chOff x="0" y="0"/>
          <a:chExt cx="0" cy="0"/>
        </a:xfrm>
      </p:grpSpPr>
      <p:sp>
        <p:nvSpPr>
          <p:cNvPr id="4277" name="Google Shape;4277;g3630defba59_0_8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8" name="Google Shape;4278;g3630defba59_0_8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This that, I would like to start with visual sparta. </a:t>
            </a: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4"/>
        <p:cNvGrpSpPr/>
        <p:nvPr/>
      </p:nvGrpSpPr>
      <p:grpSpPr>
        <a:xfrm>
          <a:off x="0" y="0"/>
          <a:ext cx="0" cy="0"/>
          <a:chOff x="0" y="0"/>
          <a:chExt cx="0" cy="0"/>
        </a:xfrm>
      </p:grpSpPr>
      <p:sp>
        <p:nvSpPr>
          <p:cNvPr id="4285" name="Google Shape;4285;g3630defba59_0_90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6" name="Google Shape;4286;g3630defba59_0_9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2"/>
        <p:cNvGrpSpPr/>
        <p:nvPr/>
      </p:nvGrpSpPr>
      <p:grpSpPr>
        <a:xfrm>
          <a:off x="0" y="0"/>
          <a:ext cx="0" cy="0"/>
          <a:chOff x="0" y="0"/>
          <a:chExt cx="0" cy="0"/>
        </a:xfrm>
      </p:grpSpPr>
      <p:sp>
        <p:nvSpPr>
          <p:cNvPr id="4293" name="Google Shape;4293;g3630defba59_0_90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4" name="Google Shape;4294;g3630defba59_0_9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The presentation on the Image Encoder is not very fluent.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4"/>
        <p:cNvGrpSpPr/>
        <p:nvPr/>
      </p:nvGrpSpPr>
      <p:grpSpPr>
        <a:xfrm>
          <a:off x="0" y="0"/>
          <a:ext cx="0" cy="0"/>
          <a:chOff x="0" y="0"/>
          <a:chExt cx="0" cy="0"/>
        </a:xfrm>
      </p:grpSpPr>
      <p:sp>
        <p:nvSpPr>
          <p:cNvPr id="4315" name="Google Shape;4315;g3630defba59_0_90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6" name="Google Shape;4316;g3630defba59_0_90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The presentation on the Image Encoder is not very fluent. </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2"/>
        <p:cNvGrpSpPr/>
        <p:nvPr/>
      </p:nvGrpSpPr>
      <p:grpSpPr>
        <a:xfrm>
          <a:off x="0" y="0"/>
          <a:ext cx="0" cy="0"/>
          <a:chOff x="0" y="0"/>
          <a:chExt cx="0" cy="0"/>
        </a:xfrm>
      </p:grpSpPr>
      <p:sp>
        <p:nvSpPr>
          <p:cNvPr id="4363" name="Google Shape;4363;g3630defba59_0_9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4" name="Google Shape;4364;g3630defba59_0_9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The presentation on the Image Encoder is not very fluent.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1ce92da2e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31ce92da2e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4"/>
        <p:cNvGrpSpPr/>
        <p:nvPr/>
      </p:nvGrpSpPr>
      <p:grpSpPr>
        <a:xfrm>
          <a:off x="0" y="0"/>
          <a:ext cx="0" cy="0"/>
          <a:chOff x="0" y="0"/>
          <a:chExt cx="0" cy="0"/>
        </a:xfrm>
      </p:grpSpPr>
      <p:sp>
        <p:nvSpPr>
          <p:cNvPr id="4415" name="Google Shape;4415;g3630defba59_0_9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6" name="Google Shape;4416;g3630defba59_0_9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7"/>
        <p:cNvGrpSpPr/>
        <p:nvPr/>
      </p:nvGrpSpPr>
      <p:grpSpPr>
        <a:xfrm>
          <a:off x="0" y="0"/>
          <a:ext cx="0" cy="0"/>
          <a:chOff x="0" y="0"/>
          <a:chExt cx="0" cy="0"/>
        </a:xfrm>
      </p:grpSpPr>
      <p:sp>
        <p:nvSpPr>
          <p:cNvPr id="4428" name="Google Shape;4428;g3630defba59_0_9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9" name="Google Shape;4429;g3630defba59_0_9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0"/>
        <p:cNvGrpSpPr/>
        <p:nvPr/>
      </p:nvGrpSpPr>
      <p:grpSpPr>
        <a:xfrm>
          <a:off x="0" y="0"/>
          <a:ext cx="0" cy="0"/>
          <a:chOff x="0" y="0"/>
          <a:chExt cx="0" cy="0"/>
        </a:xfrm>
      </p:grpSpPr>
      <p:sp>
        <p:nvSpPr>
          <p:cNvPr id="4441" name="Google Shape;4441;g3630defba59_0_9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2" name="Google Shape;4442;g3630defba59_0_9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4"/>
        <p:cNvGrpSpPr/>
        <p:nvPr/>
      </p:nvGrpSpPr>
      <p:grpSpPr>
        <a:xfrm>
          <a:off x="0" y="0"/>
          <a:ext cx="0" cy="0"/>
          <a:chOff x="0" y="0"/>
          <a:chExt cx="0" cy="0"/>
        </a:xfrm>
      </p:grpSpPr>
      <p:sp>
        <p:nvSpPr>
          <p:cNvPr id="4455" name="Google Shape;4455;g3630defba59_0_9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6" name="Google Shape;4456;g3630defba59_0_9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9"/>
        <p:cNvGrpSpPr/>
        <p:nvPr/>
      </p:nvGrpSpPr>
      <p:grpSpPr>
        <a:xfrm>
          <a:off x="0" y="0"/>
          <a:ext cx="0" cy="0"/>
          <a:chOff x="0" y="0"/>
          <a:chExt cx="0" cy="0"/>
        </a:xfrm>
      </p:grpSpPr>
      <p:sp>
        <p:nvSpPr>
          <p:cNvPr id="4470" name="Google Shape;4470;g3630defba59_0_9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1" name="Google Shape;4471;g3630defba59_0_9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8"/>
        <p:cNvGrpSpPr/>
        <p:nvPr/>
      </p:nvGrpSpPr>
      <p:grpSpPr>
        <a:xfrm>
          <a:off x="0" y="0"/>
          <a:ext cx="0" cy="0"/>
          <a:chOff x="0" y="0"/>
          <a:chExt cx="0" cy="0"/>
        </a:xfrm>
      </p:grpSpPr>
      <p:sp>
        <p:nvSpPr>
          <p:cNvPr id="4499" name="Google Shape;4499;g3630defba59_0_9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0" name="Google Shape;4500;g3630defba59_0_9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3"/>
        <p:cNvGrpSpPr/>
        <p:nvPr/>
      </p:nvGrpSpPr>
      <p:grpSpPr>
        <a:xfrm>
          <a:off x="0" y="0"/>
          <a:ext cx="0" cy="0"/>
          <a:chOff x="0" y="0"/>
          <a:chExt cx="0" cy="0"/>
        </a:xfrm>
      </p:grpSpPr>
      <p:sp>
        <p:nvSpPr>
          <p:cNvPr id="4524" name="Google Shape;4524;g3630defba59_0_9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5" name="Google Shape;4525;g3630defba59_0_9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4"/>
        <p:cNvGrpSpPr/>
        <p:nvPr/>
      </p:nvGrpSpPr>
      <p:grpSpPr>
        <a:xfrm>
          <a:off x="0" y="0"/>
          <a:ext cx="0" cy="0"/>
          <a:chOff x="0" y="0"/>
          <a:chExt cx="0" cy="0"/>
        </a:xfrm>
      </p:grpSpPr>
      <p:sp>
        <p:nvSpPr>
          <p:cNvPr id="4555" name="Google Shape;4555;g3630defba59_0_9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6" name="Google Shape;4556;g3630defba59_0_9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8"/>
        <p:cNvGrpSpPr/>
        <p:nvPr/>
      </p:nvGrpSpPr>
      <p:grpSpPr>
        <a:xfrm>
          <a:off x="0" y="0"/>
          <a:ext cx="0" cy="0"/>
          <a:chOff x="0" y="0"/>
          <a:chExt cx="0" cy="0"/>
        </a:xfrm>
      </p:grpSpPr>
      <p:sp>
        <p:nvSpPr>
          <p:cNvPr id="4589" name="Google Shape;4589;g3630defba59_0_9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0" name="Google Shape;4590;g3630defba59_0_9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8"/>
        <p:cNvGrpSpPr/>
        <p:nvPr/>
      </p:nvGrpSpPr>
      <p:grpSpPr>
        <a:xfrm>
          <a:off x="0" y="0"/>
          <a:ext cx="0" cy="0"/>
          <a:chOff x="0" y="0"/>
          <a:chExt cx="0" cy="0"/>
        </a:xfrm>
      </p:grpSpPr>
      <p:sp>
        <p:nvSpPr>
          <p:cNvPr id="4629" name="Google Shape;4629;g3630defba59_0_9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0" name="Google Shape;4630;g3630defba59_0_9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1c5aa339c9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1c5aa339c9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8"/>
        <p:cNvGrpSpPr/>
        <p:nvPr/>
      </p:nvGrpSpPr>
      <p:grpSpPr>
        <a:xfrm>
          <a:off x="0" y="0"/>
          <a:ext cx="0" cy="0"/>
          <a:chOff x="0" y="0"/>
          <a:chExt cx="0" cy="0"/>
        </a:xfrm>
      </p:grpSpPr>
      <p:sp>
        <p:nvSpPr>
          <p:cNvPr id="4669" name="Google Shape;4669;g3630defba59_0_9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0" name="Google Shape;4670;g3630defba59_0_9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9"/>
        <p:cNvGrpSpPr/>
        <p:nvPr/>
      </p:nvGrpSpPr>
      <p:grpSpPr>
        <a:xfrm>
          <a:off x="0" y="0"/>
          <a:ext cx="0" cy="0"/>
          <a:chOff x="0" y="0"/>
          <a:chExt cx="0" cy="0"/>
        </a:xfrm>
      </p:grpSpPr>
      <p:sp>
        <p:nvSpPr>
          <p:cNvPr id="4700" name="Google Shape;4700;g3630defba59_0_9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1" name="Google Shape;4701;g3630defba59_0_9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There are recent VLMs model that were trained with a language model head on both text and images. </a:t>
            </a:r>
            <a:endParaRPr/>
          </a:p>
          <a:p>
            <a:pPr marL="457200" lvl="0" indent="-298450" algn="l" rtl="0">
              <a:spcBef>
                <a:spcPts val="0"/>
              </a:spcBef>
              <a:spcAft>
                <a:spcPts val="0"/>
              </a:spcAft>
              <a:buSzPts val="1100"/>
              <a:buChar char="●"/>
            </a:pPr>
            <a:r>
              <a:rPr lang="zh-CN"/>
              <a:t>However the semantic division is unclear. </a:t>
            </a: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5"/>
        <p:cNvGrpSpPr/>
        <p:nvPr/>
      </p:nvGrpSpPr>
      <p:grpSpPr>
        <a:xfrm>
          <a:off x="0" y="0"/>
          <a:ext cx="0" cy="0"/>
          <a:chOff x="0" y="0"/>
          <a:chExt cx="0" cy="0"/>
        </a:xfrm>
      </p:grpSpPr>
      <p:sp>
        <p:nvSpPr>
          <p:cNvPr id="4736" name="Google Shape;4736;g3630defba59_0_9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7" name="Google Shape;4737;g3630defba59_0_9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5"/>
        <p:cNvGrpSpPr/>
        <p:nvPr/>
      </p:nvGrpSpPr>
      <p:grpSpPr>
        <a:xfrm>
          <a:off x="0" y="0"/>
          <a:ext cx="0" cy="0"/>
          <a:chOff x="0" y="0"/>
          <a:chExt cx="0" cy="0"/>
        </a:xfrm>
      </p:grpSpPr>
      <p:sp>
        <p:nvSpPr>
          <p:cNvPr id="4786" name="Google Shape;4786;g3630defba59_0_9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7" name="Google Shape;4787;g3630defba59_0_9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zh-CN">
                <a:solidFill>
                  <a:schemeClr val="dk1"/>
                </a:solidFill>
              </a:rPr>
              <a:t>Optional to present this here:</a:t>
            </a:r>
            <a:endParaRPr>
              <a:solidFill>
                <a:schemeClr val="dk1"/>
              </a:solidFill>
            </a:endParaRPr>
          </a:p>
          <a:p>
            <a:pPr marL="914400" lvl="1" indent="-298450" algn="l" rtl="0">
              <a:spcBef>
                <a:spcPts val="0"/>
              </a:spcBef>
              <a:spcAft>
                <a:spcPts val="0"/>
              </a:spcAft>
              <a:buClr>
                <a:schemeClr val="dk1"/>
              </a:buClr>
              <a:buSzPts val="1100"/>
              <a:buChar char="○"/>
            </a:pPr>
            <a:r>
              <a:rPr lang="zh-CN">
                <a:solidFill>
                  <a:schemeClr val="dk1"/>
                </a:solidFill>
              </a:rPr>
              <a:t>There are recent VLMs model that were trained with a language model head on both text and images. </a:t>
            </a:r>
            <a:endParaRPr>
              <a:solidFill>
                <a:schemeClr val="dk1"/>
              </a:solidFill>
            </a:endParaRPr>
          </a:p>
          <a:p>
            <a:pPr marL="914400" lvl="1" indent="-298450" algn="l" rtl="0">
              <a:spcBef>
                <a:spcPts val="0"/>
              </a:spcBef>
              <a:spcAft>
                <a:spcPts val="0"/>
              </a:spcAft>
              <a:buClr>
                <a:schemeClr val="dk1"/>
              </a:buClr>
              <a:buSzPts val="1100"/>
              <a:buChar char="○"/>
            </a:pPr>
            <a:r>
              <a:rPr lang="zh-CN">
                <a:solidFill>
                  <a:schemeClr val="dk1"/>
                </a:solidFill>
              </a:rPr>
              <a:t>However the semantic division is unclear. </a:t>
            </a: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6"/>
        <p:cNvGrpSpPr/>
        <p:nvPr/>
      </p:nvGrpSpPr>
      <p:grpSpPr>
        <a:xfrm>
          <a:off x="0" y="0"/>
          <a:ext cx="0" cy="0"/>
          <a:chOff x="0" y="0"/>
          <a:chExt cx="0" cy="0"/>
        </a:xfrm>
      </p:grpSpPr>
      <p:sp>
        <p:nvSpPr>
          <p:cNvPr id="4797" name="Google Shape;4797;g3630defba59_0_9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8" name="Google Shape;4798;g3630defba59_0_9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5"/>
        <p:cNvGrpSpPr/>
        <p:nvPr/>
      </p:nvGrpSpPr>
      <p:grpSpPr>
        <a:xfrm>
          <a:off x="0" y="0"/>
          <a:ext cx="0" cy="0"/>
          <a:chOff x="0" y="0"/>
          <a:chExt cx="0" cy="0"/>
        </a:xfrm>
      </p:grpSpPr>
      <p:sp>
        <p:nvSpPr>
          <p:cNvPr id="4806" name="Google Shape;4806;g3630defba59_0_9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7" name="Google Shape;4807;g3630defba59_0_9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13 miutes</a:t>
            </a: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7"/>
        <p:cNvGrpSpPr/>
        <p:nvPr/>
      </p:nvGrpSpPr>
      <p:grpSpPr>
        <a:xfrm>
          <a:off x="0" y="0"/>
          <a:ext cx="0" cy="0"/>
          <a:chOff x="0" y="0"/>
          <a:chExt cx="0" cy="0"/>
        </a:xfrm>
      </p:grpSpPr>
      <p:sp>
        <p:nvSpPr>
          <p:cNvPr id="4818" name="Google Shape;4818;g3630defba59_0_9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9" name="Google Shape;4819;g3630defba59_0_9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6"/>
        <p:cNvGrpSpPr/>
        <p:nvPr/>
      </p:nvGrpSpPr>
      <p:grpSpPr>
        <a:xfrm>
          <a:off x="0" y="0"/>
          <a:ext cx="0" cy="0"/>
          <a:chOff x="0" y="0"/>
          <a:chExt cx="0" cy="0"/>
        </a:xfrm>
      </p:grpSpPr>
      <p:sp>
        <p:nvSpPr>
          <p:cNvPr id="4827" name="Google Shape;4827;g3630defba59_0_9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8" name="Google Shape;4828;g3630defba59_0_9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8"/>
        <p:cNvGrpSpPr/>
        <p:nvPr/>
      </p:nvGrpSpPr>
      <p:grpSpPr>
        <a:xfrm>
          <a:off x="0" y="0"/>
          <a:ext cx="0" cy="0"/>
          <a:chOff x="0" y="0"/>
          <a:chExt cx="0" cy="0"/>
        </a:xfrm>
      </p:grpSpPr>
      <p:sp>
        <p:nvSpPr>
          <p:cNvPr id="4839" name="Google Shape;4839;g3630defba59_0_9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0" name="Google Shape;4840;g3630defba59_0_9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7"/>
        <p:cNvGrpSpPr/>
        <p:nvPr/>
      </p:nvGrpSpPr>
      <p:grpSpPr>
        <a:xfrm>
          <a:off x="0" y="0"/>
          <a:ext cx="0" cy="0"/>
          <a:chOff x="0" y="0"/>
          <a:chExt cx="0" cy="0"/>
        </a:xfrm>
      </p:grpSpPr>
      <p:sp>
        <p:nvSpPr>
          <p:cNvPr id="4848" name="Google Shape;4848;g3630defba59_0_9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9" name="Google Shape;4849;g3630defba59_0_9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1c5aa339c9_4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31c5aa339c9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6"/>
        <p:cNvGrpSpPr/>
        <p:nvPr/>
      </p:nvGrpSpPr>
      <p:grpSpPr>
        <a:xfrm>
          <a:off x="0" y="0"/>
          <a:ext cx="0" cy="0"/>
          <a:chOff x="0" y="0"/>
          <a:chExt cx="0" cy="0"/>
        </a:xfrm>
      </p:grpSpPr>
      <p:sp>
        <p:nvSpPr>
          <p:cNvPr id="4857" name="Google Shape;4857;g3630defba59_0_9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8" name="Google Shape;4858;g3630defba59_0_9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1"/>
        <p:cNvGrpSpPr/>
        <p:nvPr/>
      </p:nvGrpSpPr>
      <p:grpSpPr>
        <a:xfrm>
          <a:off x="0" y="0"/>
          <a:ext cx="0" cy="0"/>
          <a:chOff x="0" y="0"/>
          <a:chExt cx="0" cy="0"/>
        </a:xfrm>
      </p:grpSpPr>
      <p:sp>
        <p:nvSpPr>
          <p:cNvPr id="4872" name="Google Shape;4872;g3630defba59_0_9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3" name="Google Shape;4873;g3630defba59_0_9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8"/>
        <p:cNvGrpSpPr/>
        <p:nvPr/>
      </p:nvGrpSpPr>
      <p:grpSpPr>
        <a:xfrm>
          <a:off x="0" y="0"/>
          <a:ext cx="0" cy="0"/>
          <a:chOff x="0" y="0"/>
          <a:chExt cx="0" cy="0"/>
        </a:xfrm>
      </p:grpSpPr>
      <p:sp>
        <p:nvSpPr>
          <p:cNvPr id="4879" name="Google Shape;4879;g3630defba59_0_9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0" name="Google Shape;4880;g3630defba59_0_9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6"/>
        <p:cNvGrpSpPr/>
        <p:nvPr/>
      </p:nvGrpSpPr>
      <p:grpSpPr>
        <a:xfrm>
          <a:off x="0" y="0"/>
          <a:ext cx="0" cy="0"/>
          <a:chOff x="0" y="0"/>
          <a:chExt cx="0" cy="0"/>
        </a:xfrm>
      </p:grpSpPr>
      <p:sp>
        <p:nvSpPr>
          <p:cNvPr id="4887" name="Google Shape;4887;g3630defba59_0_9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8" name="Google Shape;4888;g3630defba59_0_9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4"/>
        <p:cNvGrpSpPr/>
        <p:nvPr/>
      </p:nvGrpSpPr>
      <p:grpSpPr>
        <a:xfrm>
          <a:off x="0" y="0"/>
          <a:ext cx="0" cy="0"/>
          <a:chOff x="0" y="0"/>
          <a:chExt cx="0" cy="0"/>
        </a:xfrm>
      </p:grpSpPr>
      <p:sp>
        <p:nvSpPr>
          <p:cNvPr id="4895" name="Google Shape;4895;g3630defba59_0_9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6" name="Google Shape;4896;g3630defba59_0_9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2"/>
        <p:cNvGrpSpPr/>
        <p:nvPr/>
      </p:nvGrpSpPr>
      <p:grpSpPr>
        <a:xfrm>
          <a:off x="0" y="0"/>
          <a:ext cx="0" cy="0"/>
          <a:chOff x="0" y="0"/>
          <a:chExt cx="0" cy="0"/>
        </a:xfrm>
      </p:grpSpPr>
      <p:sp>
        <p:nvSpPr>
          <p:cNvPr id="4903" name="Google Shape;4903;g3630defba59_0_9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4" name="Google Shape;4904;g3630defba59_0_9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1"/>
        <p:cNvGrpSpPr/>
        <p:nvPr/>
      </p:nvGrpSpPr>
      <p:grpSpPr>
        <a:xfrm>
          <a:off x="0" y="0"/>
          <a:ext cx="0" cy="0"/>
          <a:chOff x="0" y="0"/>
          <a:chExt cx="0" cy="0"/>
        </a:xfrm>
      </p:grpSpPr>
      <p:sp>
        <p:nvSpPr>
          <p:cNvPr id="4912" name="Google Shape;4912;g3630defba59_0_9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3" name="Google Shape;4913;g3630defba59_0_9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1"/>
        <p:cNvGrpSpPr/>
        <p:nvPr/>
      </p:nvGrpSpPr>
      <p:grpSpPr>
        <a:xfrm>
          <a:off x="0" y="0"/>
          <a:ext cx="0" cy="0"/>
          <a:chOff x="0" y="0"/>
          <a:chExt cx="0" cy="0"/>
        </a:xfrm>
      </p:grpSpPr>
      <p:sp>
        <p:nvSpPr>
          <p:cNvPr id="4922" name="Google Shape;4922;g3630defba59_0_9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3" name="Google Shape;4923;g3630defba59_0_9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0"/>
        <p:cNvGrpSpPr/>
        <p:nvPr/>
      </p:nvGrpSpPr>
      <p:grpSpPr>
        <a:xfrm>
          <a:off x="0" y="0"/>
          <a:ext cx="0" cy="0"/>
          <a:chOff x="0" y="0"/>
          <a:chExt cx="0" cy="0"/>
        </a:xfrm>
      </p:grpSpPr>
      <p:sp>
        <p:nvSpPr>
          <p:cNvPr id="4931" name="Google Shape;4931;g3630defba59_0_9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2" name="Google Shape;4932;g3630defba59_0_9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0"/>
        <p:cNvGrpSpPr/>
        <p:nvPr/>
      </p:nvGrpSpPr>
      <p:grpSpPr>
        <a:xfrm>
          <a:off x="0" y="0"/>
          <a:ext cx="0" cy="0"/>
          <a:chOff x="0" y="0"/>
          <a:chExt cx="0" cy="0"/>
        </a:xfrm>
      </p:grpSpPr>
      <p:sp>
        <p:nvSpPr>
          <p:cNvPr id="4941" name="Google Shape;4941;g3630defba59_0_9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2" name="Google Shape;4942;g3630defba59_0_9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1cdab80a2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31cdab80a2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8"/>
        <p:cNvGrpSpPr/>
        <p:nvPr/>
      </p:nvGrpSpPr>
      <p:grpSpPr>
        <a:xfrm>
          <a:off x="0" y="0"/>
          <a:ext cx="0" cy="0"/>
          <a:chOff x="0" y="0"/>
          <a:chExt cx="0" cy="0"/>
        </a:xfrm>
      </p:grpSpPr>
      <p:sp>
        <p:nvSpPr>
          <p:cNvPr id="4949" name="Google Shape;4949;g3630defba59_0_9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0" name="Google Shape;4950;g3630defba59_0_9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7"/>
        <p:cNvGrpSpPr/>
        <p:nvPr/>
      </p:nvGrpSpPr>
      <p:grpSpPr>
        <a:xfrm>
          <a:off x="0" y="0"/>
          <a:ext cx="0" cy="0"/>
          <a:chOff x="0" y="0"/>
          <a:chExt cx="0" cy="0"/>
        </a:xfrm>
      </p:grpSpPr>
      <p:sp>
        <p:nvSpPr>
          <p:cNvPr id="4958" name="Google Shape;4958;g3630defba59_0_9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9" name="Google Shape;4959;g3630defba59_0_9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zh-CN"/>
              <a:t>Prepare some slides for potential questions (for example, how to convert D2S)?</a:t>
            </a:r>
            <a:endParaRPr/>
          </a:p>
          <a:p>
            <a:pPr marL="457200" lvl="0" indent="-298450" algn="l" rtl="0">
              <a:spcBef>
                <a:spcPts val="0"/>
              </a:spcBef>
              <a:spcAft>
                <a:spcPts val="0"/>
              </a:spcAft>
              <a:buSzPts val="1100"/>
              <a:buChar char="●"/>
            </a:pPr>
            <a:r>
              <a:rPr lang="zh-CN"/>
              <a:t>The benefits of LSR in multimodal? </a:t>
            </a:r>
            <a:endParaRPr/>
          </a:p>
          <a:p>
            <a:pPr marL="457200" lvl="0" indent="-298450" algn="l" rtl="0">
              <a:spcBef>
                <a:spcPts val="0"/>
              </a:spcBef>
              <a:spcAft>
                <a:spcPts val="0"/>
              </a:spcAft>
              <a:buSzPts val="1100"/>
              <a:buChar char="●"/>
            </a:pPr>
            <a:r>
              <a:rPr lang="zh-CN"/>
              <a:t>Time should be around 19 minutes, to give us some buffer!</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5"/>
        <p:cNvGrpSpPr/>
        <p:nvPr/>
      </p:nvGrpSpPr>
      <p:grpSpPr>
        <a:xfrm>
          <a:off x="0" y="0"/>
          <a:ext cx="0" cy="0"/>
          <a:chOff x="0" y="0"/>
          <a:chExt cx="0" cy="0"/>
        </a:xfrm>
      </p:grpSpPr>
      <p:sp>
        <p:nvSpPr>
          <p:cNvPr id="4966" name="Google Shape;4966;g3630defba59_0_10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7" name="Google Shape;4967;g3630defba59_0_10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1"/>
        <p:cNvGrpSpPr/>
        <p:nvPr/>
      </p:nvGrpSpPr>
      <p:grpSpPr>
        <a:xfrm>
          <a:off x="0" y="0"/>
          <a:ext cx="0" cy="0"/>
          <a:chOff x="0" y="0"/>
          <a:chExt cx="0" cy="0"/>
        </a:xfrm>
      </p:grpSpPr>
      <p:sp>
        <p:nvSpPr>
          <p:cNvPr id="4972" name="Google Shape;4972;g3630defba59_0_10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3" name="Google Shape;4973;g3630defba59_0_10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7"/>
        <p:cNvGrpSpPr/>
        <p:nvPr/>
      </p:nvGrpSpPr>
      <p:grpSpPr>
        <a:xfrm>
          <a:off x="0" y="0"/>
          <a:ext cx="0" cy="0"/>
          <a:chOff x="0" y="0"/>
          <a:chExt cx="0" cy="0"/>
        </a:xfrm>
      </p:grpSpPr>
      <p:sp>
        <p:nvSpPr>
          <p:cNvPr id="4978" name="Google Shape;4978;g3630defba59_0_10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9" name="Google Shape;4979;g3630defba59_0_10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9"/>
        <p:cNvGrpSpPr/>
        <p:nvPr/>
      </p:nvGrpSpPr>
      <p:grpSpPr>
        <a:xfrm>
          <a:off x="0" y="0"/>
          <a:ext cx="0" cy="0"/>
          <a:chOff x="0" y="0"/>
          <a:chExt cx="0" cy="0"/>
        </a:xfrm>
      </p:grpSpPr>
      <p:sp>
        <p:nvSpPr>
          <p:cNvPr id="5000" name="Google Shape;5000;g3630defba59_0_10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1" name="Google Shape;5001;g3630defba59_0_10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3"/>
        <p:cNvGrpSpPr/>
        <p:nvPr/>
      </p:nvGrpSpPr>
      <p:grpSpPr>
        <a:xfrm>
          <a:off x="0" y="0"/>
          <a:ext cx="0" cy="0"/>
          <a:chOff x="0" y="0"/>
          <a:chExt cx="0" cy="0"/>
        </a:xfrm>
      </p:grpSpPr>
      <p:sp>
        <p:nvSpPr>
          <p:cNvPr id="5014" name="Google Shape;5014;g3630defba59_0_10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5" name="Google Shape;5015;g3630defba59_0_10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1"/>
        <p:cNvGrpSpPr/>
        <p:nvPr/>
      </p:nvGrpSpPr>
      <p:grpSpPr>
        <a:xfrm>
          <a:off x="0" y="0"/>
          <a:ext cx="0" cy="0"/>
          <a:chOff x="0" y="0"/>
          <a:chExt cx="0" cy="0"/>
        </a:xfrm>
      </p:grpSpPr>
      <p:sp>
        <p:nvSpPr>
          <p:cNvPr id="5022" name="Google Shape;5022;g3630defba59_0_10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3" name="Google Shape;5023;g3630defba59_0_10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8"/>
        <p:cNvGrpSpPr/>
        <p:nvPr/>
      </p:nvGrpSpPr>
      <p:grpSpPr>
        <a:xfrm>
          <a:off x="0" y="0"/>
          <a:ext cx="0" cy="0"/>
          <a:chOff x="0" y="0"/>
          <a:chExt cx="0" cy="0"/>
        </a:xfrm>
      </p:grpSpPr>
      <p:sp>
        <p:nvSpPr>
          <p:cNvPr id="5029" name="Google Shape;5029;g3630defba59_0_10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0" name="Google Shape;5030;g3630defba59_0_10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4"/>
        <p:cNvGrpSpPr/>
        <p:nvPr/>
      </p:nvGrpSpPr>
      <p:grpSpPr>
        <a:xfrm>
          <a:off x="0" y="0"/>
          <a:ext cx="0" cy="0"/>
          <a:chOff x="0" y="0"/>
          <a:chExt cx="0" cy="0"/>
        </a:xfrm>
      </p:grpSpPr>
      <p:sp>
        <p:nvSpPr>
          <p:cNvPr id="5045" name="Google Shape;5045;g3630defba59_0_10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6" name="Google Shape;5046;g3630defba59_0_10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a46cee0965_1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a46cee0965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p:cNvGrpSpPr/>
        <p:nvPr/>
      </p:nvGrpSpPr>
      <p:grpSpPr>
        <a:xfrm>
          <a:off x="0" y="0"/>
          <a:ext cx="0" cy="0"/>
          <a:chOff x="0" y="0"/>
          <a:chExt cx="0" cy="0"/>
        </a:xfrm>
      </p:grpSpPr>
      <p:sp>
        <p:nvSpPr>
          <p:cNvPr id="5056" name="Google Shape;5056;g3630defba59_0_10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3630defba59_0_10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7"/>
        <p:cNvGrpSpPr/>
        <p:nvPr/>
      </p:nvGrpSpPr>
      <p:grpSpPr>
        <a:xfrm>
          <a:off x="0" y="0"/>
          <a:ext cx="0" cy="0"/>
          <a:chOff x="0" y="0"/>
          <a:chExt cx="0" cy="0"/>
        </a:xfrm>
      </p:grpSpPr>
      <p:sp>
        <p:nvSpPr>
          <p:cNvPr id="5068" name="Google Shape;5068;g3630defba59_0_10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9" name="Google Shape;5069;g3630defba59_0_10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1"/>
        <p:cNvGrpSpPr/>
        <p:nvPr/>
      </p:nvGrpSpPr>
      <p:grpSpPr>
        <a:xfrm>
          <a:off x="0" y="0"/>
          <a:ext cx="0" cy="0"/>
          <a:chOff x="0" y="0"/>
          <a:chExt cx="0" cy="0"/>
        </a:xfrm>
      </p:grpSpPr>
      <p:sp>
        <p:nvSpPr>
          <p:cNvPr id="5082" name="Google Shape;5082;g3630defba59_0_10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3" name="Google Shape;5083;g3630defba59_0_10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8"/>
        <p:cNvGrpSpPr/>
        <p:nvPr/>
      </p:nvGrpSpPr>
      <p:grpSpPr>
        <a:xfrm>
          <a:off x="0" y="0"/>
          <a:ext cx="0" cy="0"/>
          <a:chOff x="0" y="0"/>
          <a:chExt cx="0" cy="0"/>
        </a:xfrm>
      </p:grpSpPr>
      <p:sp>
        <p:nvSpPr>
          <p:cNvPr id="5099" name="Google Shape;5099;g3630defba59_0_10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0" name="Google Shape;5100;g3630defba59_0_10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5"/>
        <p:cNvGrpSpPr/>
        <p:nvPr/>
      </p:nvGrpSpPr>
      <p:grpSpPr>
        <a:xfrm>
          <a:off x="0" y="0"/>
          <a:ext cx="0" cy="0"/>
          <a:chOff x="0" y="0"/>
          <a:chExt cx="0" cy="0"/>
        </a:xfrm>
      </p:grpSpPr>
      <p:sp>
        <p:nvSpPr>
          <p:cNvPr id="5106" name="Google Shape;5106;g3630defba59_0_10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7" name="Google Shape;5107;g3630defba59_0_10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5">
          <a:extLst>
            <a:ext uri="{FF2B5EF4-FFF2-40B4-BE49-F238E27FC236}">
              <a16:creationId xmlns:a16="http://schemas.microsoft.com/office/drawing/2014/main" id="{E0B18B33-2940-45FA-7B27-7442370B1B85}"/>
            </a:ext>
          </a:extLst>
        </p:cNvPr>
        <p:cNvGrpSpPr/>
        <p:nvPr/>
      </p:nvGrpSpPr>
      <p:grpSpPr>
        <a:xfrm>
          <a:off x="0" y="0"/>
          <a:ext cx="0" cy="0"/>
          <a:chOff x="0" y="0"/>
          <a:chExt cx="0" cy="0"/>
        </a:xfrm>
      </p:grpSpPr>
      <p:sp>
        <p:nvSpPr>
          <p:cNvPr id="5106" name="Google Shape;5106;g3630defba59_0_10234:notes">
            <a:extLst>
              <a:ext uri="{FF2B5EF4-FFF2-40B4-BE49-F238E27FC236}">
                <a16:creationId xmlns:a16="http://schemas.microsoft.com/office/drawing/2014/main" id="{6D518C19-D573-F29C-0AF7-7E97AF8FA4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7" name="Google Shape;5107;g3630defba59_0_10234:notes">
            <a:extLst>
              <a:ext uri="{FF2B5EF4-FFF2-40B4-BE49-F238E27FC236}">
                <a16:creationId xmlns:a16="http://schemas.microsoft.com/office/drawing/2014/main" id="{8BE3D8AE-B7EC-138F-B361-3F14C63A63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236134"/>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5"/>
        <p:cNvGrpSpPr/>
        <p:nvPr/>
      </p:nvGrpSpPr>
      <p:grpSpPr>
        <a:xfrm>
          <a:off x="0" y="0"/>
          <a:ext cx="0" cy="0"/>
          <a:chOff x="0" y="0"/>
          <a:chExt cx="0" cy="0"/>
        </a:xfrm>
      </p:grpSpPr>
      <p:sp>
        <p:nvSpPr>
          <p:cNvPr id="5116" name="Google Shape;5116;g3630defba59_0_10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7" name="Google Shape;5117;g3630defba59_0_10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4"/>
        <p:cNvGrpSpPr/>
        <p:nvPr/>
      </p:nvGrpSpPr>
      <p:grpSpPr>
        <a:xfrm>
          <a:off x="0" y="0"/>
          <a:ext cx="0" cy="0"/>
          <a:chOff x="0" y="0"/>
          <a:chExt cx="0" cy="0"/>
        </a:xfrm>
      </p:grpSpPr>
      <p:sp>
        <p:nvSpPr>
          <p:cNvPr id="5125" name="Google Shape;5125;g3630defba59_0_10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6" name="Google Shape;5126;g3630defba59_0_10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8"/>
        <p:cNvGrpSpPr/>
        <p:nvPr/>
      </p:nvGrpSpPr>
      <p:grpSpPr>
        <a:xfrm>
          <a:off x="0" y="0"/>
          <a:ext cx="0" cy="0"/>
          <a:chOff x="0" y="0"/>
          <a:chExt cx="0" cy="0"/>
        </a:xfrm>
      </p:grpSpPr>
      <p:sp>
        <p:nvSpPr>
          <p:cNvPr id="5139" name="Google Shape;5139;g3630defba59_0_10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0" name="Google Shape;5140;g3630defba59_0_10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This aggressive pruning both on posting lists and queries is motivated by the concentration of importance property. </a:t>
            </a:r>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7"/>
        <p:cNvGrpSpPr/>
        <p:nvPr/>
      </p:nvGrpSpPr>
      <p:grpSpPr>
        <a:xfrm>
          <a:off x="0" y="0"/>
          <a:ext cx="0" cy="0"/>
          <a:chOff x="0" y="0"/>
          <a:chExt cx="0" cy="0"/>
        </a:xfrm>
      </p:grpSpPr>
      <p:sp>
        <p:nvSpPr>
          <p:cNvPr id="5158" name="Google Shape;5158;g3630defba59_0_10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9" name="Google Shape;5159;g3630defba59_0_10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a46cee0965_1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a46cee0965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5"/>
        <p:cNvGrpSpPr/>
        <p:nvPr/>
      </p:nvGrpSpPr>
      <p:grpSpPr>
        <a:xfrm>
          <a:off x="0" y="0"/>
          <a:ext cx="0" cy="0"/>
          <a:chOff x="0" y="0"/>
          <a:chExt cx="0" cy="0"/>
        </a:xfrm>
      </p:grpSpPr>
      <p:sp>
        <p:nvSpPr>
          <p:cNvPr id="5166" name="Google Shape;5166;g3630defba59_0_10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7" name="Google Shape;5167;g3630defba59_0_10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3"/>
        <p:cNvGrpSpPr/>
        <p:nvPr/>
      </p:nvGrpSpPr>
      <p:grpSpPr>
        <a:xfrm>
          <a:off x="0" y="0"/>
          <a:ext cx="0" cy="0"/>
          <a:chOff x="0" y="0"/>
          <a:chExt cx="0" cy="0"/>
        </a:xfrm>
      </p:grpSpPr>
      <p:sp>
        <p:nvSpPr>
          <p:cNvPr id="5174" name="Google Shape;5174;g3630defba59_0_10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5" name="Google Shape;5175;g3630defba59_0_10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Shallow kmeans works as follow:</a:t>
            </a:r>
            <a:br>
              <a:rPr lang="zh-CN"/>
            </a:br>
            <a:r>
              <a:rPr lang="zh-CN"/>
              <a:t>- Per each truncated list, randomly sample beta elements and consider them as centroids</a:t>
            </a:r>
            <a:endParaRPr/>
          </a:p>
          <a:p>
            <a:pPr marL="0" lvl="0" indent="0" algn="l" rtl="0">
              <a:spcBef>
                <a:spcPts val="0"/>
              </a:spcBef>
              <a:spcAft>
                <a:spcPts val="0"/>
              </a:spcAft>
              <a:buNone/>
            </a:pPr>
            <a:r>
              <a:rPr lang="zh-CN"/>
              <a:t>- For each element in each truncated list, computed the closest centroid according to the dot product</a:t>
            </a:r>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2"/>
        <p:cNvGrpSpPr/>
        <p:nvPr/>
      </p:nvGrpSpPr>
      <p:grpSpPr>
        <a:xfrm>
          <a:off x="0" y="0"/>
          <a:ext cx="0" cy="0"/>
          <a:chOff x="0" y="0"/>
          <a:chExt cx="0" cy="0"/>
        </a:xfrm>
      </p:grpSpPr>
      <p:sp>
        <p:nvSpPr>
          <p:cNvPr id="5183" name="Google Shape;5183;g3630defba59_0_10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4" name="Google Shape;5184;g3630defba59_0_10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Shallow kmeans works as follow:</a:t>
            </a:r>
            <a:br>
              <a:rPr lang="zh-CN"/>
            </a:br>
            <a:r>
              <a:rPr lang="zh-CN"/>
              <a:t>- Per each truncated list, randomly sample beta elements and consider them as centroids</a:t>
            </a:r>
            <a:endParaRPr/>
          </a:p>
          <a:p>
            <a:pPr marL="0" lvl="0" indent="0" algn="l" rtl="0">
              <a:spcBef>
                <a:spcPts val="0"/>
              </a:spcBef>
              <a:spcAft>
                <a:spcPts val="0"/>
              </a:spcAft>
              <a:buNone/>
            </a:pPr>
            <a:r>
              <a:rPr lang="zh-CN"/>
              <a:t>- For each element in each truncated list, computed the closest centroid according to the dot product</a:t>
            </a:r>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2"/>
        <p:cNvGrpSpPr/>
        <p:nvPr/>
      </p:nvGrpSpPr>
      <p:grpSpPr>
        <a:xfrm>
          <a:off x="0" y="0"/>
          <a:ext cx="0" cy="0"/>
          <a:chOff x="0" y="0"/>
          <a:chExt cx="0" cy="0"/>
        </a:xfrm>
      </p:grpSpPr>
      <p:sp>
        <p:nvSpPr>
          <p:cNvPr id="5193" name="Google Shape;5193;g3630defba59_0_10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4" name="Google Shape;5194;g3630defba59_0_10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Summaries tends to grow quickly, highly increasing memory footprint and making the dot product between the query and the summaries extremely expansive. </a:t>
            </a:r>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3"/>
        <p:cNvGrpSpPr/>
        <p:nvPr/>
      </p:nvGrpSpPr>
      <p:grpSpPr>
        <a:xfrm>
          <a:off x="0" y="0"/>
          <a:ext cx="0" cy="0"/>
          <a:chOff x="0" y="0"/>
          <a:chExt cx="0" cy="0"/>
        </a:xfrm>
      </p:grpSpPr>
      <p:sp>
        <p:nvSpPr>
          <p:cNvPr id="5204" name="Google Shape;5204;g3630defba59_0_10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5" name="Google Shape;5205;g3630defba59_0_10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2"/>
        <p:cNvGrpSpPr/>
        <p:nvPr/>
      </p:nvGrpSpPr>
      <p:grpSpPr>
        <a:xfrm>
          <a:off x="0" y="0"/>
          <a:ext cx="0" cy="0"/>
          <a:chOff x="0" y="0"/>
          <a:chExt cx="0" cy="0"/>
        </a:xfrm>
      </p:grpSpPr>
      <p:sp>
        <p:nvSpPr>
          <p:cNvPr id="5213" name="Google Shape;5213;g3630defba59_0_10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4" name="Google Shape;5214;g3630defba59_0_10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9"/>
        <p:cNvGrpSpPr/>
        <p:nvPr/>
      </p:nvGrpSpPr>
      <p:grpSpPr>
        <a:xfrm>
          <a:off x="0" y="0"/>
          <a:ext cx="0" cy="0"/>
          <a:chOff x="0" y="0"/>
          <a:chExt cx="0" cy="0"/>
        </a:xfrm>
      </p:grpSpPr>
      <p:sp>
        <p:nvSpPr>
          <p:cNvPr id="5220" name="Google Shape;5220;g3630defba59_0_10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1" name="Google Shape;5221;g3630defba59_0_10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3"/>
        <p:cNvGrpSpPr/>
        <p:nvPr/>
      </p:nvGrpSpPr>
      <p:grpSpPr>
        <a:xfrm>
          <a:off x="0" y="0"/>
          <a:ext cx="0" cy="0"/>
          <a:chOff x="0" y="0"/>
          <a:chExt cx="0" cy="0"/>
        </a:xfrm>
      </p:grpSpPr>
      <p:sp>
        <p:nvSpPr>
          <p:cNvPr id="5234" name="Google Shape;5234;g3630defba59_0_10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5" name="Google Shape;5235;g3630defba59_0_10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0"/>
        <p:cNvGrpSpPr/>
        <p:nvPr/>
      </p:nvGrpSpPr>
      <p:grpSpPr>
        <a:xfrm>
          <a:off x="0" y="0"/>
          <a:ext cx="0" cy="0"/>
          <a:chOff x="0" y="0"/>
          <a:chExt cx="0" cy="0"/>
        </a:xfrm>
      </p:grpSpPr>
      <p:sp>
        <p:nvSpPr>
          <p:cNvPr id="5251" name="Google Shape;5251;g3630defba59_0_103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2" name="Google Shape;5252;g3630defba59_0_10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7"/>
        <p:cNvGrpSpPr/>
        <p:nvPr/>
      </p:nvGrpSpPr>
      <p:grpSpPr>
        <a:xfrm>
          <a:off x="0" y="0"/>
          <a:ext cx="0" cy="0"/>
          <a:chOff x="0" y="0"/>
          <a:chExt cx="0" cy="0"/>
        </a:xfrm>
      </p:grpSpPr>
      <p:sp>
        <p:nvSpPr>
          <p:cNvPr id="5268" name="Google Shape;5268;g3630defba59_0_10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9" name="Google Shape;5269;g3630defba59_0_10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a46cee0965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2a46cee096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9"/>
        <p:cNvGrpSpPr/>
        <p:nvPr/>
      </p:nvGrpSpPr>
      <p:grpSpPr>
        <a:xfrm>
          <a:off x="0" y="0"/>
          <a:ext cx="0" cy="0"/>
          <a:chOff x="0" y="0"/>
          <a:chExt cx="0" cy="0"/>
        </a:xfrm>
      </p:grpSpPr>
      <p:sp>
        <p:nvSpPr>
          <p:cNvPr id="5300" name="Google Shape;5300;g3630defba59_0_10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1" name="Google Shape;5301;g3630defba59_0_10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7"/>
        <p:cNvGrpSpPr/>
        <p:nvPr/>
      </p:nvGrpSpPr>
      <p:grpSpPr>
        <a:xfrm>
          <a:off x="0" y="0"/>
          <a:ext cx="0" cy="0"/>
          <a:chOff x="0" y="0"/>
          <a:chExt cx="0" cy="0"/>
        </a:xfrm>
      </p:grpSpPr>
      <p:sp>
        <p:nvSpPr>
          <p:cNvPr id="5308" name="Google Shape;5308;g3630defba59_0_104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9" name="Google Shape;5309;g3630defba59_0_10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6"/>
        <p:cNvGrpSpPr/>
        <p:nvPr/>
      </p:nvGrpSpPr>
      <p:grpSpPr>
        <a:xfrm>
          <a:off x="0" y="0"/>
          <a:ext cx="0" cy="0"/>
          <a:chOff x="0" y="0"/>
          <a:chExt cx="0" cy="0"/>
        </a:xfrm>
      </p:grpSpPr>
      <p:sp>
        <p:nvSpPr>
          <p:cNvPr id="5317" name="Google Shape;5317;g3630defba59_0_104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8" name="Google Shape;5318;g3630defba59_0_10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3"/>
        <p:cNvGrpSpPr/>
        <p:nvPr/>
      </p:nvGrpSpPr>
      <p:grpSpPr>
        <a:xfrm>
          <a:off x="0" y="0"/>
          <a:ext cx="0" cy="0"/>
          <a:chOff x="0" y="0"/>
          <a:chExt cx="0" cy="0"/>
        </a:xfrm>
      </p:grpSpPr>
      <p:sp>
        <p:nvSpPr>
          <p:cNvPr id="5324" name="Google Shape;5324;g3630defba59_0_10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5" name="Google Shape;5325;g3630defba59_0_10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2"/>
        <p:cNvGrpSpPr/>
        <p:nvPr/>
      </p:nvGrpSpPr>
      <p:grpSpPr>
        <a:xfrm>
          <a:off x="0" y="0"/>
          <a:ext cx="0" cy="0"/>
          <a:chOff x="0" y="0"/>
          <a:chExt cx="0" cy="0"/>
        </a:xfrm>
      </p:grpSpPr>
      <p:sp>
        <p:nvSpPr>
          <p:cNvPr id="5343" name="Google Shape;5343;g3630defba59_0_10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4" name="Google Shape;5344;g3630defba59_0_10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2"/>
        <p:cNvGrpSpPr/>
        <p:nvPr/>
      </p:nvGrpSpPr>
      <p:grpSpPr>
        <a:xfrm>
          <a:off x="0" y="0"/>
          <a:ext cx="0" cy="0"/>
          <a:chOff x="0" y="0"/>
          <a:chExt cx="0" cy="0"/>
        </a:xfrm>
      </p:grpSpPr>
      <p:sp>
        <p:nvSpPr>
          <p:cNvPr id="5363" name="Google Shape;5363;g3630defba59_0_10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4" name="Google Shape;5364;g3630defba59_0_10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9"/>
        <p:cNvGrpSpPr/>
        <p:nvPr/>
      </p:nvGrpSpPr>
      <p:grpSpPr>
        <a:xfrm>
          <a:off x="0" y="0"/>
          <a:ext cx="0" cy="0"/>
          <a:chOff x="0" y="0"/>
          <a:chExt cx="0" cy="0"/>
        </a:xfrm>
      </p:grpSpPr>
      <p:sp>
        <p:nvSpPr>
          <p:cNvPr id="5370" name="Google Shape;5370;g3630defba59_0_10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1" name="Google Shape;5371;g3630defba59_0_10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6"/>
        <p:cNvGrpSpPr/>
        <p:nvPr/>
      </p:nvGrpSpPr>
      <p:grpSpPr>
        <a:xfrm>
          <a:off x="0" y="0"/>
          <a:ext cx="0" cy="0"/>
          <a:chOff x="0" y="0"/>
          <a:chExt cx="0" cy="0"/>
        </a:xfrm>
      </p:grpSpPr>
      <p:sp>
        <p:nvSpPr>
          <p:cNvPr id="5377" name="Google Shape;5377;g3630defba59_0_10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8" name="Google Shape;5378;g3630defba59_0_10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4"/>
        <p:cNvGrpSpPr/>
        <p:nvPr/>
      </p:nvGrpSpPr>
      <p:grpSpPr>
        <a:xfrm>
          <a:off x="0" y="0"/>
          <a:ext cx="0" cy="0"/>
          <a:chOff x="0" y="0"/>
          <a:chExt cx="0" cy="0"/>
        </a:xfrm>
      </p:grpSpPr>
      <p:sp>
        <p:nvSpPr>
          <p:cNvPr id="5385" name="Google Shape;5385;g3630defba59_0_10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6" name="Google Shape;5386;g3630defba59_0_10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4"/>
        <p:cNvGrpSpPr/>
        <p:nvPr/>
      </p:nvGrpSpPr>
      <p:grpSpPr>
        <a:xfrm>
          <a:off x="0" y="0"/>
          <a:ext cx="0" cy="0"/>
          <a:chOff x="0" y="0"/>
          <a:chExt cx="0" cy="0"/>
        </a:xfrm>
      </p:grpSpPr>
      <p:sp>
        <p:nvSpPr>
          <p:cNvPr id="5395" name="Google Shape;5395;g3630defba59_0_10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6" name="Google Shape;5396;g3630defba59_0_10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1b4d65ed47_4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1b4d65ed47_4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630dd139a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3630dd139a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4"/>
        <p:cNvGrpSpPr/>
        <p:nvPr/>
      </p:nvGrpSpPr>
      <p:grpSpPr>
        <a:xfrm>
          <a:off x="0" y="0"/>
          <a:ext cx="0" cy="0"/>
          <a:chOff x="0" y="0"/>
          <a:chExt cx="0" cy="0"/>
        </a:xfrm>
      </p:grpSpPr>
      <p:sp>
        <p:nvSpPr>
          <p:cNvPr id="5405" name="Google Shape;5405;g3630defba59_0_10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6" name="Google Shape;5406;g3630defba59_0_10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5"/>
        <p:cNvGrpSpPr/>
        <p:nvPr/>
      </p:nvGrpSpPr>
      <p:grpSpPr>
        <a:xfrm>
          <a:off x="0" y="0"/>
          <a:ext cx="0" cy="0"/>
          <a:chOff x="0" y="0"/>
          <a:chExt cx="0" cy="0"/>
        </a:xfrm>
      </p:grpSpPr>
      <p:sp>
        <p:nvSpPr>
          <p:cNvPr id="5416" name="Google Shape;5416;g3630defba59_0_10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7" name="Google Shape;5417;g3630defba59_0_10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6">
          <a:extLst>
            <a:ext uri="{FF2B5EF4-FFF2-40B4-BE49-F238E27FC236}">
              <a16:creationId xmlns:a16="http://schemas.microsoft.com/office/drawing/2014/main" id="{120AE355-9C02-5F47-BC69-F66A640695D6}"/>
            </a:ext>
          </a:extLst>
        </p:cNvPr>
        <p:cNvGrpSpPr/>
        <p:nvPr/>
      </p:nvGrpSpPr>
      <p:grpSpPr>
        <a:xfrm>
          <a:off x="0" y="0"/>
          <a:ext cx="0" cy="0"/>
          <a:chOff x="0" y="0"/>
          <a:chExt cx="0" cy="0"/>
        </a:xfrm>
      </p:grpSpPr>
      <p:sp>
        <p:nvSpPr>
          <p:cNvPr id="5427" name="Google Shape;5427;g3630defba59_0_10575:notes">
            <a:extLst>
              <a:ext uri="{FF2B5EF4-FFF2-40B4-BE49-F238E27FC236}">
                <a16:creationId xmlns:a16="http://schemas.microsoft.com/office/drawing/2014/main" id="{5C936D77-0CFA-D193-A032-1DF5CE2DF8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8" name="Google Shape;5428;g3630defba59_0_10575:notes">
            <a:extLst>
              <a:ext uri="{FF2B5EF4-FFF2-40B4-BE49-F238E27FC236}">
                <a16:creationId xmlns:a16="http://schemas.microsoft.com/office/drawing/2014/main" id="{C5DA0FFC-9E2E-08EA-012C-35906B24B0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9866919"/>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7"/>
        <p:cNvGrpSpPr/>
        <p:nvPr/>
      </p:nvGrpSpPr>
      <p:grpSpPr>
        <a:xfrm>
          <a:off x="0" y="0"/>
          <a:ext cx="0" cy="0"/>
          <a:chOff x="0" y="0"/>
          <a:chExt cx="0" cy="0"/>
        </a:xfrm>
      </p:grpSpPr>
      <p:sp>
        <p:nvSpPr>
          <p:cNvPr id="5438" name="Google Shape;5438;g3630defba59_0_10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9" name="Google Shape;5439;g3630defba59_0_10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8"/>
        <p:cNvGrpSpPr/>
        <p:nvPr/>
      </p:nvGrpSpPr>
      <p:grpSpPr>
        <a:xfrm>
          <a:off x="0" y="0"/>
          <a:ext cx="0" cy="0"/>
          <a:chOff x="0" y="0"/>
          <a:chExt cx="0" cy="0"/>
        </a:xfrm>
      </p:grpSpPr>
      <p:sp>
        <p:nvSpPr>
          <p:cNvPr id="5449" name="Google Shape;5449;g3630defba59_0_10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0" name="Google Shape;5450;g3630defba59_0_10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6"/>
        <p:cNvGrpSpPr/>
        <p:nvPr/>
      </p:nvGrpSpPr>
      <p:grpSpPr>
        <a:xfrm>
          <a:off x="0" y="0"/>
          <a:ext cx="0" cy="0"/>
          <a:chOff x="0" y="0"/>
          <a:chExt cx="0" cy="0"/>
        </a:xfrm>
      </p:grpSpPr>
      <p:sp>
        <p:nvSpPr>
          <p:cNvPr id="5457" name="Google Shape;5457;g3630defba59_0_10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8" name="Google Shape;5458;g3630defba59_0_10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4"/>
        <p:cNvGrpSpPr/>
        <p:nvPr/>
      </p:nvGrpSpPr>
      <p:grpSpPr>
        <a:xfrm>
          <a:off x="0" y="0"/>
          <a:ext cx="0" cy="0"/>
          <a:chOff x="0" y="0"/>
          <a:chExt cx="0" cy="0"/>
        </a:xfrm>
      </p:grpSpPr>
      <p:sp>
        <p:nvSpPr>
          <p:cNvPr id="5465" name="Google Shape;5465;g3630defba59_0_10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6" name="Google Shape;5466;g3630defba59_0_10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2"/>
        <p:cNvGrpSpPr/>
        <p:nvPr/>
      </p:nvGrpSpPr>
      <p:grpSpPr>
        <a:xfrm>
          <a:off x="0" y="0"/>
          <a:ext cx="0" cy="0"/>
          <a:chOff x="0" y="0"/>
          <a:chExt cx="0" cy="0"/>
        </a:xfrm>
      </p:grpSpPr>
      <p:sp>
        <p:nvSpPr>
          <p:cNvPr id="5513" name="Google Shape;5513;g3630defba59_0_10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4" name="Google Shape;5514;g3630defba59_0_10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1"/>
        <p:cNvGrpSpPr/>
        <p:nvPr/>
      </p:nvGrpSpPr>
      <p:grpSpPr>
        <a:xfrm>
          <a:off x="0" y="0"/>
          <a:ext cx="0" cy="0"/>
          <a:chOff x="0" y="0"/>
          <a:chExt cx="0" cy="0"/>
        </a:xfrm>
      </p:grpSpPr>
      <p:sp>
        <p:nvSpPr>
          <p:cNvPr id="5522" name="Google Shape;5522;g3630defba59_0_10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3" name="Google Shape;5523;g3630defba59_0_10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9"/>
        <p:cNvGrpSpPr/>
        <p:nvPr/>
      </p:nvGrpSpPr>
      <p:grpSpPr>
        <a:xfrm>
          <a:off x="0" y="0"/>
          <a:ext cx="0" cy="0"/>
          <a:chOff x="0" y="0"/>
          <a:chExt cx="0" cy="0"/>
        </a:xfrm>
      </p:grpSpPr>
      <p:sp>
        <p:nvSpPr>
          <p:cNvPr id="5530" name="Google Shape;5530;g3630defba59_0_10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1" name="Google Shape;5531;g3630defba59_0_10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630dd139a7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3630dd139a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7"/>
        <p:cNvGrpSpPr/>
        <p:nvPr/>
      </p:nvGrpSpPr>
      <p:grpSpPr>
        <a:xfrm>
          <a:off x="0" y="0"/>
          <a:ext cx="0" cy="0"/>
          <a:chOff x="0" y="0"/>
          <a:chExt cx="0" cy="0"/>
        </a:xfrm>
      </p:grpSpPr>
      <p:sp>
        <p:nvSpPr>
          <p:cNvPr id="5538" name="Google Shape;5538;g3630defba59_0_10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9" name="Google Shape;5539;g3630defba59_0_10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6"/>
        <p:cNvGrpSpPr/>
        <p:nvPr/>
      </p:nvGrpSpPr>
      <p:grpSpPr>
        <a:xfrm>
          <a:off x="0" y="0"/>
          <a:ext cx="0" cy="0"/>
          <a:chOff x="0" y="0"/>
          <a:chExt cx="0" cy="0"/>
        </a:xfrm>
      </p:grpSpPr>
      <p:sp>
        <p:nvSpPr>
          <p:cNvPr id="5547" name="Google Shape;5547;g3630defba59_0_10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8" name="Google Shape;5548;g3630defba59_0_10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4"/>
        <p:cNvGrpSpPr/>
        <p:nvPr/>
      </p:nvGrpSpPr>
      <p:grpSpPr>
        <a:xfrm>
          <a:off x="0" y="0"/>
          <a:ext cx="0" cy="0"/>
          <a:chOff x="0" y="0"/>
          <a:chExt cx="0" cy="0"/>
        </a:xfrm>
      </p:grpSpPr>
      <p:sp>
        <p:nvSpPr>
          <p:cNvPr id="5555" name="Google Shape;5555;g3630defba59_0_10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6" name="Google Shape;5556;g3630defba59_0_10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2"/>
        <p:cNvGrpSpPr/>
        <p:nvPr/>
      </p:nvGrpSpPr>
      <p:grpSpPr>
        <a:xfrm>
          <a:off x="0" y="0"/>
          <a:ext cx="0" cy="0"/>
          <a:chOff x="0" y="0"/>
          <a:chExt cx="0" cy="0"/>
        </a:xfrm>
      </p:grpSpPr>
      <p:sp>
        <p:nvSpPr>
          <p:cNvPr id="5563" name="Google Shape;5563;g3630defba59_0_10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4" name="Google Shape;5564;g3630defba59_0_10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0"/>
        <p:cNvGrpSpPr/>
        <p:nvPr/>
      </p:nvGrpSpPr>
      <p:grpSpPr>
        <a:xfrm>
          <a:off x="0" y="0"/>
          <a:ext cx="0" cy="0"/>
          <a:chOff x="0" y="0"/>
          <a:chExt cx="0" cy="0"/>
        </a:xfrm>
      </p:grpSpPr>
      <p:sp>
        <p:nvSpPr>
          <p:cNvPr id="5571" name="Google Shape;5571;g3630defba59_0_10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2" name="Google Shape;5572;g3630defba59_0_10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8"/>
        <p:cNvGrpSpPr/>
        <p:nvPr/>
      </p:nvGrpSpPr>
      <p:grpSpPr>
        <a:xfrm>
          <a:off x="0" y="0"/>
          <a:ext cx="0" cy="0"/>
          <a:chOff x="0" y="0"/>
          <a:chExt cx="0" cy="0"/>
        </a:xfrm>
      </p:grpSpPr>
      <p:sp>
        <p:nvSpPr>
          <p:cNvPr id="5579" name="Google Shape;5579;g3630defba59_0_10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0" name="Google Shape;5580;g3630defba59_0_10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8"/>
        <p:cNvGrpSpPr/>
        <p:nvPr/>
      </p:nvGrpSpPr>
      <p:grpSpPr>
        <a:xfrm>
          <a:off x="0" y="0"/>
          <a:ext cx="0" cy="0"/>
          <a:chOff x="0" y="0"/>
          <a:chExt cx="0" cy="0"/>
        </a:xfrm>
      </p:grpSpPr>
      <p:sp>
        <p:nvSpPr>
          <p:cNvPr id="5589" name="Google Shape;5589;g3630defba59_0_10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0" name="Google Shape;5590;g3630defba59_0_10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8"/>
        <p:cNvGrpSpPr/>
        <p:nvPr/>
      </p:nvGrpSpPr>
      <p:grpSpPr>
        <a:xfrm>
          <a:off x="0" y="0"/>
          <a:ext cx="0" cy="0"/>
          <a:chOff x="0" y="0"/>
          <a:chExt cx="0" cy="0"/>
        </a:xfrm>
      </p:grpSpPr>
      <p:sp>
        <p:nvSpPr>
          <p:cNvPr id="5599" name="Google Shape;5599;g3630defba59_0_10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0" name="Google Shape;5600;g3630defba59_0_10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9"/>
        <p:cNvGrpSpPr/>
        <p:nvPr/>
      </p:nvGrpSpPr>
      <p:grpSpPr>
        <a:xfrm>
          <a:off x="0" y="0"/>
          <a:ext cx="0" cy="0"/>
          <a:chOff x="0" y="0"/>
          <a:chExt cx="0" cy="0"/>
        </a:xfrm>
      </p:grpSpPr>
      <p:sp>
        <p:nvSpPr>
          <p:cNvPr id="5610" name="Google Shape;5610;g3630defba59_0_10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1" name="Google Shape;5611;g3630defba59_0_10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7"/>
        <p:cNvGrpSpPr/>
        <p:nvPr/>
      </p:nvGrpSpPr>
      <p:grpSpPr>
        <a:xfrm>
          <a:off x="0" y="0"/>
          <a:ext cx="0" cy="0"/>
          <a:chOff x="0" y="0"/>
          <a:chExt cx="0" cy="0"/>
        </a:xfrm>
      </p:grpSpPr>
      <p:sp>
        <p:nvSpPr>
          <p:cNvPr id="5668" name="Google Shape;5668;g3630defba59_0_10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9" name="Google Shape;5669;g3630defba59_0_10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630dd139a7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3630dd139a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0"/>
        <p:cNvGrpSpPr/>
        <p:nvPr/>
      </p:nvGrpSpPr>
      <p:grpSpPr>
        <a:xfrm>
          <a:off x="0" y="0"/>
          <a:ext cx="0" cy="0"/>
          <a:chOff x="0" y="0"/>
          <a:chExt cx="0" cy="0"/>
        </a:xfrm>
      </p:grpSpPr>
      <p:sp>
        <p:nvSpPr>
          <p:cNvPr id="5721" name="Google Shape;5721;g3630defba59_0_108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2" name="Google Shape;5722;g3630defba59_0_108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5723" name="Google Shape;5723;g3630defba59_0_108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320</a:t>
            </a:fld>
            <a:endParaRPr/>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0"/>
        <p:cNvGrpSpPr/>
        <p:nvPr/>
      </p:nvGrpSpPr>
      <p:grpSpPr>
        <a:xfrm>
          <a:off x="0" y="0"/>
          <a:ext cx="0" cy="0"/>
          <a:chOff x="0" y="0"/>
          <a:chExt cx="0" cy="0"/>
        </a:xfrm>
      </p:grpSpPr>
      <p:sp>
        <p:nvSpPr>
          <p:cNvPr id="5731" name="Google Shape;5731;g3630defba59_0_10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2" name="Google Shape;5732;g3630defba59_0_10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9"/>
        <p:cNvGrpSpPr/>
        <p:nvPr/>
      </p:nvGrpSpPr>
      <p:grpSpPr>
        <a:xfrm>
          <a:off x="0" y="0"/>
          <a:ext cx="0" cy="0"/>
          <a:chOff x="0" y="0"/>
          <a:chExt cx="0" cy="0"/>
        </a:xfrm>
      </p:grpSpPr>
      <p:sp>
        <p:nvSpPr>
          <p:cNvPr id="5740" name="Google Shape;5740;g3630defba59_0_10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1" name="Google Shape;5741;g3630defba59_0_10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5"/>
        <p:cNvGrpSpPr/>
        <p:nvPr/>
      </p:nvGrpSpPr>
      <p:grpSpPr>
        <a:xfrm>
          <a:off x="0" y="0"/>
          <a:ext cx="0" cy="0"/>
          <a:chOff x="0" y="0"/>
          <a:chExt cx="0" cy="0"/>
        </a:xfrm>
      </p:grpSpPr>
      <p:sp>
        <p:nvSpPr>
          <p:cNvPr id="5746" name="Google Shape;5746;g3630defba59_0_109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7" name="Google Shape;5747;g3630defba59_0_10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1"/>
        <p:cNvGrpSpPr/>
        <p:nvPr/>
      </p:nvGrpSpPr>
      <p:grpSpPr>
        <a:xfrm>
          <a:off x="0" y="0"/>
          <a:ext cx="0" cy="0"/>
          <a:chOff x="0" y="0"/>
          <a:chExt cx="0" cy="0"/>
        </a:xfrm>
      </p:grpSpPr>
      <p:sp>
        <p:nvSpPr>
          <p:cNvPr id="5752" name="Google Shape;5752;g3630defba59_0_109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3" name="Google Shape;5753;g3630defba59_0_10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7"/>
        <p:cNvGrpSpPr/>
        <p:nvPr/>
      </p:nvGrpSpPr>
      <p:grpSpPr>
        <a:xfrm>
          <a:off x="0" y="0"/>
          <a:ext cx="0" cy="0"/>
          <a:chOff x="0" y="0"/>
          <a:chExt cx="0" cy="0"/>
        </a:xfrm>
      </p:grpSpPr>
      <p:sp>
        <p:nvSpPr>
          <p:cNvPr id="5758" name="Google Shape;5758;g3630defba59_0_109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9" name="Google Shape;5759;g3630defba59_0_10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3"/>
        <p:cNvGrpSpPr/>
        <p:nvPr/>
      </p:nvGrpSpPr>
      <p:grpSpPr>
        <a:xfrm>
          <a:off x="0" y="0"/>
          <a:ext cx="0" cy="0"/>
          <a:chOff x="0" y="0"/>
          <a:chExt cx="0" cy="0"/>
        </a:xfrm>
      </p:grpSpPr>
      <p:sp>
        <p:nvSpPr>
          <p:cNvPr id="5764" name="Google Shape;5764;g3630defba59_0_109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5" name="Google Shape;5765;g3630defba59_0_109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9"/>
        <p:cNvGrpSpPr/>
        <p:nvPr/>
      </p:nvGrpSpPr>
      <p:grpSpPr>
        <a:xfrm>
          <a:off x="0" y="0"/>
          <a:ext cx="0" cy="0"/>
          <a:chOff x="0" y="0"/>
          <a:chExt cx="0" cy="0"/>
        </a:xfrm>
      </p:grpSpPr>
      <p:sp>
        <p:nvSpPr>
          <p:cNvPr id="5770" name="Google Shape;5770;g3630defba59_0_109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1" name="Google Shape;5771;g3630defba59_0_10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630dd139a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3630dd139a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630dd139a7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630dd139a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630dd139a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3630dd139a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630dd139a7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3630dd139a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630dd139a7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3630dd139a7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630dd139a7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3630dd139a7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3630dd139a7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3630dd139a7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1c0fb4d67a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1c0fb4d67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630dd139a7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3630dd139a7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630dd139a7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630dd139a7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630dd139a7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3630dd139a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3630dd139a7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3630dd139a7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3630defba59_0_14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3630defba59_0_1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3630defba59_0_1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3630defba59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3630defba59_0_14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3630defba59_0_14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07" name="Google Shape;707;g3630defba59_0_14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3630defba59_0_14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g3630defba59_0_14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26" name="Google Shape;726;g3630defba59_0_14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3630defba59_0_14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3630defba59_0_1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3630defba59_0_14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3630defba59_0_1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a46cee0965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a46cee0965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3630defba59_0_15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3630defba59_0_1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3630defba59_0_15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3630defba59_0_1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3630defba59_0_15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3630defba59_0_1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3630defba59_0_1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3630defba59_0_1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3630defba59_0_16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3630defba59_0_1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3630defba59_0_16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3630defba59_0_1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3630defba59_0_17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3630defba59_0_1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3630defba59_0_17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3630defba59_0_1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3630defba59_0_17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3630defba59_0_1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3630defba59_0_17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3630defba59_0_1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1c0fb4d67a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1c0fb4d67a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3630defba59_0_18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3630defba59_0_1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3630defba59_0_18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3630defba59_0_18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zh-CN" b="1">
                <a:solidFill>
                  <a:schemeClr val="dk1"/>
                </a:solidFill>
              </a:rPr>
              <a:t>TFC2</a:t>
            </a:r>
            <a:r>
              <a:rPr lang="zh-CN">
                <a:solidFill>
                  <a:schemeClr val="dk1"/>
                </a:solidFill>
              </a:rPr>
              <a:t>: The increase in the retrieval score due to an increase in TF should be smaller for larger TFs.</a:t>
            </a:r>
            <a:endParaRPr>
              <a:solidFill>
                <a:schemeClr val="dk1"/>
              </a:solidFill>
            </a:endParaRPr>
          </a:p>
          <a:p>
            <a:pPr marL="0" lvl="0" indent="0" algn="l" rtl="0">
              <a:lnSpc>
                <a:spcPct val="115000"/>
              </a:lnSpc>
              <a:spcBef>
                <a:spcPts val="1200"/>
              </a:spcBef>
              <a:spcAft>
                <a:spcPts val="120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3630defba59_0_18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3630defba59_0_1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zh-CN" b="1">
                <a:solidFill>
                  <a:schemeClr val="dk1"/>
                </a:solidFill>
              </a:rPr>
              <a:t>TFC2</a:t>
            </a:r>
            <a:r>
              <a:rPr lang="zh-CN">
                <a:solidFill>
                  <a:schemeClr val="dk1"/>
                </a:solidFill>
              </a:rPr>
              <a:t>: The increase in the retrieval score due to an increase in TF should be smaller for larger TFs.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3630defba59_0_19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3630defba59_0_1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3630defba59_0_2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3630defba59_0_2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3630defba59_0_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3630defba59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3630defba59_0_20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3630defba59_0_2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3630defba59_0_2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3630defba59_0_2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3630defba59_0_2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3630defba59_0_2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3630defba59_0_2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3630defba59_0_2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1c0fb4d67a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31c0fb4d67a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3630defba59_0_2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g3630defba59_0_2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3630defba59_0_2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3630defba59_0_2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3630defba59_0_2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3630defba59_0_2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3630defba59_0_2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3630defba59_0_2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3630defba59_0_2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3630defba59_0_2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3630defba59_0_2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2" name="Google Shape;1632;g3630defba59_0_2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g3630defba59_0_2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5" name="Google Shape;1665;g3630defba59_0_2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g3630defba59_0_2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2" name="Google Shape;1702;g3630defba59_0_2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3630defba59_0_2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3630defba59_0_2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g3630defba59_0_2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6" name="Google Shape;1776;g3630defba59_0_2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1c0fb4d67a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g31c0fb4d67a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g3630defba59_0_2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3" name="Google Shape;1813;g3630defba59_0_2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Google Shape;1851;g3630defba59_0_2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2" name="Google Shape;1852;g3630defba59_0_2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3630defba59_0_2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3630defba59_0_2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3630defba59_0_2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3630defba59_0_2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g3630defba59_0_2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1" name="Google Shape;1921;g3630defba59_0_2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Google Shape;1954;g3630defba59_0_26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5" name="Google Shape;1955;g3630defba59_0_26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956" name="Google Shape;1956;g3630defba59_0_26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3630defba59_0_2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3630defba59_0_2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3630defba59_0_2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3630defba59_0_2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0"/>
        <p:cNvGrpSpPr/>
        <p:nvPr/>
      </p:nvGrpSpPr>
      <p:grpSpPr>
        <a:xfrm>
          <a:off x="0" y="0"/>
          <a:ext cx="0" cy="0"/>
          <a:chOff x="0" y="0"/>
          <a:chExt cx="0" cy="0"/>
        </a:xfrm>
      </p:grpSpPr>
      <p:sp>
        <p:nvSpPr>
          <p:cNvPr id="2021" name="Google Shape;2021;g3630defba59_0_2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2" name="Google Shape;2022;g3630defba59_0_2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9"/>
        <p:cNvGrpSpPr/>
        <p:nvPr/>
      </p:nvGrpSpPr>
      <p:grpSpPr>
        <a:xfrm>
          <a:off x="0" y="0"/>
          <a:ext cx="0" cy="0"/>
          <a:chOff x="0" y="0"/>
          <a:chExt cx="0" cy="0"/>
        </a:xfrm>
      </p:grpSpPr>
      <p:sp>
        <p:nvSpPr>
          <p:cNvPr id="2030" name="Google Shape;2030;g3630defba59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1" name="Google Shape;2031;g3630defba59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1c0fb4d67a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1c0fb4d67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Google Shape;2040;g3630defba59_0_2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1" name="Google Shape;2041;g3630defba59_0_2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g3630defba59_0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1" name="Google Shape;2051;g3630defba59_0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g3630defba59_0_27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g3630defba59_0_27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2064" name="Google Shape;2064;g3630defba59_0_27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CN"/>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3630defba59_0_38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3" name="Google Shape;2083;g3630defba59_0_38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7"/>
        <p:cNvGrpSpPr/>
        <p:nvPr/>
      </p:nvGrpSpPr>
      <p:grpSpPr>
        <a:xfrm>
          <a:off x="0" y="0"/>
          <a:ext cx="0" cy="0"/>
          <a:chOff x="0" y="0"/>
          <a:chExt cx="0" cy="0"/>
        </a:xfrm>
      </p:grpSpPr>
      <p:sp>
        <p:nvSpPr>
          <p:cNvPr id="2088" name="Google Shape;2088;g3630defba59_0_3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9" name="Google Shape;2089;g3630defba59_0_3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4"/>
        <p:cNvGrpSpPr/>
        <p:nvPr/>
      </p:nvGrpSpPr>
      <p:grpSpPr>
        <a:xfrm>
          <a:off x="0" y="0"/>
          <a:ext cx="0" cy="0"/>
          <a:chOff x="0" y="0"/>
          <a:chExt cx="0" cy="0"/>
        </a:xfrm>
      </p:grpSpPr>
      <p:sp>
        <p:nvSpPr>
          <p:cNvPr id="2095" name="Google Shape;2095;g3630defba59_0_3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6" name="Google Shape;2096;g3630defba59_0_3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1"/>
        <p:cNvGrpSpPr/>
        <p:nvPr/>
      </p:nvGrpSpPr>
      <p:grpSpPr>
        <a:xfrm>
          <a:off x="0" y="0"/>
          <a:ext cx="0" cy="0"/>
          <a:chOff x="0" y="0"/>
          <a:chExt cx="0" cy="0"/>
        </a:xfrm>
      </p:grpSpPr>
      <p:sp>
        <p:nvSpPr>
          <p:cNvPr id="2102" name="Google Shape;2102;g3630defba59_0_3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3" name="Google Shape;2103;g3630defba59_0_3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3630defba59_0_3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4" name="Google Shape;2114;g3630defba59_0_3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Google Shape;2125;g3630defba59_0_3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6" name="Google Shape;2126;g3630defba59_0_3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6"/>
        <p:cNvGrpSpPr/>
        <p:nvPr/>
      </p:nvGrpSpPr>
      <p:grpSpPr>
        <a:xfrm>
          <a:off x="0" y="0"/>
          <a:ext cx="0" cy="0"/>
          <a:chOff x="0" y="0"/>
          <a:chExt cx="0" cy="0"/>
        </a:xfrm>
      </p:grpSpPr>
      <p:sp>
        <p:nvSpPr>
          <p:cNvPr id="2137" name="Google Shape;2137;g3630defba59_0_39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8" name="Google Shape;2138;g3630defba59_0_3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2" name="Google Shape;12;p2"/>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1"/>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0" name="Google Shape;60;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1" name="Google Shape;61;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4" name="Google Shape;6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8" name="Google Shape;6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2" name="Google Shape;72;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3" name="Google Shape;7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 name="Google Shape;7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9" name="Google Shape;79;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0" name="Google Shape;8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3" name="Google Shape;8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7" name="Google Shape;87;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8" name="Google Shape;88;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9" name="Google Shape;8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92" name="Google Shape;9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5" name="Google Shape;95;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96" name="Google Shape;9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3"/>
        <p:cNvGrpSpPr/>
        <p:nvPr/>
      </p:nvGrpSpPr>
      <p:grpSpPr>
        <a:xfrm>
          <a:off x="0" y="0"/>
          <a:ext cx="0" cy="0"/>
          <a:chOff x="0" y="0"/>
          <a:chExt cx="0" cy="0"/>
        </a:xfrm>
      </p:grpSpPr>
      <p:sp>
        <p:nvSpPr>
          <p:cNvPr id="104" name="Google Shape;104;p26"/>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6"/>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06" name="Google Shape;106;p26"/>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07" name="Google Shape;107;p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8"/>
        <p:cNvGrpSpPr/>
        <p:nvPr/>
      </p:nvGrpSpPr>
      <p:grpSpPr>
        <a:xfrm>
          <a:off x="0" y="0"/>
          <a:ext cx="0" cy="0"/>
          <a:chOff x="0" y="0"/>
          <a:chExt cx="0" cy="0"/>
        </a:xfrm>
      </p:grpSpPr>
      <p:sp>
        <p:nvSpPr>
          <p:cNvPr id="109" name="Google Shape;109;p27"/>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7"/>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11" name="Google Shape;111;p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2"/>
        <p:cNvGrpSpPr/>
        <p:nvPr/>
      </p:nvGrpSpPr>
      <p:grpSpPr>
        <a:xfrm>
          <a:off x="0" y="0"/>
          <a:ext cx="0" cy="0"/>
          <a:chOff x="0" y="0"/>
          <a:chExt cx="0" cy="0"/>
        </a:xfrm>
      </p:grpSpPr>
      <p:sp>
        <p:nvSpPr>
          <p:cNvPr id="113" name="Google Shape;113;p2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4" name="Google Shape;114;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15" name="Google Shape;115;p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2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8" name="Google Shape;118;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9" name="Google Shape;119;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20" name="Google Shape;120;p2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
        <p:cNvGrpSpPr/>
        <p:nvPr/>
      </p:nvGrpSpPr>
      <p:grpSpPr>
        <a:xfrm>
          <a:off x="0" y="0"/>
          <a:ext cx="0" cy="0"/>
          <a:chOff x="0" y="0"/>
          <a:chExt cx="0" cy="0"/>
        </a:xfrm>
      </p:grpSpPr>
      <p:sp>
        <p:nvSpPr>
          <p:cNvPr id="122" name="Google Shape;122;p3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23" name="Google Shape;123;p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4"/>
        <p:cNvGrpSpPr/>
        <p:nvPr/>
      </p:nvGrpSpPr>
      <p:grpSpPr>
        <a:xfrm>
          <a:off x="0" y="0"/>
          <a:ext cx="0" cy="0"/>
          <a:chOff x="0" y="0"/>
          <a:chExt cx="0" cy="0"/>
        </a:xfrm>
      </p:grpSpPr>
      <p:sp>
        <p:nvSpPr>
          <p:cNvPr id="125" name="Google Shape;125;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6" name="Google Shape;126;p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27" name="Google Shape;127;p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128"/>
        <p:cNvGrpSpPr/>
        <p:nvPr/>
      </p:nvGrpSpPr>
      <p:grpSpPr>
        <a:xfrm>
          <a:off x="0" y="0"/>
          <a:ext cx="0" cy="0"/>
          <a:chOff x="0" y="0"/>
          <a:chExt cx="0" cy="0"/>
        </a:xfrm>
      </p:grpSpPr>
      <p:sp>
        <p:nvSpPr>
          <p:cNvPr id="129" name="Google Shape;129;p32"/>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30" name="Google Shape;130;p3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1"/>
        <p:cNvGrpSpPr/>
        <p:nvPr/>
      </p:nvGrpSpPr>
      <p:grpSpPr>
        <a:xfrm>
          <a:off x="0" y="0"/>
          <a:ext cx="0" cy="0"/>
          <a:chOff x="0" y="0"/>
          <a:chExt cx="0" cy="0"/>
        </a:xfrm>
      </p:grpSpPr>
      <p:sp>
        <p:nvSpPr>
          <p:cNvPr id="132" name="Google Shape;132;p33"/>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3" name="Google Shape;133;p33"/>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34" name="Google Shape;134;p33"/>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135" name="Google Shape;135;p3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6" name="Google Shape;136;p3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137" name="Google Shape;137;p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8"/>
        <p:cNvGrpSpPr/>
        <p:nvPr/>
      </p:nvGrpSpPr>
      <p:grpSpPr>
        <a:xfrm>
          <a:off x="0" y="0"/>
          <a:ext cx="0" cy="0"/>
          <a:chOff x="0" y="0"/>
          <a:chExt cx="0" cy="0"/>
        </a:xfrm>
      </p:grpSpPr>
      <p:sp>
        <p:nvSpPr>
          <p:cNvPr id="139" name="Google Shape;139;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Font typeface="Impact"/>
              <a:buNone/>
              <a:defRPr sz="2100" b="1">
                <a:latin typeface="Impact"/>
                <a:ea typeface="Impact"/>
                <a:cs typeface="Impact"/>
                <a:sym typeface="Impact"/>
              </a:defRPr>
            </a:lvl1pPr>
          </a:lstStyle>
          <a:p>
            <a:endParaRPr/>
          </a:p>
        </p:txBody>
      </p:sp>
      <p:sp>
        <p:nvSpPr>
          <p:cNvPr id="140" name="Google Shape;140;p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1"/>
        <p:cNvGrpSpPr/>
        <p:nvPr/>
      </p:nvGrpSpPr>
      <p:grpSpPr>
        <a:xfrm>
          <a:off x="0" y="0"/>
          <a:ext cx="0" cy="0"/>
          <a:chOff x="0" y="0"/>
          <a:chExt cx="0" cy="0"/>
        </a:xfrm>
      </p:grpSpPr>
      <p:sp>
        <p:nvSpPr>
          <p:cNvPr id="142" name="Google Shape;142;p35"/>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5"/>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144" name="Google Shape;144;p35"/>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145" name="Google Shape;145;p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6"/>
        <p:cNvGrpSpPr/>
        <p:nvPr/>
      </p:nvGrpSpPr>
      <p:grpSpPr>
        <a:xfrm>
          <a:off x="0" y="0"/>
          <a:ext cx="0" cy="0"/>
          <a:chOff x="0" y="0"/>
          <a:chExt cx="0" cy="0"/>
        </a:xfrm>
      </p:grpSpPr>
      <p:sp>
        <p:nvSpPr>
          <p:cNvPr id="147" name="Google Shape;147;p3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9" name="Google Shape;29;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6" name="Google Shape;36;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0" name="Google Shape;40;p9"/>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1" name="Google Shape;41;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3" name="Google Shape;43;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Font typeface="Impact"/>
              <a:buNone/>
              <a:defRPr sz="2100" b="1">
                <a:latin typeface="Impact"/>
                <a:ea typeface="Impact"/>
                <a:cs typeface="Impact"/>
                <a:sym typeface="Impact"/>
              </a:defRPr>
            </a:lvl1pPr>
          </a:lstStyle>
          <a:p>
            <a:endParaRPr/>
          </a:p>
        </p:txBody>
      </p:sp>
      <p:sp>
        <p:nvSpPr>
          <p:cNvPr id="46" name="Google Shape;46;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IT" alt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it-IT" altLang="zh-C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6" name="Google Shape;56;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7" name="Google Shape;5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IT" altLang="zh-C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99"/>
        <p:cNvGrpSpPr/>
        <p:nvPr/>
      </p:nvGrpSpPr>
      <p:grpSpPr>
        <a:xfrm>
          <a:off x="0" y="0"/>
          <a:ext cx="0" cy="0"/>
          <a:chOff x="0" y="0"/>
          <a:chExt cx="0" cy="0"/>
        </a:xfrm>
      </p:grpSpPr>
      <p:sp>
        <p:nvSpPr>
          <p:cNvPr id="100" name="Google Shape;100;p25"/>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101" name="Google Shape;101;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102" name="Google Shape;102;p2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it-IT" altLang="zh-C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7.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0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8.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0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9.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0.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1.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2.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3.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4.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5.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6.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7.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8.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9.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0.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2.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3.xm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5.xm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8.xml"/><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huggingface.co/spaces/terrierteam/splade" TargetMode="Externa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5.xm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6.xm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3.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7.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9.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0.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1.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2.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3.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4.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0.xml"/><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1.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2.xm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3.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60.png"/><Relationship Id="rId4" Type="http://schemas.openxmlformats.org/officeDocument/2006/relationships/image" Target="../media/image59.png"/></Relationships>
</file>

<file path=ppt/slides/_rels/slide1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4.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3.png"/><Relationship Id="rId4" Type="http://schemas.openxmlformats.org/officeDocument/2006/relationships/image" Target="../media/image58.png"/></Relationships>
</file>

<file path=ppt/slides/_rels/slide1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5.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3.png"/><Relationship Id="rId4" Type="http://schemas.openxmlformats.org/officeDocument/2006/relationships/image" Target="../media/image58.png"/></Relationships>
</file>

<file path=ppt/slides/_rels/slide18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notesSlide" Target="../notesSlides/notesSlide186.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5.png"/></Relationships>
</file>

<file path=ppt/slides/_rels/slide18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7.png"/><Relationship Id="rId7" Type="http://schemas.openxmlformats.org/officeDocument/2006/relationships/image" Target="../media/image64.png"/><Relationship Id="rId2" Type="http://schemas.openxmlformats.org/officeDocument/2006/relationships/notesSlide" Target="../notesSlides/notesSlide187.xml"/><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63.png"/></Relationships>
</file>

<file path=ppt/slides/_rels/slide18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7.png"/><Relationship Id="rId7" Type="http://schemas.openxmlformats.org/officeDocument/2006/relationships/image" Target="../media/image63.png"/><Relationship Id="rId2" Type="http://schemas.openxmlformats.org/officeDocument/2006/relationships/notesSlide" Target="../notesSlides/notesSlide188.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0.xml"/><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1.xm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2.xml"/><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95.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0.png"/><Relationship Id="rId4" Type="http://schemas.openxmlformats.org/officeDocument/2006/relationships/image" Target="../media/image59.pn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7.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8.xm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1.xml"/><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2.xml"/><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notesSlide" Target="../notesSlides/notesSlide203.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5.png"/></Relationships>
</file>

<file path=ppt/slides/_rels/slide2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4.xml"/><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3.xml"/><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3" Type="http://schemas.openxmlformats.org/officeDocument/2006/relationships/hyperlink" Target="https://scholar.google.com/citations?user=svxZfscAAAAJ&amp;hl=en" TargetMode="External"/><Relationship Id="rId2" Type="http://schemas.openxmlformats.org/officeDocument/2006/relationships/notesSlide" Target="../notesSlides/notesSlide214.xml"/><Relationship Id="rId1" Type="http://schemas.openxmlformats.org/officeDocument/2006/relationships/slideLayout" Target="../slideLayouts/slideLayout2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5.xml"/></Relationships>
</file>

<file path=ppt/slides/_rels/slide2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6.xml"/><Relationship Id="rId1" Type="http://schemas.openxmlformats.org/officeDocument/2006/relationships/slideLayout" Target="../slideLayouts/slideLayout25.xml"/><Relationship Id="rId5" Type="http://schemas.openxmlformats.org/officeDocument/2006/relationships/image" Target="../media/image72.gif"/><Relationship Id="rId4" Type="http://schemas.openxmlformats.org/officeDocument/2006/relationships/image" Target="../media/image71.png"/></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5.xml"/></Relationships>
</file>

<file path=ppt/slides/_rels/slide2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8.xml"/><Relationship Id="rId1" Type="http://schemas.openxmlformats.org/officeDocument/2006/relationships/slideLayout" Target="../slideLayouts/slideLayout25.xml"/></Relationships>
</file>

<file path=ppt/slides/_rels/slide2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9.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0.xml"/><Relationship Id="rId1" Type="http://schemas.openxmlformats.org/officeDocument/2006/relationships/slideLayout" Target="../slideLayouts/slideLayout25.xml"/></Relationships>
</file>

<file path=ppt/slides/_rels/slide2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1.xml"/><Relationship Id="rId1" Type="http://schemas.openxmlformats.org/officeDocument/2006/relationships/slideLayout" Target="../slideLayouts/slideLayout25.xml"/></Relationships>
</file>

<file path=ppt/slides/_rels/slide2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2.xml"/><Relationship Id="rId1" Type="http://schemas.openxmlformats.org/officeDocument/2006/relationships/slideLayout" Target="../slideLayouts/slideLayout25.xml"/></Relationships>
</file>

<file path=ppt/slides/_rels/slide2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3.xml"/><Relationship Id="rId1" Type="http://schemas.openxmlformats.org/officeDocument/2006/relationships/slideLayout" Target="../slideLayouts/slideLayout25.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5.xml"/></Relationships>
</file>

<file path=ppt/slides/_rels/slide2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5.xml"/><Relationship Id="rId1" Type="http://schemas.openxmlformats.org/officeDocument/2006/relationships/slideLayout" Target="../slideLayouts/slideLayout25.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5.xml"/></Relationships>
</file>

<file path=ppt/slides/_rels/slide2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7.xml"/><Relationship Id="rId1" Type="http://schemas.openxmlformats.org/officeDocument/2006/relationships/slideLayout" Target="../slideLayouts/slideLayout25.xml"/></Relationships>
</file>

<file path=ppt/slides/_rels/slide2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8.xml"/><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2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9.xml"/><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5.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5.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5.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5.xml"/></Relationships>
</file>

<file path=ppt/slides/_rels/slide2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4.xml"/><Relationship Id="rId1" Type="http://schemas.openxmlformats.org/officeDocument/2006/relationships/slideLayout" Target="../slideLayouts/slideLayout25.xml"/></Relationships>
</file>

<file path=ppt/slides/_rels/slide2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5.xml"/><Relationship Id="rId1" Type="http://schemas.openxmlformats.org/officeDocument/2006/relationships/slideLayout" Target="../slideLayouts/slideLayout25.xml"/></Relationships>
</file>

<file path=ppt/slides/_rels/slide2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6.xml"/><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2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7.xml"/><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2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8.xml"/><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2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9.xml"/><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0.xml"/><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2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1.xml"/><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2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2.xml"/><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5.xml"/></Relationships>
</file>

<file path=ppt/slides/_rels/slide2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4.xml"/><Relationship Id="rId1" Type="http://schemas.openxmlformats.org/officeDocument/2006/relationships/slideLayout" Target="../slideLayouts/slideLayout25.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5.xml"/></Relationships>
</file>

<file path=ppt/slides/_rels/slide2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6.xml"/><Relationship Id="rId1" Type="http://schemas.openxmlformats.org/officeDocument/2006/relationships/slideLayout" Target="../slideLayouts/slideLayout25.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5.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5.xml"/></Relationships>
</file>

<file path=ppt/slides/_rels/slide2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9.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5.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5.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5.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5.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5.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5.xml"/></Relationships>
</file>

<file path=ppt/slides/_rels/slide2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6.xml"/><Relationship Id="rId1" Type="http://schemas.openxmlformats.org/officeDocument/2006/relationships/slideLayout" Target="../slideLayouts/slideLayout26.xml"/></Relationships>
</file>

<file path=ppt/slides/_rels/slide2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7.xml"/><Relationship Id="rId1" Type="http://schemas.openxmlformats.org/officeDocument/2006/relationships/slideLayout" Target="../slideLayouts/slideLayout26.xml"/><Relationship Id="rId4" Type="http://schemas.openxmlformats.org/officeDocument/2006/relationships/image" Target="../media/image77.png"/></Relationships>
</file>

<file path=ppt/slides/_rels/slide2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8.xml"/><Relationship Id="rId1" Type="http://schemas.openxmlformats.org/officeDocument/2006/relationships/slideLayout" Target="../slideLayouts/slideLayout26.xml"/><Relationship Id="rId4" Type="http://schemas.openxmlformats.org/officeDocument/2006/relationships/image" Target="../media/image77.png"/></Relationships>
</file>

<file path=ppt/slides/_rels/slide2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9.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0.xml"/><Relationship Id="rId1" Type="http://schemas.openxmlformats.org/officeDocument/2006/relationships/slideLayout" Target="../slideLayouts/slideLayout26.xml"/></Relationships>
</file>

<file path=ppt/slides/_rels/slide261.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261.xml"/><Relationship Id="rId1" Type="http://schemas.openxmlformats.org/officeDocument/2006/relationships/slideLayout" Target="../slideLayouts/slideLayout25.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3.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3.xml"/></Relationships>
</file>

<file path=ppt/slides/_rels/slide2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5.xml"/><Relationship Id="rId1" Type="http://schemas.openxmlformats.org/officeDocument/2006/relationships/slideLayout" Target="../slideLayouts/slideLayout3.xml"/></Relationships>
</file>

<file path=ppt/slides/_rels/slide2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6.xml"/><Relationship Id="rId1" Type="http://schemas.openxmlformats.org/officeDocument/2006/relationships/slideLayout" Target="../slideLayouts/slideLayout3.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3.xml"/></Relationships>
</file>

<file path=ppt/slides/_rels/slide2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8.xml"/><Relationship Id="rId1" Type="http://schemas.openxmlformats.org/officeDocument/2006/relationships/slideLayout" Target="../slideLayouts/slideLayout3.xml"/></Relationships>
</file>

<file path=ppt/slides/_rels/slide2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0.xml"/><Relationship Id="rId1" Type="http://schemas.openxmlformats.org/officeDocument/2006/relationships/slideLayout" Target="../slideLayouts/slideLayout3.xml"/></Relationships>
</file>

<file path=ppt/slides/_rels/slide2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1.xml"/><Relationship Id="rId1" Type="http://schemas.openxmlformats.org/officeDocument/2006/relationships/slideLayout" Target="../slideLayouts/slideLayout3.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3.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3.xml"/></Relationships>
</file>

<file path=ppt/slides/_rels/slide2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4.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2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5.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2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6.xml"/><Relationship Id="rId1" Type="http://schemas.openxmlformats.org/officeDocument/2006/relationships/slideLayout" Target="../slideLayouts/slideLayout3.xml"/></Relationships>
</file>

<file path=ppt/slides/_rels/slide2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7.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2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8.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3.xml"/></Relationships>
</file>

<file path=ppt/slides/_rels/slide2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1.xml"/><Relationship Id="rId1" Type="http://schemas.openxmlformats.org/officeDocument/2006/relationships/slideLayout" Target="../slideLayouts/slideLayout3.xml"/></Relationships>
</file>

<file path=ppt/slides/_rels/slide2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2.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2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3.xml"/><Relationship Id="rId1" Type="http://schemas.openxmlformats.org/officeDocument/2006/relationships/slideLayout" Target="../slideLayouts/slideLayout3.xml"/></Relationships>
</file>

<file path=ppt/slides/_rels/slide2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4.xml"/><Relationship Id="rId1" Type="http://schemas.openxmlformats.org/officeDocument/2006/relationships/slideLayout" Target="../slideLayouts/slideLayout3.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3.xml"/></Relationships>
</file>

<file path=ppt/slides/_rels/slide2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6.xml"/><Relationship Id="rId1" Type="http://schemas.openxmlformats.org/officeDocument/2006/relationships/slideLayout" Target="../slideLayouts/slideLayout3.xml"/></Relationships>
</file>

<file path=ppt/slides/_rels/slide2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7.xml"/><Relationship Id="rId1" Type="http://schemas.openxmlformats.org/officeDocument/2006/relationships/slideLayout" Target="../slideLayouts/slideLayout3.xml"/></Relationships>
</file>

<file path=ppt/slides/_rels/slide2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8.xml"/><Relationship Id="rId1" Type="http://schemas.openxmlformats.org/officeDocument/2006/relationships/slideLayout" Target="../slideLayouts/slideLayout3.xml"/></Relationships>
</file>

<file path=ppt/slides/_rels/slide2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2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0.xml"/><Relationship Id="rId1" Type="http://schemas.openxmlformats.org/officeDocument/2006/relationships/slideLayout" Target="../slideLayouts/slideLayout3.xml"/></Relationships>
</file>

<file path=ppt/slides/_rels/slide2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91.xml"/><Relationship Id="rId1" Type="http://schemas.openxmlformats.org/officeDocument/2006/relationships/slideLayout" Target="../slideLayouts/slideLayout3.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3.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3.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3.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3.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3.xml"/></Relationships>
</file>

<file path=ppt/slides/_rels/slide2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8.xml"/><Relationship Id="rId1" Type="http://schemas.openxmlformats.org/officeDocument/2006/relationships/slideLayout" Target="../slideLayouts/slideLayout3.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3.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3.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3.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3.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3.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3.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3.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3.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3.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0.xml"/><Relationship Id="rId1" Type="http://schemas.openxmlformats.org/officeDocument/2006/relationships/slideLayout" Target="../slideLayouts/slideLayout3.xml"/></Relationships>
</file>

<file path=ppt/slides/_rels/slide3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1.xml"/><Relationship Id="rId1" Type="http://schemas.openxmlformats.org/officeDocument/2006/relationships/slideLayout" Target="../slideLayouts/slideLayout3.xml"/></Relationships>
</file>

<file path=ppt/slides/_rels/slide3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2.xml"/><Relationship Id="rId1" Type="http://schemas.openxmlformats.org/officeDocument/2006/relationships/slideLayout" Target="../slideLayouts/slideLayout3.xml"/></Relationships>
</file>

<file path=ppt/slides/_rels/slide3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3.xml"/><Relationship Id="rId1" Type="http://schemas.openxmlformats.org/officeDocument/2006/relationships/slideLayout" Target="../slideLayouts/slideLayout3.xml"/></Relationships>
</file>

<file path=ppt/slides/_rels/slide3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4.xml"/><Relationship Id="rId1" Type="http://schemas.openxmlformats.org/officeDocument/2006/relationships/slideLayout" Target="../slideLayouts/slideLayout3.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3.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3.xml"/></Relationships>
</file>

<file path=ppt/slides/_rels/slide3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7.xml"/><Relationship Id="rId1" Type="http://schemas.openxmlformats.org/officeDocument/2006/relationships/slideLayout" Target="../slideLayouts/slideLayout3.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3.xml"/></Relationships>
</file>

<file path=ppt/slides/_rels/slide3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3.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3.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3.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3.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3.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3.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s://demo.ir-measur.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demo.ir-measur.es"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ir-datasets.com/" TargetMode="External"/><Relationship Id="rId7"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hyperlink" Target="https://pyterrier.readthedocs.io/en/latest/" TargetMode="External"/><Relationship Id="rId4" Type="http://schemas.openxmlformats.org/officeDocument/2006/relationships/hyperlink" Target="https://ir-measur.es/en/latest/"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8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7"/>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Neural Lexical Search with Learned Sparse Retrieval</a:t>
            </a:r>
            <a:endParaRPr/>
          </a:p>
        </p:txBody>
      </p:sp>
      <p:sp>
        <p:nvSpPr>
          <p:cNvPr id="153" name="Google Shape;153;p37"/>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SIGIR 2025 Tutorial</a:t>
            </a:r>
            <a:endParaRPr sz="2500" b="1">
              <a:solidFill>
                <a:schemeClr val="dk2"/>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6"/>
          <p:cNvSpPr txBox="1">
            <a:spLocks noGrp="1"/>
          </p:cNvSpPr>
          <p:nvPr>
            <p:ph type="body" idx="1"/>
          </p:nvPr>
        </p:nvSpPr>
        <p:spPr>
          <a:xfrm>
            <a:off x="311700" y="667700"/>
            <a:ext cx="8520600" cy="3901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zh-CN" sz="3300" b="1">
                <a:solidFill>
                  <a:schemeClr val="dk1"/>
                </a:solidFill>
              </a:rPr>
              <a:t>Why Sparse?</a:t>
            </a:r>
            <a:endParaRPr sz="3300" b="1">
              <a:solidFill>
                <a:schemeClr val="dk1"/>
              </a:solidFill>
            </a:endParaRPr>
          </a:p>
          <a:p>
            <a:pPr marL="0" lvl="0" indent="0" algn="ctr" rtl="0">
              <a:spcBef>
                <a:spcPts val="1200"/>
              </a:spcBef>
              <a:spcAft>
                <a:spcPts val="0"/>
              </a:spcAft>
              <a:buNone/>
            </a:pPr>
            <a:endParaRPr sz="3300" b="1">
              <a:solidFill>
                <a:schemeClr val="dk1"/>
              </a:solidFill>
            </a:endParaRPr>
          </a:p>
          <a:p>
            <a:pPr marL="0" lvl="0" indent="0" algn="ctr" rtl="0">
              <a:spcBef>
                <a:spcPts val="1200"/>
              </a:spcBef>
              <a:spcAft>
                <a:spcPts val="0"/>
              </a:spcAft>
              <a:buNone/>
            </a:pPr>
            <a:r>
              <a:rPr lang="zh-CN" sz="3300">
                <a:solidFill>
                  <a:schemeClr val="dk2"/>
                </a:solidFill>
              </a:rPr>
              <a:t>Why Learned?</a:t>
            </a:r>
            <a:endParaRPr sz="3300">
              <a:solidFill>
                <a:schemeClr val="dk2"/>
              </a:solidFill>
            </a:endParaRPr>
          </a:p>
          <a:p>
            <a:pPr marL="0" lvl="0" indent="0" algn="ctr" rtl="0">
              <a:spcBef>
                <a:spcPts val="1200"/>
              </a:spcBef>
              <a:spcAft>
                <a:spcPts val="0"/>
              </a:spcAft>
              <a:buNone/>
            </a:pPr>
            <a:endParaRPr sz="3300" b="1">
              <a:solidFill>
                <a:schemeClr val="dk1"/>
              </a:solidFill>
            </a:endParaRPr>
          </a:p>
          <a:p>
            <a:pPr marL="0" lvl="0" indent="0" algn="ctr" rtl="0">
              <a:spcBef>
                <a:spcPts val="1200"/>
              </a:spcBef>
              <a:spcAft>
                <a:spcPts val="1200"/>
              </a:spcAft>
              <a:buNone/>
            </a:pPr>
            <a:r>
              <a:rPr lang="zh-CN" sz="3300">
                <a:solidFill>
                  <a:srgbClr val="000000"/>
                </a:solidFill>
              </a:rPr>
              <a:t>Why now?</a:t>
            </a:r>
            <a:endParaRPr sz="3300">
              <a:solidFill>
                <a:srgbClr val="000000"/>
              </a:solidFill>
            </a:endParaRPr>
          </a:p>
        </p:txBody>
      </p:sp>
      <p:sp>
        <p:nvSpPr>
          <p:cNvPr id="294" name="Google Shape;294;p46"/>
          <p:cNvSpPr txBox="1"/>
          <p:nvPr/>
        </p:nvSpPr>
        <p:spPr>
          <a:xfrm>
            <a:off x="5780125" y="746025"/>
            <a:ext cx="30000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2200" b="1">
                <a:solidFill>
                  <a:schemeClr val="dk1"/>
                </a:solidFill>
              </a:rPr>
              <a:t>← now</a:t>
            </a:r>
            <a:endParaRPr sz="19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164"/>
        <p:cNvGrpSpPr/>
        <p:nvPr/>
      </p:nvGrpSpPr>
      <p:grpSpPr>
        <a:xfrm>
          <a:off x="0" y="0"/>
          <a:ext cx="0" cy="0"/>
          <a:chOff x="0" y="0"/>
          <a:chExt cx="0" cy="0"/>
        </a:xfrm>
      </p:grpSpPr>
      <p:sp>
        <p:nvSpPr>
          <p:cNvPr id="2165" name="Google Shape;2165;p140"/>
          <p:cNvSpPr/>
          <p:nvPr/>
        </p:nvSpPr>
        <p:spPr>
          <a:xfrm>
            <a:off x="154500" y="2712325"/>
            <a:ext cx="2158800" cy="1094400"/>
          </a:xfrm>
          <a:prstGeom prst="roundRect">
            <a:avLst>
              <a:gd name="adj" fmla="val 7679"/>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66" name="Google Shape;2166;p140"/>
          <p:cNvSpPr txBox="1"/>
          <p:nvPr/>
        </p:nvSpPr>
        <p:spPr>
          <a:xfrm>
            <a:off x="3104150"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1</a:t>
            </a:r>
            <a:endParaRPr sz="1000" b="1" baseline="-25000">
              <a:solidFill>
                <a:schemeClr val="dk2"/>
              </a:solidFill>
            </a:endParaRPr>
          </a:p>
        </p:txBody>
      </p:sp>
      <p:sp>
        <p:nvSpPr>
          <p:cNvPr id="2167" name="Google Shape;2167;p1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100</a:t>
            </a:fld>
            <a:endParaRPr/>
          </a:p>
        </p:txBody>
      </p:sp>
      <p:sp>
        <p:nvSpPr>
          <p:cNvPr id="2168" name="Google Shape;2168;p140"/>
          <p:cNvSpPr txBox="1"/>
          <p:nvPr/>
        </p:nvSpPr>
        <p:spPr>
          <a:xfrm>
            <a:off x="134325" y="2712325"/>
            <a:ext cx="2249400" cy="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a:solidFill>
                  <a:schemeClr val="dk2"/>
                </a:solidFill>
              </a:rPr>
              <a:t>[Query, </a:t>
            </a:r>
            <a:r>
              <a:rPr lang="zh-CN" sz="1200" b="1">
                <a:solidFill>
                  <a:srgbClr val="6AA84F"/>
                </a:solidFill>
              </a:rPr>
              <a:t>Doc</a:t>
            </a:r>
            <a:r>
              <a:rPr lang="zh-CN" sz="1200" b="1" baseline="-25000">
                <a:solidFill>
                  <a:srgbClr val="6AA84F"/>
                </a:solidFill>
              </a:rPr>
              <a:t>1</a:t>
            </a:r>
            <a:r>
              <a:rPr lang="zh-CN" sz="1200">
                <a:solidFill>
                  <a:schemeClr val="dk2"/>
                </a:solidFill>
              </a:rPr>
              <a:t>, </a:t>
            </a:r>
            <a:r>
              <a:rPr lang="zh-CN" sz="1200" b="1">
                <a:solidFill>
                  <a:schemeClr val="dk2"/>
                </a:solidFill>
              </a:rPr>
              <a:t>Doc</a:t>
            </a:r>
            <a:r>
              <a:rPr lang="zh-CN" sz="1200" b="1" baseline="-25000">
                <a:solidFill>
                  <a:schemeClr val="dk2"/>
                </a:solidFill>
              </a:rPr>
              <a:t>2</a:t>
            </a:r>
            <a:r>
              <a:rPr lang="zh-CN" sz="1200" b="1">
                <a:solidFill>
                  <a:schemeClr val="dk2"/>
                </a:solidFill>
              </a:rPr>
              <a:t>, …, Doc</a:t>
            </a:r>
            <a:r>
              <a:rPr lang="zh-CN" sz="1200" baseline="-25000">
                <a:solidFill>
                  <a:schemeClr val="dk2"/>
                </a:solidFill>
              </a:rPr>
              <a:t>k</a:t>
            </a:r>
            <a:r>
              <a:rPr lang="zh-CN" sz="1200">
                <a:solidFill>
                  <a:schemeClr val="dk2"/>
                </a:solidFill>
              </a:rPr>
              <a:t>]</a:t>
            </a:r>
            <a:endParaRPr sz="1200">
              <a:solidFill>
                <a:schemeClr val="dk2"/>
              </a:solidFill>
            </a:endParaRPr>
          </a:p>
          <a:p>
            <a:pPr marL="0" lvl="0" indent="0" algn="l" rtl="0">
              <a:spcBef>
                <a:spcPts val="0"/>
              </a:spcBef>
              <a:spcAft>
                <a:spcPts val="0"/>
              </a:spcAft>
              <a:buNone/>
            </a:pPr>
            <a:r>
              <a:rPr lang="zh-CN">
                <a:solidFill>
                  <a:schemeClr val="dk2"/>
                </a:solidFill>
              </a:rPr>
              <a:t>…</a:t>
            </a:r>
            <a:endParaRPr>
              <a:solidFill>
                <a:schemeClr val="dk2"/>
              </a:solidFill>
            </a:endParaRPr>
          </a:p>
          <a:p>
            <a:pPr marL="0" lvl="0" indent="0" algn="l" rtl="0">
              <a:spcBef>
                <a:spcPts val="0"/>
              </a:spcBef>
              <a:spcAft>
                <a:spcPts val="0"/>
              </a:spcAft>
              <a:buNone/>
            </a:pPr>
            <a:r>
              <a:rPr lang="zh-CN">
                <a:solidFill>
                  <a:schemeClr val="dk2"/>
                </a:solidFill>
              </a:rPr>
              <a:t>…	</a:t>
            </a:r>
            <a:endParaRPr>
              <a:solidFill>
                <a:schemeClr val="dk2"/>
              </a:solidFill>
            </a:endParaRPr>
          </a:p>
        </p:txBody>
      </p:sp>
      <p:sp>
        <p:nvSpPr>
          <p:cNvPr id="2169" name="Google Shape;2169;p140"/>
          <p:cNvSpPr/>
          <p:nvPr/>
        </p:nvSpPr>
        <p:spPr>
          <a:xfrm>
            <a:off x="2883400" y="2557325"/>
            <a:ext cx="1041000" cy="854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Sparse Query Encoder</a:t>
            </a:r>
            <a:endParaRPr/>
          </a:p>
        </p:txBody>
      </p:sp>
      <p:sp>
        <p:nvSpPr>
          <p:cNvPr id="2170" name="Google Shape;2170;p140"/>
          <p:cNvSpPr txBox="1"/>
          <p:nvPr/>
        </p:nvSpPr>
        <p:spPr>
          <a:xfrm>
            <a:off x="2883400" y="3674800"/>
            <a:ext cx="1041000" cy="29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sz="1200">
                <a:solidFill>
                  <a:schemeClr val="dk2"/>
                </a:solidFill>
              </a:rPr>
              <a:t>Query</a:t>
            </a:r>
            <a:endParaRPr sz="1200">
              <a:solidFill>
                <a:schemeClr val="dk2"/>
              </a:solidFill>
            </a:endParaRPr>
          </a:p>
        </p:txBody>
      </p:sp>
      <p:sp>
        <p:nvSpPr>
          <p:cNvPr id="2171" name="Google Shape;2171;p140"/>
          <p:cNvSpPr txBox="1"/>
          <p:nvPr/>
        </p:nvSpPr>
        <p:spPr>
          <a:xfrm>
            <a:off x="4293175" y="3674800"/>
            <a:ext cx="673800" cy="1192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zh-CN" sz="1200">
                <a:solidFill>
                  <a:schemeClr val="dk2"/>
                </a:solidFill>
              </a:rPr>
              <a:t>Doc</a:t>
            </a:r>
            <a:r>
              <a:rPr lang="zh-CN" sz="1200" baseline="-25000">
                <a:solidFill>
                  <a:schemeClr val="dk2"/>
                </a:solidFill>
              </a:rPr>
              <a:t>1</a:t>
            </a:r>
            <a:endParaRPr sz="1200" baseline="-25000">
              <a:solidFill>
                <a:schemeClr val="dk2"/>
              </a:solidFill>
            </a:endParaRPr>
          </a:p>
          <a:p>
            <a:pPr marL="0" lvl="0" indent="0" algn="just" rtl="0">
              <a:spcBef>
                <a:spcPts val="0"/>
              </a:spcBef>
              <a:spcAft>
                <a:spcPts val="0"/>
              </a:spcAft>
              <a:buNone/>
            </a:pPr>
            <a:r>
              <a:rPr lang="zh-CN" sz="1200">
                <a:solidFill>
                  <a:schemeClr val="dk2"/>
                </a:solidFill>
              </a:rPr>
              <a:t>Doc</a:t>
            </a:r>
            <a:r>
              <a:rPr lang="zh-CN" sz="1200" baseline="-25000">
                <a:solidFill>
                  <a:schemeClr val="dk2"/>
                </a:solidFill>
              </a:rPr>
              <a:t>2</a:t>
            </a:r>
            <a:endParaRPr sz="1200" baseline="-25000">
              <a:solidFill>
                <a:schemeClr val="dk2"/>
              </a:solidFill>
            </a:endParaRPr>
          </a:p>
        </p:txBody>
      </p:sp>
      <p:sp>
        <p:nvSpPr>
          <p:cNvPr id="2172" name="Google Shape;2172;p140"/>
          <p:cNvSpPr/>
          <p:nvPr/>
        </p:nvSpPr>
        <p:spPr>
          <a:xfrm>
            <a:off x="3104150" y="23199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73" name="Google Shape;2173;p140"/>
          <p:cNvSpPr/>
          <p:nvPr/>
        </p:nvSpPr>
        <p:spPr>
          <a:xfrm>
            <a:off x="4293175" y="23199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74" name="Google Shape;2174;p140"/>
          <p:cNvSpPr/>
          <p:nvPr/>
        </p:nvSpPr>
        <p:spPr>
          <a:xfrm>
            <a:off x="4293175" y="213997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175" name="Google Shape;2175;p140"/>
          <p:cNvCxnSpPr>
            <a:stCxn id="2172" idx="0"/>
            <a:endCxn id="2166" idx="2"/>
          </p:cNvCxnSpPr>
          <p:nvPr/>
        </p:nvCxnSpPr>
        <p:spPr>
          <a:xfrm rot="10800000">
            <a:off x="3321800" y="1465525"/>
            <a:ext cx="0" cy="854400"/>
          </a:xfrm>
          <a:prstGeom prst="straightConnector1">
            <a:avLst/>
          </a:prstGeom>
          <a:noFill/>
          <a:ln w="9525" cap="flat" cmpd="sng">
            <a:solidFill>
              <a:schemeClr val="dk2"/>
            </a:solidFill>
            <a:prstDash val="dash"/>
            <a:round/>
            <a:headEnd type="none" w="med" len="med"/>
            <a:tailEnd type="none" w="med" len="med"/>
          </a:ln>
        </p:spPr>
      </p:cxnSp>
      <p:cxnSp>
        <p:nvCxnSpPr>
          <p:cNvPr id="2176" name="Google Shape;2176;p140"/>
          <p:cNvCxnSpPr>
            <a:stCxn id="2173" idx="1"/>
            <a:endCxn id="2166" idx="2"/>
          </p:cNvCxnSpPr>
          <p:nvPr/>
        </p:nvCxnSpPr>
        <p:spPr>
          <a:xfrm rot="10800000">
            <a:off x="3321775" y="1465675"/>
            <a:ext cx="971400" cy="905700"/>
          </a:xfrm>
          <a:prstGeom prst="straightConnector1">
            <a:avLst/>
          </a:prstGeom>
          <a:noFill/>
          <a:ln w="9525" cap="flat" cmpd="sng">
            <a:solidFill>
              <a:schemeClr val="dk2"/>
            </a:solidFill>
            <a:prstDash val="dash"/>
            <a:round/>
            <a:headEnd type="none" w="med" len="med"/>
            <a:tailEnd type="none" w="med" len="med"/>
          </a:ln>
        </p:spPr>
      </p:cxnSp>
      <p:sp>
        <p:nvSpPr>
          <p:cNvPr id="2177" name="Google Shape;2177;p140"/>
          <p:cNvSpPr txBox="1"/>
          <p:nvPr/>
        </p:nvSpPr>
        <p:spPr>
          <a:xfrm>
            <a:off x="3532550"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2</a:t>
            </a:r>
            <a:endParaRPr sz="1000" b="1" baseline="-25000">
              <a:solidFill>
                <a:schemeClr val="dk2"/>
              </a:solidFill>
            </a:endParaRPr>
          </a:p>
        </p:txBody>
      </p:sp>
      <p:cxnSp>
        <p:nvCxnSpPr>
          <p:cNvPr id="2178" name="Google Shape;2178;p140"/>
          <p:cNvCxnSpPr>
            <a:stCxn id="2172" idx="0"/>
            <a:endCxn id="2177" idx="2"/>
          </p:cNvCxnSpPr>
          <p:nvPr/>
        </p:nvCxnSpPr>
        <p:spPr>
          <a:xfrm rot="10800000" flipH="1">
            <a:off x="3321800" y="1465525"/>
            <a:ext cx="428400" cy="854400"/>
          </a:xfrm>
          <a:prstGeom prst="straightConnector1">
            <a:avLst/>
          </a:prstGeom>
          <a:noFill/>
          <a:ln w="9525" cap="flat" cmpd="sng">
            <a:solidFill>
              <a:schemeClr val="dk2"/>
            </a:solidFill>
            <a:prstDash val="dash"/>
            <a:round/>
            <a:headEnd type="none" w="med" len="med"/>
            <a:tailEnd type="none" w="med" len="med"/>
          </a:ln>
        </p:spPr>
      </p:cxnSp>
      <p:cxnSp>
        <p:nvCxnSpPr>
          <p:cNvPr id="2179" name="Google Shape;2179;p140"/>
          <p:cNvCxnSpPr>
            <a:stCxn id="2174" idx="1"/>
            <a:endCxn id="2177" idx="2"/>
          </p:cNvCxnSpPr>
          <p:nvPr/>
        </p:nvCxnSpPr>
        <p:spPr>
          <a:xfrm rot="10800000">
            <a:off x="3750175" y="1465725"/>
            <a:ext cx="543000" cy="725700"/>
          </a:xfrm>
          <a:prstGeom prst="straightConnector1">
            <a:avLst/>
          </a:prstGeom>
          <a:noFill/>
          <a:ln w="9525" cap="flat" cmpd="sng">
            <a:solidFill>
              <a:schemeClr val="dk2"/>
            </a:solidFill>
            <a:prstDash val="dash"/>
            <a:round/>
            <a:headEnd type="none" w="med" len="med"/>
            <a:tailEnd type="none" w="med" len="med"/>
          </a:ln>
        </p:spPr>
      </p:cxnSp>
      <p:sp>
        <p:nvSpPr>
          <p:cNvPr id="2180" name="Google Shape;2180;p140"/>
          <p:cNvSpPr/>
          <p:nvPr/>
        </p:nvSpPr>
        <p:spPr>
          <a:xfrm>
            <a:off x="4025125" y="2551325"/>
            <a:ext cx="1041000" cy="854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Sparse Document Encoder</a:t>
            </a:r>
            <a:endParaRPr/>
          </a:p>
        </p:txBody>
      </p:sp>
      <p:sp>
        <p:nvSpPr>
          <p:cNvPr id="2181" name="Google Shape;2181;p140"/>
          <p:cNvSpPr/>
          <p:nvPr/>
        </p:nvSpPr>
        <p:spPr>
          <a:xfrm>
            <a:off x="2434100" y="2919475"/>
            <a:ext cx="328500" cy="292800"/>
          </a:xfrm>
          <a:prstGeom prst="rightArrow">
            <a:avLst>
              <a:gd name="adj1" fmla="val 50000"/>
              <a:gd name="adj2" fmla="val 4738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82" name="Google Shape;2182;p140"/>
          <p:cNvSpPr/>
          <p:nvPr/>
        </p:nvSpPr>
        <p:spPr>
          <a:xfrm>
            <a:off x="3321800" y="3507675"/>
            <a:ext cx="190500" cy="135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83" name="Google Shape;2183;p140"/>
          <p:cNvSpPr/>
          <p:nvPr/>
        </p:nvSpPr>
        <p:spPr>
          <a:xfrm>
            <a:off x="4450375" y="3472763"/>
            <a:ext cx="190500" cy="135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84" name="Google Shape;2184;p140"/>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a:t>
            </a:r>
            <a:endParaRPr b="1">
              <a:solidFill>
                <a:srgbClr val="611BB8"/>
              </a:solidFill>
            </a:endParaRPr>
          </a:p>
        </p:txBody>
      </p:sp>
      <p:sp>
        <p:nvSpPr>
          <p:cNvPr id="2185" name="Google Shape;2185;p140"/>
          <p:cNvSpPr txBox="1"/>
          <p:nvPr/>
        </p:nvSpPr>
        <p:spPr>
          <a:xfrm>
            <a:off x="190200" y="2319925"/>
            <a:ext cx="204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chemeClr val="dk2"/>
                </a:solidFill>
              </a:rPr>
              <a:t>Training Batch</a:t>
            </a:r>
            <a:endParaRPr sz="1200" b="1">
              <a:solidFill>
                <a:schemeClr val="dk2"/>
              </a:solidFill>
            </a:endParaRPr>
          </a:p>
        </p:txBody>
      </p:sp>
      <p:sp>
        <p:nvSpPr>
          <p:cNvPr id="2186" name="Google Shape;2186;p140"/>
          <p:cNvSpPr/>
          <p:nvPr/>
        </p:nvSpPr>
        <p:spPr>
          <a:xfrm rot="-5400000">
            <a:off x="1609250" y="2682925"/>
            <a:ext cx="111000" cy="947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87" name="Google Shape;2187;p140"/>
          <p:cNvSpPr txBox="1"/>
          <p:nvPr/>
        </p:nvSpPr>
        <p:spPr>
          <a:xfrm>
            <a:off x="1249775" y="3277125"/>
            <a:ext cx="393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2188" name="Google Shape;2188;p140"/>
          <p:cNvSpPr/>
          <p:nvPr/>
        </p:nvSpPr>
        <p:spPr>
          <a:xfrm>
            <a:off x="3254300"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189" name="Google Shape;2189;p140"/>
          <p:cNvSpPr/>
          <p:nvPr/>
        </p:nvSpPr>
        <p:spPr>
          <a:xfrm>
            <a:off x="3669313"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190" name="Google Shape;2190;p140"/>
          <p:cNvSpPr txBox="1"/>
          <p:nvPr/>
        </p:nvSpPr>
        <p:spPr>
          <a:xfrm>
            <a:off x="1331375" y="3262525"/>
            <a:ext cx="762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chemeClr val="dk2"/>
                </a:solidFill>
              </a:rPr>
              <a:t>Negative</a:t>
            </a:r>
            <a:endParaRPr sz="1000">
              <a:solidFill>
                <a:schemeClr val="dk2"/>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194"/>
        <p:cNvGrpSpPr/>
        <p:nvPr/>
      </p:nvGrpSpPr>
      <p:grpSpPr>
        <a:xfrm>
          <a:off x="0" y="0"/>
          <a:ext cx="0" cy="0"/>
          <a:chOff x="0" y="0"/>
          <a:chExt cx="0" cy="0"/>
        </a:xfrm>
      </p:grpSpPr>
      <p:sp>
        <p:nvSpPr>
          <p:cNvPr id="2195" name="Google Shape;2195;p141"/>
          <p:cNvSpPr/>
          <p:nvPr/>
        </p:nvSpPr>
        <p:spPr>
          <a:xfrm>
            <a:off x="154500" y="2712325"/>
            <a:ext cx="2158800" cy="1094400"/>
          </a:xfrm>
          <a:prstGeom prst="roundRect">
            <a:avLst>
              <a:gd name="adj" fmla="val 7679"/>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96" name="Google Shape;2196;p141"/>
          <p:cNvSpPr txBox="1"/>
          <p:nvPr/>
        </p:nvSpPr>
        <p:spPr>
          <a:xfrm>
            <a:off x="3104150"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1</a:t>
            </a:r>
            <a:endParaRPr sz="1000" b="1" baseline="-25000">
              <a:solidFill>
                <a:schemeClr val="dk2"/>
              </a:solidFill>
            </a:endParaRPr>
          </a:p>
        </p:txBody>
      </p:sp>
      <p:sp>
        <p:nvSpPr>
          <p:cNvPr id="2197" name="Google Shape;2197;p1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101</a:t>
            </a:fld>
            <a:endParaRPr/>
          </a:p>
        </p:txBody>
      </p:sp>
      <p:sp>
        <p:nvSpPr>
          <p:cNvPr id="2198" name="Google Shape;2198;p141"/>
          <p:cNvSpPr txBox="1"/>
          <p:nvPr/>
        </p:nvSpPr>
        <p:spPr>
          <a:xfrm>
            <a:off x="134325" y="2712325"/>
            <a:ext cx="2249400" cy="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a:solidFill>
                  <a:schemeClr val="dk2"/>
                </a:solidFill>
              </a:rPr>
              <a:t>[Query, </a:t>
            </a:r>
            <a:r>
              <a:rPr lang="zh-CN" sz="1200" b="1">
                <a:solidFill>
                  <a:srgbClr val="6AA84F"/>
                </a:solidFill>
              </a:rPr>
              <a:t>Doc</a:t>
            </a:r>
            <a:r>
              <a:rPr lang="zh-CN" sz="1200" b="1" baseline="-25000">
                <a:solidFill>
                  <a:srgbClr val="6AA84F"/>
                </a:solidFill>
              </a:rPr>
              <a:t>1</a:t>
            </a:r>
            <a:r>
              <a:rPr lang="zh-CN" sz="1200">
                <a:solidFill>
                  <a:schemeClr val="dk2"/>
                </a:solidFill>
              </a:rPr>
              <a:t>, </a:t>
            </a:r>
            <a:r>
              <a:rPr lang="zh-CN" sz="1200" b="1">
                <a:solidFill>
                  <a:schemeClr val="dk2"/>
                </a:solidFill>
              </a:rPr>
              <a:t>Doc</a:t>
            </a:r>
            <a:r>
              <a:rPr lang="zh-CN" sz="1200" b="1" baseline="-25000">
                <a:solidFill>
                  <a:schemeClr val="dk2"/>
                </a:solidFill>
              </a:rPr>
              <a:t>2</a:t>
            </a:r>
            <a:r>
              <a:rPr lang="zh-CN" sz="1200" b="1">
                <a:solidFill>
                  <a:schemeClr val="dk2"/>
                </a:solidFill>
              </a:rPr>
              <a:t>, …, Doc</a:t>
            </a:r>
            <a:r>
              <a:rPr lang="zh-CN" sz="1200" baseline="-25000">
                <a:solidFill>
                  <a:schemeClr val="dk2"/>
                </a:solidFill>
              </a:rPr>
              <a:t>k</a:t>
            </a:r>
            <a:r>
              <a:rPr lang="zh-CN" sz="1200">
                <a:solidFill>
                  <a:schemeClr val="dk2"/>
                </a:solidFill>
              </a:rPr>
              <a:t>]</a:t>
            </a:r>
            <a:endParaRPr sz="1200">
              <a:solidFill>
                <a:schemeClr val="dk2"/>
              </a:solidFill>
            </a:endParaRPr>
          </a:p>
          <a:p>
            <a:pPr marL="0" lvl="0" indent="0" algn="l" rtl="0">
              <a:spcBef>
                <a:spcPts val="0"/>
              </a:spcBef>
              <a:spcAft>
                <a:spcPts val="0"/>
              </a:spcAft>
              <a:buNone/>
            </a:pPr>
            <a:r>
              <a:rPr lang="zh-CN">
                <a:solidFill>
                  <a:schemeClr val="dk2"/>
                </a:solidFill>
              </a:rPr>
              <a:t>…</a:t>
            </a:r>
            <a:endParaRPr>
              <a:solidFill>
                <a:schemeClr val="dk2"/>
              </a:solidFill>
            </a:endParaRPr>
          </a:p>
          <a:p>
            <a:pPr marL="0" lvl="0" indent="0" algn="l" rtl="0">
              <a:spcBef>
                <a:spcPts val="0"/>
              </a:spcBef>
              <a:spcAft>
                <a:spcPts val="0"/>
              </a:spcAft>
              <a:buNone/>
            </a:pPr>
            <a:r>
              <a:rPr lang="zh-CN">
                <a:solidFill>
                  <a:schemeClr val="dk2"/>
                </a:solidFill>
              </a:rPr>
              <a:t>…	</a:t>
            </a:r>
            <a:endParaRPr>
              <a:solidFill>
                <a:schemeClr val="dk2"/>
              </a:solidFill>
            </a:endParaRPr>
          </a:p>
        </p:txBody>
      </p:sp>
      <p:sp>
        <p:nvSpPr>
          <p:cNvPr id="2199" name="Google Shape;2199;p141"/>
          <p:cNvSpPr/>
          <p:nvPr/>
        </p:nvSpPr>
        <p:spPr>
          <a:xfrm>
            <a:off x="2883400" y="2557325"/>
            <a:ext cx="1041000" cy="854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Sparse Query Encoder</a:t>
            </a:r>
            <a:endParaRPr/>
          </a:p>
        </p:txBody>
      </p:sp>
      <p:sp>
        <p:nvSpPr>
          <p:cNvPr id="2200" name="Google Shape;2200;p141"/>
          <p:cNvSpPr txBox="1"/>
          <p:nvPr/>
        </p:nvSpPr>
        <p:spPr>
          <a:xfrm>
            <a:off x="2883400" y="3674800"/>
            <a:ext cx="1041000" cy="29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sz="1200">
                <a:solidFill>
                  <a:schemeClr val="dk2"/>
                </a:solidFill>
              </a:rPr>
              <a:t>Query</a:t>
            </a:r>
            <a:endParaRPr sz="1200">
              <a:solidFill>
                <a:schemeClr val="dk2"/>
              </a:solidFill>
            </a:endParaRPr>
          </a:p>
        </p:txBody>
      </p:sp>
      <p:sp>
        <p:nvSpPr>
          <p:cNvPr id="2201" name="Google Shape;2201;p141"/>
          <p:cNvSpPr txBox="1"/>
          <p:nvPr/>
        </p:nvSpPr>
        <p:spPr>
          <a:xfrm>
            <a:off x="4293175" y="3674800"/>
            <a:ext cx="673800" cy="1192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zh-CN" sz="1200">
                <a:solidFill>
                  <a:schemeClr val="dk2"/>
                </a:solidFill>
              </a:rPr>
              <a:t>Doc</a:t>
            </a:r>
            <a:r>
              <a:rPr lang="zh-CN" sz="1200" baseline="-25000">
                <a:solidFill>
                  <a:schemeClr val="dk2"/>
                </a:solidFill>
              </a:rPr>
              <a:t>1</a:t>
            </a:r>
            <a:endParaRPr sz="1200" baseline="-25000">
              <a:solidFill>
                <a:schemeClr val="dk2"/>
              </a:solidFill>
            </a:endParaRPr>
          </a:p>
          <a:p>
            <a:pPr marL="0" lvl="0" indent="0" algn="just" rtl="0">
              <a:spcBef>
                <a:spcPts val="0"/>
              </a:spcBef>
              <a:spcAft>
                <a:spcPts val="0"/>
              </a:spcAft>
              <a:buNone/>
            </a:pPr>
            <a:r>
              <a:rPr lang="zh-CN" sz="1200">
                <a:solidFill>
                  <a:schemeClr val="dk2"/>
                </a:solidFill>
              </a:rPr>
              <a:t>Doc</a:t>
            </a:r>
            <a:r>
              <a:rPr lang="zh-CN" sz="1200" baseline="-25000">
                <a:solidFill>
                  <a:schemeClr val="dk2"/>
                </a:solidFill>
              </a:rPr>
              <a:t>2</a:t>
            </a:r>
            <a:endParaRPr sz="1200" baseline="-25000">
              <a:solidFill>
                <a:schemeClr val="dk2"/>
              </a:solidFill>
            </a:endParaRPr>
          </a:p>
          <a:p>
            <a:pPr marL="0" lvl="0" indent="0" algn="l" rtl="0">
              <a:spcBef>
                <a:spcPts val="0"/>
              </a:spcBef>
              <a:spcAft>
                <a:spcPts val="0"/>
              </a:spcAft>
              <a:buNone/>
            </a:pPr>
            <a:r>
              <a:rPr lang="zh-CN" sz="1200">
                <a:solidFill>
                  <a:schemeClr val="dk2"/>
                </a:solidFill>
              </a:rPr>
              <a:t>…</a:t>
            </a:r>
            <a:endParaRPr sz="1200">
              <a:solidFill>
                <a:schemeClr val="dk2"/>
              </a:solidFill>
            </a:endParaRPr>
          </a:p>
          <a:p>
            <a:pPr marL="0" lvl="0" indent="0" algn="just" rtl="0">
              <a:spcBef>
                <a:spcPts val="0"/>
              </a:spcBef>
              <a:spcAft>
                <a:spcPts val="0"/>
              </a:spcAft>
              <a:buNone/>
            </a:pPr>
            <a:r>
              <a:rPr lang="zh-CN" sz="1200">
                <a:solidFill>
                  <a:schemeClr val="dk2"/>
                </a:solidFill>
              </a:rPr>
              <a:t>Doc</a:t>
            </a:r>
            <a:r>
              <a:rPr lang="zh-CN" sz="1200" baseline="-25000">
                <a:solidFill>
                  <a:schemeClr val="dk2"/>
                </a:solidFill>
              </a:rPr>
              <a:t>k</a:t>
            </a:r>
            <a:endParaRPr sz="1200" baseline="-25000">
              <a:solidFill>
                <a:schemeClr val="dk2"/>
              </a:solidFill>
            </a:endParaRPr>
          </a:p>
        </p:txBody>
      </p:sp>
      <p:sp>
        <p:nvSpPr>
          <p:cNvPr id="2202" name="Google Shape;2202;p141"/>
          <p:cNvSpPr/>
          <p:nvPr/>
        </p:nvSpPr>
        <p:spPr>
          <a:xfrm>
            <a:off x="3104150" y="23199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03" name="Google Shape;2203;p141"/>
          <p:cNvSpPr/>
          <p:nvPr/>
        </p:nvSpPr>
        <p:spPr>
          <a:xfrm>
            <a:off x="4293175" y="23199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04" name="Google Shape;2204;p141"/>
          <p:cNvSpPr/>
          <p:nvPr/>
        </p:nvSpPr>
        <p:spPr>
          <a:xfrm>
            <a:off x="4293175" y="213997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05" name="Google Shape;2205;p141"/>
          <p:cNvSpPr/>
          <p:nvPr/>
        </p:nvSpPr>
        <p:spPr>
          <a:xfrm>
            <a:off x="4293175" y="19600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137150" tIns="0" rIns="0" bIns="91425" anchor="ctr" anchorCtr="0">
            <a:noAutofit/>
          </a:bodyPr>
          <a:lstStyle/>
          <a:p>
            <a:pPr marL="0" lvl="0" indent="0" algn="l" rtl="0">
              <a:spcBef>
                <a:spcPts val="0"/>
              </a:spcBef>
              <a:spcAft>
                <a:spcPts val="0"/>
              </a:spcAft>
              <a:buNone/>
            </a:pPr>
            <a:r>
              <a:rPr lang="zh-CN" sz="1000"/>
              <a:t>…</a:t>
            </a:r>
            <a:endParaRPr sz="1000"/>
          </a:p>
        </p:txBody>
      </p:sp>
      <p:sp>
        <p:nvSpPr>
          <p:cNvPr id="2206" name="Google Shape;2206;p141"/>
          <p:cNvSpPr/>
          <p:nvPr/>
        </p:nvSpPr>
        <p:spPr>
          <a:xfrm>
            <a:off x="4293175" y="178007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207" name="Google Shape;2207;p141"/>
          <p:cNvCxnSpPr>
            <a:stCxn id="2202" idx="0"/>
            <a:endCxn id="2196" idx="2"/>
          </p:cNvCxnSpPr>
          <p:nvPr/>
        </p:nvCxnSpPr>
        <p:spPr>
          <a:xfrm rot="10800000">
            <a:off x="3321800" y="1465525"/>
            <a:ext cx="0" cy="854400"/>
          </a:xfrm>
          <a:prstGeom prst="straightConnector1">
            <a:avLst/>
          </a:prstGeom>
          <a:noFill/>
          <a:ln w="9525" cap="flat" cmpd="sng">
            <a:solidFill>
              <a:schemeClr val="dk2"/>
            </a:solidFill>
            <a:prstDash val="dash"/>
            <a:round/>
            <a:headEnd type="none" w="med" len="med"/>
            <a:tailEnd type="none" w="med" len="med"/>
          </a:ln>
        </p:spPr>
      </p:cxnSp>
      <p:cxnSp>
        <p:nvCxnSpPr>
          <p:cNvPr id="2208" name="Google Shape;2208;p141"/>
          <p:cNvCxnSpPr>
            <a:stCxn id="2203" idx="1"/>
            <a:endCxn id="2196" idx="2"/>
          </p:cNvCxnSpPr>
          <p:nvPr/>
        </p:nvCxnSpPr>
        <p:spPr>
          <a:xfrm rot="10800000">
            <a:off x="3321775" y="1465675"/>
            <a:ext cx="971400" cy="905700"/>
          </a:xfrm>
          <a:prstGeom prst="straightConnector1">
            <a:avLst/>
          </a:prstGeom>
          <a:noFill/>
          <a:ln w="9525" cap="flat" cmpd="sng">
            <a:solidFill>
              <a:schemeClr val="dk2"/>
            </a:solidFill>
            <a:prstDash val="dash"/>
            <a:round/>
            <a:headEnd type="none" w="med" len="med"/>
            <a:tailEnd type="none" w="med" len="med"/>
          </a:ln>
        </p:spPr>
      </p:cxnSp>
      <p:sp>
        <p:nvSpPr>
          <p:cNvPr id="2209" name="Google Shape;2209;p141"/>
          <p:cNvSpPr txBox="1"/>
          <p:nvPr/>
        </p:nvSpPr>
        <p:spPr>
          <a:xfrm>
            <a:off x="3532550"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2</a:t>
            </a:r>
            <a:endParaRPr sz="1000" b="1" baseline="-25000">
              <a:solidFill>
                <a:schemeClr val="dk2"/>
              </a:solidFill>
            </a:endParaRPr>
          </a:p>
        </p:txBody>
      </p:sp>
      <p:cxnSp>
        <p:nvCxnSpPr>
          <p:cNvPr id="2210" name="Google Shape;2210;p141"/>
          <p:cNvCxnSpPr>
            <a:stCxn id="2202" idx="0"/>
            <a:endCxn id="2209" idx="2"/>
          </p:cNvCxnSpPr>
          <p:nvPr/>
        </p:nvCxnSpPr>
        <p:spPr>
          <a:xfrm rot="10800000" flipH="1">
            <a:off x="3321800" y="1465525"/>
            <a:ext cx="428400" cy="854400"/>
          </a:xfrm>
          <a:prstGeom prst="straightConnector1">
            <a:avLst/>
          </a:prstGeom>
          <a:noFill/>
          <a:ln w="9525" cap="flat" cmpd="sng">
            <a:solidFill>
              <a:schemeClr val="dk2"/>
            </a:solidFill>
            <a:prstDash val="dash"/>
            <a:round/>
            <a:headEnd type="none" w="med" len="med"/>
            <a:tailEnd type="none" w="med" len="med"/>
          </a:ln>
        </p:spPr>
      </p:cxnSp>
      <p:cxnSp>
        <p:nvCxnSpPr>
          <p:cNvPr id="2211" name="Google Shape;2211;p141"/>
          <p:cNvCxnSpPr>
            <a:stCxn id="2204" idx="1"/>
            <a:endCxn id="2209" idx="2"/>
          </p:cNvCxnSpPr>
          <p:nvPr/>
        </p:nvCxnSpPr>
        <p:spPr>
          <a:xfrm rot="10800000">
            <a:off x="3750175" y="1465725"/>
            <a:ext cx="543000" cy="725700"/>
          </a:xfrm>
          <a:prstGeom prst="straightConnector1">
            <a:avLst/>
          </a:prstGeom>
          <a:noFill/>
          <a:ln w="9525" cap="flat" cmpd="sng">
            <a:solidFill>
              <a:schemeClr val="dk2"/>
            </a:solidFill>
            <a:prstDash val="dash"/>
            <a:round/>
            <a:headEnd type="none" w="med" len="med"/>
            <a:tailEnd type="none" w="med" len="med"/>
          </a:ln>
        </p:spPr>
      </p:cxnSp>
      <p:sp>
        <p:nvSpPr>
          <p:cNvPr id="2212" name="Google Shape;2212;p141"/>
          <p:cNvSpPr txBox="1"/>
          <p:nvPr/>
        </p:nvSpPr>
        <p:spPr>
          <a:xfrm>
            <a:off x="4293175"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n</a:t>
            </a:r>
            <a:endParaRPr sz="1000" b="1" baseline="-25000">
              <a:solidFill>
                <a:schemeClr val="dk2"/>
              </a:solidFill>
            </a:endParaRPr>
          </a:p>
        </p:txBody>
      </p:sp>
      <p:cxnSp>
        <p:nvCxnSpPr>
          <p:cNvPr id="2213" name="Google Shape;2213;p141"/>
          <p:cNvCxnSpPr>
            <a:stCxn id="2202" idx="0"/>
            <a:endCxn id="2212" idx="2"/>
          </p:cNvCxnSpPr>
          <p:nvPr/>
        </p:nvCxnSpPr>
        <p:spPr>
          <a:xfrm rot="10800000" flipH="1">
            <a:off x="3321800" y="1465525"/>
            <a:ext cx="1188900" cy="854400"/>
          </a:xfrm>
          <a:prstGeom prst="straightConnector1">
            <a:avLst/>
          </a:prstGeom>
          <a:noFill/>
          <a:ln w="9525" cap="flat" cmpd="sng">
            <a:solidFill>
              <a:schemeClr val="dk2"/>
            </a:solidFill>
            <a:prstDash val="dash"/>
            <a:round/>
            <a:headEnd type="none" w="med" len="med"/>
            <a:tailEnd type="none" w="med" len="med"/>
          </a:ln>
        </p:spPr>
      </p:cxnSp>
      <p:cxnSp>
        <p:nvCxnSpPr>
          <p:cNvPr id="2214" name="Google Shape;2214;p141"/>
          <p:cNvCxnSpPr>
            <a:stCxn id="2206" idx="0"/>
            <a:endCxn id="2212" idx="2"/>
          </p:cNvCxnSpPr>
          <p:nvPr/>
        </p:nvCxnSpPr>
        <p:spPr>
          <a:xfrm rot="10800000">
            <a:off x="4510825" y="1465675"/>
            <a:ext cx="0" cy="314400"/>
          </a:xfrm>
          <a:prstGeom prst="straightConnector1">
            <a:avLst/>
          </a:prstGeom>
          <a:noFill/>
          <a:ln w="9525" cap="flat" cmpd="sng">
            <a:solidFill>
              <a:schemeClr val="dk2"/>
            </a:solidFill>
            <a:prstDash val="dash"/>
            <a:round/>
            <a:headEnd type="none" w="med" len="med"/>
            <a:tailEnd type="none" w="med" len="med"/>
          </a:ln>
        </p:spPr>
      </p:cxnSp>
      <p:sp>
        <p:nvSpPr>
          <p:cNvPr id="2215" name="Google Shape;2215;p141"/>
          <p:cNvSpPr txBox="1"/>
          <p:nvPr/>
        </p:nvSpPr>
        <p:spPr>
          <a:xfrm>
            <a:off x="3918300" y="1126925"/>
            <a:ext cx="328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a:t>
            </a:r>
            <a:endParaRPr sz="1000" b="1">
              <a:solidFill>
                <a:schemeClr val="dk2"/>
              </a:solidFill>
            </a:endParaRPr>
          </a:p>
        </p:txBody>
      </p:sp>
      <p:sp>
        <p:nvSpPr>
          <p:cNvPr id="2216" name="Google Shape;2216;p141"/>
          <p:cNvSpPr/>
          <p:nvPr/>
        </p:nvSpPr>
        <p:spPr>
          <a:xfrm>
            <a:off x="4025125" y="2551325"/>
            <a:ext cx="1041000" cy="854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Sparse Document Encoder</a:t>
            </a:r>
            <a:endParaRPr/>
          </a:p>
        </p:txBody>
      </p:sp>
      <p:sp>
        <p:nvSpPr>
          <p:cNvPr id="2217" name="Google Shape;2217;p141"/>
          <p:cNvSpPr/>
          <p:nvPr/>
        </p:nvSpPr>
        <p:spPr>
          <a:xfrm>
            <a:off x="2434100" y="2919475"/>
            <a:ext cx="328500" cy="292800"/>
          </a:xfrm>
          <a:prstGeom prst="rightArrow">
            <a:avLst>
              <a:gd name="adj1" fmla="val 50000"/>
              <a:gd name="adj2" fmla="val 4738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18" name="Google Shape;2218;p141"/>
          <p:cNvSpPr/>
          <p:nvPr/>
        </p:nvSpPr>
        <p:spPr>
          <a:xfrm>
            <a:off x="3321800" y="3507675"/>
            <a:ext cx="190500" cy="135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19" name="Google Shape;2219;p141"/>
          <p:cNvSpPr/>
          <p:nvPr/>
        </p:nvSpPr>
        <p:spPr>
          <a:xfrm>
            <a:off x="4450375" y="3472763"/>
            <a:ext cx="190500" cy="135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20" name="Google Shape;2220;p141"/>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a:t>
            </a:r>
            <a:endParaRPr b="1">
              <a:solidFill>
                <a:srgbClr val="611BB8"/>
              </a:solidFill>
            </a:endParaRPr>
          </a:p>
        </p:txBody>
      </p:sp>
      <p:sp>
        <p:nvSpPr>
          <p:cNvPr id="2221" name="Google Shape;2221;p141"/>
          <p:cNvSpPr txBox="1"/>
          <p:nvPr/>
        </p:nvSpPr>
        <p:spPr>
          <a:xfrm>
            <a:off x="190200" y="2319925"/>
            <a:ext cx="204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chemeClr val="dk2"/>
                </a:solidFill>
              </a:rPr>
              <a:t>Training Batch</a:t>
            </a:r>
            <a:endParaRPr sz="1200" b="1">
              <a:solidFill>
                <a:schemeClr val="dk2"/>
              </a:solidFill>
            </a:endParaRPr>
          </a:p>
        </p:txBody>
      </p:sp>
      <p:sp>
        <p:nvSpPr>
          <p:cNvPr id="2222" name="Google Shape;2222;p141"/>
          <p:cNvSpPr/>
          <p:nvPr/>
        </p:nvSpPr>
        <p:spPr>
          <a:xfrm rot="-5400000">
            <a:off x="1609250" y="2682925"/>
            <a:ext cx="111000" cy="947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23" name="Google Shape;2223;p141"/>
          <p:cNvSpPr txBox="1"/>
          <p:nvPr/>
        </p:nvSpPr>
        <p:spPr>
          <a:xfrm>
            <a:off x="1249775" y="3277125"/>
            <a:ext cx="393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2224" name="Google Shape;2224;p141"/>
          <p:cNvSpPr/>
          <p:nvPr/>
        </p:nvSpPr>
        <p:spPr>
          <a:xfrm>
            <a:off x="3254300"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225" name="Google Shape;2225;p141"/>
          <p:cNvSpPr/>
          <p:nvPr/>
        </p:nvSpPr>
        <p:spPr>
          <a:xfrm>
            <a:off x="3669313"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226" name="Google Shape;2226;p141"/>
          <p:cNvSpPr/>
          <p:nvPr/>
        </p:nvSpPr>
        <p:spPr>
          <a:xfrm>
            <a:off x="4439250"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227" name="Google Shape;2227;p141"/>
          <p:cNvSpPr txBox="1"/>
          <p:nvPr/>
        </p:nvSpPr>
        <p:spPr>
          <a:xfrm>
            <a:off x="1331375" y="3262525"/>
            <a:ext cx="762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chemeClr val="dk2"/>
                </a:solidFill>
              </a:rPr>
              <a:t>Negative</a:t>
            </a:r>
            <a:endParaRPr sz="1000">
              <a:solidFill>
                <a:schemeClr val="dk2"/>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231"/>
        <p:cNvGrpSpPr/>
        <p:nvPr/>
      </p:nvGrpSpPr>
      <p:grpSpPr>
        <a:xfrm>
          <a:off x="0" y="0"/>
          <a:ext cx="0" cy="0"/>
          <a:chOff x="0" y="0"/>
          <a:chExt cx="0" cy="0"/>
        </a:xfrm>
      </p:grpSpPr>
      <p:sp>
        <p:nvSpPr>
          <p:cNvPr id="2232" name="Google Shape;2232;p142"/>
          <p:cNvSpPr/>
          <p:nvPr/>
        </p:nvSpPr>
        <p:spPr>
          <a:xfrm>
            <a:off x="154500" y="2712325"/>
            <a:ext cx="2158800" cy="1094400"/>
          </a:xfrm>
          <a:prstGeom prst="roundRect">
            <a:avLst>
              <a:gd name="adj" fmla="val 7679"/>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33" name="Google Shape;2233;p142"/>
          <p:cNvSpPr txBox="1"/>
          <p:nvPr/>
        </p:nvSpPr>
        <p:spPr>
          <a:xfrm>
            <a:off x="3104150"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1</a:t>
            </a:r>
            <a:endParaRPr sz="1000" b="1" baseline="-25000">
              <a:solidFill>
                <a:schemeClr val="dk2"/>
              </a:solidFill>
            </a:endParaRPr>
          </a:p>
        </p:txBody>
      </p:sp>
      <p:sp>
        <p:nvSpPr>
          <p:cNvPr id="2234" name="Google Shape;2234;p1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102</a:t>
            </a:fld>
            <a:endParaRPr/>
          </a:p>
        </p:txBody>
      </p:sp>
      <p:sp>
        <p:nvSpPr>
          <p:cNvPr id="2235" name="Google Shape;2235;p142"/>
          <p:cNvSpPr txBox="1"/>
          <p:nvPr/>
        </p:nvSpPr>
        <p:spPr>
          <a:xfrm>
            <a:off x="134325" y="2712325"/>
            <a:ext cx="2249400" cy="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a:solidFill>
                  <a:schemeClr val="dk2"/>
                </a:solidFill>
              </a:rPr>
              <a:t>[Query, </a:t>
            </a:r>
            <a:r>
              <a:rPr lang="zh-CN" sz="1200" b="1">
                <a:solidFill>
                  <a:srgbClr val="6AA84F"/>
                </a:solidFill>
              </a:rPr>
              <a:t>Doc</a:t>
            </a:r>
            <a:r>
              <a:rPr lang="zh-CN" sz="1200" b="1" baseline="-25000">
                <a:solidFill>
                  <a:srgbClr val="6AA84F"/>
                </a:solidFill>
              </a:rPr>
              <a:t>1</a:t>
            </a:r>
            <a:r>
              <a:rPr lang="zh-CN" sz="1200">
                <a:solidFill>
                  <a:schemeClr val="dk2"/>
                </a:solidFill>
              </a:rPr>
              <a:t>, </a:t>
            </a:r>
            <a:r>
              <a:rPr lang="zh-CN" sz="1200" b="1">
                <a:solidFill>
                  <a:schemeClr val="dk2"/>
                </a:solidFill>
              </a:rPr>
              <a:t>Doc</a:t>
            </a:r>
            <a:r>
              <a:rPr lang="zh-CN" sz="1200" b="1" baseline="-25000">
                <a:solidFill>
                  <a:schemeClr val="dk2"/>
                </a:solidFill>
              </a:rPr>
              <a:t>2</a:t>
            </a:r>
            <a:r>
              <a:rPr lang="zh-CN" sz="1200" b="1">
                <a:solidFill>
                  <a:schemeClr val="dk2"/>
                </a:solidFill>
              </a:rPr>
              <a:t>, …, Doc</a:t>
            </a:r>
            <a:r>
              <a:rPr lang="zh-CN" sz="1200" baseline="-25000">
                <a:solidFill>
                  <a:schemeClr val="dk2"/>
                </a:solidFill>
              </a:rPr>
              <a:t>k</a:t>
            </a:r>
            <a:r>
              <a:rPr lang="zh-CN" sz="1200">
                <a:solidFill>
                  <a:schemeClr val="dk2"/>
                </a:solidFill>
              </a:rPr>
              <a:t>]</a:t>
            </a:r>
            <a:endParaRPr sz="1200">
              <a:solidFill>
                <a:schemeClr val="dk2"/>
              </a:solidFill>
            </a:endParaRPr>
          </a:p>
          <a:p>
            <a:pPr marL="0" lvl="0" indent="0" algn="l" rtl="0">
              <a:spcBef>
                <a:spcPts val="0"/>
              </a:spcBef>
              <a:spcAft>
                <a:spcPts val="0"/>
              </a:spcAft>
              <a:buNone/>
            </a:pPr>
            <a:r>
              <a:rPr lang="zh-CN">
                <a:solidFill>
                  <a:schemeClr val="dk2"/>
                </a:solidFill>
              </a:rPr>
              <a:t>…</a:t>
            </a:r>
            <a:endParaRPr>
              <a:solidFill>
                <a:schemeClr val="dk2"/>
              </a:solidFill>
            </a:endParaRPr>
          </a:p>
          <a:p>
            <a:pPr marL="0" lvl="0" indent="0" algn="l" rtl="0">
              <a:spcBef>
                <a:spcPts val="0"/>
              </a:spcBef>
              <a:spcAft>
                <a:spcPts val="0"/>
              </a:spcAft>
              <a:buNone/>
            </a:pPr>
            <a:r>
              <a:rPr lang="zh-CN">
                <a:solidFill>
                  <a:schemeClr val="dk2"/>
                </a:solidFill>
              </a:rPr>
              <a:t>…	</a:t>
            </a:r>
            <a:endParaRPr>
              <a:solidFill>
                <a:schemeClr val="dk2"/>
              </a:solidFill>
            </a:endParaRPr>
          </a:p>
        </p:txBody>
      </p:sp>
      <p:sp>
        <p:nvSpPr>
          <p:cNvPr id="2236" name="Google Shape;2236;p142"/>
          <p:cNvSpPr/>
          <p:nvPr/>
        </p:nvSpPr>
        <p:spPr>
          <a:xfrm>
            <a:off x="2883400" y="2557325"/>
            <a:ext cx="1041000" cy="854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Sparse Query Encoder</a:t>
            </a:r>
            <a:endParaRPr/>
          </a:p>
        </p:txBody>
      </p:sp>
      <p:sp>
        <p:nvSpPr>
          <p:cNvPr id="2237" name="Google Shape;2237;p142"/>
          <p:cNvSpPr txBox="1"/>
          <p:nvPr/>
        </p:nvSpPr>
        <p:spPr>
          <a:xfrm>
            <a:off x="2883400" y="3674800"/>
            <a:ext cx="1041000" cy="29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sz="1200">
                <a:solidFill>
                  <a:schemeClr val="dk2"/>
                </a:solidFill>
              </a:rPr>
              <a:t>Query</a:t>
            </a:r>
            <a:endParaRPr sz="1200">
              <a:solidFill>
                <a:schemeClr val="dk2"/>
              </a:solidFill>
            </a:endParaRPr>
          </a:p>
        </p:txBody>
      </p:sp>
      <p:sp>
        <p:nvSpPr>
          <p:cNvPr id="2238" name="Google Shape;2238;p142"/>
          <p:cNvSpPr txBox="1"/>
          <p:nvPr/>
        </p:nvSpPr>
        <p:spPr>
          <a:xfrm>
            <a:off x="4293175" y="3674800"/>
            <a:ext cx="673800" cy="1192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zh-CN" sz="1200">
                <a:solidFill>
                  <a:schemeClr val="dk2"/>
                </a:solidFill>
              </a:rPr>
              <a:t>Doc</a:t>
            </a:r>
            <a:r>
              <a:rPr lang="zh-CN" sz="1200" baseline="-25000">
                <a:solidFill>
                  <a:schemeClr val="dk2"/>
                </a:solidFill>
              </a:rPr>
              <a:t>1</a:t>
            </a:r>
            <a:endParaRPr sz="1200" baseline="-25000">
              <a:solidFill>
                <a:schemeClr val="dk2"/>
              </a:solidFill>
            </a:endParaRPr>
          </a:p>
          <a:p>
            <a:pPr marL="0" lvl="0" indent="0" algn="just" rtl="0">
              <a:spcBef>
                <a:spcPts val="0"/>
              </a:spcBef>
              <a:spcAft>
                <a:spcPts val="0"/>
              </a:spcAft>
              <a:buNone/>
            </a:pPr>
            <a:r>
              <a:rPr lang="zh-CN" sz="1200">
                <a:solidFill>
                  <a:schemeClr val="dk2"/>
                </a:solidFill>
              </a:rPr>
              <a:t>Doc</a:t>
            </a:r>
            <a:r>
              <a:rPr lang="zh-CN" sz="1200" baseline="-25000">
                <a:solidFill>
                  <a:schemeClr val="dk2"/>
                </a:solidFill>
              </a:rPr>
              <a:t>2</a:t>
            </a:r>
            <a:endParaRPr sz="1200" baseline="-25000">
              <a:solidFill>
                <a:schemeClr val="dk2"/>
              </a:solidFill>
            </a:endParaRPr>
          </a:p>
          <a:p>
            <a:pPr marL="0" lvl="0" indent="0" algn="l" rtl="0">
              <a:spcBef>
                <a:spcPts val="0"/>
              </a:spcBef>
              <a:spcAft>
                <a:spcPts val="0"/>
              </a:spcAft>
              <a:buNone/>
            </a:pPr>
            <a:r>
              <a:rPr lang="zh-CN" sz="1200">
                <a:solidFill>
                  <a:schemeClr val="dk2"/>
                </a:solidFill>
              </a:rPr>
              <a:t>…</a:t>
            </a:r>
            <a:endParaRPr sz="1200">
              <a:solidFill>
                <a:schemeClr val="dk2"/>
              </a:solidFill>
            </a:endParaRPr>
          </a:p>
          <a:p>
            <a:pPr marL="0" lvl="0" indent="0" algn="just" rtl="0">
              <a:spcBef>
                <a:spcPts val="0"/>
              </a:spcBef>
              <a:spcAft>
                <a:spcPts val="0"/>
              </a:spcAft>
              <a:buNone/>
            </a:pPr>
            <a:r>
              <a:rPr lang="zh-CN" sz="1200">
                <a:solidFill>
                  <a:schemeClr val="dk2"/>
                </a:solidFill>
              </a:rPr>
              <a:t>Doc</a:t>
            </a:r>
            <a:r>
              <a:rPr lang="zh-CN" sz="1200" baseline="-25000">
                <a:solidFill>
                  <a:schemeClr val="dk2"/>
                </a:solidFill>
              </a:rPr>
              <a:t>k</a:t>
            </a:r>
            <a:endParaRPr sz="1200" baseline="-25000">
              <a:solidFill>
                <a:schemeClr val="dk2"/>
              </a:solidFill>
            </a:endParaRPr>
          </a:p>
        </p:txBody>
      </p:sp>
      <p:sp>
        <p:nvSpPr>
          <p:cNvPr id="2239" name="Google Shape;2239;p142"/>
          <p:cNvSpPr/>
          <p:nvPr/>
        </p:nvSpPr>
        <p:spPr>
          <a:xfrm>
            <a:off x="3104150" y="23199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40" name="Google Shape;2240;p142"/>
          <p:cNvSpPr/>
          <p:nvPr/>
        </p:nvSpPr>
        <p:spPr>
          <a:xfrm>
            <a:off x="4293175" y="23199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41" name="Google Shape;2241;p142"/>
          <p:cNvSpPr/>
          <p:nvPr/>
        </p:nvSpPr>
        <p:spPr>
          <a:xfrm>
            <a:off x="4293175" y="213997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42" name="Google Shape;2242;p142"/>
          <p:cNvSpPr/>
          <p:nvPr/>
        </p:nvSpPr>
        <p:spPr>
          <a:xfrm>
            <a:off x="4293175" y="19600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137150" tIns="0" rIns="0" bIns="91425" anchor="ctr" anchorCtr="0">
            <a:noAutofit/>
          </a:bodyPr>
          <a:lstStyle/>
          <a:p>
            <a:pPr marL="0" lvl="0" indent="0" algn="l" rtl="0">
              <a:spcBef>
                <a:spcPts val="0"/>
              </a:spcBef>
              <a:spcAft>
                <a:spcPts val="0"/>
              </a:spcAft>
              <a:buNone/>
            </a:pPr>
            <a:r>
              <a:rPr lang="zh-CN" sz="1000"/>
              <a:t>…</a:t>
            </a:r>
            <a:endParaRPr sz="1000"/>
          </a:p>
        </p:txBody>
      </p:sp>
      <p:sp>
        <p:nvSpPr>
          <p:cNvPr id="2243" name="Google Shape;2243;p142"/>
          <p:cNvSpPr/>
          <p:nvPr/>
        </p:nvSpPr>
        <p:spPr>
          <a:xfrm>
            <a:off x="4293175" y="178007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244" name="Google Shape;2244;p142"/>
          <p:cNvCxnSpPr>
            <a:stCxn id="2239" idx="0"/>
            <a:endCxn id="2233" idx="2"/>
          </p:cNvCxnSpPr>
          <p:nvPr/>
        </p:nvCxnSpPr>
        <p:spPr>
          <a:xfrm rot="10800000">
            <a:off x="3321800" y="1465525"/>
            <a:ext cx="0" cy="854400"/>
          </a:xfrm>
          <a:prstGeom prst="straightConnector1">
            <a:avLst/>
          </a:prstGeom>
          <a:noFill/>
          <a:ln w="9525" cap="flat" cmpd="sng">
            <a:solidFill>
              <a:schemeClr val="dk2"/>
            </a:solidFill>
            <a:prstDash val="dash"/>
            <a:round/>
            <a:headEnd type="none" w="med" len="med"/>
            <a:tailEnd type="none" w="med" len="med"/>
          </a:ln>
        </p:spPr>
      </p:cxnSp>
      <p:cxnSp>
        <p:nvCxnSpPr>
          <p:cNvPr id="2245" name="Google Shape;2245;p142"/>
          <p:cNvCxnSpPr>
            <a:stCxn id="2240" idx="1"/>
            <a:endCxn id="2233" idx="2"/>
          </p:cNvCxnSpPr>
          <p:nvPr/>
        </p:nvCxnSpPr>
        <p:spPr>
          <a:xfrm rot="10800000">
            <a:off x="3321775" y="1465675"/>
            <a:ext cx="971400" cy="905700"/>
          </a:xfrm>
          <a:prstGeom prst="straightConnector1">
            <a:avLst/>
          </a:prstGeom>
          <a:noFill/>
          <a:ln w="9525" cap="flat" cmpd="sng">
            <a:solidFill>
              <a:schemeClr val="dk2"/>
            </a:solidFill>
            <a:prstDash val="dash"/>
            <a:round/>
            <a:headEnd type="none" w="med" len="med"/>
            <a:tailEnd type="none" w="med" len="med"/>
          </a:ln>
        </p:spPr>
      </p:cxnSp>
      <p:sp>
        <p:nvSpPr>
          <p:cNvPr id="2246" name="Google Shape;2246;p142"/>
          <p:cNvSpPr txBox="1"/>
          <p:nvPr/>
        </p:nvSpPr>
        <p:spPr>
          <a:xfrm>
            <a:off x="3532550"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2</a:t>
            </a:r>
            <a:endParaRPr sz="1000" b="1" baseline="-25000">
              <a:solidFill>
                <a:schemeClr val="dk2"/>
              </a:solidFill>
            </a:endParaRPr>
          </a:p>
        </p:txBody>
      </p:sp>
      <p:cxnSp>
        <p:nvCxnSpPr>
          <p:cNvPr id="2247" name="Google Shape;2247;p142"/>
          <p:cNvCxnSpPr>
            <a:stCxn id="2239" idx="0"/>
            <a:endCxn id="2246" idx="2"/>
          </p:cNvCxnSpPr>
          <p:nvPr/>
        </p:nvCxnSpPr>
        <p:spPr>
          <a:xfrm rot="10800000" flipH="1">
            <a:off x="3321800" y="1465525"/>
            <a:ext cx="428400" cy="854400"/>
          </a:xfrm>
          <a:prstGeom prst="straightConnector1">
            <a:avLst/>
          </a:prstGeom>
          <a:noFill/>
          <a:ln w="9525" cap="flat" cmpd="sng">
            <a:solidFill>
              <a:schemeClr val="dk2"/>
            </a:solidFill>
            <a:prstDash val="dash"/>
            <a:round/>
            <a:headEnd type="none" w="med" len="med"/>
            <a:tailEnd type="none" w="med" len="med"/>
          </a:ln>
        </p:spPr>
      </p:cxnSp>
      <p:cxnSp>
        <p:nvCxnSpPr>
          <p:cNvPr id="2248" name="Google Shape;2248;p142"/>
          <p:cNvCxnSpPr>
            <a:stCxn id="2241" idx="1"/>
            <a:endCxn id="2246" idx="2"/>
          </p:cNvCxnSpPr>
          <p:nvPr/>
        </p:nvCxnSpPr>
        <p:spPr>
          <a:xfrm rot="10800000">
            <a:off x="3750175" y="1465725"/>
            <a:ext cx="543000" cy="725700"/>
          </a:xfrm>
          <a:prstGeom prst="straightConnector1">
            <a:avLst/>
          </a:prstGeom>
          <a:noFill/>
          <a:ln w="9525" cap="flat" cmpd="sng">
            <a:solidFill>
              <a:schemeClr val="dk2"/>
            </a:solidFill>
            <a:prstDash val="dash"/>
            <a:round/>
            <a:headEnd type="none" w="med" len="med"/>
            <a:tailEnd type="none" w="med" len="med"/>
          </a:ln>
        </p:spPr>
      </p:cxnSp>
      <p:sp>
        <p:nvSpPr>
          <p:cNvPr id="2249" name="Google Shape;2249;p142"/>
          <p:cNvSpPr txBox="1"/>
          <p:nvPr/>
        </p:nvSpPr>
        <p:spPr>
          <a:xfrm>
            <a:off x="4293175"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n</a:t>
            </a:r>
            <a:endParaRPr sz="1000" b="1" baseline="-25000">
              <a:solidFill>
                <a:schemeClr val="dk2"/>
              </a:solidFill>
            </a:endParaRPr>
          </a:p>
        </p:txBody>
      </p:sp>
      <p:cxnSp>
        <p:nvCxnSpPr>
          <p:cNvPr id="2250" name="Google Shape;2250;p142"/>
          <p:cNvCxnSpPr>
            <a:stCxn id="2239" idx="0"/>
            <a:endCxn id="2249" idx="2"/>
          </p:cNvCxnSpPr>
          <p:nvPr/>
        </p:nvCxnSpPr>
        <p:spPr>
          <a:xfrm rot="10800000" flipH="1">
            <a:off x="3321800" y="1465525"/>
            <a:ext cx="1188900" cy="854400"/>
          </a:xfrm>
          <a:prstGeom prst="straightConnector1">
            <a:avLst/>
          </a:prstGeom>
          <a:noFill/>
          <a:ln w="9525" cap="flat" cmpd="sng">
            <a:solidFill>
              <a:schemeClr val="dk2"/>
            </a:solidFill>
            <a:prstDash val="dash"/>
            <a:round/>
            <a:headEnd type="none" w="med" len="med"/>
            <a:tailEnd type="none" w="med" len="med"/>
          </a:ln>
        </p:spPr>
      </p:cxnSp>
      <p:cxnSp>
        <p:nvCxnSpPr>
          <p:cNvPr id="2251" name="Google Shape;2251;p142"/>
          <p:cNvCxnSpPr>
            <a:stCxn id="2243" idx="0"/>
            <a:endCxn id="2249" idx="2"/>
          </p:cNvCxnSpPr>
          <p:nvPr/>
        </p:nvCxnSpPr>
        <p:spPr>
          <a:xfrm rot="10800000">
            <a:off x="4510825" y="1465675"/>
            <a:ext cx="0" cy="314400"/>
          </a:xfrm>
          <a:prstGeom prst="straightConnector1">
            <a:avLst/>
          </a:prstGeom>
          <a:noFill/>
          <a:ln w="9525" cap="flat" cmpd="sng">
            <a:solidFill>
              <a:schemeClr val="dk2"/>
            </a:solidFill>
            <a:prstDash val="dash"/>
            <a:round/>
            <a:headEnd type="none" w="med" len="med"/>
            <a:tailEnd type="none" w="med" len="med"/>
          </a:ln>
        </p:spPr>
      </p:cxnSp>
      <p:sp>
        <p:nvSpPr>
          <p:cNvPr id="2252" name="Google Shape;2252;p142"/>
          <p:cNvSpPr txBox="1"/>
          <p:nvPr/>
        </p:nvSpPr>
        <p:spPr>
          <a:xfrm>
            <a:off x="3918300" y="1126925"/>
            <a:ext cx="328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a:t>
            </a:r>
            <a:endParaRPr sz="1000" b="1">
              <a:solidFill>
                <a:schemeClr val="dk2"/>
              </a:solidFill>
            </a:endParaRPr>
          </a:p>
        </p:txBody>
      </p:sp>
      <p:sp>
        <p:nvSpPr>
          <p:cNvPr id="2253" name="Google Shape;2253;p142"/>
          <p:cNvSpPr/>
          <p:nvPr/>
        </p:nvSpPr>
        <p:spPr>
          <a:xfrm>
            <a:off x="4025125" y="2551325"/>
            <a:ext cx="1041000" cy="854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Sparse Document Encoder</a:t>
            </a:r>
            <a:endParaRPr/>
          </a:p>
        </p:txBody>
      </p:sp>
      <p:sp>
        <p:nvSpPr>
          <p:cNvPr id="2254" name="Google Shape;2254;p142"/>
          <p:cNvSpPr/>
          <p:nvPr/>
        </p:nvSpPr>
        <p:spPr>
          <a:xfrm>
            <a:off x="3321800" y="3507675"/>
            <a:ext cx="190500" cy="135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55" name="Google Shape;2255;p142"/>
          <p:cNvSpPr/>
          <p:nvPr/>
        </p:nvSpPr>
        <p:spPr>
          <a:xfrm>
            <a:off x="4450375" y="3472763"/>
            <a:ext cx="190500" cy="135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56" name="Google Shape;2256;p142"/>
          <p:cNvSpPr txBox="1"/>
          <p:nvPr/>
        </p:nvSpPr>
        <p:spPr>
          <a:xfrm>
            <a:off x="3104150" y="777175"/>
            <a:ext cx="1562100" cy="2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000" b="1">
                <a:solidFill>
                  <a:schemeClr val="dk2"/>
                </a:solidFill>
              </a:rPr>
              <a:t>L</a:t>
            </a:r>
            <a:r>
              <a:rPr lang="zh-CN" sz="1000" b="1" baseline="-25000">
                <a:solidFill>
                  <a:schemeClr val="dk2"/>
                </a:solidFill>
              </a:rPr>
              <a:t>1</a:t>
            </a:r>
            <a:r>
              <a:rPr lang="zh-CN" sz="1000" b="1">
                <a:solidFill>
                  <a:schemeClr val="dk2"/>
                </a:solidFill>
              </a:rPr>
              <a:t>       L</a:t>
            </a:r>
            <a:r>
              <a:rPr lang="zh-CN" sz="1000" b="1" baseline="-25000">
                <a:solidFill>
                  <a:schemeClr val="dk2"/>
                </a:solidFill>
              </a:rPr>
              <a:t>2</a:t>
            </a:r>
            <a:r>
              <a:rPr lang="zh-CN" sz="1000" b="1">
                <a:solidFill>
                  <a:schemeClr val="dk2"/>
                </a:solidFill>
              </a:rPr>
              <a:t>         …       L</a:t>
            </a:r>
            <a:r>
              <a:rPr lang="zh-CN" sz="1000" b="1" baseline="-25000">
                <a:solidFill>
                  <a:schemeClr val="dk2"/>
                </a:solidFill>
              </a:rPr>
              <a:t>k</a:t>
            </a:r>
            <a:endParaRPr sz="1000" b="1" baseline="-25000">
              <a:solidFill>
                <a:schemeClr val="dk2"/>
              </a:solidFill>
            </a:endParaRPr>
          </a:p>
        </p:txBody>
      </p:sp>
      <p:sp>
        <p:nvSpPr>
          <p:cNvPr id="2257" name="Google Shape;2257;p142"/>
          <p:cNvSpPr/>
          <p:nvPr/>
        </p:nvSpPr>
        <p:spPr>
          <a:xfrm>
            <a:off x="4728475" y="912125"/>
            <a:ext cx="43500" cy="4152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58" name="Google Shape;2258;p142"/>
          <p:cNvSpPr/>
          <p:nvPr/>
        </p:nvSpPr>
        <p:spPr>
          <a:xfrm>
            <a:off x="5053800" y="1052075"/>
            <a:ext cx="609300" cy="135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000"/>
              <a:t>Loss</a:t>
            </a:r>
            <a:endParaRPr sz="1000"/>
          </a:p>
        </p:txBody>
      </p:sp>
      <p:cxnSp>
        <p:nvCxnSpPr>
          <p:cNvPr id="2259" name="Google Shape;2259;p142"/>
          <p:cNvCxnSpPr>
            <a:stCxn id="2257" idx="1"/>
            <a:endCxn id="2258" idx="1"/>
          </p:cNvCxnSpPr>
          <p:nvPr/>
        </p:nvCxnSpPr>
        <p:spPr>
          <a:xfrm>
            <a:off x="4771975" y="1119725"/>
            <a:ext cx="281700" cy="0"/>
          </a:xfrm>
          <a:prstGeom prst="straightConnector1">
            <a:avLst/>
          </a:prstGeom>
          <a:noFill/>
          <a:ln w="9525" cap="flat" cmpd="sng">
            <a:solidFill>
              <a:schemeClr val="dk2"/>
            </a:solidFill>
            <a:prstDash val="solid"/>
            <a:round/>
            <a:headEnd type="none" w="med" len="med"/>
            <a:tailEnd type="triangle" w="med" len="med"/>
          </a:ln>
        </p:spPr>
      </p:cxnSp>
      <p:sp>
        <p:nvSpPr>
          <p:cNvPr id="2260" name="Google Shape;2260;p142"/>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a:t>
            </a:r>
            <a:endParaRPr b="1">
              <a:solidFill>
                <a:srgbClr val="611BB8"/>
              </a:solidFill>
            </a:endParaRPr>
          </a:p>
        </p:txBody>
      </p:sp>
      <p:sp>
        <p:nvSpPr>
          <p:cNvPr id="2261" name="Google Shape;2261;p142"/>
          <p:cNvSpPr txBox="1"/>
          <p:nvPr/>
        </p:nvSpPr>
        <p:spPr>
          <a:xfrm>
            <a:off x="190200" y="2319925"/>
            <a:ext cx="204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chemeClr val="dk2"/>
                </a:solidFill>
              </a:rPr>
              <a:t>Training Batch</a:t>
            </a:r>
            <a:endParaRPr sz="1200" b="1">
              <a:solidFill>
                <a:schemeClr val="dk2"/>
              </a:solidFill>
            </a:endParaRPr>
          </a:p>
        </p:txBody>
      </p:sp>
      <p:sp>
        <p:nvSpPr>
          <p:cNvPr id="2262" name="Google Shape;2262;p142"/>
          <p:cNvSpPr/>
          <p:nvPr/>
        </p:nvSpPr>
        <p:spPr>
          <a:xfrm rot="-5400000">
            <a:off x="1609250" y="2682925"/>
            <a:ext cx="111000" cy="947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63" name="Google Shape;2263;p142"/>
          <p:cNvSpPr txBox="1"/>
          <p:nvPr/>
        </p:nvSpPr>
        <p:spPr>
          <a:xfrm>
            <a:off x="1249775" y="3277125"/>
            <a:ext cx="393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2264" name="Google Shape;2264;p142"/>
          <p:cNvSpPr/>
          <p:nvPr/>
        </p:nvSpPr>
        <p:spPr>
          <a:xfrm>
            <a:off x="3254300"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265" name="Google Shape;2265;p142"/>
          <p:cNvSpPr/>
          <p:nvPr/>
        </p:nvSpPr>
        <p:spPr>
          <a:xfrm>
            <a:off x="3669313"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266" name="Google Shape;2266;p142"/>
          <p:cNvSpPr/>
          <p:nvPr/>
        </p:nvSpPr>
        <p:spPr>
          <a:xfrm>
            <a:off x="4439250"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267" name="Google Shape;2267;p142"/>
          <p:cNvSpPr/>
          <p:nvPr/>
        </p:nvSpPr>
        <p:spPr>
          <a:xfrm>
            <a:off x="2434100" y="2919475"/>
            <a:ext cx="328500" cy="292800"/>
          </a:xfrm>
          <a:prstGeom prst="rightArrow">
            <a:avLst>
              <a:gd name="adj1" fmla="val 50000"/>
              <a:gd name="adj2" fmla="val 4738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68" name="Google Shape;2268;p142"/>
          <p:cNvSpPr txBox="1"/>
          <p:nvPr/>
        </p:nvSpPr>
        <p:spPr>
          <a:xfrm>
            <a:off x="1331375" y="3262525"/>
            <a:ext cx="762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chemeClr val="dk2"/>
                </a:solidFill>
              </a:rPr>
              <a:t>Negative</a:t>
            </a:r>
            <a:endParaRPr sz="1000">
              <a:solidFill>
                <a:schemeClr val="dk2"/>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273" name="Google Shape;2273;p143"/>
          <p:cNvSpPr/>
          <p:nvPr/>
        </p:nvSpPr>
        <p:spPr>
          <a:xfrm>
            <a:off x="154500" y="2712325"/>
            <a:ext cx="2158800" cy="1094400"/>
          </a:xfrm>
          <a:prstGeom prst="roundRect">
            <a:avLst>
              <a:gd name="adj" fmla="val 7679"/>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74" name="Google Shape;2274;p143"/>
          <p:cNvSpPr txBox="1"/>
          <p:nvPr/>
        </p:nvSpPr>
        <p:spPr>
          <a:xfrm>
            <a:off x="3104150"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1</a:t>
            </a:r>
            <a:endParaRPr sz="1000" b="1" baseline="-25000">
              <a:solidFill>
                <a:schemeClr val="dk2"/>
              </a:solidFill>
            </a:endParaRPr>
          </a:p>
        </p:txBody>
      </p:sp>
      <p:sp>
        <p:nvSpPr>
          <p:cNvPr id="2275" name="Google Shape;2275;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103</a:t>
            </a:fld>
            <a:endParaRPr/>
          </a:p>
        </p:txBody>
      </p:sp>
      <p:sp>
        <p:nvSpPr>
          <p:cNvPr id="2276" name="Google Shape;2276;p143"/>
          <p:cNvSpPr txBox="1"/>
          <p:nvPr/>
        </p:nvSpPr>
        <p:spPr>
          <a:xfrm>
            <a:off x="134325" y="2712325"/>
            <a:ext cx="2249400" cy="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a:solidFill>
                  <a:schemeClr val="dk2"/>
                </a:solidFill>
              </a:rPr>
              <a:t>[Query, </a:t>
            </a:r>
            <a:r>
              <a:rPr lang="zh-CN" sz="1200" b="1">
                <a:solidFill>
                  <a:srgbClr val="6AA84F"/>
                </a:solidFill>
              </a:rPr>
              <a:t>Doc</a:t>
            </a:r>
            <a:r>
              <a:rPr lang="zh-CN" sz="1200" b="1" baseline="-25000">
                <a:solidFill>
                  <a:srgbClr val="6AA84F"/>
                </a:solidFill>
              </a:rPr>
              <a:t>1</a:t>
            </a:r>
            <a:r>
              <a:rPr lang="zh-CN" sz="1200">
                <a:solidFill>
                  <a:schemeClr val="dk2"/>
                </a:solidFill>
              </a:rPr>
              <a:t>, </a:t>
            </a:r>
            <a:r>
              <a:rPr lang="zh-CN" sz="1200" b="1">
                <a:solidFill>
                  <a:schemeClr val="dk2"/>
                </a:solidFill>
              </a:rPr>
              <a:t>Doc</a:t>
            </a:r>
            <a:r>
              <a:rPr lang="zh-CN" sz="1200" b="1" baseline="-25000">
                <a:solidFill>
                  <a:schemeClr val="dk2"/>
                </a:solidFill>
              </a:rPr>
              <a:t>2</a:t>
            </a:r>
            <a:r>
              <a:rPr lang="zh-CN" sz="1200" b="1">
                <a:solidFill>
                  <a:schemeClr val="dk2"/>
                </a:solidFill>
              </a:rPr>
              <a:t>, …, Doc</a:t>
            </a:r>
            <a:r>
              <a:rPr lang="zh-CN" sz="1200" baseline="-25000">
                <a:solidFill>
                  <a:schemeClr val="dk2"/>
                </a:solidFill>
              </a:rPr>
              <a:t>k</a:t>
            </a:r>
            <a:r>
              <a:rPr lang="zh-CN" sz="1200">
                <a:solidFill>
                  <a:schemeClr val="dk2"/>
                </a:solidFill>
              </a:rPr>
              <a:t>]</a:t>
            </a:r>
            <a:endParaRPr sz="1200">
              <a:solidFill>
                <a:schemeClr val="dk2"/>
              </a:solidFill>
            </a:endParaRPr>
          </a:p>
          <a:p>
            <a:pPr marL="0" lvl="0" indent="0" algn="l" rtl="0">
              <a:spcBef>
                <a:spcPts val="0"/>
              </a:spcBef>
              <a:spcAft>
                <a:spcPts val="0"/>
              </a:spcAft>
              <a:buNone/>
            </a:pPr>
            <a:r>
              <a:rPr lang="zh-CN">
                <a:solidFill>
                  <a:schemeClr val="dk2"/>
                </a:solidFill>
              </a:rPr>
              <a:t>…</a:t>
            </a:r>
            <a:endParaRPr>
              <a:solidFill>
                <a:schemeClr val="dk2"/>
              </a:solidFill>
            </a:endParaRPr>
          </a:p>
          <a:p>
            <a:pPr marL="0" lvl="0" indent="0" algn="l" rtl="0">
              <a:spcBef>
                <a:spcPts val="0"/>
              </a:spcBef>
              <a:spcAft>
                <a:spcPts val="0"/>
              </a:spcAft>
              <a:buNone/>
            </a:pPr>
            <a:r>
              <a:rPr lang="zh-CN">
                <a:solidFill>
                  <a:schemeClr val="dk2"/>
                </a:solidFill>
              </a:rPr>
              <a:t>…	</a:t>
            </a:r>
            <a:endParaRPr>
              <a:solidFill>
                <a:schemeClr val="dk2"/>
              </a:solidFill>
            </a:endParaRPr>
          </a:p>
        </p:txBody>
      </p:sp>
      <p:sp>
        <p:nvSpPr>
          <p:cNvPr id="2277" name="Google Shape;2277;p143"/>
          <p:cNvSpPr/>
          <p:nvPr/>
        </p:nvSpPr>
        <p:spPr>
          <a:xfrm>
            <a:off x="2883400" y="2557325"/>
            <a:ext cx="1041000" cy="854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Sparse Query Encoder</a:t>
            </a:r>
            <a:endParaRPr/>
          </a:p>
        </p:txBody>
      </p:sp>
      <p:sp>
        <p:nvSpPr>
          <p:cNvPr id="2278" name="Google Shape;2278;p143"/>
          <p:cNvSpPr txBox="1"/>
          <p:nvPr/>
        </p:nvSpPr>
        <p:spPr>
          <a:xfrm>
            <a:off x="2883400" y="3674800"/>
            <a:ext cx="1041000" cy="29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sz="1200">
                <a:solidFill>
                  <a:schemeClr val="dk2"/>
                </a:solidFill>
              </a:rPr>
              <a:t>Query</a:t>
            </a:r>
            <a:endParaRPr sz="1200">
              <a:solidFill>
                <a:schemeClr val="dk2"/>
              </a:solidFill>
            </a:endParaRPr>
          </a:p>
        </p:txBody>
      </p:sp>
      <p:sp>
        <p:nvSpPr>
          <p:cNvPr id="2279" name="Google Shape;2279;p143"/>
          <p:cNvSpPr txBox="1"/>
          <p:nvPr/>
        </p:nvSpPr>
        <p:spPr>
          <a:xfrm>
            <a:off x="4293175" y="3674800"/>
            <a:ext cx="673800" cy="1192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zh-CN" sz="1200">
                <a:solidFill>
                  <a:schemeClr val="dk2"/>
                </a:solidFill>
              </a:rPr>
              <a:t>Doc</a:t>
            </a:r>
            <a:r>
              <a:rPr lang="zh-CN" sz="1200" baseline="-25000">
                <a:solidFill>
                  <a:schemeClr val="dk2"/>
                </a:solidFill>
              </a:rPr>
              <a:t>1</a:t>
            </a:r>
            <a:endParaRPr sz="1200" baseline="-25000">
              <a:solidFill>
                <a:schemeClr val="dk2"/>
              </a:solidFill>
            </a:endParaRPr>
          </a:p>
          <a:p>
            <a:pPr marL="0" lvl="0" indent="0" algn="just" rtl="0">
              <a:spcBef>
                <a:spcPts val="0"/>
              </a:spcBef>
              <a:spcAft>
                <a:spcPts val="0"/>
              </a:spcAft>
              <a:buNone/>
            </a:pPr>
            <a:r>
              <a:rPr lang="zh-CN" sz="1200">
                <a:solidFill>
                  <a:schemeClr val="dk2"/>
                </a:solidFill>
              </a:rPr>
              <a:t>Doc</a:t>
            </a:r>
            <a:r>
              <a:rPr lang="zh-CN" sz="1200" baseline="-25000">
                <a:solidFill>
                  <a:schemeClr val="dk2"/>
                </a:solidFill>
              </a:rPr>
              <a:t>2</a:t>
            </a:r>
            <a:endParaRPr sz="1200" baseline="-25000">
              <a:solidFill>
                <a:schemeClr val="dk2"/>
              </a:solidFill>
            </a:endParaRPr>
          </a:p>
          <a:p>
            <a:pPr marL="0" lvl="0" indent="0" algn="l" rtl="0">
              <a:spcBef>
                <a:spcPts val="0"/>
              </a:spcBef>
              <a:spcAft>
                <a:spcPts val="0"/>
              </a:spcAft>
              <a:buNone/>
            </a:pPr>
            <a:r>
              <a:rPr lang="zh-CN" sz="1200">
                <a:solidFill>
                  <a:schemeClr val="dk2"/>
                </a:solidFill>
              </a:rPr>
              <a:t>…</a:t>
            </a:r>
            <a:endParaRPr sz="1200">
              <a:solidFill>
                <a:schemeClr val="dk2"/>
              </a:solidFill>
            </a:endParaRPr>
          </a:p>
          <a:p>
            <a:pPr marL="0" lvl="0" indent="0" algn="just" rtl="0">
              <a:spcBef>
                <a:spcPts val="0"/>
              </a:spcBef>
              <a:spcAft>
                <a:spcPts val="0"/>
              </a:spcAft>
              <a:buNone/>
            </a:pPr>
            <a:r>
              <a:rPr lang="zh-CN" sz="1200">
                <a:solidFill>
                  <a:schemeClr val="dk2"/>
                </a:solidFill>
              </a:rPr>
              <a:t>Doc</a:t>
            </a:r>
            <a:r>
              <a:rPr lang="zh-CN" sz="1200" baseline="-25000">
                <a:solidFill>
                  <a:schemeClr val="dk2"/>
                </a:solidFill>
              </a:rPr>
              <a:t>k</a:t>
            </a:r>
            <a:endParaRPr sz="1200" baseline="-25000">
              <a:solidFill>
                <a:schemeClr val="dk2"/>
              </a:solidFill>
            </a:endParaRPr>
          </a:p>
        </p:txBody>
      </p:sp>
      <p:sp>
        <p:nvSpPr>
          <p:cNvPr id="2280" name="Google Shape;2280;p143"/>
          <p:cNvSpPr/>
          <p:nvPr/>
        </p:nvSpPr>
        <p:spPr>
          <a:xfrm>
            <a:off x="3104150" y="23199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81" name="Google Shape;2281;p143"/>
          <p:cNvSpPr/>
          <p:nvPr/>
        </p:nvSpPr>
        <p:spPr>
          <a:xfrm>
            <a:off x="4293175" y="23199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82" name="Google Shape;2282;p143"/>
          <p:cNvSpPr/>
          <p:nvPr/>
        </p:nvSpPr>
        <p:spPr>
          <a:xfrm>
            <a:off x="4293175" y="213997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83" name="Google Shape;2283;p143"/>
          <p:cNvSpPr/>
          <p:nvPr/>
        </p:nvSpPr>
        <p:spPr>
          <a:xfrm>
            <a:off x="4293175" y="19600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137150" tIns="0" rIns="0" bIns="91425" anchor="ctr" anchorCtr="0">
            <a:noAutofit/>
          </a:bodyPr>
          <a:lstStyle/>
          <a:p>
            <a:pPr marL="0" lvl="0" indent="0" algn="l" rtl="0">
              <a:spcBef>
                <a:spcPts val="0"/>
              </a:spcBef>
              <a:spcAft>
                <a:spcPts val="0"/>
              </a:spcAft>
              <a:buNone/>
            </a:pPr>
            <a:r>
              <a:rPr lang="zh-CN" sz="1000"/>
              <a:t>…</a:t>
            </a:r>
            <a:endParaRPr sz="1000"/>
          </a:p>
        </p:txBody>
      </p:sp>
      <p:sp>
        <p:nvSpPr>
          <p:cNvPr id="2284" name="Google Shape;2284;p143"/>
          <p:cNvSpPr/>
          <p:nvPr/>
        </p:nvSpPr>
        <p:spPr>
          <a:xfrm>
            <a:off x="4293175" y="178007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285" name="Google Shape;2285;p143"/>
          <p:cNvCxnSpPr>
            <a:stCxn id="2280" idx="0"/>
            <a:endCxn id="2274" idx="2"/>
          </p:cNvCxnSpPr>
          <p:nvPr/>
        </p:nvCxnSpPr>
        <p:spPr>
          <a:xfrm rot="10800000">
            <a:off x="3321800" y="1465525"/>
            <a:ext cx="0" cy="854400"/>
          </a:xfrm>
          <a:prstGeom prst="straightConnector1">
            <a:avLst/>
          </a:prstGeom>
          <a:noFill/>
          <a:ln w="9525" cap="flat" cmpd="sng">
            <a:solidFill>
              <a:schemeClr val="dk2"/>
            </a:solidFill>
            <a:prstDash val="dash"/>
            <a:round/>
            <a:headEnd type="none" w="med" len="med"/>
            <a:tailEnd type="none" w="med" len="med"/>
          </a:ln>
        </p:spPr>
      </p:cxnSp>
      <p:cxnSp>
        <p:nvCxnSpPr>
          <p:cNvPr id="2286" name="Google Shape;2286;p143"/>
          <p:cNvCxnSpPr>
            <a:stCxn id="2281" idx="1"/>
            <a:endCxn id="2274" idx="2"/>
          </p:cNvCxnSpPr>
          <p:nvPr/>
        </p:nvCxnSpPr>
        <p:spPr>
          <a:xfrm rot="10800000">
            <a:off x="3321775" y="1465675"/>
            <a:ext cx="971400" cy="905700"/>
          </a:xfrm>
          <a:prstGeom prst="straightConnector1">
            <a:avLst/>
          </a:prstGeom>
          <a:noFill/>
          <a:ln w="9525" cap="flat" cmpd="sng">
            <a:solidFill>
              <a:schemeClr val="dk2"/>
            </a:solidFill>
            <a:prstDash val="dash"/>
            <a:round/>
            <a:headEnd type="none" w="med" len="med"/>
            <a:tailEnd type="none" w="med" len="med"/>
          </a:ln>
        </p:spPr>
      </p:cxnSp>
      <p:sp>
        <p:nvSpPr>
          <p:cNvPr id="2287" name="Google Shape;2287;p143"/>
          <p:cNvSpPr txBox="1"/>
          <p:nvPr/>
        </p:nvSpPr>
        <p:spPr>
          <a:xfrm>
            <a:off x="3532550"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2</a:t>
            </a:r>
            <a:endParaRPr sz="1000" b="1" baseline="-25000">
              <a:solidFill>
                <a:schemeClr val="dk2"/>
              </a:solidFill>
            </a:endParaRPr>
          </a:p>
        </p:txBody>
      </p:sp>
      <p:cxnSp>
        <p:nvCxnSpPr>
          <p:cNvPr id="2288" name="Google Shape;2288;p143"/>
          <p:cNvCxnSpPr>
            <a:stCxn id="2280" idx="0"/>
            <a:endCxn id="2287" idx="2"/>
          </p:cNvCxnSpPr>
          <p:nvPr/>
        </p:nvCxnSpPr>
        <p:spPr>
          <a:xfrm rot="10800000" flipH="1">
            <a:off x="3321800" y="1465525"/>
            <a:ext cx="428400" cy="854400"/>
          </a:xfrm>
          <a:prstGeom prst="straightConnector1">
            <a:avLst/>
          </a:prstGeom>
          <a:noFill/>
          <a:ln w="9525" cap="flat" cmpd="sng">
            <a:solidFill>
              <a:schemeClr val="dk2"/>
            </a:solidFill>
            <a:prstDash val="dash"/>
            <a:round/>
            <a:headEnd type="none" w="med" len="med"/>
            <a:tailEnd type="none" w="med" len="med"/>
          </a:ln>
        </p:spPr>
      </p:cxnSp>
      <p:cxnSp>
        <p:nvCxnSpPr>
          <p:cNvPr id="2289" name="Google Shape;2289;p143"/>
          <p:cNvCxnSpPr>
            <a:stCxn id="2282" idx="1"/>
            <a:endCxn id="2287" idx="2"/>
          </p:cNvCxnSpPr>
          <p:nvPr/>
        </p:nvCxnSpPr>
        <p:spPr>
          <a:xfrm rot="10800000">
            <a:off x="3750175" y="1465725"/>
            <a:ext cx="543000" cy="725700"/>
          </a:xfrm>
          <a:prstGeom prst="straightConnector1">
            <a:avLst/>
          </a:prstGeom>
          <a:noFill/>
          <a:ln w="9525" cap="flat" cmpd="sng">
            <a:solidFill>
              <a:schemeClr val="dk2"/>
            </a:solidFill>
            <a:prstDash val="dash"/>
            <a:round/>
            <a:headEnd type="none" w="med" len="med"/>
            <a:tailEnd type="none" w="med" len="med"/>
          </a:ln>
        </p:spPr>
      </p:cxnSp>
      <p:sp>
        <p:nvSpPr>
          <p:cNvPr id="2290" name="Google Shape;2290;p143"/>
          <p:cNvSpPr txBox="1"/>
          <p:nvPr/>
        </p:nvSpPr>
        <p:spPr>
          <a:xfrm>
            <a:off x="4293175"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n</a:t>
            </a:r>
            <a:endParaRPr sz="1000" b="1" baseline="-25000">
              <a:solidFill>
                <a:schemeClr val="dk2"/>
              </a:solidFill>
            </a:endParaRPr>
          </a:p>
        </p:txBody>
      </p:sp>
      <p:cxnSp>
        <p:nvCxnSpPr>
          <p:cNvPr id="2291" name="Google Shape;2291;p143"/>
          <p:cNvCxnSpPr>
            <a:stCxn id="2280" idx="0"/>
            <a:endCxn id="2290" idx="2"/>
          </p:cNvCxnSpPr>
          <p:nvPr/>
        </p:nvCxnSpPr>
        <p:spPr>
          <a:xfrm rot="10800000" flipH="1">
            <a:off x="3321800" y="1465525"/>
            <a:ext cx="1188900" cy="854400"/>
          </a:xfrm>
          <a:prstGeom prst="straightConnector1">
            <a:avLst/>
          </a:prstGeom>
          <a:noFill/>
          <a:ln w="9525" cap="flat" cmpd="sng">
            <a:solidFill>
              <a:schemeClr val="dk2"/>
            </a:solidFill>
            <a:prstDash val="dash"/>
            <a:round/>
            <a:headEnd type="none" w="med" len="med"/>
            <a:tailEnd type="none" w="med" len="med"/>
          </a:ln>
        </p:spPr>
      </p:cxnSp>
      <p:cxnSp>
        <p:nvCxnSpPr>
          <p:cNvPr id="2292" name="Google Shape;2292;p143"/>
          <p:cNvCxnSpPr>
            <a:stCxn id="2284" idx="0"/>
            <a:endCxn id="2290" idx="2"/>
          </p:cNvCxnSpPr>
          <p:nvPr/>
        </p:nvCxnSpPr>
        <p:spPr>
          <a:xfrm rot="10800000">
            <a:off x="4510825" y="1465675"/>
            <a:ext cx="0" cy="314400"/>
          </a:xfrm>
          <a:prstGeom prst="straightConnector1">
            <a:avLst/>
          </a:prstGeom>
          <a:noFill/>
          <a:ln w="9525" cap="flat" cmpd="sng">
            <a:solidFill>
              <a:schemeClr val="dk2"/>
            </a:solidFill>
            <a:prstDash val="dash"/>
            <a:round/>
            <a:headEnd type="none" w="med" len="med"/>
            <a:tailEnd type="none" w="med" len="med"/>
          </a:ln>
        </p:spPr>
      </p:cxnSp>
      <p:sp>
        <p:nvSpPr>
          <p:cNvPr id="2293" name="Google Shape;2293;p143"/>
          <p:cNvSpPr txBox="1"/>
          <p:nvPr/>
        </p:nvSpPr>
        <p:spPr>
          <a:xfrm>
            <a:off x="3918300" y="1126925"/>
            <a:ext cx="328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a:t>
            </a:r>
            <a:endParaRPr sz="1000" b="1">
              <a:solidFill>
                <a:schemeClr val="dk2"/>
              </a:solidFill>
            </a:endParaRPr>
          </a:p>
        </p:txBody>
      </p:sp>
      <p:sp>
        <p:nvSpPr>
          <p:cNvPr id="2294" name="Google Shape;2294;p143"/>
          <p:cNvSpPr/>
          <p:nvPr/>
        </p:nvSpPr>
        <p:spPr>
          <a:xfrm>
            <a:off x="4025125" y="2551325"/>
            <a:ext cx="1041000" cy="854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Sparse Document Encoder</a:t>
            </a:r>
            <a:endParaRPr/>
          </a:p>
        </p:txBody>
      </p:sp>
      <p:sp>
        <p:nvSpPr>
          <p:cNvPr id="2295" name="Google Shape;2295;p143"/>
          <p:cNvSpPr/>
          <p:nvPr/>
        </p:nvSpPr>
        <p:spPr>
          <a:xfrm>
            <a:off x="3321800" y="3507675"/>
            <a:ext cx="190500" cy="135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96" name="Google Shape;2296;p143"/>
          <p:cNvSpPr/>
          <p:nvPr/>
        </p:nvSpPr>
        <p:spPr>
          <a:xfrm>
            <a:off x="4450375" y="3472763"/>
            <a:ext cx="190500" cy="135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97" name="Google Shape;2297;p143"/>
          <p:cNvSpPr txBox="1"/>
          <p:nvPr/>
        </p:nvSpPr>
        <p:spPr>
          <a:xfrm>
            <a:off x="3104150" y="777175"/>
            <a:ext cx="1562100" cy="2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000" b="1">
                <a:solidFill>
                  <a:schemeClr val="dk2"/>
                </a:solidFill>
              </a:rPr>
              <a:t>L</a:t>
            </a:r>
            <a:r>
              <a:rPr lang="zh-CN" sz="1000" b="1" baseline="-25000">
                <a:solidFill>
                  <a:schemeClr val="dk2"/>
                </a:solidFill>
              </a:rPr>
              <a:t>1</a:t>
            </a:r>
            <a:r>
              <a:rPr lang="zh-CN" sz="1000" b="1">
                <a:solidFill>
                  <a:schemeClr val="dk2"/>
                </a:solidFill>
              </a:rPr>
              <a:t>       L</a:t>
            </a:r>
            <a:r>
              <a:rPr lang="zh-CN" sz="1000" b="1" baseline="-25000">
                <a:solidFill>
                  <a:schemeClr val="dk2"/>
                </a:solidFill>
              </a:rPr>
              <a:t>2</a:t>
            </a:r>
            <a:r>
              <a:rPr lang="zh-CN" sz="1000" b="1">
                <a:solidFill>
                  <a:schemeClr val="dk2"/>
                </a:solidFill>
              </a:rPr>
              <a:t>         …       L</a:t>
            </a:r>
            <a:r>
              <a:rPr lang="zh-CN" sz="1000" b="1" baseline="-25000">
                <a:solidFill>
                  <a:schemeClr val="dk2"/>
                </a:solidFill>
              </a:rPr>
              <a:t>k</a:t>
            </a:r>
            <a:endParaRPr sz="1000" b="1" baseline="-25000">
              <a:solidFill>
                <a:schemeClr val="dk2"/>
              </a:solidFill>
            </a:endParaRPr>
          </a:p>
        </p:txBody>
      </p:sp>
      <p:sp>
        <p:nvSpPr>
          <p:cNvPr id="2298" name="Google Shape;2298;p143"/>
          <p:cNvSpPr/>
          <p:nvPr/>
        </p:nvSpPr>
        <p:spPr>
          <a:xfrm>
            <a:off x="4728475" y="912125"/>
            <a:ext cx="43500" cy="4152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299" name="Google Shape;2299;p143"/>
          <p:cNvCxnSpPr>
            <a:stCxn id="2298" idx="1"/>
            <a:endCxn id="2300" idx="1"/>
          </p:cNvCxnSpPr>
          <p:nvPr/>
        </p:nvCxnSpPr>
        <p:spPr>
          <a:xfrm>
            <a:off x="4771975" y="1119725"/>
            <a:ext cx="281700" cy="0"/>
          </a:xfrm>
          <a:prstGeom prst="straightConnector1">
            <a:avLst/>
          </a:prstGeom>
          <a:noFill/>
          <a:ln w="9525" cap="flat" cmpd="sng">
            <a:solidFill>
              <a:schemeClr val="dk2"/>
            </a:solidFill>
            <a:prstDash val="solid"/>
            <a:round/>
            <a:headEnd type="none" w="med" len="med"/>
            <a:tailEnd type="triangle" w="med" len="med"/>
          </a:ln>
        </p:spPr>
      </p:cxnSp>
      <p:cxnSp>
        <p:nvCxnSpPr>
          <p:cNvPr id="2301" name="Google Shape;2301;p143"/>
          <p:cNvCxnSpPr>
            <a:stCxn id="2300" idx="2"/>
            <a:endCxn id="2277" idx="3"/>
          </p:cNvCxnSpPr>
          <p:nvPr/>
        </p:nvCxnSpPr>
        <p:spPr>
          <a:xfrm rot="5400000">
            <a:off x="3781000" y="1330775"/>
            <a:ext cx="1797300" cy="1510500"/>
          </a:xfrm>
          <a:prstGeom prst="curvedConnector2">
            <a:avLst/>
          </a:prstGeom>
          <a:noFill/>
          <a:ln w="9525" cap="flat" cmpd="sng">
            <a:solidFill>
              <a:schemeClr val="dk2"/>
            </a:solidFill>
            <a:prstDash val="dash"/>
            <a:round/>
            <a:headEnd type="none" w="med" len="med"/>
            <a:tailEnd type="triangle" w="med" len="med"/>
          </a:ln>
        </p:spPr>
      </p:cxnSp>
      <p:cxnSp>
        <p:nvCxnSpPr>
          <p:cNvPr id="2302" name="Google Shape;2302;p143"/>
          <p:cNvCxnSpPr>
            <a:stCxn id="2300" idx="2"/>
            <a:endCxn id="2294" idx="3"/>
          </p:cNvCxnSpPr>
          <p:nvPr/>
        </p:nvCxnSpPr>
        <p:spPr>
          <a:xfrm rot="5400000">
            <a:off x="4354825" y="1898675"/>
            <a:ext cx="1791300" cy="368700"/>
          </a:xfrm>
          <a:prstGeom prst="curvedConnector2">
            <a:avLst/>
          </a:prstGeom>
          <a:noFill/>
          <a:ln w="9525" cap="flat" cmpd="sng">
            <a:solidFill>
              <a:schemeClr val="dk2"/>
            </a:solidFill>
            <a:prstDash val="dash"/>
            <a:round/>
            <a:headEnd type="none" w="med" len="med"/>
            <a:tailEnd type="triangle" w="med" len="med"/>
          </a:ln>
        </p:spPr>
      </p:cxnSp>
      <p:sp>
        <p:nvSpPr>
          <p:cNvPr id="2303" name="Google Shape;2303;p143"/>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a:t>
            </a:r>
            <a:endParaRPr b="1">
              <a:solidFill>
                <a:srgbClr val="611BB8"/>
              </a:solidFill>
            </a:endParaRPr>
          </a:p>
        </p:txBody>
      </p:sp>
      <p:sp>
        <p:nvSpPr>
          <p:cNvPr id="2304" name="Google Shape;2304;p143"/>
          <p:cNvSpPr txBox="1"/>
          <p:nvPr/>
        </p:nvSpPr>
        <p:spPr>
          <a:xfrm>
            <a:off x="190200" y="2319925"/>
            <a:ext cx="204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chemeClr val="dk2"/>
                </a:solidFill>
              </a:rPr>
              <a:t>Training Batch</a:t>
            </a:r>
            <a:endParaRPr sz="1200" b="1">
              <a:solidFill>
                <a:schemeClr val="dk2"/>
              </a:solidFill>
            </a:endParaRPr>
          </a:p>
        </p:txBody>
      </p:sp>
      <p:sp>
        <p:nvSpPr>
          <p:cNvPr id="2305" name="Google Shape;2305;p143"/>
          <p:cNvSpPr/>
          <p:nvPr/>
        </p:nvSpPr>
        <p:spPr>
          <a:xfrm rot="-5400000">
            <a:off x="1609250" y="2682925"/>
            <a:ext cx="111000" cy="947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06" name="Google Shape;2306;p143"/>
          <p:cNvSpPr txBox="1"/>
          <p:nvPr/>
        </p:nvSpPr>
        <p:spPr>
          <a:xfrm>
            <a:off x="1249775" y="3277125"/>
            <a:ext cx="393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2307" name="Google Shape;2307;p143"/>
          <p:cNvSpPr/>
          <p:nvPr/>
        </p:nvSpPr>
        <p:spPr>
          <a:xfrm>
            <a:off x="2434100" y="2919475"/>
            <a:ext cx="328500" cy="292800"/>
          </a:xfrm>
          <a:prstGeom prst="rightArrow">
            <a:avLst>
              <a:gd name="adj1" fmla="val 50000"/>
              <a:gd name="adj2" fmla="val 4738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08" name="Google Shape;2308;p143"/>
          <p:cNvSpPr/>
          <p:nvPr/>
        </p:nvSpPr>
        <p:spPr>
          <a:xfrm>
            <a:off x="3254300"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309" name="Google Shape;2309;p143"/>
          <p:cNvSpPr/>
          <p:nvPr/>
        </p:nvSpPr>
        <p:spPr>
          <a:xfrm>
            <a:off x="3669313"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310" name="Google Shape;2310;p143"/>
          <p:cNvSpPr/>
          <p:nvPr/>
        </p:nvSpPr>
        <p:spPr>
          <a:xfrm>
            <a:off x="4439250"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311" name="Google Shape;2311;p143"/>
          <p:cNvSpPr/>
          <p:nvPr/>
        </p:nvSpPr>
        <p:spPr>
          <a:xfrm>
            <a:off x="5053800" y="1052075"/>
            <a:ext cx="609300" cy="135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000"/>
              <a:t>Loss</a:t>
            </a:r>
            <a:endParaRPr sz="1000"/>
          </a:p>
        </p:txBody>
      </p:sp>
      <p:sp>
        <p:nvSpPr>
          <p:cNvPr id="2312" name="Google Shape;2312;p143"/>
          <p:cNvSpPr txBox="1"/>
          <p:nvPr/>
        </p:nvSpPr>
        <p:spPr>
          <a:xfrm>
            <a:off x="1331375" y="3262525"/>
            <a:ext cx="762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chemeClr val="dk2"/>
                </a:solidFill>
              </a:rPr>
              <a:t>Negative</a:t>
            </a:r>
            <a:endParaRPr sz="1000">
              <a:solidFill>
                <a:schemeClr val="dk2"/>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316"/>
        <p:cNvGrpSpPr/>
        <p:nvPr/>
      </p:nvGrpSpPr>
      <p:grpSpPr>
        <a:xfrm>
          <a:off x="0" y="0"/>
          <a:ext cx="0" cy="0"/>
          <a:chOff x="0" y="0"/>
          <a:chExt cx="0" cy="0"/>
        </a:xfrm>
      </p:grpSpPr>
      <p:sp>
        <p:nvSpPr>
          <p:cNvPr id="2317" name="Google Shape;2317;p144"/>
          <p:cNvSpPr/>
          <p:nvPr/>
        </p:nvSpPr>
        <p:spPr>
          <a:xfrm>
            <a:off x="154500" y="2712325"/>
            <a:ext cx="2158800" cy="1094400"/>
          </a:xfrm>
          <a:prstGeom prst="roundRect">
            <a:avLst>
              <a:gd name="adj" fmla="val 7679"/>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8" name="Google Shape;2318;p144"/>
          <p:cNvSpPr txBox="1"/>
          <p:nvPr/>
        </p:nvSpPr>
        <p:spPr>
          <a:xfrm>
            <a:off x="3104150"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1</a:t>
            </a:r>
            <a:endParaRPr sz="1000" b="1" baseline="-25000">
              <a:solidFill>
                <a:schemeClr val="dk2"/>
              </a:solidFill>
            </a:endParaRPr>
          </a:p>
        </p:txBody>
      </p:sp>
      <p:sp>
        <p:nvSpPr>
          <p:cNvPr id="2319" name="Google Shape;2319;p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104</a:t>
            </a:fld>
            <a:endParaRPr/>
          </a:p>
        </p:txBody>
      </p:sp>
      <p:sp>
        <p:nvSpPr>
          <p:cNvPr id="2320" name="Google Shape;2320;p144"/>
          <p:cNvSpPr txBox="1"/>
          <p:nvPr/>
        </p:nvSpPr>
        <p:spPr>
          <a:xfrm>
            <a:off x="134325" y="2712325"/>
            <a:ext cx="2249400" cy="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a:solidFill>
                  <a:schemeClr val="dk2"/>
                </a:solidFill>
              </a:rPr>
              <a:t>[Query, </a:t>
            </a:r>
            <a:r>
              <a:rPr lang="zh-CN" sz="1200" b="1">
                <a:solidFill>
                  <a:srgbClr val="6AA84F"/>
                </a:solidFill>
              </a:rPr>
              <a:t>Doc</a:t>
            </a:r>
            <a:r>
              <a:rPr lang="zh-CN" sz="1200" b="1" baseline="-25000">
                <a:solidFill>
                  <a:srgbClr val="6AA84F"/>
                </a:solidFill>
              </a:rPr>
              <a:t>1</a:t>
            </a:r>
            <a:r>
              <a:rPr lang="zh-CN" sz="1200">
                <a:solidFill>
                  <a:schemeClr val="dk2"/>
                </a:solidFill>
              </a:rPr>
              <a:t>, </a:t>
            </a:r>
            <a:r>
              <a:rPr lang="zh-CN" sz="1200" b="1">
                <a:solidFill>
                  <a:schemeClr val="dk2"/>
                </a:solidFill>
              </a:rPr>
              <a:t>Doc</a:t>
            </a:r>
            <a:r>
              <a:rPr lang="zh-CN" sz="1200" b="1" baseline="-25000">
                <a:solidFill>
                  <a:schemeClr val="dk2"/>
                </a:solidFill>
              </a:rPr>
              <a:t>2</a:t>
            </a:r>
            <a:r>
              <a:rPr lang="zh-CN" sz="1200" b="1">
                <a:solidFill>
                  <a:schemeClr val="dk2"/>
                </a:solidFill>
              </a:rPr>
              <a:t>, …, Doc</a:t>
            </a:r>
            <a:r>
              <a:rPr lang="zh-CN" sz="1200" baseline="-25000">
                <a:solidFill>
                  <a:schemeClr val="dk2"/>
                </a:solidFill>
              </a:rPr>
              <a:t>k</a:t>
            </a:r>
            <a:r>
              <a:rPr lang="zh-CN" sz="1200">
                <a:solidFill>
                  <a:schemeClr val="dk2"/>
                </a:solidFill>
              </a:rPr>
              <a:t>]</a:t>
            </a:r>
            <a:endParaRPr sz="1200">
              <a:solidFill>
                <a:schemeClr val="dk2"/>
              </a:solidFill>
            </a:endParaRPr>
          </a:p>
          <a:p>
            <a:pPr marL="0" lvl="0" indent="0" algn="l" rtl="0">
              <a:spcBef>
                <a:spcPts val="0"/>
              </a:spcBef>
              <a:spcAft>
                <a:spcPts val="0"/>
              </a:spcAft>
              <a:buNone/>
            </a:pPr>
            <a:r>
              <a:rPr lang="zh-CN">
                <a:solidFill>
                  <a:schemeClr val="dk2"/>
                </a:solidFill>
              </a:rPr>
              <a:t>…</a:t>
            </a:r>
            <a:endParaRPr>
              <a:solidFill>
                <a:schemeClr val="dk2"/>
              </a:solidFill>
            </a:endParaRPr>
          </a:p>
          <a:p>
            <a:pPr marL="0" lvl="0" indent="0" algn="l" rtl="0">
              <a:spcBef>
                <a:spcPts val="0"/>
              </a:spcBef>
              <a:spcAft>
                <a:spcPts val="0"/>
              </a:spcAft>
              <a:buNone/>
            </a:pPr>
            <a:r>
              <a:rPr lang="zh-CN">
                <a:solidFill>
                  <a:schemeClr val="dk2"/>
                </a:solidFill>
              </a:rPr>
              <a:t>…	</a:t>
            </a:r>
            <a:endParaRPr>
              <a:solidFill>
                <a:schemeClr val="dk2"/>
              </a:solidFill>
            </a:endParaRPr>
          </a:p>
        </p:txBody>
      </p:sp>
      <p:sp>
        <p:nvSpPr>
          <p:cNvPr id="2321" name="Google Shape;2321;p144"/>
          <p:cNvSpPr/>
          <p:nvPr/>
        </p:nvSpPr>
        <p:spPr>
          <a:xfrm>
            <a:off x="2883400" y="2557325"/>
            <a:ext cx="1041000" cy="854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Sparse Query Encoder</a:t>
            </a:r>
            <a:endParaRPr/>
          </a:p>
        </p:txBody>
      </p:sp>
      <p:sp>
        <p:nvSpPr>
          <p:cNvPr id="2322" name="Google Shape;2322;p144"/>
          <p:cNvSpPr txBox="1"/>
          <p:nvPr/>
        </p:nvSpPr>
        <p:spPr>
          <a:xfrm>
            <a:off x="2883400" y="3674800"/>
            <a:ext cx="1041000" cy="29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sz="1200">
                <a:solidFill>
                  <a:schemeClr val="dk2"/>
                </a:solidFill>
              </a:rPr>
              <a:t>Query</a:t>
            </a:r>
            <a:endParaRPr sz="1200">
              <a:solidFill>
                <a:schemeClr val="dk2"/>
              </a:solidFill>
            </a:endParaRPr>
          </a:p>
        </p:txBody>
      </p:sp>
      <p:sp>
        <p:nvSpPr>
          <p:cNvPr id="2323" name="Google Shape;2323;p144"/>
          <p:cNvSpPr txBox="1"/>
          <p:nvPr/>
        </p:nvSpPr>
        <p:spPr>
          <a:xfrm>
            <a:off x="4293175" y="3674800"/>
            <a:ext cx="673800" cy="1192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zh-CN" sz="1200">
                <a:solidFill>
                  <a:schemeClr val="dk2"/>
                </a:solidFill>
              </a:rPr>
              <a:t>Doc</a:t>
            </a:r>
            <a:r>
              <a:rPr lang="zh-CN" sz="1200" baseline="-25000">
                <a:solidFill>
                  <a:schemeClr val="dk2"/>
                </a:solidFill>
              </a:rPr>
              <a:t>1</a:t>
            </a:r>
            <a:endParaRPr sz="1200" baseline="-25000">
              <a:solidFill>
                <a:schemeClr val="dk2"/>
              </a:solidFill>
            </a:endParaRPr>
          </a:p>
          <a:p>
            <a:pPr marL="0" lvl="0" indent="0" algn="just" rtl="0">
              <a:spcBef>
                <a:spcPts val="0"/>
              </a:spcBef>
              <a:spcAft>
                <a:spcPts val="0"/>
              </a:spcAft>
              <a:buNone/>
            </a:pPr>
            <a:r>
              <a:rPr lang="zh-CN" sz="1200">
                <a:solidFill>
                  <a:schemeClr val="dk2"/>
                </a:solidFill>
              </a:rPr>
              <a:t>Doc</a:t>
            </a:r>
            <a:r>
              <a:rPr lang="zh-CN" sz="1200" baseline="-25000">
                <a:solidFill>
                  <a:schemeClr val="dk2"/>
                </a:solidFill>
              </a:rPr>
              <a:t>2</a:t>
            </a:r>
            <a:endParaRPr sz="1200" baseline="-25000">
              <a:solidFill>
                <a:schemeClr val="dk2"/>
              </a:solidFill>
            </a:endParaRPr>
          </a:p>
          <a:p>
            <a:pPr marL="0" lvl="0" indent="0" algn="l" rtl="0">
              <a:spcBef>
                <a:spcPts val="0"/>
              </a:spcBef>
              <a:spcAft>
                <a:spcPts val="0"/>
              </a:spcAft>
              <a:buNone/>
            </a:pPr>
            <a:r>
              <a:rPr lang="zh-CN" sz="1200">
                <a:solidFill>
                  <a:schemeClr val="dk2"/>
                </a:solidFill>
              </a:rPr>
              <a:t>…</a:t>
            </a:r>
            <a:endParaRPr sz="1200">
              <a:solidFill>
                <a:schemeClr val="dk2"/>
              </a:solidFill>
            </a:endParaRPr>
          </a:p>
          <a:p>
            <a:pPr marL="0" lvl="0" indent="0" algn="just" rtl="0">
              <a:spcBef>
                <a:spcPts val="0"/>
              </a:spcBef>
              <a:spcAft>
                <a:spcPts val="0"/>
              </a:spcAft>
              <a:buNone/>
            </a:pPr>
            <a:r>
              <a:rPr lang="zh-CN" sz="1200">
                <a:solidFill>
                  <a:schemeClr val="dk2"/>
                </a:solidFill>
              </a:rPr>
              <a:t>Doc</a:t>
            </a:r>
            <a:r>
              <a:rPr lang="zh-CN" sz="1200" baseline="-25000">
                <a:solidFill>
                  <a:schemeClr val="dk2"/>
                </a:solidFill>
              </a:rPr>
              <a:t>k</a:t>
            </a:r>
            <a:endParaRPr sz="1200" baseline="-25000">
              <a:solidFill>
                <a:schemeClr val="dk2"/>
              </a:solidFill>
            </a:endParaRPr>
          </a:p>
        </p:txBody>
      </p:sp>
      <p:sp>
        <p:nvSpPr>
          <p:cNvPr id="2324" name="Google Shape;2324;p144"/>
          <p:cNvSpPr/>
          <p:nvPr/>
        </p:nvSpPr>
        <p:spPr>
          <a:xfrm>
            <a:off x="3104150" y="23199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5" name="Google Shape;2325;p144"/>
          <p:cNvSpPr/>
          <p:nvPr/>
        </p:nvSpPr>
        <p:spPr>
          <a:xfrm>
            <a:off x="4293175" y="23199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6" name="Google Shape;2326;p144"/>
          <p:cNvSpPr/>
          <p:nvPr/>
        </p:nvSpPr>
        <p:spPr>
          <a:xfrm>
            <a:off x="4293175" y="213997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7" name="Google Shape;2327;p144"/>
          <p:cNvSpPr/>
          <p:nvPr/>
        </p:nvSpPr>
        <p:spPr>
          <a:xfrm>
            <a:off x="4293175" y="19600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137150" tIns="0" rIns="0" bIns="91425" anchor="ctr" anchorCtr="0">
            <a:noAutofit/>
          </a:bodyPr>
          <a:lstStyle/>
          <a:p>
            <a:pPr marL="0" lvl="0" indent="0" algn="l" rtl="0">
              <a:spcBef>
                <a:spcPts val="0"/>
              </a:spcBef>
              <a:spcAft>
                <a:spcPts val="0"/>
              </a:spcAft>
              <a:buNone/>
            </a:pPr>
            <a:r>
              <a:rPr lang="zh-CN" sz="1000"/>
              <a:t>…</a:t>
            </a:r>
            <a:endParaRPr sz="1000"/>
          </a:p>
        </p:txBody>
      </p:sp>
      <p:sp>
        <p:nvSpPr>
          <p:cNvPr id="2328" name="Google Shape;2328;p144"/>
          <p:cNvSpPr/>
          <p:nvPr/>
        </p:nvSpPr>
        <p:spPr>
          <a:xfrm>
            <a:off x="4293175" y="178007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329" name="Google Shape;2329;p144"/>
          <p:cNvCxnSpPr>
            <a:stCxn id="2324" idx="0"/>
            <a:endCxn id="2318" idx="2"/>
          </p:cNvCxnSpPr>
          <p:nvPr/>
        </p:nvCxnSpPr>
        <p:spPr>
          <a:xfrm rot="10800000">
            <a:off x="3321800" y="1465525"/>
            <a:ext cx="0" cy="854400"/>
          </a:xfrm>
          <a:prstGeom prst="straightConnector1">
            <a:avLst/>
          </a:prstGeom>
          <a:noFill/>
          <a:ln w="9525" cap="flat" cmpd="sng">
            <a:solidFill>
              <a:schemeClr val="dk2"/>
            </a:solidFill>
            <a:prstDash val="dash"/>
            <a:round/>
            <a:headEnd type="none" w="med" len="med"/>
            <a:tailEnd type="none" w="med" len="med"/>
          </a:ln>
        </p:spPr>
      </p:cxnSp>
      <p:cxnSp>
        <p:nvCxnSpPr>
          <p:cNvPr id="2330" name="Google Shape;2330;p144"/>
          <p:cNvCxnSpPr>
            <a:stCxn id="2325" idx="1"/>
            <a:endCxn id="2318" idx="2"/>
          </p:cNvCxnSpPr>
          <p:nvPr/>
        </p:nvCxnSpPr>
        <p:spPr>
          <a:xfrm rot="10800000">
            <a:off x="3321775" y="1465675"/>
            <a:ext cx="971400" cy="905700"/>
          </a:xfrm>
          <a:prstGeom prst="straightConnector1">
            <a:avLst/>
          </a:prstGeom>
          <a:noFill/>
          <a:ln w="9525" cap="flat" cmpd="sng">
            <a:solidFill>
              <a:schemeClr val="dk2"/>
            </a:solidFill>
            <a:prstDash val="dash"/>
            <a:round/>
            <a:headEnd type="none" w="med" len="med"/>
            <a:tailEnd type="none" w="med" len="med"/>
          </a:ln>
        </p:spPr>
      </p:cxnSp>
      <p:sp>
        <p:nvSpPr>
          <p:cNvPr id="2331" name="Google Shape;2331;p144"/>
          <p:cNvSpPr txBox="1"/>
          <p:nvPr/>
        </p:nvSpPr>
        <p:spPr>
          <a:xfrm>
            <a:off x="3532550"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2</a:t>
            </a:r>
            <a:endParaRPr sz="1000" b="1" baseline="-25000">
              <a:solidFill>
                <a:schemeClr val="dk2"/>
              </a:solidFill>
            </a:endParaRPr>
          </a:p>
        </p:txBody>
      </p:sp>
      <p:cxnSp>
        <p:nvCxnSpPr>
          <p:cNvPr id="2332" name="Google Shape;2332;p144"/>
          <p:cNvCxnSpPr>
            <a:stCxn id="2324" idx="0"/>
            <a:endCxn id="2331" idx="2"/>
          </p:cNvCxnSpPr>
          <p:nvPr/>
        </p:nvCxnSpPr>
        <p:spPr>
          <a:xfrm rot="10800000" flipH="1">
            <a:off x="3321800" y="1465525"/>
            <a:ext cx="428400" cy="854400"/>
          </a:xfrm>
          <a:prstGeom prst="straightConnector1">
            <a:avLst/>
          </a:prstGeom>
          <a:noFill/>
          <a:ln w="9525" cap="flat" cmpd="sng">
            <a:solidFill>
              <a:schemeClr val="dk2"/>
            </a:solidFill>
            <a:prstDash val="dash"/>
            <a:round/>
            <a:headEnd type="none" w="med" len="med"/>
            <a:tailEnd type="none" w="med" len="med"/>
          </a:ln>
        </p:spPr>
      </p:cxnSp>
      <p:cxnSp>
        <p:nvCxnSpPr>
          <p:cNvPr id="2333" name="Google Shape;2333;p144"/>
          <p:cNvCxnSpPr>
            <a:stCxn id="2326" idx="1"/>
            <a:endCxn id="2331" idx="2"/>
          </p:cNvCxnSpPr>
          <p:nvPr/>
        </p:nvCxnSpPr>
        <p:spPr>
          <a:xfrm rot="10800000">
            <a:off x="3750175" y="1465725"/>
            <a:ext cx="543000" cy="725700"/>
          </a:xfrm>
          <a:prstGeom prst="straightConnector1">
            <a:avLst/>
          </a:prstGeom>
          <a:noFill/>
          <a:ln w="9525" cap="flat" cmpd="sng">
            <a:solidFill>
              <a:schemeClr val="dk2"/>
            </a:solidFill>
            <a:prstDash val="dash"/>
            <a:round/>
            <a:headEnd type="none" w="med" len="med"/>
            <a:tailEnd type="none" w="med" len="med"/>
          </a:ln>
        </p:spPr>
      </p:cxnSp>
      <p:sp>
        <p:nvSpPr>
          <p:cNvPr id="2334" name="Google Shape;2334;p144"/>
          <p:cNvSpPr txBox="1"/>
          <p:nvPr/>
        </p:nvSpPr>
        <p:spPr>
          <a:xfrm>
            <a:off x="4293175"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n</a:t>
            </a:r>
            <a:endParaRPr sz="1000" b="1" baseline="-25000">
              <a:solidFill>
                <a:schemeClr val="dk2"/>
              </a:solidFill>
            </a:endParaRPr>
          </a:p>
        </p:txBody>
      </p:sp>
      <p:cxnSp>
        <p:nvCxnSpPr>
          <p:cNvPr id="2335" name="Google Shape;2335;p144"/>
          <p:cNvCxnSpPr>
            <a:stCxn id="2324" idx="0"/>
            <a:endCxn id="2334" idx="2"/>
          </p:cNvCxnSpPr>
          <p:nvPr/>
        </p:nvCxnSpPr>
        <p:spPr>
          <a:xfrm rot="10800000" flipH="1">
            <a:off x="3321800" y="1465525"/>
            <a:ext cx="1188900" cy="854400"/>
          </a:xfrm>
          <a:prstGeom prst="straightConnector1">
            <a:avLst/>
          </a:prstGeom>
          <a:noFill/>
          <a:ln w="9525" cap="flat" cmpd="sng">
            <a:solidFill>
              <a:schemeClr val="dk2"/>
            </a:solidFill>
            <a:prstDash val="dash"/>
            <a:round/>
            <a:headEnd type="none" w="med" len="med"/>
            <a:tailEnd type="none" w="med" len="med"/>
          </a:ln>
        </p:spPr>
      </p:cxnSp>
      <p:cxnSp>
        <p:nvCxnSpPr>
          <p:cNvPr id="2336" name="Google Shape;2336;p144"/>
          <p:cNvCxnSpPr>
            <a:stCxn id="2328" idx="0"/>
            <a:endCxn id="2334" idx="2"/>
          </p:cNvCxnSpPr>
          <p:nvPr/>
        </p:nvCxnSpPr>
        <p:spPr>
          <a:xfrm rot="10800000">
            <a:off x="4510825" y="1465675"/>
            <a:ext cx="0" cy="314400"/>
          </a:xfrm>
          <a:prstGeom prst="straightConnector1">
            <a:avLst/>
          </a:prstGeom>
          <a:noFill/>
          <a:ln w="9525" cap="flat" cmpd="sng">
            <a:solidFill>
              <a:schemeClr val="dk2"/>
            </a:solidFill>
            <a:prstDash val="dash"/>
            <a:round/>
            <a:headEnd type="none" w="med" len="med"/>
            <a:tailEnd type="none" w="med" len="med"/>
          </a:ln>
        </p:spPr>
      </p:cxnSp>
      <p:sp>
        <p:nvSpPr>
          <p:cNvPr id="2337" name="Google Shape;2337;p144"/>
          <p:cNvSpPr txBox="1"/>
          <p:nvPr/>
        </p:nvSpPr>
        <p:spPr>
          <a:xfrm>
            <a:off x="3918300" y="1126925"/>
            <a:ext cx="328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a:t>
            </a:r>
            <a:endParaRPr sz="1000" b="1">
              <a:solidFill>
                <a:schemeClr val="dk2"/>
              </a:solidFill>
            </a:endParaRPr>
          </a:p>
        </p:txBody>
      </p:sp>
      <p:sp>
        <p:nvSpPr>
          <p:cNvPr id="2338" name="Google Shape;2338;p144"/>
          <p:cNvSpPr/>
          <p:nvPr/>
        </p:nvSpPr>
        <p:spPr>
          <a:xfrm>
            <a:off x="4025125" y="2551325"/>
            <a:ext cx="1041000" cy="854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Sparse Document Encoder</a:t>
            </a:r>
            <a:endParaRPr/>
          </a:p>
        </p:txBody>
      </p:sp>
      <p:sp>
        <p:nvSpPr>
          <p:cNvPr id="2339" name="Google Shape;2339;p144"/>
          <p:cNvSpPr/>
          <p:nvPr/>
        </p:nvSpPr>
        <p:spPr>
          <a:xfrm>
            <a:off x="3321800" y="3507675"/>
            <a:ext cx="190500" cy="135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40" name="Google Shape;2340;p144"/>
          <p:cNvSpPr/>
          <p:nvPr/>
        </p:nvSpPr>
        <p:spPr>
          <a:xfrm>
            <a:off x="4450375" y="3472763"/>
            <a:ext cx="190500" cy="135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41" name="Google Shape;2341;p144"/>
          <p:cNvSpPr txBox="1"/>
          <p:nvPr/>
        </p:nvSpPr>
        <p:spPr>
          <a:xfrm>
            <a:off x="3104150" y="777175"/>
            <a:ext cx="1562100" cy="2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000" b="1">
                <a:solidFill>
                  <a:srgbClr val="FF0000"/>
                </a:solidFill>
              </a:rPr>
              <a:t>L</a:t>
            </a:r>
            <a:r>
              <a:rPr lang="zh-CN" sz="1000" b="1" baseline="-25000">
                <a:solidFill>
                  <a:srgbClr val="FF0000"/>
                </a:solidFill>
              </a:rPr>
              <a:t>1</a:t>
            </a:r>
            <a:r>
              <a:rPr lang="zh-CN" sz="1000" b="1">
                <a:solidFill>
                  <a:srgbClr val="FF0000"/>
                </a:solidFill>
              </a:rPr>
              <a:t>       L</a:t>
            </a:r>
            <a:r>
              <a:rPr lang="zh-CN" sz="1000" b="1" baseline="-25000">
                <a:solidFill>
                  <a:srgbClr val="FF0000"/>
                </a:solidFill>
              </a:rPr>
              <a:t>2</a:t>
            </a:r>
            <a:r>
              <a:rPr lang="zh-CN" sz="1000" b="1">
                <a:solidFill>
                  <a:srgbClr val="FF0000"/>
                </a:solidFill>
              </a:rPr>
              <a:t>         …       L</a:t>
            </a:r>
            <a:r>
              <a:rPr lang="zh-CN" sz="1000" b="1" baseline="-25000">
                <a:solidFill>
                  <a:srgbClr val="FF0000"/>
                </a:solidFill>
              </a:rPr>
              <a:t>k</a:t>
            </a:r>
            <a:endParaRPr sz="1000" b="1" baseline="-25000">
              <a:solidFill>
                <a:srgbClr val="FF0000"/>
              </a:solidFill>
            </a:endParaRPr>
          </a:p>
        </p:txBody>
      </p:sp>
      <p:sp>
        <p:nvSpPr>
          <p:cNvPr id="2342" name="Google Shape;2342;p144"/>
          <p:cNvSpPr/>
          <p:nvPr/>
        </p:nvSpPr>
        <p:spPr>
          <a:xfrm>
            <a:off x="4728475" y="912125"/>
            <a:ext cx="43500" cy="4152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343" name="Google Shape;2343;p144"/>
          <p:cNvCxnSpPr>
            <a:stCxn id="2342" idx="1"/>
            <a:endCxn id="2344" idx="1"/>
          </p:cNvCxnSpPr>
          <p:nvPr/>
        </p:nvCxnSpPr>
        <p:spPr>
          <a:xfrm>
            <a:off x="4771975" y="1119725"/>
            <a:ext cx="281700" cy="0"/>
          </a:xfrm>
          <a:prstGeom prst="straightConnector1">
            <a:avLst/>
          </a:prstGeom>
          <a:noFill/>
          <a:ln w="9525" cap="flat" cmpd="sng">
            <a:solidFill>
              <a:schemeClr val="dk2"/>
            </a:solidFill>
            <a:prstDash val="solid"/>
            <a:round/>
            <a:headEnd type="none" w="med" len="med"/>
            <a:tailEnd type="triangle" w="med" len="med"/>
          </a:ln>
        </p:spPr>
      </p:cxnSp>
      <p:cxnSp>
        <p:nvCxnSpPr>
          <p:cNvPr id="2345" name="Google Shape;2345;p144"/>
          <p:cNvCxnSpPr>
            <a:stCxn id="2344" idx="2"/>
            <a:endCxn id="2321" idx="3"/>
          </p:cNvCxnSpPr>
          <p:nvPr/>
        </p:nvCxnSpPr>
        <p:spPr>
          <a:xfrm rot="5400000">
            <a:off x="3781000" y="1330775"/>
            <a:ext cx="1797300" cy="1510500"/>
          </a:xfrm>
          <a:prstGeom prst="curvedConnector2">
            <a:avLst/>
          </a:prstGeom>
          <a:noFill/>
          <a:ln w="9525" cap="flat" cmpd="sng">
            <a:solidFill>
              <a:schemeClr val="dk2"/>
            </a:solidFill>
            <a:prstDash val="dash"/>
            <a:round/>
            <a:headEnd type="none" w="med" len="med"/>
            <a:tailEnd type="triangle" w="med" len="med"/>
          </a:ln>
        </p:spPr>
      </p:cxnSp>
      <p:cxnSp>
        <p:nvCxnSpPr>
          <p:cNvPr id="2346" name="Google Shape;2346;p144"/>
          <p:cNvCxnSpPr>
            <a:stCxn id="2344" idx="2"/>
            <a:endCxn id="2338" idx="3"/>
          </p:cNvCxnSpPr>
          <p:nvPr/>
        </p:nvCxnSpPr>
        <p:spPr>
          <a:xfrm rot="5400000">
            <a:off x="4354825" y="1898675"/>
            <a:ext cx="1791300" cy="368700"/>
          </a:xfrm>
          <a:prstGeom prst="curvedConnector2">
            <a:avLst/>
          </a:prstGeom>
          <a:noFill/>
          <a:ln w="9525" cap="flat" cmpd="sng">
            <a:solidFill>
              <a:schemeClr val="dk2"/>
            </a:solidFill>
            <a:prstDash val="dash"/>
            <a:round/>
            <a:headEnd type="none" w="med" len="med"/>
            <a:tailEnd type="triangle" w="med" len="med"/>
          </a:ln>
        </p:spPr>
      </p:cxnSp>
      <p:sp>
        <p:nvSpPr>
          <p:cNvPr id="2347" name="Google Shape;2347;p144"/>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a:t>
            </a:r>
            <a:endParaRPr b="1">
              <a:solidFill>
                <a:srgbClr val="611BB8"/>
              </a:solidFill>
            </a:endParaRPr>
          </a:p>
        </p:txBody>
      </p:sp>
      <p:sp>
        <p:nvSpPr>
          <p:cNvPr id="2348" name="Google Shape;2348;p144"/>
          <p:cNvSpPr txBox="1"/>
          <p:nvPr/>
        </p:nvSpPr>
        <p:spPr>
          <a:xfrm>
            <a:off x="5656500" y="1471000"/>
            <a:ext cx="2784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chemeClr val="dk2"/>
                </a:solidFill>
              </a:rPr>
              <a:t>Label and Loss:</a:t>
            </a:r>
            <a:endParaRPr sz="1200" b="1">
              <a:solidFill>
                <a:schemeClr val="dk2"/>
              </a:solidFill>
            </a:endParaRPr>
          </a:p>
          <a:p>
            <a:pPr marL="0" lvl="0" indent="0" algn="l" rtl="0">
              <a:spcBef>
                <a:spcPts val="0"/>
              </a:spcBef>
              <a:spcAft>
                <a:spcPts val="0"/>
              </a:spcAft>
              <a:buNone/>
            </a:pPr>
            <a:endParaRPr sz="1200" b="1">
              <a:solidFill>
                <a:schemeClr val="dk2"/>
              </a:solidFill>
            </a:endParaRPr>
          </a:p>
        </p:txBody>
      </p:sp>
      <p:sp>
        <p:nvSpPr>
          <p:cNvPr id="2349" name="Google Shape;2349;p144"/>
          <p:cNvSpPr/>
          <p:nvPr/>
        </p:nvSpPr>
        <p:spPr>
          <a:xfrm rot="-5400000">
            <a:off x="1609250" y="2682925"/>
            <a:ext cx="111000" cy="947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50" name="Google Shape;2350;p144"/>
          <p:cNvSpPr txBox="1"/>
          <p:nvPr/>
        </p:nvSpPr>
        <p:spPr>
          <a:xfrm>
            <a:off x="1249775" y="3277125"/>
            <a:ext cx="393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2351" name="Google Shape;2351;p144"/>
          <p:cNvSpPr/>
          <p:nvPr/>
        </p:nvSpPr>
        <p:spPr>
          <a:xfrm>
            <a:off x="2434100" y="2919475"/>
            <a:ext cx="328500" cy="292800"/>
          </a:xfrm>
          <a:prstGeom prst="rightArrow">
            <a:avLst>
              <a:gd name="adj1" fmla="val 50000"/>
              <a:gd name="adj2" fmla="val 4738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52" name="Google Shape;2352;p144"/>
          <p:cNvSpPr/>
          <p:nvPr/>
        </p:nvSpPr>
        <p:spPr>
          <a:xfrm>
            <a:off x="3254300"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353" name="Google Shape;2353;p144"/>
          <p:cNvSpPr/>
          <p:nvPr/>
        </p:nvSpPr>
        <p:spPr>
          <a:xfrm>
            <a:off x="3669313"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354" name="Google Shape;2354;p144"/>
          <p:cNvSpPr/>
          <p:nvPr/>
        </p:nvSpPr>
        <p:spPr>
          <a:xfrm>
            <a:off x="4439250"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355" name="Google Shape;2355;p144"/>
          <p:cNvSpPr/>
          <p:nvPr/>
        </p:nvSpPr>
        <p:spPr>
          <a:xfrm>
            <a:off x="5053800" y="1052075"/>
            <a:ext cx="609300" cy="135300"/>
          </a:xfrm>
          <a:prstGeom prst="roundRect">
            <a:avLst>
              <a:gd name="adj" fmla="val 16667"/>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000"/>
              <a:t>Loss</a:t>
            </a:r>
            <a:endParaRPr sz="1000"/>
          </a:p>
        </p:txBody>
      </p:sp>
      <p:sp>
        <p:nvSpPr>
          <p:cNvPr id="2356" name="Google Shape;2356;p144"/>
          <p:cNvSpPr txBox="1"/>
          <p:nvPr/>
        </p:nvSpPr>
        <p:spPr>
          <a:xfrm>
            <a:off x="5656500" y="1852000"/>
            <a:ext cx="2943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2"/>
              </a:solidFill>
            </a:endParaRPr>
          </a:p>
        </p:txBody>
      </p:sp>
      <p:sp>
        <p:nvSpPr>
          <p:cNvPr id="2357" name="Google Shape;2357;p144"/>
          <p:cNvSpPr txBox="1"/>
          <p:nvPr/>
        </p:nvSpPr>
        <p:spPr>
          <a:xfrm>
            <a:off x="190200" y="2319925"/>
            <a:ext cx="204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chemeClr val="dk2"/>
                </a:solidFill>
              </a:rPr>
              <a:t>Training Batch</a:t>
            </a:r>
            <a:endParaRPr sz="1200" b="1">
              <a:solidFill>
                <a:schemeClr val="dk2"/>
              </a:solidFill>
            </a:endParaRPr>
          </a:p>
        </p:txBody>
      </p:sp>
      <p:sp>
        <p:nvSpPr>
          <p:cNvPr id="2358" name="Google Shape;2358;p144"/>
          <p:cNvSpPr txBox="1"/>
          <p:nvPr/>
        </p:nvSpPr>
        <p:spPr>
          <a:xfrm>
            <a:off x="1331375" y="3262525"/>
            <a:ext cx="762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chemeClr val="dk2"/>
                </a:solidFill>
              </a:rPr>
              <a:t>Negative</a:t>
            </a:r>
            <a:endParaRPr sz="1000">
              <a:solidFill>
                <a:schemeClr val="dk2"/>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2363" name="Google Shape;2363;p145"/>
          <p:cNvSpPr/>
          <p:nvPr/>
        </p:nvSpPr>
        <p:spPr>
          <a:xfrm>
            <a:off x="154500" y="2712325"/>
            <a:ext cx="2158800" cy="1094400"/>
          </a:xfrm>
          <a:prstGeom prst="roundRect">
            <a:avLst>
              <a:gd name="adj" fmla="val 7679"/>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64" name="Google Shape;2364;p145"/>
          <p:cNvSpPr txBox="1"/>
          <p:nvPr/>
        </p:nvSpPr>
        <p:spPr>
          <a:xfrm>
            <a:off x="3104150"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1</a:t>
            </a:r>
            <a:endParaRPr sz="1000" b="1" baseline="-25000">
              <a:solidFill>
                <a:schemeClr val="dk2"/>
              </a:solidFill>
            </a:endParaRPr>
          </a:p>
        </p:txBody>
      </p:sp>
      <p:sp>
        <p:nvSpPr>
          <p:cNvPr id="2365" name="Google Shape;2365;p1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105</a:t>
            </a:fld>
            <a:endParaRPr/>
          </a:p>
        </p:txBody>
      </p:sp>
      <p:sp>
        <p:nvSpPr>
          <p:cNvPr id="2366" name="Google Shape;2366;p145"/>
          <p:cNvSpPr txBox="1"/>
          <p:nvPr/>
        </p:nvSpPr>
        <p:spPr>
          <a:xfrm>
            <a:off x="134325" y="2712325"/>
            <a:ext cx="2249400" cy="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a:solidFill>
                  <a:schemeClr val="dk2"/>
                </a:solidFill>
              </a:rPr>
              <a:t>[Query, </a:t>
            </a:r>
            <a:r>
              <a:rPr lang="zh-CN" sz="1200" b="1">
                <a:solidFill>
                  <a:srgbClr val="6AA84F"/>
                </a:solidFill>
              </a:rPr>
              <a:t>Doc</a:t>
            </a:r>
            <a:r>
              <a:rPr lang="zh-CN" sz="1200" b="1" baseline="-25000">
                <a:solidFill>
                  <a:srgbClr val="6AA84F"/>
                </a:solidFill>
              </a:rPr>
              <a:t>1</a:t>
            </a:r>
            <a:r>
              <a:rPr lang="zh-CN" sz="1200">
                <a:solidFill>
                  <a:schemeClr val="dk2"/>
                </a:solidFill>
              </a:rPr>
              <a:t>, </a:t>
            </a:r>
            <a:r>
              <a:rPr lang="zh-CN" sz="1200" b="1">
                <a:solidFill>
                  <a:schemeClr val="dk2"/>
                </a:solidFill>
              </a:rPr>
              <a:t>Doc</a:t>
            </a:r>
            <a:r>
              <a:rPr lang="zh-CN" sz="1200" b="1" baseline="-25000">
                <a:solidFill>
                  <a:schemeClr val="dk2"/>
                </a:solidFill>
              </a:rPr>
              <a:t>2</a:t>
            </a:r>
            <a:r>
              <a:rPr lang="zh-CN" sz="1200" b="1">
                <a:solidFill>
                  <a:schemeClr val="dk2"/>
                </a:solidFill>
              </a:rPr>
              <a:t>, …, Doc</a:t>
            </a:r>
            <a:r>
              <a:rPr lang="zh-CN" sz="1200" baseline="-25000">
                <a:solidFill>
                  <a:schemeClr val="dk2"/>
                </a:solidFill>
              </a:rPr>
              <a:t>k</a:t>
            </a:r>
            <a:r>
              <a:rPr lang="zh-CN" sz="1200">
                <a:solidFill>
                  <a:schemeClr val="dk2"/>
                </a:solidFill>
              </a:rPr>
              <a:t>]</a:t>
            </a:r>
            <a:endParaRPr sz="1200">
              <a:solidFill>
                <a:schemeClr val="dk2"/>
              </a:solidFill>
            </a:endParaRPr>
          </a:p>
          <a:p>
            <a:pPr marL="0" lvl="0" indent="0" algn="l" rtl="0">
              <a:spcBef>
                <a:spcPts val="0"/>
              </a:spcBef>
              <a:spcAft>
                <a:spcPts val="0"/>
              </a:spcAft>
              <a:buNone/>
            </a:pPr>
            <a:r>
              <a:rPr lang="zh-CN">
                <a:solidFill>
                  <a:schemeClr val="dk2"/>
                </a:solidFill>
              </a:rPr>
              <a:t>…</a:t>
            </a:r>
            <a:endParaRPr>
              <a:solidFill>
                <a:schemeClr val="dk2"/>
              </a:solidFill>
            </a:endParaRPr>
          </a:p>
          <a:p>
            <a:pPr marL="0" lvl="0" indent="0" algn="l" rtl="0">
              <a:spcBef>
                <a:spcPts val="0"/>
              </a:spcBef>
              <a:spcAft>
                <a:spcPts val="0"/>
              </a:spcAft>
              <a:buNone/>
            </a:pPr>
            <a:r>
              <a:rPr lang="zh-CN">
                <a:solidFill>
                  <a:schemeClr val="dk2"/>
                </a:solidFill>
              </a:rPr>
              <a:t>…	</a:t>
            </a:r>
            <a:endParaRPr>
              <a:solidFill>
                <a:schemeClr val="dk2"/>
              </a:solidFill>
            </a:endParaRPr>
          </a:p>
        </p:txBody>
      </p:sp>
      <p:sp>
        <p:nvSpPr>
          <p:cNvPr id="2367" name="Google Shape;2367;p145"/>
          <p:cNvSpPr/>
          <p:nvPr/>
        </p:nvSpPr>
        <p:spPr>
          <a:xfrm>
            <a:off x="2883400" y="2557325"/>
            <a:ext cx="1041000" cy="854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Sparse Query Encoder</a:t>
            </a:r>
            <a:endParaRPr/>
          </a:p>
        </p:txBody>
      </p:sp>
      <p:sp>
        <p:nvSpPr>
          <p:cNvPr id="2368" name="Google Shape;2368;p145"/>
          <p:cNvSpPr txBox="1"/>
          <p:nvPr/>
        </p:nvSpPr>
        <p:spPr>
          <a:xfrm>
            <a:off x="2883400" y="3674800"/>
            <a:ext cx="1041000" cy="29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sz="1200">
                <a:solidFill>
                  <a:schemeClr val="dk2"/>
                </a:solidFill>
              </a:rPr>
              <a:t>Query</a:t>
            </a:r>
            <a:endParaRPr sz="1200">
              <a:solidFill>
                <a:schemeClr val="dk2"/>
              </a:solidFill>
            </a:endParaRPr>
          </a:p>
        </p:txBody>
      </p:sp>
      <p:sp>
        <p:nvSpPr>
          <p:cNvPr id="2369" name="Google Shape;2369;p145"/>
          <p:cNvSpPr txBox="1"/>
          <p:nvPr/>
        </p:nvSpPr>
        <p:spPr>
          <a:xfrm>
            <a:off x="4293175" y="3674800"/>
            <a:ext cx="673800" cy="119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a:solidFill>
                  <a:schemeClr val="dk2"/>
                </a:solidFill>
              </a:rPr>
              <a:t>Doc</a:t>
            </a:r>
            <a:r>
              <a:rPr lang="zh-CN" sz="1200" baseline="-25000">
                <a:solidFill>
                  <a:schemeClr val="dk2"/>
                </a:solidFill>
              </a:rPr>
              <a:t>1</a:t>
            </a:r>
            <a:endParaRPr sz="1200" baseline="-25000">
              <a:solidFill>
                <a:schemeClr val="dk2"/>
              </a:solidFill>
            </a:endParaRPr>
          </a:p>
          <a:p>
            <a:pPr marL="0" lvl="0" indent="0" algn="l" rtl="0">
              <a:spcBef>
                <a:spcPts val="0"/>
              </a:spcBef>
              <a:spcAft>
                <a:spcPts val="0"/>
              </a:spcAft>
              <a:buNone/>
            </a:pPr>
            <a:r>
              <a:rPr lang="zh-CN" sz="1200">
                <a:solidFill>
                  <a:schemeClr val="dk2"/>
                </a:solidFill>
              </a:rPr>
              <a:t>Doc</a:t>
            </a:r>
            <a:r>
              <a:rPr lang="zh-CN" sz="1200" baseline="-25000">
                <a:solidFill>
                  <a:schemeClr val="dk2"/>
                </a:solidFill>
              </a:rPr>
              <a:t>2</a:t>
            </a:r>
            <a:endParaRPr sz="1200" baseline="-25000">
              <a:solidFill>
                <a:schemeClr val="dk2"/>
              </a:solidFill>
            </a:endParaRPr>
          </a:p>
          <a:p>
            <a:pPr marL="0" lvl="0" indent="0" algn="l" rtl="0">
              <a:spcBef>
                <a:spcPts val="0"/>
              </a:spcBef>
              <a:spcAft>
                <a:spcPts val="0"/>
              </a:spcAft>
              <a:buNone/>
            </a:pPr>
            <a:r>
              <a:rPr lang="zh-CN" sz="1200">
                <a:solidFill>
                  <a:schemeClr val="dk2"/>
                </a:solidFill>
              </a:rPr>
              <a:t>…</a:t>
            </a:r>
            <a:endParaRPr sz="1200">
              <a:solidFill>
                <a:schemeClr val="dk2"/>
              </a:solidFill>
            </a:endParaRPr>
          </a:p>
          <a:p>
            <a:pPr marL="0" lvl="0" indent="0" algn="l" rtl="0">
              <a:spcBef>
                <a:spcPts val="0"/>
              </a:spcBef>
              <a:spcAft>
                <a:spcPts val="0"/>
              </a:spcAft>
              <a:buNone/>
            </a:pPr>
            <a:r>
              <a:rPr lang="zh-CN" sz="1200">
                <a:solidFill>
                  <a:schemeClr val="dk2"/>
                </a:solidFill>
              </a:rPr>
              <a:t>Doc</a:t>
            </a:r>
            <a:r>
              <a:rPr lang="zh-CN" sz="1200" baseline="-25000">
                <a:solidFill>
                  <a:schemeClr val="dk2"/>
                </a:solidFill>
              </a:rPr>
              <a:t>k</a:t>
            </a:r>
            <a:endParaRPr sz="1200" baseline="-25000">
              <a:solidFill>
                <a:schemeClr val="dk2"/>
              </a:solidFill>
            </a:endParaRPr>
          </a:p>
        </p:txBody>
      </p:sp>
      <p:sp>
        <p:nvSpPr>
          <p:cNvPr id="2370" name="Google Shape;2370;p145"/>
          <p:cNvSpPr/>
          <p:nvPr/>
        </p:nvSpPr>
        <p:spPr>
          <a:xfrm>
            <a:off x="3104150" y="23199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71" name="Google Shape;2371;p145"/>
          <p:cNvSpPr/>
          <p:nvPr/>
        </p:nvSpPr>
        <p:spPr>
          <a:xfrm>
            <a:off x="4293175" y="23199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72" name="Google Shape;2372;p145"/>
          <p:cNvSpPr/>
          <p:nvPr/>
        </p:nvSpPr>
        <p:spPr>
          <a:xfrm>
            <a:off x="4293175" y="213997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73" name="Google Shape;2373;p145"/>
          <p:cNvSpPr/>
          <p:nvPr/>
        </p:nvSpPr>
        <p:spPr>
          <a:xfrm>
            <a:off x="4293175" y="19600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137150" tIns="0" rIns="0" bIns="91425" anchor="ctr" anchorCtr="0">
            <a:noAutofit/>
          </a:bodyPr>
          <a:lstStyle/>
          <a:p>
            <a:pPr marL="0" lvl="0" indent="0" algn="l" rtl="0">
              <a:spcBef>
                <a:spcPts val="0"/>
              </a:spcBef>
              <a:spcAft>
                <a:spcPts val="0"/>
              </a:spcAft>
              <a:buNone/>
            </a:pPr>
            <a:r>
              <a:rPr lang="zh-CN" sz="1000"/>
              <a:t>…</a:t>
            </a:r>
            <a:endParaRPr sz="1000"/>
          </a:p>
        </p:txBody>
      </p:sp>
      <p:sp>
        <p:nvSpPr>
          <p:cNvPr id="2374" name="Google Shape;2374;p145"/>
          <p:cNvSpPr/>
          <p:nvPr/>
        </p:nvSpPr>
        <p:spPr>
          <a:xfrm>
            <a:off x="4293175" y="178007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375" name="Google Shape;2375;p145"/>
          <p:cNvCxnSpPr>
            <a:stCxn id="2370" idx="0"/>
            <a:endCxn id="2364" idx="2"/>
          </p:cNvCxnSpPr>
          <p:nvPr/>
        </p:nvCxnSpPr>
        <p:spPr>
          <a:xfrm rot="10800000">
            <a:off x="3321800" y="1465525"/>
            <a:ext cx="0" cy="854400"/>
          </a:xfrm>
          <a:prstGeom prst="straightConnector1">
            <a:avLst/>
          </a:prstGeom>
          <a:noFill/>
          <a:ln w="9525" cap="flat" cmpd="sng">
            <a:solidFill>
              <a:schemeClr val="dk2"/>
            </a:solidFill>
            <a:prstDash val="dash"/>
            <a:round/>
            <a:headEnd type="none" w="med" len="med"/>
            <a:tailEnd type="none" w="med" len="med"/>
          </a:ln>
        </p:spPr>
      </p:cxnSp>
      <p:cxnSp>
        <p:nvCxnSpPr>
          <p:cNvPr id="2376" name="Google Shape;2376;p145"/>
          <p:cNvCxnSpPr>
            <a:stCxn id="2371" idx="1"/>
            <a:endCxn id="2364" idx="2"/>
          </p:cNvCxnSpPr>
          <p:nvPr/>
        </p:nvCxnSpPr>
        <p:spPr>
          <a:xfrm rot="10800000">
            <a:off x="3321775" y="1465675"/>
            <a:ext cx="971400" cy="905700"/>
          </a:xfrm>
          <a:prstGeom prst="straightConnector1">
            <a:avLst/>
          </a:prstGeom>
          <a:noFill/>
          <a:ln w="9525" cap="flat" cmpd="sng">
            <a:solidFill>
              <a:schemeClr val="dk2"/>
            </a:solidFill>
            <a:prstDash val="dash"/>
            <a:round/>
            <a:headEnd type="none" w="med" len="med"/>
            <a:tailEnd type="none" w="med" len="med"/>
          </a:ln>
        </p:spPr>
      </p:cxnSp>
      <p:sp>
        <p:nvSpPr>
          <p:cNvPr id="2377" name="Google Shape;2377;p145"/>
          <p:cNvSpPr txBox="1"/>
          <p:nvPr/>
        </p:nvSpPr>
        <p:spPr>
          <a:xfrm>
            <a:off x="3532550"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2</a:t>
            </a:r>
            <a:endParaRPr sz="1000" b="1" baseline="-25000">
              <a:solidFill>
                <a:schemeClr val="dk2"/>
              </a:solidFill>
            </a:endParaRPr>
          </a:p>
        </p:txBody>
      </p:sp>
      <p:cxnSp>
        <p:nvCxnSpPr>
          <p:cNvPr id="2378" name="Google Shape;2378;p145"/>
          <p:cNvCxnSpPr>
            <a:stCxn id="2370" idx="0"/>
            <a:endCxn id="2377" idx="2"/>
          </p:cNvCxnSpPr>
          <p:nvPr/>
        </p:nvCxnSpPr>
        <p:spPr>
          <a:xfrm rot="10800000" flipH="1">
            <a:off x="3321800" y="1465525"/>
            <a:ext cx="428400" cy="854400"/>
          </a:xfrm>
          <a:prstGeom prst="straightConnector1">
            <a:avLst/>
          </a:prstGeom>
          <a:noFill/>
          <a:ln w="9525" cap="flat" cmpd="sng">
            <a:solidFill>
              <a:schemeClr val="dk2"/>
            </a:solidFill>
            <a:prstDash val="dash"/>
            <a:round/>
            <a:headEnd type="none" w="med" len="med"/>
            <a:tailEnd type="none" w="med" len="med"/>
          </a:ln>
        </p:spPr>
      </p:cxnSp>
      <p:cxnSp>
        <p:nvCxnSpPr>
          <p:cNvPr id="2379" name="Google Shape;2379;p145"/>
          <p:cNvCxnSpPr>
            <a:stCxn id="2372" idx="1"/>
            <a:endCxn id="2377" idx="2"/>
          </p:cNvCxnSpPr>
          <p:nvPr/>
        </p:nvCxnSpPr>
        <p:spPr>
          <a:xfrm rot="10800000">
            <a:off x="3750175" y="1465725"/>
            <a:ext cx="543000" cy="725700"/>
          </a:xfrm>
          <a:prstGeom prst="straightConnector1">
            <a:avLst/>
          </a:prstGeom>
          <a:noFill/>
          <a:ln w="9525" cap="flat" cmpd="sng">
            <a:solidFill>
              <a:schemeClr val="dk2"/>
            </a:solidFill>
            <a:prstDash val="dash"/>
            <a:round/>
            <a:headEnd type="none" w="med" len="med"/>
            <a:tailEnd type="none" w="med" len="med"/>
          </a:ln>
        </p:spPr>
      </p:cxnSp>
      <p:sp>
        <p:nvSpPr>
          <p:cNvPr id="2380" name="Google Shape;2380;p145"/>
          <p:cNvSpPr txBox="1"/>
          <p:nvPr/>
        </p:nvSpPr>
        <p:spPr>
          <a:xfrm>
            <a:off x="4293175"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n</a:t>
            </a:r>
            <a:endParaRPr sz="1000" b="1" baseline="-25000">
              <a:solidFill>
                <a:schemeClr val="dk2"/>
              </a:solidFill>
            </a:endParaRPr>
          </a:p>
        </p:txBody>
      </p:sp>
      <p:cxnSp>
        <p:nvCxnSpPr>
          <p:cNvPr id="2381" name="Google Shape;2381;p145"/>
          <p:cNvCxnSpPr>
            <a:stCxn id="2370" idx="0"/>
            <a:endCxn id="2380" idx="2"/>
          </p:cNvCxnSpPr>
          <p:nvPr/>
        </p:nvCxnSpPr>
        <p:spPr>
          <a:xfrm rot="10800000" flipH="1">
            <a:off x="3321800" y="1465525"/>
            <a:ext cx="1188900" cy="854400"/>
          </a:xfrm>
          <a:prstGeom prst="straightConnector1">
            <a:avLst/>
          </a:prstGeom>
          <a:noFill/>
          <a:ln w="9525" cap="flat" cmpd="sng">
            <a:solidFill>
              <a:schemeClr val="dk2"/>
            </a:solidFill>
            <a:prstDash val="dash"/>
            <a:round/>
            <a:headEnd type="none" w="med" len="med"/>
            <a:tailEnd type="none" w="med" len="med"/>
          </a:ln>
        </p:spPr>
      </p:cxnSp>
      <p:cxnSp>
        <p:nvCxnSpPr>
          <p:cNvPr id="2382" name="Google Shape;2382;p145"/>
          <p:cNvCxnSpPr>
            <a:stCxn id="2374" idx="0"/>
            <a:endCxn id="2380" idx="2"/>
          </p:cNvCxnSpPr>
          <p:nvPr/>
        </p:nvCxnSpPr>
        <p:spPr>
          <a:xfrm rot="10800000">
            <a:off x="4510825" y="1465675"/>
            <a:ext cx="0" cy="314400"/>
          </a:xfrm>
          <a:prstGeom prst="straightConnector1">
            <a:avLst/>
          </a:prstGeom>
          <a:noFill/>
          <a:ln w="9525" cap="flat" cmpd="sng">
            <a:solidFill>
              <a:schemeClr val="dk2"/>
            </a:solidFill>
            <a:prstDash val="dash"/>
            <a:round/>
            <a:headEnd type="none" w="med" len="med"/>
            <a:tailEnd type="none" w="med" len="med"/>
          </a:ln>
        </p:spPr>
      </p:cxnSp>
      <p:sp>
        <p:nvSpPr>
          <p:cNvPr id="2383" name="Google Shape;2383;p145"/>
          <p:cNvSpPr txBox="1"/>
          <p:nvPr/>
        </p:nvSpPr>
        <p:spPr>
          <a:xfrm>
            <a:off x="3918300" y="1126925"/>
            <a:ext cx="328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a:t>
            </a:r>
            <a:endParaRPr sz="1000" b="1">
              <a:solidFill>
                <a:schemeClr val="dk2"/>
              </a:solidFill>
            </a:endParaRPr>
          </a:p>
        </p:txBody>
      </p:sp>
      <p:sp>
        <p:nvSpPr>
          <p:cNvPr id="2384" name="Google Shape;2384;p145"/>
          <p:cNvSpPr/>
          <p:nvPr/>
        </p:nvSpPr>
        <p:spPr>
          <a:xfrm>
            <a:off x="4025125" y="2551325"/>
            <a:ext cx="1041000" cy="854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Sparse Document Encoder</a:t>
            </a:r>
            <a:endParaRPr/>
          </a:p>
        </p:txBody>
      </p:sp>
      <p:sp>
        <p:nvSpPr>
          <p:cNvPr id="2385" name="Google Shape;2385;p145"/>
          <p:cNvSpPr/>
          <p:nvPr/>
        </p:nvSpPr>
        <p:spPr>
          <a:xfrm>
            <a:off x="3321800" y="3507675"/>
            <a:ext cx="190500" cy="135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86" name="Google Shape;2386;p145"/>
          <p:cNvSpPr/>
          <p:nvPr/>
        </p:nvSpPr>
        <p:spPr>
          <a:xfrm>
            <a:off x="4450375" y="3472763"/>
            <a:ext cx="190500" cy="135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87" name="Google Shape;2387;p145"/>
          <p:cNvSpPr txBox="1"/>
          <p:nvPr/>
        </p:nvSpPr>
        <p:spPr>
          <a:xfrm>
            <a:off x="3104150" y="777175"/>
            <a:ext cx="1562100" cy="2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000" b="1">
                <a:solidFill>
                  <a:srgbClr val="FF0000"/>
                </a:solidFill>
                <a:highlight>
                  <a:srgbClr val="DEEBF7"/>
                </a:highlight>
              </a:rPr>
              <a:t>1         0         …       0</a:t>
            </a:r>
            <a:endParaRPr sz="1000" b="1" baseline="-25000">
              <a:solidFill>
                <a:srgbClr val="FF0000"/>
              </a:solidFill>
              <a:highlight>
                <a:srgbClr val="DEEBF7"/>
              </a:highlight>
            </a:endParaRPr>
          </a:p>
        </p:txBody>
      </p:sp>
      <p:sp>
        <p:nvSpPr>
          <p:cNvPr id="2388" name="Google Shape;2388;p145"/>
          <p:cNvSpPr/>
          <p:nvPr/>
        </p:nvSpPr>
        <p:spPr>
          <a:xfrm>
            <a:off x="4728475" y="912125"/>
            <a:ext cx="43500" cy="4152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389" name="Google Shape;2389;p145"/>
          <p:cNvCxnSpPr>
            <a:stCxn id="2388" idx="1"/>
            <a:endCxn id="2390" idx="1"/>
          </p:cNvCxnSpPr>
          <p:nvPr/>
        </p:nvCxnSpPr>
        <p:spPr>
          <a:xfrm>
            <a:off x="4771975" y="1119725"/>
            <a:ext cx="281700" cy="0"/>
          </a:xfrm>
          <a:prstGeom prst="straightConnector1">
            <a:avLst/>
          </a:prstGeom>
          <a:noFill/>
          <a:ln w="9525" cap="flat" cmpd="sng">
            <a:solidFill>
              <a:schemeClr val="dk2"/>
            </a:solidFill>
            <a:prstDash val="solid"/>
            <a:round/>
            <a:headEnd type="none" w="med" len="med"/>
            <a:tailEnd type="triangle" w="med" len="med"/>
          </a:ln>
        </p:spPr>
      </p:cxnSp>
      <p:cxnSp>
        <p:nvCxnSpPr>
          <p:cNvPr id="2391" name="Google Shape;2391;p145"/>
          <p:cNvCxnSpPr>
            <a:stCxn id="2390" idx="2"/>
            <a:endCxn id="2367" idx="3"/>
          </p:cNvCxnSpPr>
          <p:nvPr/>
        </p:nvCxnSpPr>
        <p:spPr>
          <a:xfrm rot="5400000">
            <a:off x="3781000" y="1330775"/>
            <a:ext cx="1797300" cy="1510500"/>
          </a:xfrm>
          <a:prstGeom prst="curvedConnector2">
            <a:avLst/>
          </a:prstGeom>
          <a:noFill/>
          <a:ln w="9525" cap="flat" cmpd="sng">
            <a:solidFill>
              <a:schemeClr val="dk2"/>
            </a:solidFill>
            <a:prstDash val="dash"/>
            <a:round/>
            <a:headEnd type="none" w="med" len="med"/>
            <a:tailEnd type="triangle" w="med" len="med"/>
          </a:ln>
        </p:spPr>
      </p:cxnSp>
      <p:cxnSp>
        <p:nvCxnSpPr>
          <p:cNvPr id="2392" name="Google Shape;2392;p145"/>
          <p:cNvCxnSpPr>
            <a:stCxn id="2390" idx="2"/>
            <a:endCxn id="2384" idx="3"/>
          </p:cNvCxnSpPr>
          <p:nvPr/>
        </p:nvCxnSpPr>
        <p:spPr>
          <a:xfrm rot="5400000">
            <a:off x="4354825" y="1898675"/>
            <a:ext cx="1791300" cy="368700"/>
          </a:xfrm>
          <a:prstGeom prst="curvedConnector2">
            <a:avLst/>
          </a:prstGeom>
          <a:noFill/>
          <a:ln w="9525" cap="flat" cmpd="sng">
            <a:solidFill>
              <a:schemeClr val="dk2"/>
            </a:solidFill>
            <a:prstDash val="dash"/>
            <a:round/>
            <a:headEnd type="none" w="med" len="med"/>
            <a:tailEnd type="triangle" w="med" len="med"/>
          </a:ln>
        </p:spPr>
      </p:cxnSp>
      <p:sp>
        <p:nvSpPr>
          <p:cNvPr id="2393" name="Google Shape;2393;p145"/>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a:t>
            </a:r>
            <a:endParaRPr b="1">
              <a:solidFill>
                <a:srgbClr val="611BB8"/>
              </a:solidFill>
            </a:endParaRPr>
          </a:p>
        </p:txBody>
      </p:sp>
      <p:sp>
        <p:nvSpPr>
          <p:cNvPr id="2394" name="Google Shape;2394;p145"/>
          <p:cNvSpPr txBox="1"/>
          <p:nvPr/>
        </p:nvSpPr>
        <p:spPr>
          <a:xfrm>
            <a:off x="5656500" y="1471000"/>
            <a:ext cx="2784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chemeClr val="dk2"/>
                </a:solidFill>
              </a:rPr>
              <a:t>Label and Loss:</a:t>
            </a:r>
            <a:endParaRPr sz="1200" b="1">
              <a:solidFill>
                <a:schemeClr val="dk2"/>
              </a:solidFill>
            </a:endParaRPr>
          </a:p>
          <a:p>
            <a:pPr marL="0" lvl="0" indent="0" algn="l" rtl="0">
              <a:spcBef>
                <a:spcPts val="0"/>
              </a:spcBef>
              <a:spcAft>
                <a:spcPts val="0"/>
              </a:spcAft>
              <a:buNone/>
            </a:pPr>
            <a:endParaRPr sz="1200" b="1">
              <a:solidFill>
                <a:schemeClr val="dk2"/>
              </a:solidFill>
            </a:endParaRPr>
          </a:p>
        </p:txBody>
      </p:sp>
      <p:sp>
        <p:nvSpPr>
          <p:cNvPr id="2395" name="Google Shape;2395;p145"/>
          <p:cNvSpPr/>
          <p:nvPr/>
        </p:nvSpPr>
        <p:spPr>
          <a:xfrm rot="-5400000">
            <a:off x="1609250" y="2682925"/>
            <a:ext cx="111000" cy="947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96" name="Google Shape;2396;p145"/>
          <p:cNvSpPr txBox="1"/>
          <p:nvPr/>
        </p:nvSpPr>
        <p:spPr>
          <a:xfrm>
            <a:off x="1249775" y="3277125"/>
            <a:ext cx="393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2397" name="Google Shape;2397;p145"/>
          <p:cNvSpPr/>
          <p:nvPr/>
        </p:nvSpPr>
        <p:spPr>
          <a:xfrm>
            <a:off x="2434100" y="2919475"/>
            <a:ext cx="328500" cy="292800"/>
          </a:xfrm>
          <a:prstGeom prst="rightArrow">
            <a:avLst>
              <a:gd name="adj1" fmla="val 50000"/>
              <a:gd name="adj2" fmla="val 4738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98" name="Google Shape;2398;p145"/>
          <p:cNvSpPr/>
          <p:nvPr/>
        </p:nvSpPr>
        <p:spPr>
          <a:xfrm>
            <a:off x="3254300"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399" name="Google Shape;2399;p145"/>
          <p:cNvSpPr/>
          <p:nvPr/>
        </p:nvSpPr>
        <p:spPr>
          <a:xfrm>
            <a:off x="3669313"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400" name="Google Shape;2400;p145"/>
          <p:cNvSpPr/>
          <p:nvPr/>
        </p:nvSpPr>
        <p:spPr>
          <a:xfrm>
            <a:off x="4439250"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401" name="Google Shape;2401;p145"/>
          <p:cNvSpPr/>
          <p:nvPr/>
        </p:nvSpPr>
        <p:spPr>
          <a:xfrm>
            <a:off x="5053800" y="1052075"/>
            <a:ext cx="609300" cy="135300"/>
          </a:xfrm>
          <a:prstGeom prst="roundRect">
            <a:avLst>
              <a:gd name="adj" fmla="val 16667"/>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000"/>
              <a:t>Loss</a:t>
            </a:r>
            <a:endParaRPr sz="1000"/>
          </a:p>
        </p:txBody>
      </p:sp>
      <p:sp>
        <p:nvSpPr>
          <p:cNvPr id="2402" name="Google Shape;2402;p145"/>
          <p:cNvSpPr txBox="1"/>
          <p:nvPr/>
        </p:nvSpPr>
        <p:spPr>
          <a:xfrm>
            <a:off x="5656500" y="1852000"/>
            <a:ext cx="2943300" cy="12930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chemeClr val="dk2"/>
              </a:buClr>
              <a:buSzPts val="1200"/>
              <a:buChar char="●"/>
            </a:pPr>
            <a:r>
              <a:rPr lang="zh-CN" sz="1200" b="1">
                <a:solidFill>
                  <a:schemeClr val="dk2"/>
                </a:solidFill>
              </a:rPr>
              <a:t>No Distillation</a:t>
            </a:r>
            <a:endParaRPr sz="1200" b="1">
              <a:solidFill>
                <a:schemeClr val="dk2"/>
              </a:solidFill>
            </a:endParaRPr>
          </a:p>
          <a:p>
            <a:pPr marL="914400" lvl="1" indent="-304800" algn="l" rtl="0">
              <a:spcBef>
                <a:spcPts val="0"/>
              </a:spcBef>
              <a:spcAft>
                <a:spcPts val="0"/>
              </a:spcAft>
              <a:buClr>
                <a:schemeClr val="dk2"/>
              </a:buClr>
              <a:buSzPts val="1200"/>
              <a:buChar char="○"/>
            </a:pPr>
            <a:r>
              <a:rPr lang="zh-CN" sz="1200">
                <a:solidFill>
                  <a:schemeClr val="dk2"/>
                </a:solidFill>
              </a:rPr>
              <a:t>Dataset provided Labels </a:t>
            </a:r>
            <a:br>
              <a:rPr lang="zh-CN" sz="1200">
                <a:solidFill>
                  <a:schemeClr val="dk2"/>
                </a:solidFill>
              </a:rPr>
            </a:br>
            <a:r>
              <a:rPr lang="zh-CN" sz="1200">
                <a:solidFill>
                  <a:schemeClr val="dk2"/>
                </a:solidFill>
              </a:rPr>
              <a:t>(Usually Binary)</a:t>
            </a:r>
            <a:endParaRPr sz="1200">
              <a:solidFill>
                <a:schemeClr val="dk2"/>
              </a:solidFill>
            </a:endParaRPr>
          </a:p>
          <a:p>
            <a:pPr marL="914400" lvl="1" indent="-304800" algn="l" rtl="0">
              <a:spcBef>
                <a:spcPts val="0"/>
              </a:spcBef>
              <a:spcAft>
                <a:spcPts val="0"/>
              </a:spcAft>
              <a:buClr>
                <a:schemeClr val="dk2"/>
              </a:buClr>
              <a:buSzPts val="1200"/>
              <a:buChar char="○"/>
            </a:pPr>
            <a:r>
              <a:rPr lang="zh-CN" sz="1200">
                <a:solidFill>
                  <a:schemeClr val="dk2"/>
                </a:solidFill>
              </a:rPr>
              <a:t>Any Classification/Ranking Loss</a:t>
            </a:r>
            <a:br>
              <a:rPr lang="zh-CN" sz="1200">
                <a:solidFill>
                  <a:schemeClr val="dk2"/>
                </a:solidFill>
              </a:rPr>
            </a:br>
            <a:r>
              <a:rPr lang="zh-CN" sz="1200">
                <a:solidFill>
                  <a:schemeClr val="dk2"/>
                </a:solidFill>
              </a:rPr>
              <a:t>(e.g., Cross Entropy)</a:t>
            </a:r>
            <a:endParaRPr sz="1200">
              <a:solidFill>
                <a:schemeClr val="dk2"/>
              </a:solidFill>
            </a:endParaRPr>
          </a:p>
        </p:txBody>
      </p:sp>
      <p:sp>
        <p:nvSpPr>
          <p:cNvPr id="2403" name="Google Shape;2403;p145"/>
          <p:cNvSpPr txBox="1"/>
          <p:nvPr/>
        </p:nvSpPr>
        <p:spPr>
          <a:xfrm>
            <a:off x="190200" y="2319925"/>
            <a:ext cx="204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chemeClr val="dk2"/>
                </a:solidFill>
              </a:rPr>
              <a:t>Training Batch</a:t>
            </a:r>
            <a:endParaRPr sz="1200" b="1">
              <a:solidFill>
                <a:schemeClr val="dk2"/>
              </a:solidFill>
            </a:endParaRPr>
          </a:p>
        </p:txBody>
      </p:sp>
      <p:sp>
        <p:nvSpPr>
          <p:cNvPr id="2404" name="Google Shape;2404;p145"/>
          <p:cNvSpPr txBox="1"/>
          <p:nvPr/>
        </p:nvSpPr>
        <p:spPr>
          <a:xfrm>
            <a:off x="1331375" y="3262525"/>
            <a:ext cx="762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chemeClr val="dk2"/>
                </a:solidFill>
              </a:rPr>
              <a:t>Negative</a:t>
            </a:r>
            <a:endParaRPr sz="1000">
              <a:solidFill>
                <a:schemeClr val="dk2"/>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408"/>
        <p:cNvGrpSpPr/>
        <p:nvPr/>
      </p:nvGrpSpPr>
      <p:grpSpPr>
        <a:xfrm>
          <a:off x="0" y="0"/>
          <a:ext cx="0" cy="0"/>
          <a:chOff x="0" y="0"/>
          <a:chExt cx="0" cy="0"/>
        </a:xfrm>
      </p:grpSpPr>
      <p:sp>
        <p:nvSpPr>
          <p:cNvPr id="2409" name="Google Shape;2409;p146"/>
          <p:cNvSpPr/>
          <p:nvPr/>
        </p:nvSpPr>
        <p:spPr>
          <a:xfrm>
            <a:off x="154500" y="2712325"/>
            <a:ext cx="2158800" cy="1094400"/>
          </a:xfrm>
          <a:prstGeom prst="roundRect">
            <a:avLst>
              <a:gd name="adj" fmla="val 7679"/>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10" name="Google Shape;2410;p146"/>
          <p:cNvSpPr txBox="1"/>
          <p:nvPr/>
        </p:nvSpPr>
        <p:spPr>
          <a:xfrm>
            <a:off x="3104150"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1</a:t>
            </a:r>
            <a:endParaRPr sz="1000" b="1" baseline="-25000">
              <a:solidFill>
                <a:schemeClr val="dk2"/>
              </a:solidFill>
            </a:endParaRPr>
          </a:p>
        </p:txBody>
      </p:sp>
      <p:sp>
        <p:nvSpPr>
          <p:cNvPr id="2411" name="Google Shape;2411;p1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106</a:t>
            </a:fld>
            <a:endParaRPr/>
          </a:p>
        </p:txBody>
      </p:sp>
      <p:sp>
        <p:nvSpPr>
          <p:cNvPr id="2412" name="Google Shape;2412;p146"/>
          <p:cNvSpPr txBox="1"/>
          <p:nvPr/>
        </p:nvSpPr>
        <p:spPr>
          <a:xfrm>
            <a:off x="134325" y="2712325"/>
            <a:ext cx="2249400" cy="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a:solidFill>
                  <a:schemeClr val="dk2"/>
                </a:solidFill>
              </a:rPr>
              <a:t>[Query, </a:t>
            </a:r>
            <a:r>
              <a:rPr lang="zh-CN" sz="1200" b="1">
                <a:solidFill>
                  <a:srgbClr val="6AA84F"/>
                </a:solidFill>
              </a:rPr>
              <a:t>Doc</a:t>
            </a:r>
            <a:r>
              <a:rPr lang="zh-CN" sz="1200" b="1" baseline="-25000">
                <a:solidFill>
                  <a:srgbClr val="6AA84F"/>
                </a:solidFill>
              </a:rPr>
              <a:t>1</a:t>
            </a:r>
            <a:r>
              <a:rPr lang="zh-CN" sz="1200">
                <a:solidFill>
                  <a:schemeClr val="dk2"/>
                </a:solidFill>
              </a:rPr>
              <a:t>, </a:t>
            </a:r>
            <a:r>
              <a:rPr lang="zh-CN" sz="1200" b="1">
                <a:solidFill>
                  <a:schemeClr val="dk2"/>
                </a:solidFill>
              </a:rPr>
              <a:t>Doc</a:t>
            </a:r>
            <a:r>
              <a:rPr lang="zh-CN" sz="1200" b="1" baseline="-25000">
                <a:solidFill>
                  <a:schemeClr val="dk2"/>
                </a:solidFill>
              </a:rPr>
              <a:t>2</a:t>
            </a:r>
            <a:r>
              <a:rPr lang="zh-CN" sz="1200" b="1">
                <a:solidFill>
                  <a:schemeClr val="dk2"/>
                </a:solidFill>
              </a:rPr>
              <a:t>, …, Doc</a:t>
            </a:r>
            <a:r>
              <a:rPr lang="zh-CN" sz="1200" baseline="-25000">
                <a:solidFill>
                  <a:schemeClr val="dk2"/>
                </a:solidFill>
              </a:rPr>
              <a:t>k</a:t>
            </a:r>
            <a:r>
              <a:rPr lang="zh-CN" sz="1200">
                <a:solidFill>
                  <a:schemeClr val="dk2"/>
                </a:solidFill>
              </a:rPr>
              <a:t>]</a:t>
            </a:r>
            <a:endParaRPr sz="1200">
              <a:solidFill>
                <a:schemeClr val="dk2"/>
              </a:solidFill>
            </a:endParaRPr>
          </a:p>
          <a:p>
            <a:pPr marL="0" lvl="0" indent="0" algn="l" rtl="0">
              <a:spcBef>
                <a:spcPts val="0"/>
              </a:spcBef>
              <a:spcAft>
                <a:spcPts val="0"/>
              </a:spcAft>
              <a:buNone/>
            </a:pPr>
            <a:r>
              <a:rPr lang="zh-CN">
                <a:solidFill>
                  <a:schemeClr val="dk2"/>
                </a:solidFill>
              </a:rPr>
              <a:t>…</a:t>
            </a:r>
            <a:endParaRPr>
              <a:solidFill>
                <a:schemeClr val="dk2"/>
              </a:solidFill>
            </a:endParaRPr>
          </a:p>
          <a:p>
            <a:pPr marL="0" lvl="0" indent="0" algn="l" rtl="0">
              <a:spcBef>
                <a:spcPts val="0"/>
              </a:spcBef>
              <a:spcAft>
                <a:spcPts val="0"/>
              </a:spcAft>
              <a:buNone/>
            </a:pPr>
            <a:r>
              <a:rPr lang="zh-CN">
                <a:solidFill>
                  <a:schemeClr val="dk2"/>
                </a:solidFill>
              </a:rPr>
              <a:t>…	</a:t>
            </a:r>
            <a:endParaRPr>
              <a:solidFill>
                <a:schemeClr val="dk2"/>
              </a:solidFill>
            </a:endParaRPr>
          </a:p>
        </p:txBody>
      </p:sp>
      <p:sp>
        <p:nvSpPr>
          <p:cNvPr id="2413" name="Google Shape;2413;p146"/>
          <p:cNvSpPr/>
          <p:nvPr/>
        </p:nvSpPr>
        <p:spPr>
          <a:xfrm>
            <a:off x="2883400" y="2557325"/>
            <a:ext cx="1041000" cy="854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Sparse Query Encoder</a:t>
            </a:r>
            <a:endParaRPr/>
          </a:p>
        </p:txBody>
      </p:sp>
      <p:sp>
        <p:nvSpPr>
          <p:cNvPr id="2414" name="Google Shape;2414;p146"/>
          <p:cNvSpPr txBox="1"/>
          <p:nvPr/>
        </p:nvSpPr>
        <p:spPr>
          <a:xfrm>
            <a:off x="2883400" y="3674800"/>
            <a:ext cx="1041000" cy="29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sz="1200">
                <a:solidFill>
                  <a:schemeClr val="dk2"/>
                </a:solidFill>
              </a:rPr>
              <a:t>Query</a:t>
            </a:r>
            <a:endParaRPr sz="1200">
              <a:solidFill>
                <a:schemeClr val="dk2"/>
              </a:solidFill>
            </a:endParaRPr>
          </a:p>
        </p:txBody>
      </p:sp>
      <p:sp>
        <p:nvSpPr>
          <p:cNvPr id="2415" name="Google Shape;2415;p146"/>
          <p:cNvSpPr txBox="1"/>
          <p:nvPr/>
        </p:nvSpPr>
        <p:spPr>
          <a:xfrm>
            <a:off x="4293175" y="3674800"/>
            <a:ext cx="673800" cy="119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a:solidFill>
                  <a:schemeClr val="dk2"/>
                </a:solidFill>
              </a:rPr>
              <a:t>Doc</a:t>
            </a:r>
            <a:r>
              <a:rPr lang="zh-CN" sz="1200" baseline="-25000">
                <a:solidFill>
                  <a:schemeClr val="dk2"/>
                </a:solidFill>
              </a:rPr>
              <a:t>1</a:t>
            </a:r>
            <a:endParaRPr sz="1200" baseline="-25000">
              <a:solidFill>
                <a:schemeClr val="dk2"/>
              </a:solidFill>
            </a:endParaRPr>
          </a:p>
          <a:p>
            <a:pPr marL="0" lvl="0" indent="0" algn="l" rtl="0">
              <a:spcBef>
                <a:spcPts val="0"/>
              </a:spcBef>
              <a:spcAft>
                <a:spcPts val="0"/>
              </a:spcAft>
              <a:buNone/>
            </a:pPr>
            <a:r>
              <a:rPr lang="zh-CN" sz="1200">
                <a:solidFill>
                  <a:schemeClr val="dk2"/>
                </a:solidFill>
              </a:rPr>
              <a:t>Doc</a:t>
            </a:r>
            <a:r>
              <a:rPr lang="zh-CN" sz="1200" baseline="-25000">
                <a:solidFill>
                  <a:schemeClr val="dk2"/>
                </a:solidFill>
              </a:rPr>
              <a:t>2</a:t>
            </a:r>
            <a:endParaRPr sz="1200" baseline="-25000">
              <a:solidFill>
                <a:schemeClr val="dk2"/>
              </a:solidFill>
            </a:endParaRPr>
          </a:p>
          <a:p>
            <a:pPr marL="0" lvl="0" indent="0" algn="l" rtl="0">
              <a:spcBef>
                <a:spcPts val="0"/>
              </a:spcBef>
              <a:spcAft>
                <a:spcPts val="0"/>
              </a:spcAft>
              <a:buNone/>
            </a:pPr>
            <a:r>
              <a:rPr lang="zh-CN" sz="1200">
                <a:solidFill>
                  <a:schemeClr val="dk2"/>
                </a:solidFill>
              </a:rPr>
              <a:t>…</a:t>
            </a:r>
            <a:endParaRPr sz="1200">
              <a:solidFill>
                <a:schemeClr val="dk2"/>
              </a:solidFill>
            </a:endParaRPr>
          </a:p>
          <a:p>
            <a:pPr marL="0" lvl="0" indent="0" algn="l" rtl="0">
              <a:spcBef>
                <a:spcPts val="0"/>
              </a:spcBef>
              <a:spcAft>
                <a:spcPts val="0"/>
              </a:spcAft>
              <a:buNone/>
            </a:pPr>
            <a:r>
              <a:rPr lang="zh-CN" sz="1200">
                <a:solidFill>
                  <a:schemeClr val="dk2"/>
                </a:solidFill>
              </a:rPr>
              <a:t>Doc</a:t>
            </a:r>
            <a:r>
              <a:rPr lang="zh-CN" sz="1200" baseline="-25000">
                <a:solidFill>
                  <a:schemeClr val="dk2"/>
                </a:solidFill>
              </a:rPr>
              <a:t>k</a:t>
            </a:r>
            <a:endParaRPr sz="1200" baseline="-25000">
              <a:solidFill>
                <a:schemeClr val="dk2"/>
              </a:solidFill>
            </a:endParaRPr>
          </a:p>
        </p:txBody>
      </p:sp>
      <p:sp>
        <p:nvSpPr>
          <p:cNvPr id="2416" name="Google Shape;2416;p146"/>
          <p:cNvSpPr/>
          <p:nvPr/>
        </p:nvSpPr>
        <p:spPr>
          <a:xfrm>
            <a:off x="3104150" y="23199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17" name="Google Shape;2417;p146"/>
          <p:cNvSpPr/>
          <p:nvPr/>
        </p:nvSpPr>
        <p:spPr>
          <a:xfrm>
            <a:off x="4293175" y="23199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18" name="Google Shape;2418;p146"/>
          <p:cNvSpPr/>
          <p:nvPr/>
        </p:nvSpPr>
        <p:spPr>
          <a:xfrm>
            <a:off x="4293175" y="213997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19" name="Google Shape;2419;p146"/>
          <p:cNvSpPr/>
          <p:nvPr/>
        </p:nvSpPr>
        <p:spPr>
          <a:xfrm>
            <a:off x="4293175" y="19600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137150" tIns="0" rIns="0" bIns="91425" anchor="ctr" anchorCtr="0">
            <a:noAutofit/>
          </a:bodyPr>
          <a:lstStyle/>
          <a:p>
            <a:pPr marL="0" lvl="0" indent="0" algn="l" rtl="0">
              <a:spcBef>
                <a:spcPts val="0"/>
              </a:spcBef>
              <a:spcAft>
                <a:spcPts val="0"/>
              </a:spcAft>
              <a:buNone/>
            </a:pPr>
            <a:r>
              <a:rPr lang="zh-CN" sz="1000"/>
              <a:t>…</a:t>
            </a:r>
            <a:endParaRPr sz="1000"/>
          </a:p>
        </p:txBody>
      </p:sp>
      <p:sp>
        <p:nvSpPr>
          <p:cNvPr id="2420" name="Google Shape;2420;p146"/>
          <p:cNvSpPr/>
          <p:nvPr/>
        </p:nvSpPr>
        <p:spPr>
          <a:xfrm>
            <a:off x="4293175" y="178007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421" name="Google Shape;2421;p146"/>
          <p:cNvCxnSpPr>
            <a:stCxn id="2416" idx="0"/>
            <a:endCxn id="2410" idx="2"/>
          </p:cNvCxnSpPr>
          <p:nvPr/>
        </p:nvCxnSpPr>
        <p:spPr>
          <a:xfrm rot="10800000">
            <a:off x="3321800" y="1465525"/>
            <a:ext cx="0" cy="854400"/>
          </a:xfrm>
          <a:prstGeom prst="straightConnector1">
            <a:avLst/>
          </a:prstGeom>
          <a:noFill/>
          <a:ln w="9525" cap="flat" cmpd="sng">
            <a:solidFill>
              <a:schemeClr val="dk2"/>
            </a:solidFill>
            <a:prstDash val="dash"/>
            <a:round/>
            <a:headEnd type="none" w="med" len="med"/>
            <a:tailEnd type="none" w="med" len="med"/>
          </a:ln>
        </p:spPr>
      </p:cxnSp>
      <p:cxnSp>
        <p:nvCxnSpPr>
          <p:cNvPr id="2422" name="Google Shape;2422;p146"/>
          <p:cNvCxnSpPr>
            <a:stCxn id="2417" idx="1"/>
            <a:endCxn id="2410" idx="2"/>
          </p:cNvCxnSpPr>
          <p:nvPr/>
        </p:nvCxnSpPr>
        <p:spPr>
          <a:xfrm rot="10800000">
            <a:off x="3321775" y="1465675"/>
            <a:ext cx="971400" cy="905700"/>
          </a:xfrm>
          <a:prstGeom prst="straightConnector1">
            <a:avLst/>
          </a:prstGeom>
          <a:noFill/>
          <a:ln w="9525" cap="flat" cmpd="sng">
            <a:solidFill>
              <a:schemeClr val="dk2"/>
            </a:solidFill>
            <a:prstDash val="dash"/>
            <a:round/>
            <a:headEnd type="none" w="med" len="med"/>
            <a:tailEnd type="none" w="med" len="med"/>
          </a:ln>
        </p:spPr>
      </p:cxnSp>
      <p:sp>
        <p:nvSpPr>
          <p:cNvPr id="2423" name="Google Shape;2423;p146"/>
          <p:cNvSpPr txBox="1"/>
          <p:nvPr/>
        </p:nvSpPr>
        <p:spPr>
          <a:xfrm>
            <a:off x="3532550"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2</a:t>
            </a:r>
            <a:endParaRPr sz="1000" b="1" baseline="-25000">
              <a:solidFill>
                <a:schemeClr val="dk2"/>
              </a:solidFill>
            </a:endParaRPr>
          </a:p>
        </p:txBody>
      </p:sp>
      <p:cxnSp>
        <p:nvCxnSpPr>
          <p:cNvPr id="2424" name="Google Shape;2424;p146"/>
          <p:cNvCxnSpPr>
            <a:stCxn id="2416" idx="0"/>
            <a:endCxn id="2423" idx="2"/>
          </p:cNvCxnSpPr>
          <p:nvPr/>
        </p:nvCxnSpPr>
        <p:spPr>
          <a:xfrm rot="10800000" flipH="1">
            <a:off x="3321800" y="1465525"/>
            <a:ext cx="428400" cy="854400"/>
          </a:xfrm>
          <a:prstGeom prst="straightConnector1">
            <a:avLst/>
          </a:prstGeom>
          <a:noFill/>
          <a:ln w="9525" cap="flat" cmpd="sng">
            <a:solidFill>
              <a:schemeClr val="dk2"/>
            </a:solidFill>
            <a:prstDash val="dash"/>
            <a:round/>
            <a:headEnd type="none" w="med" len="med"/>
            <a:tailEnd type="none" w="med" len="med"/>
          </a:ln>
        </p:spPr>
      </p:cxnSp>
      <p:cxnSp>
        <p:nvCxnSpPr>
          <p:cNvPr id="2425" name="Google Shape;2425;p146"/>
          <p:cNvCxnSpPr>
            <a:stCxn id="2418" idx="1"/>
            <a:endCxn id="2423" idx="2"/>
          </p:cNvCxnSpPr>
          <p:nvPr/>
        </p:nvCxnSpPr>
        <p:spPr>
          <a:xfrm rot="10800000">
            <a:off x="3750175" y="1465725"/>
            <a:ext cx="543000" cy="725700"/>
          </a:xfrm>
          <a:prstGeom prst="straightConnector1">
            <a:avLst/>
          </a:prstGeom>
          <a:noFill/>
          <a:ln w="9525" cap="flat" cmpd="sng">
            <a:solidFill>
              <a:schemeClr val="dk2"/>
            </a:solidFill>
            <a:prstDash val="dash"/>
            <a:round/>
            <a:headEnd type="none" w="med" len="med"/>
            <a:tailEnd type="none" w="med" len="med"/>
          </a:ln>
        </p:spPr>
      </p:cxnSp>
      <p:sp>
        <p:nvSpPr>
          <p:cNvPr id="2426" name="Google Shape;2426;p146"/>
          <p:cNvSpPr txBox="1"/>
          <p:nvPr/>
        </p:nvSpPr>
        <p:spPr>
          <a:xfrm>
            <a:off x="4293175"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n</a:t>
            </a:r>
            <a:endParaRPr sz="1000" b="1" baseline="-25000">
              <a:solidFill>
                <a:schemeClr val="dk2"/>
              </a:solidFill>
            </a:endParaRPr>
          </a:p>
        </p:txBody>
      </p:sp>
      <p:cxnSp>
        <p:nvCxnSpPr>
          <p:cNvPr id="2427" name="Google Shape;2427;p146"/>
          <p:cNvCxnSpPr>
            <a:stCxn id="2416" idx="0"/>
            <a:endCxn id="2426" idx="2"/>
          </p:cNvCxnSpPr>
          <p:nvPr/>
        </p:nvCxnSpPr>
        <p:spPr>
          <a:xfrm rot="10800000" flipH="1">
            <a:off x="3321800" y="1465525"/>
            <a:ext cx="1188900" cy="854400"/>
          </a:xfrm>
          <a:prstGeom prst="straightConnector1">
            <a:avLst/>
          </a:prstGeom>
          <a:noFill/>
          <a:ln w="9525" cap="flat" cmpd="sng">
            <a:solidFill>
              <a:schemeClr val="dk2"/>
            </a:solidFill>
            <a:prstDash val="dash"/>
            <a:round/>
            <a:headEnd type="none" w="med" len="med"/>
            <a:tailEnd type="none" w="med" len="med"/>
          </a:ln>
        </p:spPr>
      </p:cxnSp>
      <p:cxnSp>
        <p:nvCxnSpPr>
          <p:cNvPr id="2428" name="Google Shape;2428;p146"/>
          <p:cNvCxnSpPr>
            <a:stCxn id="2420" idx="0"/>
            <a:endCxn id="2426" idx="2"/>
          </p:cNvCxnSpPr>
          <p:nvPr/>
        </p:nvCxnSpPr>
        <p:spPr>
          <a:xfrm rot="10800000">
            <a:off x="4510825" y="1465675"/>
            <a:ext cx="0" cy="314400"/>
          </a:xfrm>
          <a:prstGeom prst="straightConnector1">
            <a:avLst/>
          </a:prstGeom>
          <a:noFill/>
          <a:ln w="9525" cap="flat" cmpd="sng">
            <a:solidFill>
              <a:schemeClr val="dk2"/>
            </a:solidFill>
            <a:prstDash val="dash"/>
            <a:round/>
            <a:headEnd type="none" w="med" len="med"/>
            <a:tailEnd type="none" w="med" len="med"/>
          </a:ln>
        </p:spPr>
      </p:cxnSp>
      <p:sp>
        <p:nvSpPr>
          <p:cNvPr id="2429" name="Google Shape;2429;p146"/>
          <p:cNvSpPr txBox="1"/>
          <p:nvPr/>
        </p:nvSpPr>
        <p:spPr>
          <a:xfrm>
            <a:off x="3918300" y="1126925"/>
            <a:ext cx="328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a:t>
            </a:r>
            <a:endParaRPr sz="1000" b="1">
              <a:solidFill>
                <a:schemeClr val="dk2"/>
              </a:solidFill>
            </a:endParaRPr>
          </a:p>
        </p:txBody>
      </p:sp>
      <p:sp>
        <p:nvSpPr>
          <p:cNvPr id="2430" name="Google Shape;2430;p146"/>
          <p:cNvSpPr/>
          <p:nvPr/>
        </p:nvSpPr>
        <p:spPr>
          <a:xfrm>
            <a:off x="4025125" y="2551325"/>
            <a:ext cx="1041000" cy="854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Sparse Document Encoder</a:t>
            </a:r>
            <a:endParaRPr/>
          </a:p>
        </p:txBody>
      </p:sp>
      <p:sp>
        <p:nvSpPr>
          <p:cNvPr id="2431" name="Google Shape;2431;p146"/>
          <p:cNvSpPr/>
          <p:nvPr/>
        </p:nvSpPr>
        <p:spPr>
          <a:xfrm>
            <a:off x="3321800" y="3507675"/>
            <a:ext cx="190500" cy="135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32" name="Google Shape;2432;p146"/>
          <p:cNvSpPr/>
          <p:nvPr/>
        </p:nvSpPr>
        <p:spPr>
          <a:xfrm>
            <a:off x="4450375" y="3472763"/>
            <a:ext cx="190500" cy="135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33" name="Google Shape;2433;p146"/>
          <p:cNvSpPr txBox="1"/>
          <p:nvPr/>
        </p:nvSpPr>
        <p:spPr>
          <a:xfrm>
            <a:off x="3104150" y="777175"/>
            <a:ext cx="1562100" cy="2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000" b="1">
                <a:solidFill>
                  <a:srgbClr val="FF0000"/>
                </a:solidFill>
                <a:highlight>
                  <a:srgbClr val="D9EAD3"/>
                </a:highlight>
              </a:rPr>
              <a:t>T</a:t>
            </a:r>
            <a:r>
              <a:rPr lang="zh-CN" sz="1000" b="1" baseline="-25000">
                <a:solidFill>
                  <a:srgbClr val="FF0000"/>
                </a:solidFill>
                <a:highlight>
                  <a:srgbClr val="D9EAD3"/>
                </a:highlight>
              </a:rPr>
              <a:t>1</a:t>
            </a:r>
            <a:r>
              <a:rPr lang="zh-CN" sz="1000" b="1">
                <a:solidFill>
                  <a:srgbClr val="FF0000"/>
                </a:solidFill>
                <a:highlight>
                  <a:srgbClr val="D9EAD3"/>
                </a:highlight>
              </a:rPr>
              <a:t>       T</a:t>
            </a:r>
            <a:r>
              <a:rPr lang="zh-CN" sz="1000" b="1" baseline="-25000">
                <a:solidFill>
                  <a:srgbClr val="FF0000"/>
                </a:solidFill>
                <a:highlight>
                  <a:srgbClr val="D9EAD3"/>
                </a:highlight>
              </a:rPr>
              <a:t>2</a:t>
            </a:r>
            <a:r>
              <a:rPr lang="zh-CN" sz="1000" b="1">
                <a:solidFill>
                  <a:srgbClr val="FF0000"/>
                </a:solidFill>
                <a:highlight>
                  <a:srgbClr val="D9EAD3"/>
                </a:highlight>
              </a:rPr>
              <a:t>         …       T</a:t>
            </a:r>
            <a:r>
              <a:rPr lang="zh-CN" sz="1000" b="1" baseline="-25000">
                <a:solidFill>
                  <a:srgbClr val="FF0000"/>
                </a:solidFill>
                <a:highlight>
                  <a:srgbClr val="D9EAD3"/>
                </a:highlight>
              </a:rPr>
              <a:t>k</a:t>
            </a:r>
            <a:endParaRPr sz="1000" b="1" baseline="-25000">
              <a:solidFill>
                <a:srgbClr val="FF0000"/>
              </a:solidFill>
              <a:highlight>
                <a:srgbClr val="D9EAD3"/>
              </a:highlight>
            </a:endParaRPr>
          </a:p>
          <a:p>
            <a:pPr marL="0" lvl="0" indent="0" algn="l" rtl="0">
              <a:spcBef>
                <a:spcPts val="0"/>
              </a:spcBef>
              <a:spcAft>
                <a:spcPts val="0"/>
              </a:spcAft>
              <a:buClr>
                <a:schemeClr val="dk1"/>
              </a:buClr>
              <a:buSzPts val="1100"/>
              <a:buFont typeface="Arial"/>
              <a:buNone/>
            </a:pPr>
            <a:endParaRPr sz="1000" b="1">
              <a:solidFill>
                <a:srgbClr val="38761D"/>
              </a:solidFill>
              <a:highlight>
                <a:srgbClr val="D9EAD3"/>
              </a:highlight>
            </a:endParaRPr>
          </a:p>
          <a:p>
            <a:pPr marL="0" lvl="0" indent="0" algn="l" rtl="0">
              <a:spcBef>
                <a:spcPts val="0"/>
              </a:spcBef>
              <a:spcAft>
                <a:spcPts val="0"/>
              </a:spcAft>
              <a:buNone/>
            </a:pPr>
            <a:endParaRPr sz="1000" b="1">
              <a:solidFill>
                <a:srgbClr val="38761D"/>
              </a:solidFill>
              <a:highlight>
                <a:srgbClr val="D9EAD3"/>
              </a:highlight>
            </a:endParaRPr>
          </a:p>
        </p:txBody>
      </p:sp>
      <p:sp>
        <p:nvSpPr>
          <p:cNvPr id="2434" name="Google Shape;2434;p146"/>
          <p:cNvSpPr/>
          <p:nvPr/>
        </p:nvSpPr>
        <p:spPr>
          <a:xfrm>
            <a:off x="4728475" y="912125"/>
            <a:ext cx="43500" cy="4152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435" name="Google Shape;2435;p146"/>
          <p:cNvCxnSpPr>
            <a:stCxn id="2434" idx="1"/>
            <a:endCxn id="2436" idx="1"/>
          </p:cNvCxnSpPr>
          <p:nvPr/>
        </p:nvCxnSpPr>
        <p:spPr>
          <a:xfrm>
            <a:off x="4771975" y="1119725"/>
            <a:ext cx="281700" cy="0"/>
          </a:xfrm>
          <a:prstGeom prst="straightConnector1">
            <a:avLst/>
          </a:prstGeom>
          <a:noFill/>
          <a:ln w="9525" cap="flat" cmpd="sng">
            <a:solidFill>
              <a:schemeClr val="dk2"/>
            </a:solidFill>
            <a:prstDash val="solid"/>
            <a:round/>
            <a:headEnd type="none" w="med" len="med"/>
            <a:tailEnd type="triangle" w="med" len="med"/>
          </a:ln>
        </p:spPr>
      </p:cxnSp>
      <p:cxnSp>
        <p:nvCxnSpPr>
          <p:cNvPr id="2437" name="Google Shape;2437;p146"/>
          <p:cNvCxnSpPr>
            <a:stCxn id="2436" idx="2"/>
            <a:endCxn id="2413" idx="3"/>
          </p:cNvCxnSpPr>
          <p:nvPr/>
        </p:nvCxnSpPr>
        <p:spPr>
          <a:xfrm rot="5400000">
            <a:off x="3781000" y="1330775"/>
            <a:ext cx="1797300" cy="1510500"/>
          </a:xfrm>
          <a:prstGeom prst="curvedConnector2">
            <a:avLst/>
          </a:prstGeom>
          <a:noFill/>
          <a:ln w="9525" cap="flat" cmpd="sng">
            <a:solidFill>
              <a:schemeClr val="dk2"/>
            </a:solidFill>
            <a:prstDash val="dash"/>
            <a:round/>
            <a:headEnd type="none" w="med" len="med"/>
            <a:tailEnd type="triangle" w="med" len="med"/>
          </a:ln>
        </p:spPr>
      </p:cxnSp>
      <p:cxnSp>
        <p:nvCxnSpPr>
          <p:cNvPr id="2438" name="Google Shape;2438;p146"/>
          <p:cNvCxnSpPr>
            <a:stCxn id="2436" idx="2"/>
            <a:endCxn id="2430" idx="3"/>
          </p:cNvCxnSpPr>
          <p:nvPr/>
        </p:nvCxnSpPr>
        <p:spPr>
          <a:xfrm rot="5400000">
            <a:off x="4354825" y="1898675"/>
            <a:ext cx="1791300" cy="368700"/>
          </a:xfrm>
          <a:prstGeom prst="curvedConnector2">
            <a:avLst/>
          </a:prstGeom>
          <a:noFill/>
          <a:ln w="9525" cap="flat" cmpd="sng">
            <a:solidFill>
              <a:schemeClr val="dk2"/>
            </a:solidFill>
            <a:prstDash val="dash"/>
            <a:round/>
            <a:headEnd type="none" w="med" len="med"/>
            <a:tailEnd type="triangle" w="med" len="med"/>
          </a:ln>
        </p:spPr>
      </p:cxnSp>
      <p:sp>
        <p:nvSpPr>
          <p:cNvPr id="2439" name="Google Shape;2439;p146"/>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a:t>
            </a:r>
            <a:endParaRPr b="1">
              <a:solidFill>
                <a:srgbClr val="611BB8"/>
              </a:solidFill>
            </a:endParaRPr>
          </a:p>
        </p:txBody>
      </p:sp>
      <p:sp>
        <p:nvSpPr>
          <p:cNvPr id="2440" name="Google Shape;2440;p146"/>
          <p:cNvSpPr txBox="1"/>
          <p:nvPr/>
        </p:nvSpPr>
        <p:spPr>
          <a:xfrm>
            <a:off x="5656500" y="1471000"/>
            <a:ext cx="2784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chemeClr val="dk2"/>
                </a:solidFill>
              </a:rPr>
              <a:t>Label and Loss:</a:t>
            </a:r>
            <a:endParaRPr sz="1200" b="1">
              <a:solidFill>
                <a:schemeClr val="dk2"/>
              </a:solidFill>
            </a:endParaRPr>
          </a:p>
          <a:p>
            <a:pPr marL="0" lvl="0" indent="0" algn="l" rtl="0">
              <a:spcBef>
                <a:spcPts val="0"/>
              </a:spcBef>
              <a:spcAft>
                <a:spcPts val="0"/>
              </a:spcAft>
              <a:buNone/>
            </a:pPr>
            <a:endParaRPr sz="1200" b="1">
              <a:solidFill>
                <a:schemeClr val="dk2"/>
              </a:solidFill>
            </a:endParaRPr>
          </a:p>
        </p:txBody>
      </p:sp>
      <p:sp>
        <p:nvSpPr>
          <p:cNvPr id="2441" name="Google Shape;2441;p146"/>
          <p:cNvSpPr/>
          <p:nvPr/>
        </p:nvSpPr>
        <p:spPr>
          <a:xfrm rot="-5400000">
            <a:off x="1609250" y="2682925"/>
            <a:ext cx="111000" cy="947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42" name="Google Shape;2442;p146"/>
          <p:cNvSpPr txBox="1"/>
          <p:nvPr/>
        </p:nvSpPr>
        <p:spPr>
          <a:xfrm>
            <a:off x="1249775" y="3277125"/>
            <a:ext cx="393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2443" name="Google Shape;2443;p146"/>
          <p:cNvSpPr/>
          <p:nvPr/>
        </p:nvSpPr>
        <p:spPr>
          <a:xfrm>
            <a:off x="2434100" y="2919475"/>
            <a:ext cx="328500" cy="292800"/>
          </a:xfrm>
          <a:prstGeom prst="rightArrow">
            <a:avLst>
              <a:gd name="adj1" fmla="val 50000"/>
              <a:gd name="adj2" fmla="val 4738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44" name="Google Shape;2444;p146"/>
          <p:cNvSpPr/>
          <p:nvPr/>
        </p:nvSpPr>
        <p:spPr>
          <a:xfrm>
            <a:off x="3254300"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445" name="Google Shape;2445;p146"/>
          <p:cNvSpPr/>
          <p:nvPr/>
        </p:nvSpPr>
        <p:spPr>
          <a:xfrm>
            <a:off x="3669313"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446" name="Google Shape;2446;p146"/>
          <p:cNvSpPr/>
          <p:nvPr/>
        </p:nvSpPr>
        <p:spPr>
          <a:xfrm>
            <a:off x="4439250"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447" name="Google Shape;2447;p146"/>
          <p:cNvSpPr/>
          <p:nvPr/>
        </p:nvSpPr>
        <p:spPr>
          <a:xfrm>
            <a:off x="5053800" y="1052075"/>
            <a:ext cx="609300" cy="135300"/>
          </a:xfrm>
          <a:prstGeom prst="roundRect">
            <a:avLst>
              <a:gd name="adj" fmla="val 16667"/>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000"/>
              <a:t>Loss</a:t>
            </a:r>
            <a:endParaRPr sz="1000"/>
          </a:p>
        </p:txBody>
      </p:sp>
      <p:sp>
        <p:nvSpPr>
          <p:cNvPr id="2448" name="Google Shape;2448;p146"/>
          <p:cNvSpPr txBox="1"/>
          <p:nvPr/>
        </p:nvSpPr>
        <p:spPr>
          <a:xfrm>
            <a:off x="5656500" y="1852000"/>
            <a:ext cx="2943300" cy="25860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chemeClr val="dk2"/>
              </a:buClr>
              <a:buSzPts val="1200"/>
              <a:buChar char="●"/>
            </a:pPr>
            <a:r>
              <a:rPr lang="zh-CN" sz="1200" b="1">
                <a:solidFill>
                  <a:schemeClr val="dk2"/>
                </a:solidFill>
              </a:rPr>
              <a:t>No Distillation</a:t>
            </a:r>
            <a:endParaRPr sz="1200" b="1">
              <a:solidFill>
                <a:schemeClr val="dk2"/>
              </a:solidFill>
            </a:endParaRPr>
          </a:p>
          <a:p>
            <a:pPr marL="914400" lvl="1" indent="-304800" algn="l" rtl="0">
              <a:spcBef>
                <a:spcPts val="0"/>
              </a:spcBef>
              <a:spcAft>
                <a:spcPts val="0"/>
              </a:spcAft>
              <a:buClr>
                <a:schemeClr val="dk2"/>
              </a:buClr>
              <a:buSzPts val="1200"/>
              <a:buChar char="○"/>
            </a:pPr>
            <a:r>
              <a:rPr lang="zh-CN" sz="1200">
                <a:solidFill>
                  <a:schemeClr val="dk2"/>
                </a:solidFill>
              </a:rPr>
              <a:t>Dataset provided Labels </a:t>
            </a:r>
            <a:br>
              <a:rPr lang="zh-CN" sz="1200">
                <a:solidFill>
                  <a:schemeClr val="dk2"/>
                </a:solidFill>
              </a:rPr>
            </a:br>
            <a:r>
              <a:rPr lang="zh-CN" sz="1200">
                <a:solidFill>
                  <a:schemeClr val="dk2"/>
                </a:solidFill>
              </a:rPr>
              <a:t>(Usually Binary)</a:t>
            </a:r>
            <a:endParaRPr sz="1200">
              <a:solidFill>
                <a:schemeClr val="dk2"/>
              </a:solidFill>
            </a:endParaRPr>
          </a:p>
          <a:p>
            <a:pPr marL="914400" lvl="1" indent="-304800" algn="l" rtl="0">
              <a:spcBef>
                <a:spcPts val="0"/>
              </a:spcBef>
              <a:spcAft>
                <a:spcPts val="0"/>
              </a:spcAft>
              <a:buClr>
                <a:schemeClr val="dk2"/>
              </a:buClr>
              <a:buSzPts val="1200"/>
              <a:buChar char="○"/>
            </a:pPr>
            <a:r>
              <a:rPr lang="zh-CN" sz="1200">
                <a:solidFill>
                  <a:schemeClr val="dk2"/>
                </a:solidFill>
              </a:rPr>
              <a:t>Any Classification/Ranking Loss</a:t>
            </a:r>
            <a:br>
              <a:rPr lang="zh-CN" sz="1200">
                <a:solidFill>
                  <a:schemeClr val="dk2"/>
                </a:solidFill>
              </a:rPr>
            </a:br>
            <a:r>
              <a:rPr lang="zh-CN" sz="1200">
                <a:solidFill>
                  <a:schemeClr val="dk2"/>
                </a:solidFill>
              </a:rPr>
              <a:t>(e.g., Cross Entropy)</a:t>
            </a:r>
            <a:endParaRPr sz="1200">
              <a:solidFill>
                <a:schemeClr val="dk2"/>
              </a:solidFill>
            </a:endParaRPr>
          </a:p>
          <a:p>
            <a:pPr marL="457200" lvl="0" indent="-304800" algn="l" rtl="0">
              <a:spcBef>
                <a:spcPts val="0"/>
              </a:spcBef>
              <a:spcAft>
                <a:spcPts val="0"/>
              </a:spcAft>
              <a:buClr>
                <a:schemeClr val="dk2"/>
              </a:buClr>
              <a:buSzPts val="1200"/>
              <a:buChar char="●"/>
            </a:pPr>
            <a:r>
              <a:rPr lang="zh-CN" sz="1200" b="1">
                <a:solidFill>
                  <a:schemeClr val="dk2"/>
                </a:solidFill>
              </a:rPr>
              <a:t>Distillation</a:t>
            </a:r>
            <a:endParaRPr sz="1200" b="1">
              <a:solidFill>
                <a:schemeClr val="dk2"/>
              </a:solidFill>
            </a:endParaRPr>
          </a:p>
          <a:p>
            <a:pPr marL="914400" lvl="1" indent="-304800" algn="l" rtl="0">
              <a:spcBef>
                <a:spcPts val="0"/>
              </a:spcBef>
              <a:spcAft>
                <a:spcPts val="0"/>
              </a:spcAft>
              <a:buClr>
                <a:schemeClr val="dk2"/>
              </a:buClr>
              <a:buSzPts val="1200"/>
              <a:buChar char="○"/>
            </a:pPr>
            <a:r>
              <a:rPr lang="zh-CN" sz="1200">
                <a:solidFill>
                  <a:schemeClr val="dk2"/>
                </a:solidFill>
              </a:rPr>
              <a:t>Teacher scores as labels</a:t>
            </a:r>
            <a:br>
              <a:rPr lang="zh-CN" sz="1200">
                <a:solidFill>
                  <a:schemeClr val="dk2"/>
                </a:solidFill>
              </a:rPr>
            </a:br>
            <a:r>
              <a:rPr lang="zh-CN" sz="1200">
                <a:solidFill>
                  <a:schemeClr val="dk2"/>
                </a:solidFill>
              </a:rPr>
              <a:t>(e.g., Cross-Encoder)</a:t>
            </a:r>
            <a:endParaRPr sz="1200">
              <a:solidFill>
                <a:schemeClr val="dk2"/>
              </a:solidFill>
            </a:endParaRPr>
          </a:p>
          <a:p>
            <a:pPr marL="914400" lvl="1" indent="-304800" algn="l" rtl="0">
              <a:spcBef>
                <a:spcPts val="0"/>
              </a:spcBef>
              <a:spcAft>
                <a:spcPts val="0"/>
              </a:spcAft>
              <a:buClr>
                <a:schemeClr val="dk2"/>
              </a:buClr>
              <a:buSzPts val="1200"/>
              <a:buChar char="○"/>
            </a:pPr>
            <a:r>
              <a:rPr lang="zh-CN" sz="1200">
                <a:solidFill>
                  <a:schemeClr val="dk2"/>
                </a:solidFill>
              </a:rPr>
              <a:t>Loss:</a:t>
            </a:r>
            <a:endParaRPr sz="1200">
              <a:solidFill>
                <a:schemeClr val="dk2"/>
              </a:solidFill>
            </a:endParaRPr>
          </a:p>
          <a:p>
            <a:pPr marL="1371600" lvl="2" indent="-304800" algn="l" rtl="0">
              <a:spcBef>
                <a:spcPts val="0"/>
              </a:spcBef>
              <a:spcAft>
                <a:spcPts val="0"/>
              </a:spcAft>
              <a:buClr>
                <a:schemeClr val="dk2"/>
              </a:buClr>
              <a:buSzPts val="1200"/>
              <a:buChar char="■"/>
            </a:pPr>
            <a:r>
              <a:rPr lang="zh-CN" sz="1200">
                <a:solidFill>
                  <a:schemeClr val="dk2"/>
                </a:solidFill>
              </a:rPr>
              <a:t>MSE </a:t>
            </a:r>
            <a:endParaRPr sz="1200">
              <a:solidFill>
                <a:schemeClr val="dk2"/>
              </a:solidFill>
            </a:endParaRPr>
          </a:p>
          <a:p>
            <a:pPr marL="1371600" lvl="2" indent="-304800" algn="l" rtl="0">
              <a:spcBef>
                <a:spcPts val="0"/>
              </a:spcBef>
              <a:spcAft>
                <a:spcPts val="0"/>
              </a:spcAft>
              <a:buClr>
                <a:schemeClr val="dk2"/>
              </a:buClr>
              <a:buSzPts val="1200"/>
              <a:buChar char="■"/>
            </a:pPr>
            <a:r>
              <a:rPr lang="zh-CN" sz="1200">
                <a:solidFill>
                  <a:schemeClr val="dk2"/>
                </a:solidFill>
              </a:rPr>
              <a:t>MarginMSE</a:t>
            </a:r>
            <a:endParaRPr sz="1200">
              <a:solidFill>
                <a:schemeClr val="dk2"/>
              </a:solidFill>
            </a:endParaRPr>
          </a:p>
          <a:p>
            <a:pPr marL="1371600" lvl="2" indent="-304800" algn="l" rtl="0">
              <a:spcBef>
                <a:spcPts val="0"/>
              </a:spcBef>
              <a:spcAft>
                <a:spcPts val="0"/>
              </a:spcAft>
              <a:buClr>
                <a:schemeClr val="dk2"/>
              </a:buClr>
              <a:buSzPts val="1200"/>
              <a:buChar char="■"/>
            </a:pPr>
            <a:r>
              <a:rPr lang="zh-CN" sz="1200">
                <a:solidFill>
                  <a:schemeClr val="dk2"/>
                </a:solidFill>
              </a:rPr>
              <a:t>KL</a:t>
            </a:r>
            <a:endParaRPr sz="1200" b="1">
              <a:solidFill>
                <a:schemeClr val="dk2"/>
              </a:solidFill>
            </a:endParaRPr>
          </a:p>
        </p:txBody>
      </p:sp>
      <p:sp>
        <p:nvSpPr>
          <p:cNvPr id="2449" name="Google Shape;2449;p146"/>
          <p:cNvSpPr txBox="1"/>
          <p:nvPr/>
        </p:nvSpPr>
        <p:spPr>
          <a:xfrm>
            <a:off x="190200" y="2319925"/>
            <a:ext cx="204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chemeClr val="dk2"/>
                </a:solidFill>
              </a:rPr>
              <a:t>Training Batch</a:t>
            </a:r>
            <a:endParaRPr sz="1200" b="1">
              <a:solidFill>
                <a:schemeClr val="dk2"/>
              </a:solidFill>
            </a:endParaRPr>
          </a:p>
        </p:txBody>
      </p:sp>
      <p:sp>
        <p:nvSpPr>
          <p:cNvPr id="2450" name="Google Shape;2450;p146"/>
          <p:cNvSpPr txBox="1"/>
          <p:nvPr/>
        </p:nvSpPr>
        <p:spPr>
          <a:xfrm>
            <a:off x="1331375" y="3262525"/>
            <a:ext cx="762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chemeClr val="dk2"/>
                </a:solidFill>
              </a:rPr>
              <a:t>Negative</a:t>
            </a:r>
            <a:endParaRPr sz="1000">
              <a:solidFill>
                <a:schemeClr val="dk2"/>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454"/>
        <p:cNvGrpSpPr/>
        <p:nvPr/>
      </p:nvGrpSpPr>
      <p:grpSpPr>
        <a:xfrm>
          <a:off x="0" y="0"/>
          <a:ext cx="0" cy="0"/>
          <a:chOff x="0" y="0"/>
          <a:chExt cx="0" cy="0"/>
        </a:xfrm>
      </p:grpSpPr>
      <p:sp>
        <p:nvSpPr>
          <p:cNvPr id="2455" name="Google Shape;2455;p1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107</a:t>
            </a:fld>
            <a:endParaRPr/>
          </a:p>
        </p:txBody>
      </p:sp>
      <p:sp>
        <p:nvSpPr>
          <p:cNvPr id="2456" name="Google Shape;2456;p147"/>
          <p:cNvSpPr txBox="1">
            <a:spLocks noGrp="1"/>
          </p:cNvSpPr>
          <p:nvPr>
            <p:ph type="title"/>
          </p:nvPr>
        </p:nvSpPr>
        <p:spPr>
          <a:xfrm>
            <a:off x="311700" y="445025"/>
            <a:ext cx="6046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 - Cross Entropy / InfoNCE</a:t>
            </a:r>
            <a:endParaRPr b="1">
              <a:solidFill>
                <a:srgbClr val="611BB8"/>
              </a:solidFill>
            </a:endParaRPr>
          </a:p>
        </p:txBody>
      </p:sp>
      <p:sp>
        <p:nvSpPr>
          <p:cNvPr id="2457" name="Google Shape;2457;p147"/>
          <p:cNvSpPr txBox="1"/>
          <p:nvPr/>
        </p:nvSpPr>
        <p:spPr>
          <a:xfrm>
            <a:off x="0" y="4659925"/>
            <a:ext cx="44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https://github.com/webis-de/lightning-ir/</a:t>
            </a:r>
            <a:endParaRPr/>
          </a:p>
        </p:txBody>
      </p:sp>
      <p:pic>
        <p:nvPicPr>
          <p:cNvPr id="2458" name="Google Shape;2458;p147"/>
          <p:cNvPicPr preferRelativeResize="0"/>
          <p:nvPr/>
        </p:nvPicPr>
        <p:blipFill rotWithShape="1">
          <a:blip r:embed="rId3">
            <a:alphaModFix/>
          </a:blip>
          <a:srcRect b="21060"/>
          <a:stretch/>
        </p:blipFill>
        <p:spPr>
          <a:xfrm>
            <a:off x="162775" y="1093924"/>
            <a:ext cx="6497051" cy="1234825"/>
          </a:xfrm>
          <a:prstGeom prst="rect">
            <a:avLst/>
          </a:prstGeom>
          <a:noFill/>
          <a:ln>
            <a:noFill/>
          </a:ln>
        </p:spPr>
      </p:pic>
      <p:pic>
        <p:nvPicPr>
          <p:cNvPr id="2459" name="Google Shape;2459;p147"/>
          <p:cNvPicPr preferRelativeResize="0"/>
          <p:nvPr/>
        </p:nvPicPr>
        <p:blipFill>
          <a:blip r:embed="rId4">
            <a:alphaModFix/>
          </a:blip>
          <a:stretch>
            <a:fillRect/>
          </a:stretch>
        </p:blipFill>
        <p:spPr>
          <a:xfrm>
            <a:off x="7807950" y="395595"/>
            <a:ext cx="658601" cy="5727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463"/>
        <p:cNvGrpSpPr/>
        <p:nvPr/>
      </p:nvGrpSpPr>
      <p:grpSpPr>
        <a:xfrm>
          <a:off x="0" y="0"/>
          <a:ext cx="0" cy="0"/>
          <a:chOff x="0" y="0"/>
          <a:chExt cx="0" cy="0"/>
        </a:xfrm>
      </p:grpSpPr>
      <p:sp>
        <p:nvSpPr>
          <p:cNvPr id="2464" name="Google Shape;2464;p1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108</a:t>
            </a:fld>
            <a:endParaRPr/>
          </a:p>
        </p:txBody>
      </p:sp>
      <p:sp>
        <p:nvSpPr>
          <p:cNvPr id="2465" name="Google Shape;2465;p148"/>
          <p:cNvSpPr txBox="1">
            <a:spLocks noGrp="1"/>
          </p:cNvSpPr>
          <p:nvPr>
            <p:ph type="title"/>
          </p:nvPr>
        </p:nvSpPr>
        <p:spPr>
          <a:xfrm>
            <a:off x="311700" y="445025"/>
            <a:ext cx="6046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 - Cross Entropy / InfoNCE</a:t>
            </a:r>
            <a:endParaRPr b="1">
              <a:solidFill>
                <a:srgbClr val="611BB8"/>
              </a:solidFill>
            </a:endParaRPr>
          </a:p>
        </p:txBody>
      </p:sp>
      <p:sp>
        <p:nvSpPr>
          <p:cNvPr id="2466" name="Google Shape;2466;p148"/>
          <p:cNvSpPr txBox="1"/>
          <p:nvPr/>
        </p:nvSpPr>
        <p:spPr>
          <a:xfrm>
            <a:off x="0" y="4659925"/>
            <a:ext cx="44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https://github.com/webis-de/lightning-ir/</a:t>
            </a:r>
            <a:endParaRPr/>
          </a:p>
        </p:txBody>
      </p:sp>
      <p:pic>
        <p:nvPicPr>
          <p:cNvPr id="2467" name="Google Shape;2467;p148"/>
          <p:cNvPicPr preferRelativeResize="0"/>
          <p:nvPr/>
        </p:nvPicPr>
        <p:blipFill rotWithShape="1">
          <a:blip r:embed="rId3">
            <a:alphaModFix/>
          </a:blip>
          <a:srcRect b="21060"/>
          <a:stretch/>
        </p:blipFill>
        <p:spPr>
          <a:xfrm>
            <a:off x="162775" y="1093924"/>
            <a:ext cx="6497051" cy="1234825"/>
          </a:xfrm>
          <a:prstGeom prst="rect">
            <a:avLst/>
          </a:prstGeom>
          <a:noFill/>
          <a:ln>
            <a:noFill/>
          </a:ln>
        </p:spPr>
      </p:pic>
      <p:pic>
        <p:nvPicPr>
          <p:cNvPr id="2468" name="Google Shape;2468;p148"/>
          <p:cNvPicPr preferRelativeResize="0"/>
          <p:nvPr/>
        </p:nvPicPr>
        <p:blipFill>
          <a:blip r:embed="rId4">
            <a:alphaModFix/>
          </a:blip>
          <a:stretch>
            <a:fillRect/>
          </a:stretch>
        </p:blipFill>
        <p:spPr>
          <a:xfrm>
            <a:off x="7807950" y="395595"/>
            <a:ext cx="658601" cy="572700"/>
          </a:xfrm>
          <a:prstGeom prst="rect">
            <a:avLst/>
          </a:prstGeom>
          <a:noFill/>
          <a:ln>
            <a:noFill/>
          </a:ln>
        </p:spPr>
      </p:pic>
      <p:sp>
        <p:nvSpPr>
          <p:cNvPr id="2469" name="Google Shape;2469;p148"/>
          <p:cNvSpPr/>
          <p:nvPr/>
        </p:nvSpPr>
        <p:spPr>
          <a:xfrm>
            <a:off x="7006500" y="1478250"/>
            <a:ext cx="1640400" cy="850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Scores are logits for a classifier</a:t>
            </a:r>
            <a:endParaRPr>
              <a:solidFill>
                <a:schemeClr val="lt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473"/>
        <p:cNvGrpSpPr/>
        <p:nvPr/>
      </p:nvGrpSpPr>
      <p:grpSpPr>
        <a:xfrm>
          <a:off x="0" y="0"/>
          <a:ext cx="0" cy="0"/>
          <a:chOff x="0" y="0"/>
          <a:chExt cx="0" cy="0"/>
        </a:xfrm>
      </p:grpSpPr>
      <p:sp>
        <p:nvSpPr>
          <p:cNvPr id="2474" name="Google Shape;2474;p1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109</a:t>
            </a:fld>
            <a:endParaRPr/>
          </a:p>
        </p:txBody>
      </p:sp>
      <p:sp>
        <p:nvSpPr>
          <p:cNvPr id="2475" name="Google Shape;2475;p149"/>
          <p:cNvSpPr txBox="1">
            <a:spLocks noGrp="1"/>
          </p:cNvSpPr>
          <p:nvPr>
            <p:ph type="title"/>
          </p:nvPr>
        </p:nvSpPr>
        <p:spPr>
          <a:xfrm>
            <a:off x="311700" y="445025"/>
            <a:ext cx="6046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 - Cross Entropy / InfoNCE</a:t>
            </a:r>
            <a:endParaRPr b="1">
              <a:solidFill>
                <a:srgbClr val="611BB8"/>
              </a:solidFill>
            </a:endParaRPr>
          </a:p>
        </p:txBody>
      </p:sp>
      <p:sp>
        <p:nvSpPr>
          <p:cNvPr id="2476" name="Google Shape;2476;p149"/>
          <p:cNvSpPr txBox="1"/>
          <p:nvPr/>
        </p:nvSpPr>
        <p:spPr>
          <a:xfrm>
            <a:off x="0" y="4659925"/>
            <a:ext cx="44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https://github.com/webis-de/lightning-ir/</a:t>
            </a:r>
            <a:endParaRPr/>
          </a:p>
        </p:txBody>
      </p:sp>
      <p:pic>
        <p:nvPicPr>
          <p:cNvPr id="2477" name="Google Shape;2477;p149"/>
          <p:cNvPicPr preferRelativeResize="0"/>
          <p:nvPr/>
        </p:nvPicPr>
        <p:blipFill rotWithShape="1">
          <a:blip r:embed="rId3">
            <a:alphaModFix/>
          </a:blip>
          <a:srcRect b="21060"/>
          <a:stretch/>
        </p:blipFill>
        <p:spPr>
          <a:xfrm>
            <a:off x="162775" y="1093924"/>
            <a:ext cx="6497051" cy="1234825"/>
          </a:xfrm>
          <a:prstGeom prst="rect">
            <a:avLst/>
          </a:prstGeom>
          <a:noFill/>
          <a:ln>
            <a:noFill/>
          </a:ln>
        </p:spPr>
      </p:pic>
      <p:pic>
        <p:nvPicPr>
          <p:cNvPr id="2478" name="Google Shape;2478;p149"/>
          <p:cNvPicPr preferRelativeResize="0"/>
          <p:nvPr/>
        </p:nvPicPr>
        <p:blipFill>
          <a:blip r:embed="rId4">
            <a:alphaModFix/>
          </a:blip>
          <a:stretch>
            <a:fillRect/>
          </a:stretch>
        </p:blipFill>
        <p:spPr>
          <a:xfrm>
            <a:off x="7807950" y="395595"/>
            <a:ext cx="658601" cy="572700"/>
          </a:xfrm>
          <a:prstGeom prst="rect">
            <a:avLst/>
          </a:prstGeom>
          <a:noFill/>
          <a:ln>
            <a:noFill/>
          </a:ln>
        </p:spPr>
      </p:pic>
      <p:sp>
        <p:nvSpPr>
          <p:cNvPr id="2479" name="Google Shape;2479;p149"/>
          <p:cNvSpPr/>
          <p:nvPr/>
        </p:nvSpPr>
        <p:spPr>
          <a:xfrm>
            <a:off x="7006500" y="1478250"/>
            <a:ext cx="1640400" cy="850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Scores are logits for a classifier</a:t>
            </a:r>
            <a:endParaRPr>
              <a:solidFill>
                <a:schemeClr val="lt1"/>
              </a:solidFill>
            </a:endParaRPr>
          </a:p>
        </p:txBody>
      </p:sp>
      <p:sp>
        <p:nvSpPr>
          <p:cNvPr id="2480" name="Google Shape;2480;p149"/>
          <p:cNvSpPr/>
          <p:nvPr/>
        </p:nvSpPr>
        <p:spPr>
          <a:xfrm>
            <a:off x="311700" y="3189900"/>
            <a:ext cx="1640400" cy="850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Scales to many negatives</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7"/>
          <p:cNvSpPr txBox="1"/>
          <p:nvPr/>
        </p:nvSpPr>
        <p:spPr>
          <a:xfrm>
            <a:off x="85925" y="1024125"/>
            <a:ext cx="4380300" cy="397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~100-5,000 dimensions</a:t>
            </a:r>
            <a:br>
              <a:rPr lang="zh-CN" sz="1800">
                <a:solidFill>
                  <a:schemeClr val="lt2"/>
                </a:solidFill>
                <a:latin typeface="Source Sans Pro"/>
                <a:ea typeface="Source Sans Pro"/>
                <a:cs typeface="Source Sans Pro"/>
                <a:sym typeface="Source Sans Pro"/>
              </a:rPr>
            </a:br>
            <a:r>
              <a:rPr lang="zh-CN" sz="1800">
                <a:solidFill>
                  <a:schemeClr val="lt2"/>
                </a:solidFill>
                <a:latin typeface="Source Sans Pro"/>
                <a:ea typeface="Source Sans Pro"/>
                <a:cs typeface="Source Sans Pro"/>
                <a:sym typeface="Source Sans Pro"/>
              </a:rPr>
              <a:t>(typical: 768)</a:t>
            </a: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Dimensions are latent.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Typically scored with Inner Product (dot)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Example: (TAS-B)</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800" b="1">
                <a:solidFill>
                  <a:schemeClr val="lt2"/>
                </a:solidFill>
                <a:latin typeface="Courier New"/>
                <a:ea typeface="Courier New"/>
                <a:cs typeface="Courier New"/>
                <a:sym typeface="Courier New"/>
              </a:rPr>
              <a:t>[0.03, -0.27, 0.47, -0.11, 0.39, 0.47, 0.45, 0.58, 0.01, -0.46, -0.45, 0.16, -0.14, -0.10, -0.27, 0.11, -0.33, -0.12, 0.40, 0.13, 0.06, -0.14, 0.18, -0.09, -0.01, 0.14, 0.05, -0.03, -0.17, -0.02, 0.03, 0.48, 0.15, 0.10, -0.24, 0.16, 0.15, -0.06, -0.38, 0.47, -0.08, -0.05, -0.40, 0.34, 0.32, 0.23, -0.06, -0.18, 0.66, -0.02, -0.49, 0.62, -0.27, -0.05, -0.23, 0.04, 0.09, -0.26, 0.49, -0.14, 0.16, 0.09, -0.12, 0.25, -0.07, 0.23, 0.16, 0.40, -0.34, -0.40, ...]</a:t>
            </a:r>
            <a:endParaRPr sz="800" b="1">
              <a:solidFill>
                <a:schemeClr val="lt2"/>
              </a:solidFill>
              <a:latin typeface="Courier New"/>
              <a:ea typeface="Courier New"/>
              <a:cs typeface="Courier New"/>
              <a:sym typeface="Courier New"/>
            </a:endParaRPr>
          </a:p>
        </p:txBody>
      </p:sp>
      <p:sp>
        <p:nvSpPr>
          <p:cNvPr id="300" name="Google Shape;300;p47"/>
          <p:cNvSpPr txBox="1"/>
          <p:nvPr/>
        </p:nvSpPr>
        <p:spPr>
          <a:xfrm>
            <a:off x="4677800" y="1024125"/>
            <a:ext cx="4380300" cy="397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10,000+ dimensions</a:t>
            </a:r>
            <a:br>
              <a:rPr lang="zh-CN" sz="1800">
                <a:solidFill>
                  <a:schemeClr val="lt2"/>
                </a:solidFill>
                <a:latin typeface="Source Sans Pro"/>
                <a:ea typeface="Source Sans Pro"/>
                <a:cs typeface="Source Sans Pro"/>
                <a:sym typeface="Source Sans Pro"/>
              </a:rPr>
            </a:br>
            <a:r>
              <a:rPr lang="zh-CN" sz="1800">
                <a:solidFill>
                  <a:schemeClr val="lt2"/>
                </a:solidFill>
                <a:latin typeface="Source Sans Pro"/>
                <a:ea typeface="Source Sans Pro"/>
                <a:cs typeface="Source Sans Pro"/>
                <a:sym typeface="Source Sans Pro"/>
              </a:rPr>
              <a:t>(but mostly 0’s)</a:t>
            </a: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Dimensions can be</a:t>
            </a:r>
            <a:br>
              <a:rPr lang="zh-CN" sz="1800" b="1">
                <a:solidFill>
                  <a:schemeClr val="lt2"/>
                </a:solidFill>
                <a:latin typeface="Source Sans Pro"/>
                <a:ea typeface="Source Sans Pro"/>
                <a:cs typeface="Source Sans Pro"/>
                <a:sym typeface="Source Sans Pro"/>
              </a:rPr>
            </a:br>
            <a:r>
              <a:rPr lang="zh-CN" sz="1800" b="1">
                <a:solidFill>
                  <a:schemeClr val="lt2"/>
                </a:solidFill>
                <a:latin typeface="Source Sans Pro"/>
                <a:ea typeface="Source Sans Pro"/>
                <a:cs typeface="Source Sans Pro"/>
                <a:sym typeface="Source Sans Pro"/>
              </a:rPr>
              <a:t>associated with concepts.</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Typically scored with Inner Product (dot)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Example: (SPLADE)</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800">
                <a:solidFill>
                  <a:schemeClr val="lt2"/>
                </a:solidFill>
                <a:latin typeface="Courier New"/>
                <a:ea typeface="Courier New"/>
                <a:cs typeface="Courier New"/>
                <a:sym typeface="Courier New"/>
              </a:rPr>
              <a:t>{</a:t>
            </a:r>
            <a:r>
              <a:rPr lang="zh-CN" sz="800" b="1">
                <a:solidFill>
                  <a:schemeClr val="lt2"/>
                </a:solidFill>
                <a:latin typeface="Courier New"/>
                <a:ea typeface="Courier New"/>
                <a:cs typeface="Courier New"/>
                <a:sym typeface="Courier New"/>
              </a:rPr>
              <a:t>rivers</a:t>
            </a:r>
            <a:r>
              <a:rPr lang="zh-CN" sz="800">
                <a:solidFill>
                  <a:schemeClr val="lt2"/>
                </a:solidFill>
                <a:latin typeface="Courier New"/>
                <a:ea typeface="Courier New"/>
                <a:cs typeface="Courier New"/>
                <a:sym typeface="Courier New"/>
              </a:rPr>
              <a:t>: 2.8494, </a:t>
            </a:r>
            <a:r>
              <a:rPr lang="zh-CN" sz="800" b="1">
                <a:solidFill>
                  <a:schemeClr val="lt2"/>
                </a:solidFill>
                <a:latin typeface="Courier New"/>
                <a:ea typeface="Courier New"/>
                <a:cs typeface="Courier New"/>
                <a:sym typeface="Courier New"/>
              </a:rPr>
              <a:t>italy</a:t>
            </a:r>
            <a:r>
              <a:rPr lang="zh-CN" sz="800">
                <a:solidFill>
                  <a:schemeClr val="lt2"/>
                </a:solidFill>
                <a:latin typeface="Courier New"/>
                <a:ea typeface="Courier New"/>
                <a:cs typeface="Courier New"/>
                <a:sym typeface="Courier New"/>
              </a:rPr>
              <a:t>: 2.5118, </a:t>
            </a:r>
            <a:r>
              <a:rPr lang="zh-CN" sz="800" b="1">
                <a:solidFill>
                  <a:schemeClr val="lt2"/>
                </a:solidFill>
                <a:latin typeface="Courier New"/>
                <a:ea typeface="Courier New"/>
                <a:cs typeface="Courier New"/>
                <a:sym typeface="Courier New"/>
              </a:rPr>
              <a:t>northern</a:t>
            </a:r>
            <a:r>
              <a:rPr lang="zh-CN" sz="800">
                <a:solidFill>
                  <a:schemeClr val="lt2"/>
                </a:solidFill>
                <a:latin typeface="Courier New"/>
                <a:ea typeface="Courier New"/>
                <a:cs typeface="Courier New"/>
                <a:sym typeface="Courier New"/>
              </a:rPr>
              <a:t>: 2.4177, </a:t>
            </a:r>
            <a:r>
              <a:rPr lang="zh-CN" sz="800" b="1">
                <a:solidFill>
                  <a:schemeClr val="lt2"/>
                </a:solidFill>
                <a:latin typeface="Courier New"/>
                <a:ea typeface="Courier New"/>
                <a:cs typeface="Courier New"/>
                <a:sym typeface="Courier New"/>
              </a:rPr>
              <a:t>river</a:t>
            </a:r>
            <a:r>
              <a:rPr lang="zh-CN" sz="800">
                <a:solidFill>
                  <a:schemeClr val="lt2"/>
                </a:solidFill>
                <a:latin typeface="Courier New"/>
                <a:ea typeface="Courier New"/>
                <a:cs typeface="Courier New"/>
                <a:sym typeface="Courier New"/>
              </a:rPr>
              <a:t>: 2.3237, </a:t>
            </a:r>
            <a:r>
              <a:rPr lang="zh-CN" sz="800" b="1">
                <a:solidFill>
                  <a:schemeClr val="lt2"/>
                </a:solidFill>
                <a:latin typeface="Courier New"/>
                <a:ea typeface="Courier New"/>
                <a:cs typeface="Courier New"/>
                <a:sym typeface="Courier New"/>
              </a:rPr>
              <a:t>italian</a:t>
            </a:r>
            <a:r>
              <a:rPr lang="zh-CN" sz="800">
                <a:solidFill>
                  <a:schemeClr val="lt2"/>
                </a:solidFill>
                <a:latin typeface="Courier New"/>
                <a:ea typeface="Courier New"/>
                <a:cs typeface="Courier New"/>
                <a:sym typeface="Courier New"/>
              </a:rPr>
              <a:t>: 1.9444, </a:t>
            </a:r>
            <a:r>
              <a:rPr lang="zh-CN" sz="800" b="1">
                <a:solidFill>
                  <a:schemeClr val="lt2"/>
                </a:solidFill>
                <a:latin typeface="Courier New"/>
                <a:ea typeface="Courier New"/>
                <a:cs typeface="Courier New"/>
                <a:sym typeface="Courier New"/>
              </a:rPr>
              <a:t>north</a:t>
            </a:r>
            <a:r>
              <a:rPr lang="zh-CN" sz="800">
                <a:solidFill>
                  <a:schemeClr val="lt2"/>
                </a:solidFill>
                <a:latin typeface="Courier New"/>
                <a:ea typeface="Courier New"/>
                <a:cs typeface="Courier New"/>
                <a:sym typeface="Courier New"/>
              </a:rPr>
              <a:t>: 1.6943, </a:t>
            </a:r>
            <a:r>
              <a:rPr lang="zh-CN" sz="800" b="1">
                <a:solidFill>
                  <a:schemeClr val="lt2"/>
                </a:solidFill>
                <a:latin typeface="Courier New"/>
                <a:ea typeface="Courier New"/>
                <a:cs typeface="Courier New"/>
                <a:sym typeface="Courier New"/>
              </a:rPr>
              <a:t>waters</a:t>
            </a:r>
            <a:r>
              <a:rPr lang="zh-CN" sz="800">
                <a:solidFill>
                  <a:schemeClr val="lt2"/>
                </a:solidFill>
                <a:latin typeface="Courier New"/>
                <a:ea typeface="Courier New"/>
                <a:cs typeface="Courier New"/>
                <a:sym typeface="Courier New"/>
              </a:rPr>
              <a:t>: 0.9240, </a:t>
            </a:r>
            <a:r>
              <a:rPr lang="zh-CN" sz="800" b="1">
                <a:solidFill>
                  <a:schemeClr val="lt2"/>
                </a:solidFill>
                <a:latin typeface="Courier New"/>
                <a:ea typeface="Courier New"/>
                <a:cs typeface="Courier New"/>
                <a:sym typeface="Courier New"/>
              </a:rPr>
              <a:t>geography</a:t>
            </a:r>
            <a:r>
              <a:rPr lang="zh-CN" sz="800">
                <a:solidFill>
                  <a:schemeClr val="lt2"/>
                </a:solidFill>
                <a:latin typeface="Courier New"/>
                <a:ea typeface="Courier New"/>
                <a:cs typeface="Courier New"/>
                <a:sym typeface="Courier New"/>
              </a:rPr>
              <a:t>: 0.7435, </a:t>
            </a:r>
            <a:r>
              <a:rPr lang="zh-CN" sz="800" b="1">
                <a:solidFill>
                  <a:schemeClr val="lt2"/>
                </a:solidFill>
                <a:latin typeface="Courier New"/>
                <a:ea typeface="Courier New"/>
                <a:cs typeface="Courier New"/>
                <a:sym typeface="Courier New"/>
              </a:rPr>
              <a:t>milan</a:t>
            </a:r>
            <a:r>
              <a:rPr lang="zh-CN" sz="800">
                <a:solidFill>
                  <a:schemeClr val="lt2"/>
                </a:solidFill>
                <a:latin typeface="Courier New"/>
                <a:ea typeface="Courier New"/>
                <a:cs typeface="Courier New"/>
                <a:sym typeface="Courier New"/>
              </a:rPr>
              <a:t>: 0.6761, </a:t>
            </a:r>
            <a:r>
              <a:rPr lang="zh-CN" sz="800" b="1">
                <a:solidFill>
                  <a:schemeClr val="lt2"/>
                </a:solidFill>
                <a:latin typeface="Courier New"/>
                <a:ea typeface="Courier New"/>
                <a:cs typeface="Courier New"/>
                <a:sym typeface="Courier New"/>
              </a:rPr>
              <a:t>canal</a:t>
            </a:r>
            <a:r>
              <a:rPr lang="zh-CN" sz="800">
                <a:solidFill>
                  <a:schemeClr val="lt2"/>
                </a:solidFill>
                <a:latin typeface="Courier New"/>
                <a:ea typeface="Courier New"/>
                <a:cs typeface="Courier New"/>
                <a:sym typeface="Courier New"/>
              </a:rPr>
              <a:t>: 0.6707, </a:t>
            </a:r>
            <a:r>
              <a:rPr lang="zh-CN" sz="800" b="1">
                <a:solidFill>
                  <a:schemeClr val="lt2"/>
                </a:solidFill>
                <a:latin typeface="Courier New"/>
                <a:ea typeface="Courier New"/>
                <a:cs typeface="Courier New"/>
                <a:sym typeface="Courier New"/>
              </a:rPr>
              <a:t>water</a:t>
            </a:r>
            <a:r>
              <a:rPr lang="zh-CN" sz="800">
                <a:solidFill>
                  <a:schemeClr val="lt2"/>
                </a:solidFill>
                <a:latin typeface="Courier New"/>
                <a:ea typeface="Courier New"/>
                <a:cs typeface="Courier New"/>
                <a:sym typeface="Courier New"/>
              </a:rPr>
              <a:t>: 0.6420, </a:t>
            </a:r>
            <a:r>
              <a:rPr lang="zh-CN" sz="800" b="1">
                <a:solidFill>
                  <a:schemeClr val="lt2"/>
                </a:solidFill>
                <a:latin typeface="Courier New"/>
                <a:ea typeface="Courier New"/>
                <a:cs typeface="Courier New"/>
                <a:sym typeface="Courier New"/>
              </a:rPr>
              <a:t>lake</a:t>
            </a:r>
            <a:r>
              <a:rPr lang="zh-CN" sz="800">
                <a:solidFill>
                  <a:schemeClr val="lt2"/>
                </a:solidFill>
                <a:latin typeface="Courier New"/>
                <a:ea typeface="Courier New"/>
                <a:cs typeface="Courier New"/>
                <a:sym typeface="Courier New"/>
              </a:rPr>
              <a:t>: 0.6206,</a:t>
            </a:r>
            <a:br>
              <a:rPr lang="zh-CN" sz="800">
                <a:solidFill>
                  <a:schemeClr val="lt2"/>
                </a:solidFill>
                <a:latin typeface="Courier New"/>
                <a:ea typeface="Courier New"/>
                <a:cs typeface="Courier New"/>
                <a:sym typeface="Courier New"/>
              </a:rPr>
            </a:br>
            <a:r>
              <a:rPr lang="zh-CN" sz="800" b="1">
                <a:solidFill>
                  <a:schemeClr val="lt2"/>
                </a:solidFill>
                <a:latin typeface="Courier New"/>
                <a:ea typeface="Courier New"/>
                <a:cs typeface="Courier New"/>
                <a:sym typeface="Courier New"/>
              </a:rPr>
              <a:t>province</a:t>
            </a:r>
            <a:r>
              <a:rPr lang="zh-CN" sz="800">
                <a:solidFill>
                  <a:schemeClr val="lt2"/>
                </a:solidFill>
                <a:latin typeface="Courier New"/>
                <a:ea typeface="Courier New"/>
                <a:cs typeface="Courier New"/>
                <a:sym typeface="Courier New"/>
              </a:rPr>
              <a:t>: 0.5962, </a:t>
            </a:r>
            <a:r>
              <a:rPr lang="zh-CN" sz="800" b="1">
                <a:solidFill>
                  <a:schemeClr val="lt2"/>
                </a:solidFill>
                <a:latin typeface="Courier New"/>
                <a:ea typeface="Courier New"/>
                <a:cs typeface="Courier New"/>
                <a:sym typeface="Courier New"/>
              </a:rPr>
              <a:t>##jord</a:t>
            </a:r>
            <a:r>
              <a:rPr lang="zh-CN" sz="800">
                <a:solidFill>
                  <a:schemeClr val="lt2"/>
                </a:solidFill>
                <a:latin typeface="Courier New"/>
                <a:ea typeface="Courier New"/>
                <a:cs typeface="Courier New"/>
                <a:sym typeface="Courier New"/>
              </a:rPr>
              <a:t>: 0.5876, </a:t>
            </a:r>
            <a:r>
              <a:rPr lang="zh-CN" sz="800" b="1">
                <a:solidFill>
                  <a:schemeClr val="lt2"/>
                </a:solidFill>
                <a:latin typeface="Courier New"/>
                <a:ea typeface="Courier New"/>
                <a:cs typeface="Courier New"/>
                <a:sym typeface="Courier New"/>
              </a:rPr>
              <a:t>volcano</a:t>
            </a:r>
            <a:r>
              <a:rPr lang="zh-CN" sz="800">
                <a:solidFill>
                  <a:schemeClr val="lt2"/>
                </a:solidFill>
                <a:latin typeface="Courier New"/>
                <a:ea typeface="Courier New"/>
                <a:cs typeface="Courier New"/>
                <a:sym typeface="Courier New"/>
              </a:rPr>
              <a:t>: 0.4929, </a:t>
            </a:r>
            <a:r>
              <a:rPr lang="zh-CN" sz="800" b="1">
                <a:solidFill>
                  <a:schemeClr val="lt2"/>
                </a:solidFill>
                <a:latin typeface="Courier New"/>
                <a:ea typeface="Courier New"/>
                <a:cs typeface="Courier New"/>
                <a:sym typeface="Courier New"/>
              </a:rPr>
              <a:t>region</a:t>
            </a:r>
            <a:r>
              <a:rPr lang="zh-CN" sz="800">
                <a:solidFill>
                  <a:schemeClr val="lt2"/>
                </a:solidFill>
                <a:latin typeface="Courier New"/>
                <a:ea typeface="Courier New"/>
                <a:cs typeface="Courier New"/>
                <a:sym typeface="Courier New"/>
              </a:rPr>
              <a:t>: 0.4590, </a:t>
            </a:r>
            <a:r>
              <a:rPr lang="zh-CN" sz="800" b="1">
                <a:solidFill>
                  <a:schemeClr val="lt2"/>
                </a:solidFill>
                <a:latin typeface="Courier New"/>
                <a:ea typeface="Courier New"/>
                <a:cs typeface="Courier New"/>
                <a:sym typeface="Courier New"/>
              </a:rPr>
              <a:t>map</a:t>
            </a:r>
            <a:r>
              <a:rPr lang="zh-CN" sz="800">
                <a:solidFill>
                  <a:schemeClr val="lt2"/>
                </a:solidFill>
                <a:latin typeface="Courier New"/>
                <a:ea typeface="Courier New"/>
                <a:cs typeface="Courier New"/>
                <a:sym typeface="Courier New"/>
              </a:rPr>
              <a:t>: 0.4397, </a:t>
            </a:r>
            <a:r>
              <a:rPr lang="zh-CN" sz="800" b="1">
                <a:solidFill>
                  <a:schemeClr val="lt2"/>
                </a:solidFill>
                <a:latin typeface="Courier New"/>
                <a:ea typeface="Courier New"/>
                <a:cs typeface="Courier New"/>
                <a:sym typeface="Courier New"/>
              </a:rPr>
              <a:t>terrain</a:t>
            </a:r>
            <a:r>
              <a:rPr lang="zh-CN" sz="800">
                <a:solidFill>
                  <a:schemeClr val="lt2"/>
                </a:solidFill>
                <a:latin typeface="Courier New"/>
                <a:ea typeface="Courier New"/>
                <a:cs typeface="Courier New"/>
                <a:sym typeface="Courier New"/>
              </a:rPr>
              <a:t>: 0.4315, </a:t>
            </a:r>
            <a:r>
              <a:rPr lang="zh-CN" sz="800" b="1">
                <a:solidFill>
                  <a:schemeClr val="lt2"/>
                </a:solidFill>
                <a:latin typeface="Courier New"/>
                <a:ea typeface="Courier New"/>
                <a:cs typeface="Courier New"/>
                <a:sym typeface="Courier New"/>
              </a:rPr>
              <a:t>trent</a:t>
            </a:r>
            <a:r>
              <a:rPr lang="zh-CN" sz="800">
                <a:solidFill>
                  <a:schemeClr val="lt2"/>
                </a:solidFill>
                <a:latin typeface="Courier New"/>
                <a:ea typeface="Courier New"/>
                <a:cs typeface="Courier New"/>
                <a:sym typeface="Courier New"/>
              </a:rPr>
              <a:t>: 0.3932, </a:t>
            </a:r>
            <a:r>
              <a:rPr lang="zh-CN" sz="800" b="1">
                <a:solidFill>
                  <a:schemeClr val="lt2"/>
                </a:solidFill>
                <a:latin typeface="Courier New"/>
                <a:ea typeface="Courier New"/>
                <a:cs typeface="Courier New"/>
                <a:sym typeface="Courier New"/>
              </a:rPr>
              <a:t>roman</a:t>
            </a:r>
            <a:r>
              <a:rPr lang="zh-CN" sz="800">
                <a:solidFill>
                  <a:schemeClr val="lt2"/>
                </a:solidFill>
                <a:latin typeface="Courier New"/>
                <a:ea typeface="Courier New"/>
                <a:cs typeface="Courier New"/>
                <a:sym typeface="Courier New"/>
              </a:rPr>
              <a:t>: 0.3724, </a:t>
            </a:r>
            <a:r>
              <a:rPr lang="zh-CN" sz="800" b="1">
                <a:solidFill>
                  <a:schemeClr val="lt2"/>
                </a:solidFill>
                <a:latin typeface="Courier New"/>
                <a:ea typeface="Courier New"/>
                <a:cs typeface="Courier New"/>
                <a:sym typeface="Courier New"/>
              </a:rPr>
              <a:t>location</a:t>
            </a:r>
            <a:r>
              <a:rPr lang="zh-CN" sz="800">
                <a:solidFill>
                  <a:schemeClr val="lt2"/>
                </a:solidFill>
                <a:latin typeface="Courier New"/>
                <a:ea typeface="Courier New"/>
                <a:cs typeface="Courier New"/>
                <a:sym typeface="Courier New"/>
              </a:rPr>
              <a:t>: 0.3408, </a:t>
            </a:r>
            <a:r>
              <a:rPr lang="zh-CN" sz="800" b="1">
                <a:solidFill>
                  <a:schemeClr val="lt2"/>
                </a:solidFill>
                <a:latin typeface="Courier New"/>
                <a:ea typeface="Courier New"/>
                <a:cs typeface="Courier New"/>
                <a:sym typeface="Courier New"/>
              </a:rPr>
              <a:t>beach</a:t>
            </a:r>
            <a:r>
              <a:rPr lang="zh-CN" sz="800">
                <a:solidFill>
                  <a:schemeClr val="lt2"/>
                </a:solidFill>
                <a:latin typeface="Courier New"/>
                <a:ea typeface="Courier New"/>
                <a:cs typeface="Courier New"/>
                <a:sym typeface="Courier New"/>
              </a:rPr>
              <a:t>: 0.3125, </a:t>
            </a:r>
            <a:r>
              <a:rPr lang="zh-CN" sz="800" b="1">
                <a:solidFill>
                  <a:schemeClr val="lt2"/>
                </a:solidFill>
                <a:latin typeface="Courier New"/>
                <a:ea typeface="Courier New"/>
                <a:cs typeface="Courier New"/>
                <a:sym typeface="Courier New"/>
              </a:rPr>
              <a:t>andrea</a:t>
            </a:r>
            <a:r>
              <a:rPr lang="zh-CN" sz="800">
                <a:solidFill>
                  <a:schemeClr val="lt2"/>
                </a:solidFill>
                <a:latin typeface="Courier New"/>
                <a:ea typeface="Courier New"/>
                <a:cs typeface="Courier New"/>
                <a:sym typeface="Courier New"/>
              </a:rPr>
              <a:t>: 0.3034, </a:t>
            </a:r>
            <a:r>
              <a:rPr lang="zh-CN" sz="800" b="1">
                <a:solidFill>
                  <a:schemeClr val="lt2"/>
                </a:solidFill>
                <a:latin typeface="Courier New"/>
                <a:ea typeface="Courier New"/>
                <a:cs typeface="Courier New"/>
                <a:sym typeface="Courier New"/>
              </a:rPr>
              <a:t>europe</a:t>
            </a:r>
            <a:r>
              <a:rPr lang="zh-CN" sz="800">
                <a:solidFill>
                  <a:schemeClr val="lt2"/>
                </a:solidFill>
                <a:latin typeface="Courier New"/>
                <a:ea typeface="Courier New"/>
                <a:cs typeface="Courier New"/>
                <a:sym typeface="Courier New"/>
              </a:rPr>
              <a:t>: 0.2541, </a:t>
            </a:r>
            <a:r>
              <a:rPr lang="zh-CN" sz="800" b="1">
                <a:solidFill>
                  <a:schemeClr val="lt2"/>
                </a:solidFill>
                <a:latin typeface="Courier New"/>
                <a:ea typeface="Courier New"/>
                <a:cs typeface="Courier New"/>
                <a:sym typeface="Courier New"/>
              </a:rPr>
              <a:t>holland</a:t>
            </a:r>
            <a:r>
              <a:rPr lang="zh-CN" sz="800">
                <a:solidFill>
                  <a:schemeClr val="lt2"/>
                </a:solidFill>
                <a:latin typeface="Courier New"/>
                <a:ea typeface="Courier New"/>
                <a:cs typeface="Courier New"/>
                <a:sym typeface="Courier New"/>
              </a:rPr>
              <a:t>: 0.2314, </a:t>
            </a:r>
            <a:r>
              <a:rPr lang="zh-CN" sz="800" b="1">
                <a:solidFill>
                  <a:schemeClr val="lt2"/>
                </a:solidFill>
                <a:latin typeface="Courier New"/>
                <a:ea typeface="Courier New"/>
                <a:cs typeface="Courier New"/>
                <a:sym typeface="Courier New"/>
              </a:rPr>
              <a:t>fishing</a:t>
            </a:r>
            <a:r>
              <a:rPr lang="zh-CN" sz="800">
                <a:solidFill>
                  <a:schemeClr val="lt2"/>
                </a:solidFill>
                <a:latin typeface="Courier New"/>
                <a:ea typeface="Courier New"/>
                <a:cs typeface="Courier New"/>
                <a:sym typeface="Courier New"/>
              </a:rPr>
              <a:t>: 0.2000, </a:t>
            </a:r>
            <a:r>
              <a:rPr lang="zh-CN" sz="800" b="1">
                <a:solidFill>
                  <a:schemeClr val="lt2"/>
                </a:solidFill>
                <a:latin typeface="Courier New"/>
                <a:ea typeface="Courier New"/>
                <a:cs typeface="Courier New"/>
                <a:sym typeface="Courier New"/>
              </a:rPr>
              <a:t>asia</a:t>
            </a:r>
            <a:r>
              <a:rPr lang="zh-CN" sz="800">
                <a:solidFill>
                  <a:schemeClr val="lt2"/>
                </a:solidFill>
                <a:latin typeface="Courier New"/>
                <a:ea typeface="Courier New"/>
                <a:cs typeface="Courier New"/>
                <a:sym typeface="Courier New"/>
              </a:rPr>
              <a:t>: 0.1867, </a:t>
            </a:r>
            <a:r>
              <a:rPr lang="zh-CN" sz="800" b="1">
                <a:solidFill>
                  <a:schemeClr val="lt2"/>
                </a:solidFill>
                <a:latin typeface="Courier New"/>
                <a:ea typeface="Courier New"/>
                <a:cs typeface="Courier New"/>
                <a:sym typeface="Courier New"/>
              </a:rPr>
              <a:t>wine</a:t>
            </a:r>
            <a:r>
              <a:rPr lang="zh-CN" sz="800">
                <a:solidFill>
                  <a:schemeClr val="lt2"/>
                </a:solidFill>
                <a:latin typeface="Courier New"/>
                <a:ea typeface="Courier New"/>
                <a:cs typeface="Courier New"/>
                <a:sym typeface="Courier New"/>
              </a:rPr>
              <a:t>: 0.1820, ...}</a:t>
            </a:r>
            <a:endParaRPr sz="800">
              <a:solidFill>
                <a:schemeClr val="lt2"/>
              </a:solidFill>
              <a:latin typeface="Courier New"/>
              <a:ea typeface="Courier New"/>
              <a:cs typeface="Courier New"/>
              <a:sym typeface="Courier New"/>
            </a:endParaRPr>
          </a:p>
        </p:txBody>
      </p:sp>
      <p:cxnSp>
        <p:nvCxnSpPr>
          <p:cNvPr id="301" name="Google Shape;301;p47"/>
          <p:cNvCxnSpPr>
            <a:stCxn id="302" idx="2"/>
          </p:cNvCxnSpPr>
          <p:nvPr/>
        </p:nvCxnSpPr>
        <p:spPr>
          <a:xfrm>
            <a:off x="4572000" y="611225"/>
            <a:ext cx="0" cy="4545300"/>
          </a:xfrm>
          <a:prstGeom prst="straightConnector1">
            <a:avLst/>
          </a:prstGeom>
          <a:noFill/>
          <a:ln w="38100" cap="flat" cmpd="sng">
            <a:solidFill>
              <a:schemeClr val="dk1"/>
            </a:solidFill>
            <a:prstDash val="solid"/>
            <a:round/>
            <a:headEnd type="none" w="med" len="med"/>
            <a:tailEnd type="none" w="med" len="med"/>
          </a:ln>
        </p:spPr>
      </p:cxnSp>
      <p:sp>
        <p:nvSpPr>
          <p:cNvPr id="302" name="Google Shape;302;p47"/>
          <p:cNvSpPr txBox="1">
            <a:spLocks noGrp="1"/>
          </p:cNvSpPr>
          <p:nvPr>
            <p:ph type="title"/>
          </p:nvPr>
        </p:nvSpPr>
        <p:spPr>
          <a:xfrm>
            <a:off x="311700" y="-12175"/>
            <a:ext cx="8520600" cy="623400"/>
          </a:xfrm>
          <a:prstGeom prst="rect">
            <a:avLst/>
          </a:prstGeom>
          <a:noFill/>
          <a:ln>
            <a:noFill/>
          </a:ln>
        </p:spPr>
        <p:txBody>
          <a:bodyPr spcFirstLastPara="1" wrap="square" lIns="91425" tIns="91425" rIns="91425" bIns="91425" anchor="t" anchorCtr="0">
            <a:normAutofit fontScale="90000"/>
          </a:bodyPr>
          <a:lstStyle/>
          <a:p>
            <a:pPr marL="0" lvl="0" indent="0" algn="ctr" rtl="0">
              <a:spcBef>
                <a:spcPts val="0"/>
              </a:spcBef>
              <a:spcAft>
                <a:spcPts val="0"/>
              </a:spcAft>
              <a:buSzPct val="111111"/>
              <a:buNone/>
            </a:pPr>
            <a:r>
              <a:rPr lang="zh-CN">
                <a:solidFill>
                  <a:schemeClr val="dk1"/>
                </a:solidFill>
              </a:rPr>
              <a:t>Dense vs Sparse</a:t>
            </a:r>
            <a:endParaRPr>
              <a:solidFill>
                <a:schemeClr val="dk1"/>
              </a:solidFill>
            </a:endParaRPr>
          </a:p>
        </p:txBody>
      </p:sp>
      <p:grpSp>
        <p:nvGrpSpPr>
          <p:cNvPr id="303" name="Google Shape;303;p47"/>
          <p:cNvGrpSpPr/>
          <p:nvPr/>
        </p:nvGrpSpPr>
        <p:grpSpPr>
          <a:xfrm>
            <a:off x="7672401" y="1024125"/>
            <a:ext cx="1385700" cy="1449050"/>
            <a:chOff x="4677726" y="1068425"/>
            <a:chExt cx="1385700" cy="1449050"/>
          </a:xfrm>
        </p:grpSpPr>
        <p:sp>
          <p:nvSpPr>
            <p:cNvPr id="304" name="Google Shape;304;p47"/>
            <p:cNvSpPr/>
            <p:nvPr/>
          </p:nvSpPr>
          <p:spPr>
            <a:xfrm>
              <a:off x="4677726" y="151500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305" name="Google Shape;305;p47"/>
            <p:cNvSpPr txBox="1"/>
            <p:nvPr/>
          </p:nvSpPr>
          <p:spPr>
            <a:xfrm>
              <a:off x="4677726" y="211727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a:t>Content</a:t>
              </a:r>
              <a:endParaRPr sz="1400" b="0" i="0" u="none" strike="noStrike" cap="none">
                <a:solidFill>
                  <a:srgbClr val="000000"/>
                </a:solidFill>
                <a:latin typeface="Arial"/>
                <a:ea typeface="Arial"/>
                <a:cs typeface="Arial"/>
                <a:sym typeface="Arial"/>
              </a:endParaRPr>
            </a:p>
          </p:txBody>
        </p:sp>
        <p:sp>
          <p:nvSpPr>
            <p:cNvPr id="306" name="Google Shape;306;p47"/>
            <p:cNvSpPr/>
            <p:nvPr/>
          </p:nvSpPr>
          <p:spPr>
            <a:xfrm>
              <a:off x="4677726" y="1068425"/>
              <a:ext cx="1385700" cy="1803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sparse vector</a:t>
              </a:r>
              <a:endParaRPr sz="1100" b="0" i="0" u="none" strike="noStrike" cap="none">
                <a:solidFill>
                  <a:schemeClr val="lt1"/>
                </a:solidFill>
                <a:latin typeface="Arial"/>
                <a:ea typeface="Arial"/>
                <a:cs typeface="Arial"/>
                <a:sym typeface="Arial"/>
              </a:endParaRPr>
            </a:p>
          </p:txBody>
        </p:sp>
        <p:cxnSp>
          <p:nvCxnSpPr>
            <p:cNvPr id="307" name="Google Shape;307;p47"/>
            <p:cNvCxnSpPr/>
            <p:nvPr/>
          </p:nvCxnSpPr>
          <p:spPr>
            <a:xfrm rot="10800000">
              <a:off x="5370576" y="19639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08" name="Google Shape;308;p47"/>
            <p:cNvCxnSpPr/>
            <p:nvPr/>
          </p:nvCxnSpPr>
          <p:spPr>
            <a:xfrm rot="10800000">
              <a:off x="5370576" y="1248725"/>
              <a:ext cx="0" cy="255900"/>
            </a:xfrm>
            <a:prstGeom prst="straightConnector1">
              <a:avLst/>
            </a:prstGeom>
            <a:noFill/>
            <a:ln w="19050" cap="flat" cmpd="sng">
              <a:solidFill>
                <a:schemeClr val="dk2"/>
              </a:solidFill>
              <a:prstDash val="solid"/>
              <a:round/>
              <a:headEnd type="none" w="sm" len="sm"/>
              <a:tailEnd type="triangle" w="med" len="med"/>
            </a:ln>
          </p:spPr>
        </p:cxnSp>
      </p:grpSp>
      <p:grpSp>
        <p:nvGrpSpPr>
          <p:cNvPr id="309" name="Google Shape;309;p47"/>
          <p:cNvGrpSpPr/>
          <p:nvPr/>
        </p:nvGrpSpPr>
        <p:grpSpPr>
          <a:xfrm>
            <a:off x="3080563" y="1024125"/>
            <a:ext cx="1385700" cy="1449050"/>
            <a:chOff x="3080563" y="1068425"/>
            <a:chExt cx="1385700" cy="1449050"/>
          </a:xfrm>
        </p:grpSpPr>
        <p:sp>
          <p:nvSpPr>
            <p:cNvPr id="310" name="Google Shape;310;p47"/>
            <p:cNvSpPr/>
            <p:nvPr/>
          </p:nvSpPr>
          <p:spPr>
            <a:xfrm>
              <a:off x="3080563" y="151500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311" name="Google Shape;311;p47"/>
            <p:cNvSpPr txBox="1"/>
            <p:nvPr/>
          </p:nvSpPr>
          <p:spPr>
            <a:xfrm>
              <a:off x="3080563" y="211727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a:t>Content</a:t>
              </a:r>
              <a:endParaRPr sz="1400" b="0" i="0" u="none" strike="noStrike" cap="none">
                <a:solidFill>
                  <a:srgbClr val="000000"/>
                </a:solidFill>
                <a:latin typeface="Arial"/>
                <a:ea typeface="Arial"/>
                <a:cs typeface="Arial"/>
                <a:sym typeface="Arial"/>
              </a:endParaRPr>
            </a:p>
          </p:txBody>
        </p:sp>
        <p:sp>
          <p:nvSpPr>
            <p:cNvPr id="312" name="Google Shape;312;p47"/>
            <p:cNvSpPr/>
            <p:nvPr/>
          </p:nvSpPr>
          <p:spPr>
            <a:xfrm>
              <a:off x="3080563" y="1068425"/>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cxnSp>
          <p:nvCxnSpPr>
            <p:cNvPr id="313" name="Google Shape;313;p47"/>
            <p:cNvCxnSpPr/>
            <p:nvPr/>
          </p:nvCxnSpPr>
          <p:spPr>
            <a:xfrm rot="10800000">
              <a:off x="3773413" y="19639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14" name="Google Shape;314;p47"/>
            <p:cNvCxnSpPr/>
            <p:nvPr/>
          </p:nvCxnSpPr>
          <p:spPr>
            <a:xfrm rot="10800000">
              <a:off x="3773413" y="1248725"/>
              <a:ext cx="0" cy="255900"/>
            </a:xfrm>
            <a:prstGeom prst="straightConnector1">
              <a:avLst/>
            </a:prstGeom>
            <a:noFill/>
            <a:ln w="19050" cap="flat" cmpd="sng">
              <a:solidFill>
                <a:schemeClr val="dk2"/>
              </a:solidFill>
              <a:prstDash val="solid"/>
              <a:round/>
              <a:headEnd type="none" w="sm" len="sm"/>
              <a:tailEnd type="triangle" w="med" len="med"/>
            </a:ln>
          </p:spPr>
        </p:cxnSp>
      </p:grpSp>
      <p:pic>
        <p:nvPicPr>
          <p:cNvPr id="315" name="Google Shape;315;p47"/>
          <p:cNvPicPr preferRelativeResize="0"/>
          <p:nvPr/>
        </p:nvPicPr>
        <p:blipFill>
          <a:blip r:embed="rId3">
            <a:alphaModFix/>
          </a:blip>
          <a:stretch>
            <a:fillRect/>
          </a:stretch>
        </p:blipFill>
        <p:spPr>
          <a:xfrm>
            <a:off x="4746225" y="645299"/>
            <a:ext cx="4243445" cy="252175"/>
          </a:xfrm>
          <a:prstGeom prst="rect">
            <a:avLst/>
          </a:prstGeom>
          <a:noFill/>
          <a:ln>
            <a:noFill/>
          </a:ln>
        </p:spPr>
      </p:pic>
      <p:pic>
        <p:nvPicPr>
          <p:cNvPr id="316" name="Google Shape;316;p47"/>
          <p:cNvPicPr preferRelativeResize="0"/>
          <p:nvPr/>
        </p:nvPicPr>
        <p:blipFill>
          <a:blip r:embed="rId4">
            <a:alphaModFix/>
          </a:blip>
          <a:stretch>
            <a:fillRect/>
          </a:stretch>
        </p:blipFill>
        <p:spPr>
          <a:xfrm>
            <a:off x="85916" y="645300"/>
            <a:ext cx="2111393" cy="25217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484"/>
        <p:cNvGrpSpPr/>
        <p:nvPr/>
      </p:nvGrpSpPr>
      <p:grpSpPr>
        <a:xfrm>
          <a:off x="0" y="0"/>
          <a:ext cx="0" cy="0"/>
          <a:chOff x="0" y="0"/>
          <a:chExt cx="0" cy="0"/>
        </a:xfrm>
      </p:grpSpPr>
      <p:sp>
        <p:nvSpPr>
          <p:cNvPr id="2485" name="Google Shape;2485;p1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110</a:t>
            </a:fld>
            <a:endParaRPr/>
          </a:p>
        </p:txBody>
      </p:sp>
      <p:sp>
        <p:nvSpPr>
          <p:cNvPr id="2486" name="Google Shape;2486;p150"/>
          <p:cNvSpPr txBox="1">
            <a:spLocks noGrp="1"/>
          </p:cNvSpPr>
          <p:nvPr>
            <p:ph type="title"/>
          </p:nvPr>
        </p:nvSpPr>
        <p:spPr>
          <a:xfrm>
            <a:off x="311700" y="445025"/>
            <a:ext cx="6046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 - Cross Entropy / InfoNCE</a:t>
            </a:r>
            <a:endParaRPr b="1">
              <a:solidFill>
                <a:srgbClr val="611BB8"/>
              </a:solidFill>
            </a:endParaRPr>
          </a:p>
        </p:txBody>
      </p:sp>
      <p:sp>
        <p:nvSpPr>
          <p:cNvPr id="2487" name="Google Shape;2487;p150"/>
          <p:cNvSpPr txBox="1"/>
          <p:nvPr/>
        </p:nvSpPr>
        <p:spPr>
          <a:xfrm>
            <a:off x="0" y="4659925"/>
            <a:ext cx="44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https://github.com/webis-de/lightning-ir/</a:t>
            </a:r>
            <a:endParaRPr/>
          </a:p>
        </p:txBody>
      </p:sp>
      <p:pic>
        <p:nvPicPr>
          <p:cNvPr id="2488" name="Google Shape;2488;p150"/>
          <p:cNvPicPr preferRelativeResize="0"/>
          <p:nvPr/>
        </p:nvPicPr>
        <p:blipFill rotWithShape="1">
          <a:blip r:embed="rId3">
            <a:alphaModFix/>
          </a:blip>
          <a:srcRect b="21060"/>
          <a:stretch/>
        </p:blipFill>
        <p:spPr>
          <a:xfrm>
            <a:off x="162775" y="1093924"/>
            <a:ext cx="6497051" cy="1234825"/>
          </a:xfrm>
          <a:prstGeom prst="rect">
            <a:avLst/>
          </a:prstGeom>
          <a:noFill/>
          <a:ln>
            <a:noFill/>
          </a:ln>
        </p:spPr>
      </p:pic>
      <p:pic>
        <p:nvPicPr>
          <p:cNvPr id="2489" name="Google Shape;2489;p150"/>
          <p:cNvPicPr preferRelativeResize="0"/>
          <p:nvPr/>
        </p:nvPicPr>
        <p:blipFill>
          <a:blip r:embed="rId4">
            <a:alphaModFix/>
          </a:blip>
          <a:stretch>
            <a:fillRect/>
          </a:stretch>
        </p:blipFill>
        <p:spPr>
          <a:xfrm>
            <a:off x="7807950" y="395595"/>
            <a:ext cx="658601" cy="572700"/>
          </a:xfrm>
          <a:prstGeom prst="rect">
            <a:avLst/>
          </a:prstGeom>
          <a:noFill/>
          <a:ln>
            <a:noFill/>
          </a:ln>
        </p:spPr>
      </p:pic>
      <p:sp>
        <p:nvSpPr>
          <p:cNvPr id="2490" name="Google Shape;2490;p150"/>
          <p:cNvSpPr/>
          <p:nvPr/>
        </p:nvSpPr>
        <p:spPr>
          <a:xfrm>
            <a:off x="7006500" y="1478250"/>
            <a:ext cx="1640400" cy="850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Scores are logits for a classifier</a:t>
            </a:r>
            <a:endParaRPr>
              <a:solidFill>
                <a:schemeClr val="lt1"/>
              </a:solidFill>
            </a:endParaRPr>
          </a:p>
        </p:txBody>
      </p:sp>
      <p:sp>
        <p:nvSpPr>
          <p:cNvPr id="2491" name="Google Shape;2491;p150"/>
          <p:cNvSpPr/>
          <p:nvPr/>
        </p:nvSpPr>
        <p:spPr>
          <a:xfrm>
            <a:off x="311700" y="3189900"/>
            <a:ext cx="1640400" cy="850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Scales to many negatives</a:t>
            </a:r>
            <a:endParaRPr>
              <a:solidFill>
                <a:schemeClr val="lt1"/>
              </a:solidFill>
            </a:endParaRPr>
          </a:p>
        </p:txBody>
      </p:sp>
      <p:sp>
        <p:nvSpPr>
          <p:cNvPr id="2492" name="Google Shape;2492;p150"/>
          <p:cNvSpPr/>
          <p:nvPr/>
        </p:nvSpPr>
        <p:spPr>
          <a:xfrm>
            <a:off x="5629350" y="3189900"/>
            <a:ext cx="2288400" cy="8505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Does not differentiate between levels of negative</a:t>
            </a:r>
            <a:endParaRPr>
              <a:solidFill>
                <a:schemeClr val="lt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496"/>
        <p:cNvGrpSpPr/>
        <p:nvPr/>
      </p:nvGrpSpPr>
      <p:grpSpPr>
        <a:xfrm>
          <a:off x="0" y="0"/>
          <a:ext cx="0" cy="0"/>
          <a:chOff x="0" y="0"/>
          <a:chExt cx="0" cy="0"/>
        </a:xfrm>
      </p:grpSpPr>
      <p:sp>
        <p:nvSpPr>
          <p:cNvPr id="2497" name="Google Shape;2497;p1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111</a:t>
            </a:fld>
            <a:endParaRPr/>
          </a:p>
        </p:txBody>
      </p:sp>
      <p:sp>
        <p:nvSpPr>
          <p:cNvPr id="2498" name="Google Shape;2498;p151"/>
          <p:cNvSpPr txBox="1">
            <a:spLocks noGrp="1"/>
          </p:cNvSpPr>
          <p:nvPr>
            <p:ph type="title"/>
          </p:nvPr>
        </p:nvSpPr>
        <p:spPr>
          <a:xfrm>
            <a:off x="311700" y="445025"/>
            <a:ext cx="6046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 - Cross Entropy / InfoNCE</a:t>
            </a:r>
            <a:endParaRPr b="1">
              <a:solidFill>
                <a:srgbClr val="611BB8"/>
              </a:solidFill>
            </a:endParaRPr>
          </a:p>
        </p:txBody>
      </p:sp>
      <p:pic>
        <p:nvPicPr>
          <p:cNvPr id="2499" name="Google Shape;2499;p151"/>
          <p:cNvPicPr preferRelativeResize="0"/>
          <p:nvPr/>
        </p:nvPicPr>
        <p:blipFill rotWithShape="1">
          <a:blip r:embed="rId3">
            <a:alphaModFix/>
          </a:blip>
          <a:srcRect b="21060"/>
          <a:stretch/>
        </p:blipFill>
        <p:spPr>
          <a:xfrm>
            <a:off x="162775" y="1093924"/>
            <a:ext cx="6497051" cy="1234825"/>
          </a:xfrm>
          <a:prstGeom prst="rect">
            <a:avLst/>
          </a:prstGeom>
          <a:noFill/>
          <a:ln>
            <a:noFill/>
          </a:ln>
        </p:spPr>
      </p:pic>
      <p:pic>
        <p:nvPicPr>
          <p:cNvPr id="2500" name="Google Shape;2500;p151"/>
          <p:cNvPicPr preferRelativeResize="0"/>
          <p:nvPr/>
        </p:nvPicPr>
        <p:blipFill>
          <a:blip r:embed="rId4">
            <a:alphaModFix/>
          </a:blip>
          <a:stretch>
            <a:fillRect/>
          </a:stretch>
        </p:blipFill>
        <p:spPr>
          <a:xfrm>
            <a:off x="7807950" y="395595"/>
            <a:ext cx="658601" cy="572700"/>
          </a:xfrm>
          <a:prstGeom prst="rect">
            <a:avLst/>
          </a:prstGeom>
          <a:noFill/>
          <a:ln>
            <a:noFill/>
          </a:ln>
        </p:spPr>
      </p:pic>
      <p:sp>
        <p:nvSpPr>
          <p:cNvPr id="2501" name="Google Shape;2501;p151"/>
          <p:cNvSpPr/>
          <p:nvPr/>
        </p:nvSpPr>
        <p:spPr>
          <a:xfrm>
            <a:off x="6732750" y="1286088"/>
            <a:ext cx="2288400" cy="8505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Does not differentiate between levels of negative</a:t>
            </a:r>
            <a:endParaRPr>
              <a:solidFill>
                <a:schemeClr val="lt1"/>
              </a:solidFill>
            </a:endParaRPr>
          </a:p>
        </p:txBody>
      </p:sp>
      <p:sp>
        <p:nvSpPr>
          <p:cNvPr id="2502" name="Google Shape;2502;p151"/>
          <p:cNvSpPr txBox="1"/>
          <p:nvPr/>
        </p:nvSpPr>
        <p:spPr>
          <a:xfrm>
            <a:off x="182250" y="2413500"/>
            <a:ext cx="6662100" cy="14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Q: What city should I visit in Italy?</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zh-CN" sz="1800">
                <a:solidFill>
                  <a:schemeClr val="dk2"/>
                </a:solidFill>
              </a:rPr>
              <a:t>P:  Padua is a city in Italy, famous for the </a:t>
            </a:r>
            <a:r>
              <a:rPr lang="zh-CN" sz="1800" i="1">
                <a:solidFill>
                  <a:schemeClr val="dk2"/>
                </a:solidFill>
              </a:rPr>
              <a:t>Giro del Venetto</a:t>
            </a:r>
            <a:r>
              <a:rPr lang="zh-CN" sz="1800">
                <a:solidFill>
                  <a:schemeClr val="dk2"/>
                </a:solidFill>
              </a:rPr>
              <a:t>…</a:t>
            </a:r>
            <a:endParaRPr sz="1800">
              <a:solidFill>
                <a:schemeClr val="dk2"/>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506"/>
        <p:cNvGrpSpPr/>
        <p:nvPr/>
      </p:nvGrpSpPr>
      <p:grpSpPr>
        <a:xfrm>
          <a:off x="0" y="0"/>
          <a:ext cx="0" cy="0"/>
          <a:chOff x="0" y="0"/>
          <a:chExt cx="0" cy="0"/>
        </a:xfrm>
      </p:grpSpPr>
      <p:sp>
        <p:nvSpPr>
          <p:cNvPr id="2507" name="Google Shape;2507;p1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112</a:t>
            </a:fld>
            <a:endParaRPr/>
          </a:p>
        </p:txBody>
      </p:sp>
      <p:sp>
        <p:nvSpPr>
          <p:cNvPr id="2508" name="Google Shape;2508;p152"/>
          <p:cNvSpPr txBox="1">
            <a:spLocks noGrp="1"/>
          </p:cNvSpPr>
          <p:nvPr>
            <p:ph type="title"/>
          </p:nvPr>
        </p:nvSpPr>
        <p:spPr>
          <a:xfrm>
            <a:off x="311700" y="445025"/>
            <a:ext cx="6046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 - Cross Entropy / InfoNCE</a:t>
            </a:r>
            <a:endParaRPr b="1">
              <a:solidFill>
                <a:srgbClr val="611BB8"/>
              </a:solidFill>
            </a:endParaRPr>
          </a:p>
        </p:txBody>
      </p:sp>
      <p:pic>
        <p:nvPicPr>
          <p:cNvPr id="2509" name="Google Shape;2509;p152"/>
          <p:cNvPicPr preferRelativeResize="0"/>
          <p:nvPr/>
        </p:nvPicPr>
        <p:blipFill rotWithShape="1">
          <a:blip r:embed="rId3">
            <a:alphaModFix/>
          </a:blip>
          <a:srcRect b="21060"/>
          <a:stretch/>
        </p:blipFill>
        <p:spPr>
          <a:xfrm>
            <a:off x="162775" y="1093924"/>
            <a:ext cx="6497051" cy="1234825"/>
          </a:xfrm>
          <a:prstGeom prst="rect">
            <a:avLst/>
          </a:prstGeom>
          <a:noFill/>
          <a:ln>
            <a:noFill/>
          </a:ln>
        </p:spPr>
      </p:pic>
      <p:pic>
        <p:nvPicPr>
          <p:cNvPr id="2510" name="Google Shape;2510;p152"/>
          <p:cNvPicPr preferRelativeResize="0"/>
          <p:nvPr/>
        </p:nvPicPr>
        <p:blipFill>
          <a:blip r:embed="rId4">
            <a:alphaModFix/>
          </a:blip>
          <a:stretch>
            <a:fillRect/>
          </a:stretch>
        </p:blipFill>
        <p:spPr>
          <a:xfrm>
            <a:off x="7807950" y="395595"/>
            <a:ext cx="658601" cy="572700"/>
          </a:xfrm>
          <a:prstGeom prst="rect">
            <a:avLst/>
          </a:prstGeom>
          <a:noFill/>
          <a:ln>
            <a:noFill/>
          </a:ln>
        </p:spPr>
      </p:pic>
      <p:sp>
        <p:nvSpPr>
          <p:cNvPr id="2511" name="Google Shape;2511;p152"/>
          <p:cNvSpPr/>
          <p:nvPr/>
        </p:nvSpPr>
        <p:spPr>
          <a:xfrm>
            <a:off x="6732750" y="1286088"/>
            <a:ext cx="2288400" cy="8505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Does not differentiate between levels of negative</a:t>
            </a:r>
            <a:endParaRPr>
              <a:solidFill>
                <a:schemeClr val="lt1"/>
              </a:solidFill>
            </a:endParaRPr>
          </a:p>
        </p:txBody>
      </p:sp>
      <p:sp>
        <p:nvSpPr>
          <p:cNvPr id="2512" name="Google Shape;2512;p152"/>
          <p:cNvSpPr txBox="1"/>
          <p:nvPr/>
        </p:nvSpPr>
        <p:spPr>
          <a:xfrm>
            <a:off x="182250" y="2413500"/>
            <a:ext cx="6662100" cy="14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Q: What city should I visit in Italy?</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zh-CN" sz="1800">
                <a:solidFill>
                  <a:schemeClr val="dk2"/>
                </a:solidFill>
              </a:rPr>
              <a:t>P:  Padua is a city in Italy, famous for the </a:t>
            </a:r>
            <a:r>
              <a:rPr lang="zh-CN" sz="1800" i="1">
                <a:solidFill>
                  <a:schemeClr val="dk2"/>
                </a:solidFill>
              </a:rPr>
              <a:t>Giro del Venetto</a:t>
            </a:r>
            <a:r>
              <a:rPr lang="zh-CN" sz="1800">
                <a:solidFill>
                  <a:schemeClr val="dk2"/>
                </a:solidFill>
              </a:rPr>
              <a:t>…</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zh-CN" sz="1800">
                <a:solidFill>
                  <a:schemeClr val="dk2"/>
                </a:solidFill>
              </a:rPr>
              <a:t>N1: Paris is the capital of France, known for the…</a:t>
            </a:r>
            <a:endParaRPr sz="1800">
              <a:solidFill>
                <a:schemeClr val="dk2"/>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516"/>
        <p:cNvGrpSpPr/>
        <p:nvPr/>
      </p:nvGrpSpPr>
      <p:grpSpPr>
        <a:xfrm>
          <a:off x="0" y="0"/>
          <a:ext cx="0" cy="0"/>
          <a:chOff x="0" y="0"/>
          <a:chExt cx="0" cy="0"/>
        </a:xfrm>
      </p:grpSpPr>
      <p:sp>
        <p:nvSpPr>
          <p:cNvPr id="2517" name="Google Shape;2517;p1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113</a:t>
            </a:fld>
            <a:endParaRPr/>
          </a:p>
        </p:txBody>
      </p:sp>
      <p:sp>
        <p:nvSpPr>
          <p:cNvPr id="2518" name="Google Shape;2518;p153"/>
          <p:cNvSpPr txBox="1">
            <a:spLocks noGrp="1"/>
          </p:cNvSpPr>
          <p:nvPr>
            <p:ph type="title"/>
          </p:nvPr>
        </p:nvSpPr>
        <p:spPr>
          <a:xfrm>
            <a:off x="311700" y="445025"/>
            <a:ext cx="6046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 - Cross Entropy / InfoNCE</a:t>
            </a:r>
            <a:endParaRPr b="1">
              <a:solidFill>
                <a:srgbClr val="611BB8"/>
              </a:solidFill>
            </a:endParaRPr>
          </a:p>
        </p:txBody>
      </p:sp>
      <p:pic>
        <p:nvPicPr>
          <p:cNvPr id="2519" name="Google Shape;2519;p153"/>
          <p:cNvPicPr preferRelativeResize="0"/>
          <p:nvPr/>
        </p:nvPicPr>
        <p:blipFill rotWithShape="1">
          <a:blip r:embed="rId3">
            <a:alphaModFix/>
          </a:blip>
          <a:srcRect b="21060"/>
          <a:stretch/>
        </p:blipFill>
        <p:spPr>
          <a:xfrm>
            <a:off x="162775" y="1093924"/>
            <a:ext cx="6497051" cy="1234825"/>
          </a:xfrm>
          <a:prstGeom prst="rect">
            <a:avLst/>
          </a:prstGeom>
          <a:noFill/>
          <a:ln>
            <a:noFill/>
          </a:ln>
        </p:spPr>
      </p:pic>
      <p:pic>
        <p:nvPicPr>
          <p:cNvPr id="2520" name="Google Shape;2520;p153"/>
          <p:cNvPicPr preferRelativeResize="0"/>
          <p:nvPr/>
        </p:nvPicPr>
        <p:blipFill>
          <a:blip r:embed="rId4">
            <a:alphaModFix/>
          </a:blip>
          <a:stretch>
            <a:fillRect/>
          </a:stretch>
        </p:blipFill>
        <p:spPr>
          <a:xfrm>
            <a:off x="7807950" y="395595"/>
            <a:ext cx="658601" cy="572700"/>
          </a:xfrm>
          <a:prstGeom prst="rect">
            <a:avLst/>
          </a:prstGeom>
          <a:noFill/>
          <a:ln>
            <a:noFill/>
          </a:ln>
        </p:spPr>
      </p:pic>
      <p:sp>
        <p:nvSpPr>
          <p:cNvPr id="2521" name="Google Shape;2521;p153"/>
          <p:cNvSpPr/>
          <p:nvPr/>
        </p:nvSpPr>
        <p:spPr>
          <a:xfrm>
            <a:off x="6732750" y="1286088"/>
            <a:ext cx="2288400" cy="8505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Does not differentiate between levels of negative</a:t>
            </a:r>
            <a:endParaRPr>
              <a:solidFill>
                <a:schemeClr val="lt1"/>
              </a:solidFill>
            </a:endParaRPr>
          </a:p>
        </p:txBody>
      </p:sp>
      <p:sp>
        <p:nvSpPr>
          <p:cNvPr id="2522" name="Google Shape;2522;p153"/>
          <p:cNvSpPr txBox="1"/>
          <p:nvPr/>
        </p:nvSpPr>
        <p:spPr>
          <a:xfrm>
            <a:off x="182250" y="2413500"/>
            <a:ext cx="6662100" cy="14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Q: What city should I visit in Italy?</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zh-CN" sz="1800">
                <a:solidFill>
                  <a:schemeClr val="dk2"/>
                </a:solidFill>
              </a:rPr>
              <a:t>P:  Padua is a city in Italy, famous for the </a:t>
            </a:r>
            <a:r>
              <a:rPr lang="zh-CN" sz="1800" i="1">
                <a:solidFill>
                  <a:schemeClr val="dk2"/>
                </a:solidFill>
              </a:rPr>
              <a:t>Giro del Venetto</a:t>
            </a:r>
            <a:r>
              <a:rPr lang="zh-CN" sz="1800">
                <a:solidFill>
                  <a:schemeClr val="dk2"/>
                </a:solidFill>
              </a:rPr>
              <a:t>…</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zh-CN" sz="1800">
                <a:solidFill>
                  <a:schemeClr val="dk2"/>
                </a:solidFill>
              </a:rPr>
              <a:t>N1: Paris is the capital of France, known for the…</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zh-CN" sz="1800">
                <a:solidFill>
                  <a:schemeClr val="dk2"/>
                </a:solidFill>
              </a:rPr>
              <a:t>N2: Rome is the capital of Italy.</a:t>
            </a:r>
            <a:endParaRPr sz="1800">
              <a:solidFill>
                <a:schemeClr val="dk2"/>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526"/>
        <p:cNvGrpSpPr/>
        <p:nvPr/>
      </p:nvGrpSpPr>
      <p:grpSpPr>
        <a:xfrm>
          <a:off x="0" y="0"/>
          <a:ext cx="0" cy="0"/>
          <a:chOff x="0" y="0"/>
          <a:chExt cx="0" cy="0"/>
        </a:xfrm>
      </p:grpSpPr>
      <p:sp>
        <p:nvSpPr>
          <p:cNvPr id="2527" name="Google Shape;2527;p1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114</a:t>
            </a:fld>
            <a:endParaRPr/>
          </a:p>
        </p:txBody>
      </p:sp>
      <p:sp>
        <p:nvSpPr>
          <p:cNvPr id="2528" name="Google Shape;2528;p154"/>
          <p:cNvSpPr txBox="1">
            <a:spLocks noGrp="1"/>
          </p:cNvSpPr>
          <p:nvPr>
            <p:ph type="title"/>
          </p:nvPr>
        </p:nvSpPr>
        <p:spPr>
          <a:xfrm>
            <a:off x="311700" y="445025"/>
            <a:ext cx="6046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 - Cross Entropy / InfoNCE</a:t>
            </a:r>
            <a:endParaRPr b="1">
              <a:solidFill>
                <a:srgbClr val="611BB8"/>
              </a:solidFill>
            </a:endParaRPr>
          </a:p>
        </p:txBody>
      </p:sp>
      <p:pic>
        <p:nvPicPr>
          <p:cNvPr id="2529" name="Google Shape;2529;p154"/>
          <p:cNvPicPr preferRelativeResize="0"/>
          <p:nvPr/>
        </p:nvPicPr>
        <p:blipFill rotWithShape="1">
          <a:blip r:embed="rId3">
            <a:alphaModFix/>
          </a:blip>
          <a:srcRect b="21060"/>
          <a:stretch/>
        </p:blipFill>
        <p:spPr>
          <a:xfrm>
            <a:off x="162775" y="1093924"/>
            <a:ext cx="6497051" cy="1234825"/>
          </a:xfrm>
          <a:prstGeom prst="rect">
            <a:avLst/>
          </a:prstGeom>
          <a:noFill/>
          <a:ln>
            <a:noFill/>
          </a:ln>
        </p:spPr>
      </p:pic>
      <p:pic>
        <p:nvPicPr>
          <p:cNvPr id="2530" name="Google Shape;2530;p154"/>
          <p:cNvPicPr preferRelativeResize="0"/>
          <p:nvPr/>
        </p:nvPicPr>
        <p:blipFill>
          <a:blip r:embed="rId4">
            <a:alphaModFix/>
          </a:blip>
          <a:stretch>
            <a:fillRect/>
          </a:stretch>
        </p:blipFill>
        <p:spPr>
          <a:xfrm>
            <a:off x="7807950" y="395595"/>
            <a:ext cx="658601" cy="572700"/>
          </a:xfrm>
          <a:prstGeom prst="rect">
            <a:avLst/>
          </a:prstGeom>
          <a:noFill/>
          <a:ln>
            <a:noFill/>
          </a:ln>
        </p:spPr>
      </p:pic>
      <p:sp>
        <p:nvSpPr>
          <p:cNvPr id="2531" name="Google Shape;2531;p154"/>
          <p:cNvSpPr/>
          <p:nvPr/>
        </p:nvSpPr>
        <p:spPr>
          <a:xfrm>
            <a:off x="6732750" y="1286088"/>
            <a:ext cx="2288400" cy="8505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Does not differentiate between levels of negative</a:t>
            </a:r>
            <a:endParaRPr>
              <a:solidFill>
                <a:schemeClr val="lt1"/>
              </a:solidFill>
            </a:endParaRPr>
          </a:p>
        </p:txBody>
      </p:sp>
      <p:sp>
        <p:nvSpPr>
          <p:cNvPr id="2532" name="Google Shape;2532;p154"/>
          <p:cNvSpPr txBox="1"/>
          <p:nvPr/>
        </p:nvSpPr>
        <p:spPr>
          <a:xfrm>
            <a:off x="182250" y="2413500"/>
            <a:ext cx="6662100" cy="14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Q: What city should I visit in Italy?</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zh-CN" sz="1800">
                <a:solidFill>
                  <a:schemeClr val="dk2"/>
                </a:solidFill>
              </a:rPr>
              <a:t>P:  Padua is a city in Italy, famous for the </a:t>
            </a:r>
            <a:r>
              <a:rPr lang="zh-CN" sz="1800" i="1">
                <a:solidFill>
                  <a:schemeClr val="dk2"/>
                </a:solidFill>
              </a:rPr>
              <a:t>Giro del Venetto</a:t>
            </a:r>
            <a:r>
              <a:rPr lang="zh-CN" sz="1800">
                <a:solidFill>
                  <a:schemeClr val="dk2"/>
                </a:solidFill>
              </a:rPr>
              <a:t>…</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zh-CN" sz="1800">
                <a:solidFill>
                  <a:schemeClr val="dk2"/>
                </a:solidFill>
              </a:rPr>
              <a:t>N1: Paris is the capital of France, known for the…</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zh-CN" sz="1800">
                <a:solidFill>
                  <a:schemeClr val="dk2"/>
                </a:solidFill>
              </a:rPr>
              <a:t>N2: Rome is the capital of Italy.</a:t>
            </a:r>
            <a:endParaRPr sz="1800">
              <a:solidFill>
                <a:schemeClr val="dk2"/>
              </a:solidFill>
            </a:endParaRPr>
          </a:p>
        </p:txBody>
      </p:sp>
      <p:sp>
        <p:nvSpPr>
          <p:cNvPr id="2533" name="Google Shape;2533;p154"/>
          <p:cNvSpPr/>
          <p:nvPr/>
        </p:nvSpPr>
        <p:spPr>
          <a:xfrm>
            <a:off x="6732750" y="2746050"/>
            <a:ext cx="2288400" cy="8505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N1 and N2 are not equal</a:t>
            </a:r>
            <a:endParaRPr>
              <a:solidFill>
                <a:schemeClr val="lt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sp>
        <p:nvSpPr>
          <p:cNvPr id="2538" name="Google Shape;2538;p1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115</a:t>
            </a:fld>
            <a:endParaRPr/>
          </a:p>
        </p:txBody>
      </p:sp>
      <p:sp>
        <p:nvSpPr>
          <p:cNvPr id="2539" name="Google Shape;2539;p155"/>
          <p:cNvSpPr txBox="1">
            <a:spLocks noGrp="1"/>
          </p:cNvSpPr>
          <p:nvPr>
            <p:ph type="title"/>
          </p:nvPr>
        </p:nvSpPr>
        <p:spPr>
          <a:xfrm>
            <a:off x="311700" y="445025"/>
            <a:ext cx="6046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 - Cross Entropy / InfoNCE</a:t>
            </a:r>
            <a:endParaRPr b="1">
              <a:solidFill>
                <a:srgbClr val="611BB8"/>
              </a:solidFill>
            </a:endParaRPr>
          </a:p>
        </p:txBody>
      </p:sp>
      <p:pic>
        <p:nvPicPr>
          <p:cNvPr id="2540" name="Google Shape;2540;p155"/>
          <p:cNvPicPr preferRelativeResize="0"/>
          <p:nvPr/>
        </p:nvPicPr>
        <p:blipFill rotWithShape="1">
          <a:blip r:embed="rId3">
            <a:alphaModFix/>
          </a:blip>
          <a:srcRect b="21060"/>
          <a:stretch/>
        </p:blipFill>
        <p:spPr>
          <a:xfrm>
            <a:off x="162775" y="1093924"/>
            <a:ext cx="6497051" cy="1234825"/>
          </a:xfrm>
          <a:prstGeom prst="rect">
            <a:avLst/>
          </a:prstGeom>
          <a:noFill/>
          <a:ln>
            <a:noFill/>
          </a:ln>
        </p:spPr>
      </p:pic>
      <p:pic>
        <p:nvPicPr>
          <p:cNvPr id="2541" name="Google Shape;2541;p155"/>
          <p:cNvPicPr preferRelativeResize="0"/>
          <p:nvPr/>
        </p:nvPicPr>
        <p:blipFill>
          <a:blip r:embed="rId4">
            <a:alphaModFix/>
          </a:blip>
          <a:stretch>
            <a:fillRect/>
          </a:stretch>
        </p:blipFill>
        <p:spPr>
          <a:xfrm>
            <a:off x="7807950" y="395595"/>
            <a:ext cx="658601" cy="572700"/>
          </a:xfrm>
          <a:prstGeom prst="rect">
            <a:avLst/>
          </a:prstGeom>
          <a:noFill/>
          <a:ln>
            <a:noFill/>
          </a:ln>
        </p:spPr>
      </p:pic>
      <p:sp>
        <p:nvSpPr>
          <p:cNvPr id="2542" name="Google Shape;2542;p155"/>
          <p:cNvSpPr/>
          <p:nvPr/>
        </p:nvSpPr>
        <p:spPr>
          <a:xfrm>
            <a:off x="6732750" y="1286088"/>
            <a:ext cx="2288400" cy="8505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Does not differentiate between levels of negative</a:t>
            </a:r>
            <a:endParaRPr>
              <a:solidFill>
                <a:schemeClr val="lt1"/>
              </a:solidFill>
            </a:endParaRPr>
          </a:p>
        </p:txBody>
      </p:sp>
      <p:sp>
        <p:nvSpPr>
          <p:cNvPr id="2543" name="Google Shape;2543;p155"/>
          <p:cNvSpPr txBox="1"/>
          <p:nvPr/>
        </p:nvSpPr>
        <p:spPr>
          <a:xfrm>
            <a:off x="182250" y="2413500"/>
            <a:ext cx="6662100" cy="14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Q: What city should I visit in Italy?</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zh-CN" sz="1800">
                <a:solidFill>
                  <a:schemeClr val="dk2"/>
                </a:solidFill>
              </a:rPr>
              <a:t>P:  Padua is a city in Italy, famous for the </a:t>
            </a:r>
            <a:r>
              <a:rPr lang="zh-CN" sz="1800" i="1">
                <a:solidFill>
                  <a:schemeClr val="dk2"/>
                </a:solidFill>
              </a:rPr>
              <a:t>Giro del Venetto</a:t>
            </a:r>
            <a:r>
              <a:rPr lang="zh-CN" sz="1800">
                <a:solidFill>
                  <a:schemeClr val="dk2"/>
                </a:solidFill>
              </a:rPr>
              <a:t>…</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zh-CN" sz="1800">
                <a:solidFill>
                  <a:schemeClr val="dk2"/>
                </a:solidFill>
              </a:rPr>
              <a:t>N1: Paris is the capital of France, known for the…</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zh-CN" sz="1800">
                <a:solidFill>
                  <a:schemeClr val="dk2"/>
                </a:solidFill>
              </a:rPr>
              <a:t>N2: Rome is the capital of Italy.</a:t>
            </a:r>
            <a:endParaRPr sz="1800">
              <a:solidFill>
                <a:schemeClr val="dk2"/>
              </a:solidFill>
            </a:endParaRPr>
          </a:p>
        </p:txBody>
      </p:sp>
      <p:sp>
        <p:nvSpPr>
          <p:cNvPr id="2544" name="Google Shape;2544;p155"/>
          <p:cNvSpPr/>
          <p:nvPr/>
        </p:nvSpPr>
        <p:spPr>
          <a:xfrm>
            <a:off x="6732750" y="2746050"/>
            <a:ext cx="2288400" cy="8505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N1 and N2 are not equal</a:t>
            </a:r>
            <a:endParaRPr>
              <a:solidFill>
                <a:schemeClr val="lt1"/>
              </a:solidFill>
            </a:endParaRPr>
          </a:p>
        </p:txBody>
      </p:sp>
      <p:sp>
        <p:nvSpPr>
          <p:cNvPr id="2545" name="Google Shape;2545;p155"/>
          <p:cNvSpPr/>
          <p:nvPr/>
        </p:nvSpPr>
        <p:spPr>
          <a:xfrm>
            <a:off x="6732750" y="3704638"/>
            <a:ext cx="2288400" cy="850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How to decide relevance between P and N2?</a:t>
            </a:r>
            <a:endParaRPr>
              <a:solidFill>
                <a:schemeClr val="lt1"/>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549"/>
        <p:cNvGrpSpPr/>
        <p:nvPr/>
      </p:nvGrpSpPr>
      <p:grpSpPr>
        <a:xfrm>
          <a:off x="0" y="0"/>
          <a:ext cx="0" cy="0"/>
          <a:chOff x="0" y="0"/>
          <a:chExt cx="0" cy="0"/>
        </a:xfrm>
      </p:grpSpPr>
      <p:sp>
        <p:nvSpPr>
          <p:cNvPr id="2550" name="Google Shape;2550;p1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116</a:t>
            </a:fld>
            <a:endParaRPr/>
          </a:p>
        </p:txBody>
      </p:sp>
      <p:sp>
        <p:nvSpPr>
          <p:cNvPr id="2551" name="Google Shape;2551;p156"/>
          <p:cNvSpPr txBox="1">
            <a:spLocks noGrp="1"/>
          </p:cNvSpPr>
          <p:nvPr>
            <p:ph type="title"/>
          </p:nvPr>
        </p:nvSpPr>
        <p:spPr>
          <a:xfrm>
            <a:off x="311700" y="445025"/>
            <a:ext cx="4934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zh-CN" b="1">
                <a:solidFill>
                  <a:srgbClr val="611BB8"/>
                </a:solidFill>
              </a:rPr>
              <a:t>Supervision - KL-Divergence</a:t>
            </a:r>
            <a:endParaRPr b="1">
              <a:solidFill>
                <a:srgbClr val="611BB8"/>
              </a:solidFill>
            </a:endParaRPr>
          </a:p>
          <a:p>
            <a:pPr marL="0" lvl="0" indent="0" algn="l" rtl="0">
              <a:spcBef>
                <a:spcPts val="0"/>
              </a:spcBef>
              <a:spcAft>
                <a:spcPts val="0"/>
              </a:spcAft>
              <a:buNone/>
            </a:pPr>
            <a:endParaRPr b="1">
              <a:solidFill>
                <a:srgbClr val="611BB8"/>
              </a:solidFill>
            </a:endParaRPr>
          </a:p>
        </p:txBody>
      </p:sp>
      <p:pic>
        <p:nvPicPr>
          <p:cNvPr id="2552" name="Google Shape;2552;p156"/>
          <p:cNvPicPr preferRelativeResize="0"/>
          <p:nvPr/>
        </p:nvPicPr>
        <p:blipFill>
          <a:blip r:embed="rId3">
            <a:alphaModFix/>
          </a:blip>
          <a:stretch>
            <a:fillRect/>
          </a:stretch>
        </p:blipFill>
        <p:spPr>
          <a:xfrm>
            <a:off x="152400" y="1170125"/>
            <a:ext cx="8839199" cy="1335741"/>
          </a:xfrm>
          <a:prstGeom prst="rect">
            <a:avLst/>
          </a:prstGeom>
          <a:noFill/>
          <a:ln>
            <a:noFill/>
          </a:ln>
        </p:spPr>
      </p:pic>
      <p:pic>
        <p:nvPicPr>
          <p:cNvPr id="2553" name="Google Shape;2553;p156"/>
          <p:cNvPicPr preferRelativeResize="0"/>
          <p:nvPr/>
        </p:nvPicPr>
        <p:blipFill>
          <a:blip r:embed="rId4">
            <a:alphaModFix/>
          </a:blip>
          <a:stretch>
            <a:fillRect/>
          </a:stretch>
        </p:blipFill>
        <p:spPr>
          <a:xfrm>
            <a:off x="7807950" y="395595"/>
            <a:ext cx="658601" cy="572700"/>
          </a:xfrm>
          <a:prstGeom prst="rect">
            <a:avLst/>
          </a:prstGeom>
          <a:noFill/>
          <a:ln>
            <a:noFill/>
          </a:ln>
        </p:spPr>
      </p:pic>
      <p:sp>
        <p:nvSpPr>
          <p:cNvPr id="2554" name="Google Shape;2554;p156"/>
          <p:cNvSpPr txBox="1"/>
          <p:nvPr/>
        </p:nvSpPr>
        <p:spPr>
          <a:xfrm>
            <a:off x="0" y="4659925"/>
            <a:ext cx="44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https://github.com/webis-de/lightning-ir/</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2559" name="Google Shape;2559;p1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117</a:t>
            </a:fld>
            <a:endParaRPr/>
          </a:p>
        </p:txBody>
      </p:sp>
      <p:sp>
        <p:nvSpPr>
          <p:cNvPr id="2560" name="Google Shape;2560;p157"/>
          <p:cNvSpPr txBox="1">
            <a:spLocks noGrp="1"/>
          </p:cNvSpPr>
          <p:nvPr>
            <p:ph type="title"/>
          </p:nvPr>
        </p:nvSpPr>
        <p:spPr>
          <a:xfrm>
            <a:off x="311700" y="445025"/>
            <a:ext cx="4934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 - KL-Divergence</a:t>
            </a:r>
            <a:endParaRPr b="1">
              <a:solidFill>
                <a:srgbClr val="611BB8"/>
              </a:solidFill>
            </a:endParaRPr>
          </a:p>
        </p:txBody>
      </p:sp>
      <p:pic>
        <p:nvPicPr>
          <p:cNvPr id="2561" name="Google Shape;2561;p157"/>
          <p:cNvPicPr preferRelativeResize="0"/>
          <p:nvPr/>
        </p:nvPicPr>
        <p:blipFill>
          <a:blip r:embed="rId3">
            <a:alphaModFix/>
          </a:blip>
          <a:stretch>
            <a:fillRect/>
          </a:stretch>
        </p:blipFill>
        <p:spPr>
          <a:xfrm>
            <a:off x="152400" y="1170125"/>
            <a:ext cx="8839199" cy="1335741"/>
          </a:xfrm>
          <a:prstGeom prst="rect">
            <a:avLst/>
          </a:prstGeom>
          <a:noFill/>
          <a:ln>
            <a:noFill/>
          </a:ln>
        </p:spPr>
      </p:pic>
      <p:pic>
        <p:nvPicPr>
          <p:cNvPr id="2562" name="Google Shape;2562;p157"/>
          <p:cNvPicPr preferRelativeResize="0"/>
          <p:nvPr/>
        </p:nvPicPr>
        <p:blipFill>
          <a:blip r:embed="rId4">
            <a:alphaModFix/>
          </a:blip>
          <a:stretch>
            <a:fillRect/>
          </a:stretch>
        </p:blipFill>
        <p:spPr>
          <a:xfrm>
            <a:off x="7807950" y="395595"/>
            <a:ext cx="658601" cy="572700"/>
          </a:xfrm>
          <a:prstGeom prst="rect">
            <a:avLst/>
          </a:prstGeom>
          <a:noFill/>
          <a:ln>
            <a:noFill/>
          </a:ln>
        </p:spPr>
      </p:pic>
      <p:sp>
        <p:nvSpPr>
          <p:cNvPr id="2563" name="Google Shape;2563;p157"/>
          <p:cNvSpPr/>
          <p:nvPr/>
        </p:nvSpPr>
        <p:spPr>
          <a:xfrm>
            <a:off x="152400" y="2854152"/>
            <a:ext cx="2623500" cy="10743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Uses precomputed scores to define relevancy</a:t>
            </a:r>
            <a:endParaRPr>
              <a:solidFill>
                <a:schemeClr val="lt1"/>
              </a:solidFill>
            </a:endParaRPr>
          </a:p>
        </p:txBody>
      </p:sp>
      <p:sp>
        <p:nvSpPr>
          <p:cNvPr id="2564" name="Google Shape;2564;p157"/>
          <p:cNvSpPr/>
          <p:nvPr/>
        </p:nvSpPr>
        <p:spPr>
          <a:xfrm>
            <a:off x="3192000" y="2854153"/>
            <a:ext cx="2623500" cy="10743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Kl-Divergence and Cross entropy are highly related</a:t>
            </a:r>
            <a:endParaRPr>
              <a:solidFill>
                <a:schemeClr val="lt1"/>
              </a:solidFill>
            </a:endParaRPr>
          </a:p>
        </p:txBody>
      </p:sp>
      <p:sp>
        <p:nvSpPr>
          <p:cNvPr id="2565" name="Google Shape;2565;p157"/>
          <p:cNvSpPr/>
          <p:nvPr/>
        </p:nvSpPr>
        <p:spPr>
          <a:xfrm>
            <a:off x="6205350" y="2854155"/>
            <a:ext cx="2623500" cy="12162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Needs to convert scores to a probability distribution</a:t>
            </a:r>
            <a:endParaRPr>
              <a:solidFill>
                <a:schemeClr val="lt1"/>
              </a:solidFill>
            </a:endParaRPr>
          </a:p>
          <a:p>
            <a:pPr marL="0" lvl="0" indent="0" algn="ctr" rtl="0">
              <a:spcBef>
                <a:spcPts val="0"/>
              </a:spcBef>
              <a:spcAft>
                <a:spcPts val="0"/>
              </a:spcAft>
              <a:buNone/>
            </a:pPr>
            <a:r>
              <a:rPr lang="zh-CN">
                <a:solidFill>
                  <a:schemeClr val="lt1"/>
                </a:solidFill>
              </a:rPr>
              <a:t>(here with softmax)</a:t>
            </a:r>
            <a:endParaRPr>
              <a:solidFill>
                <a:schemeClr val="lt1"/>
              </a:solidFill>
            </a:endParaRPr>
          </a:p>
        </p:txBody>
      </p:sp>
      <p:sp>
        <p:nvSpPr>
          <p:cNvPr id="2566" name="Google Shape;2566;p157"/>
          <p:cNvSpPr txBox="1"/>
          <p:nvPr/>
        </p:nvSpPr>
        <p:spPr>
          <a:xfrm>
            <a:off x="0" y="4659925"/>
            <a:ext cx="44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https://github.com/webis-de/lightning-ir/</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570"/>
        <p:cNvGrpSpPr/>
        <p:nvPr/>
      </p:nvGrpSpPr>
      <p:grpSpPr>
        <a:xfrm>
          <a:off x="0" y="0"/>
          <a:ext cx="0" cy="0"/>
          <a:chOff x="0" y="0"/>
          <a:chExt cx="0" cy="0"/>
        </a:xfrm>
      </p:grpSpPr>
      <p:sp>
        <p:nvSpPr>
          <p:cNvPr id="2571" name="Google Shape;2571;p1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118</a:t>
            </a:fld>
            <a:endParaRPr/>
          </a:p>
        </p:txBody>
      </p:sp>
      <p:sp>
        <p:nvSpPr>
          <p:cNvPr id="2572" name="Google Shape;2572;p158"/>
          <p:cNvSpPr txBox="1">
            <a:spLocks noGrp="1"/>
          </p:cNvSpPr>
          <p:nvPr>
            <p:ph type="title"/>
          </p:nvPr>
        </p:nvSpPr>
        <p:spPr>
          <a:xfrm>
            <a:off x="311700" y="445025"/>
            <a:ext cx="4934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 - Margin-MSE</a:t>
            </a:r>
            <a:endParaRPr b="1">
              <a:solidFill>
                <a:srgbClr val="611BB8"/>
              </a:solidFill>
            </a:endParaRPr>
          </a:p>
        </p:txBody>
      </p:sp>
      <p:pic>
        <p:nvPicPr>
          <p:cNvPr id="2573" name="Google Shape;2573;p158"/>
          <p:cNvPicPr preferRelativeResize="0"/>
          <p:nvPr/>
        </p:nvPicPr>
        <p:blipFill>
          <a:blip r:embed="rId3">
            <a:alphaModFix/>
          </a:blip>
          <a:stretch>
            <a:fillRect/>
          </a:stretch>
        </p:blipFill>
        <p:spPr>
          <a:xfrm>
            <a:off x="7503150" y="243188"/>
            <a:ext cx="1122825" cy="976375"/>
          </a:xfrm>
          <a:prstGeom prst="rect">
            <a:avLst/>
          </a:prstGeom>
          <a:noFill/>
          <a:ln>
            <a:noFill/>
          </a:ln>
        </p:spPr>
      </p:pic>
      <p:pic>
        <p:nvPicPr>
          <p:cNvPr id="2574" name="Google Shape;2574;p158"/>
          <p:cNvPicPr preferRelativeResize="0"/>
          <p:nvPr/>
        </p:nvPicPr>
        <p:blipFill>
          <a:blip r:embed="rId4">
            <a:alphaModFix/>
          </a:blip>
          <a:stretch>
            <a:fillRect/>
          </a:stretch>
        </p:blipFill>
        <p:spPr>
          <a:xfrm>
            <a:off x="152400" y="1219563"/>
            <a:ext cx="8839202" cy="2105836"/>
          </a:xfrm>
          <a:prstGeom prst="rect">
            <a:avLst/>
          </a:prstGeom>
          <a:noFill/>
          <a:ln>
            <a:noFill/>
          </a:ln>
        </p:spPr>
      </p:pic>
      <p:sp>
        <p:nvSpPr>
          <p:cNvPr id="2575" name="Google Shape;2575;p158"/>
          <p:cNvSpPr txBox="1"/>
          <p:nvPr/>
        </p:nvSpPr>
        <p:spPr>
          <a:xfrm>
            <a:off x="0" y="4659925"/>
            <a:ext cx="44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https://github.com/webis-de/lightning-ir/</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579"/>
        <p:cNvGrpSpPr/>
        <p:nvPr/>
      </p:nvGrpSpPr>
      <p:grpSpPr>
        <a:xfrm>
          <a:off x="0" y="0"/>
          <a:ext cx="0" cy="0"/>
          <a:chOff x="0" y="0"/>
          <a:chExt cx="0" cy="0"/>
        </a:xfrm>
      </p:grpSpPr>
      <p:sp>
        <p:nvSpPr>
          <p:cNvPr id="2580" name="Google Shape;2580;p1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119</a:t>
            </a:fld>
            <a:endParaRPr/>
          </a:p>
        </p:txBody>
      </p:sp>
      <p:sp>
        <p:nvSpPr>
          <p:cNvPr id="2581" name="Google Shape;2581;p159"/>
          <p:cNvSpPr txBox="1">
            <a:spLocks noGrp="1"/>
          </p:cNvSpPr>
          <p:nvPr>
            <p:ph type="title"/>
          </p:nvPr>
        </p:nvSpPr>
        <p:spPr>
          <a:xfrm>
            <a:off x="311700" y="445025"/>
            <a:ext cx="4934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 - Margin-MSE</a:t>
            </a:r>
            <a:endParaRPr b="1">
              <a:solidFill>
                <a:srgbClr val="611BB8"/>
              </a:solidFill>
            </a:endParaRPr>
          </a:p>
        </p:txBody>
      </p:sp>
      <p:pic>
        <p:nvPicPr>
          <p:cNvPr id="2582" name="Google Shape;2582;p159"/>
          <p:cNvPicPr preferRelativeResize="0"/>
          <p:nvPr/>
        </p:nvPicPr>
        <p:blipFill>
          <a:blip r:embed="rId3">
            <a:alphaModFix/>
          </a:blip>
          <a:stretch>
            <a:fillRect/>
          </a:stretch>
        </p:blipFill>
        <p:spPr>
          <a:xfrm>
            <a:off x="7503150" y="243188"/>
            <a:ext cx="1122825" cy="976375"/>
          </a:xfrm>
          <a:prstGeom prst="rect">
            <a:avLst/>
          </a:prstGeom>
          <a:noFill/>
          <a:ln>
            <a:noFill/>
          </a:ln>
        </p:spPr>
      </p:pic>
      <p:pic>
        <p:nvPicPr>
          <p:cNvPr id="2583" name="Google Shape;2583;p159"/>
          <p:cNvPicPr preferRelativeResize="0"/>
          <p:nvPr/>
        </p:nvPicPr>
        <p:blipFill>
          <a:blip r:embed="rId4">
            <a:alphaModFix/>
          </a:blip>
          <a:stretch>
            <a:fillRect/>
          </a:stretch>
        </p:blipFill>
        <p:spPr>
          <a:xfrm>
            <a:off x="152400" y="1219563"/>
            <a:ext cx="8839202" cy="2105836"/>
          </a:xfrm>
          <a:prstGeom prst="rect">
            <a:avLst/>
          </a:prstGeom>
          <a:noFill/>
          <a:ln>
            <a:noFill/>
          </a:ln>
        </p:spPr>
      </p:pic>
      <p:sp>
        <p:nvSpPr>
          <p:cNvPr id="2584" name="Google Shape;2584;p159"/>
          <p:cNvSpPr txBox="1"/>
          <p:nvPr/>
        </p:nvSpPr>
        <p:spPr>
          <a:xfrm>
            <a:off x="0" y="4659925"/>
            <a:ext cx="44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https://github.com/webis-de/lightning-ir/</a:t>
            </a:r>
            <a:endParaRPr/>
          </a:p>
        </p:txBody>
      </p:sp>
      <p:sp>
        <p:nvSpPr>
          <p:cNvPr id="2585" name="Google Shape;2585;p159"/>
          <p:cNvSpPr/>
          <p:nvPr/>
        </p:nvSpPr>
        <p:spPr>
          <a:xfrm>
            <a:off x="152400" y="3463752"/>
            <a:ext cx="2623500" cy="10743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Uses precomputed scores to define relevancy</a:t>
            </a:r>
            <a:endParaRPr>
              <a:solidFill>
                <a:schemeClr val="lt1"/>
              </a:solidFill>
            </a:endParaRPr>
          </a:p>
        </p:txBody>
      </p:sp>
      <p:sp>
        <p:nvSpPr>
          <p:cNvPr id="2586" name="Google Shape;2586;p159"/>
          <p:cNvSpPr/>
          <p:nvPr/>
        </p:nvSpPr>
        <p:spPr>
          <a:xfrm>
            <a:off x="3171750" y="3455516"/>
            <a:ext cx="2623500" cy="10743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Does not require converting to a probability distribution, only that margins are similar</a:t>
            </a:r>
            <a:endParaRPr>
              <a:solidFill>
                <a:schemeClr val="lt1"/>
              </a:solidFill>
            </a:endParaRPr>
          </a:p>
        </p:txBody>
      </p:sp>
      <p:sp>
        <p:nvSpPr>
          <p:cNvPr id="2587" name="Google Shape;2587;p159"/>
          <p:cNvSpPr/>
          <p:nvPr/>
        </p:nvSpPr>
        <p:spPr>
          <a:xfrm>
            <a:off x="6205350" y="3387555"/>
            <a:ext cx="2623500" cy="12162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rPr>
              <a:t>Requires models to have similar scoring ranges</a:t>
            </a: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8"/>
          <p:cNvSpPr txBox="1"/>
          <p:nvPr/>
        </p:nvSpPr>
        <p:spPr>
          <a:xfrm>
            <a:off x="85925" y="1024125"/>
            <a:ext cx="4380300" cy="397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~100-5,000 dimensions</a:t>
            </a:r>
            <a:br>
              <a:rPr lang="zh-CN" sz="1800">
                <a:solidFill>
                  <a:schemeClr val="lt2"/>
                </a:solidFill>
                <a:latin typeface="Source Sans Pro"/>
                <a:ea typeface="Source Sans Pro"/>
                <a:cs typeface="Source Sans Pro"/>
                <a:sym typeface="Source Sans Pro"/>
              </a:rPr>
            </a:br>
            <a:r>
              <a:rPr lang="zh-CN" sz="1800">
                <a:solidFill>
                  <a:schemeClr val="lt2"/>
                </a:solidFill>
                <a:latin typeface="Source Sans Pro"/>
                <a:ea typeface="Source Sans Pro"/>
                <a:cs typeface="Source Sans Pro"/>
                <a:sym typeface="Source Sans Pro"/>
              </a:rPr>
              <a:t>(typical: 768)</a:t>
            </a: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Dimensions are latent.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Typically scored with Inner Product (dot)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Example: (TAS-B)</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800" b="1">
                <a:solidFill>
                  <a:schemeClr val="lt2"/>
                </a:solidFill>
                <a:latin typeface="Courier New"/>
                <a:ea typeface="Courier New"/>
                <a:cs typeface="Courier New"/>
                <a:sym typeface="Courier New"/>
              </a:rPr>
              <a:t>[0.03, -0.27, 0.47, -0.11, 0.39, 0.47, 0.45, 0.58, 0.01, -0.46, -0.45, 0.16, -0.14, -0.10, -0.27, 0.11, -0.33, -0.12, 0.40, 0.13, 0.06, -0.14, 0.18, -0.09, -0.01, 0.14, 0.05, -0.03, -0.17, -0.02, 0.03, 0.48, 0.15, 0.10, -0.24, 0.16, 0.15, -0.06, -0.38, 0.47, -0.08, -0.05, -0.40, 0.34, 0.32, 0.23, -0.06, -0.18, 0.66, -0.02, -0.49, 0.62, -0.27, -0.05, -0.23, 0.04, 0.09, -0.26, 0.49, -0.14, 0.16, 0.09, -0.12, 0.25, -0.07, 0.23, 0.16, 0.40, -0.34, -0.40, ...]</a:t>
            </a:r>
            <a:endParaRPr sz="800" b="1">
              <a:solidFill>
                <a:schemeClr val="lt2"/>
              </a:solidFill>
              <a:latin typeface="Courier New"/>
              <a:ea typeface="Courier New"/>
              <a:cs typeface="Courier New"/>
              <a:sym typeface="Courier New"/>
            </a:endParaRPr>
          </a:p>
        </p:txBody>
      </p:sp>
      <p:sp>
        <p:nvSpPr>
          <p:cNvPr id="322" name="Google Shape;322;p48"/>
          <p:cNvSpPr txBox="1"/>
          <p:nvPr/>
        </p:nvSpPr>
        <p:spPr>
          <a:xfrm>
            <a:off x="4677800" y="1024125"/>
            <a:ext cx="4380300" cy="397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10,000+ dimensions</a:t>
            </a:r>
            <a:br>
              <a:rPr lang="zh-CN" sz="1800">
                <a:solidFill>
                  <a:schemeClr val="lt2"/>
                </a:solidFill>
                <a:latin typeface="Source Sans Pro"/>
                <a:ea typeface="Source Sans Pro"/>
                <a:cs typeface="Source Sans Pro"/>
                <a:sym typeface="Source Sans Pro"/>
              </a:rPr>
            </a:br>
            <a:r>
              <a:rPr lang="zh-CN" sz="1800">
                <a:solidFill>
                  <a:schemeClr val="lt2"/>
                </a:solidFill>
                <a:latin typeface="Source Sans Pro"/>
                <a:ea typeface="Source Sans Pro"/>
                <a:cs typeface="Source Sans Pro"/>
                <a:sym typeface="Source Sans Pro"/>
              </a:rPr>
              <a:t>(but mostly 0’s)</a:t>
            </a: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Dimensions can be</a:t>
            </a:r>
            <a:br>
              <a:rPr lang="zh-CN" sz="1800" b="1">
                <a:solidFill>
                  <a:schemeClr val="lt2"/>
                </a:solidFill>
                <a:latin typeface="Source Sans Pro"/>
                <a:ea typeface="Source Sans Pro"/>
                <a:cs typeface="Source Sans Pro"/>
                <a:sym typeface="Source Sans Pro"/>
              </a:rPr>
            </a:br>
            <a:r>
              <a:rPr lang="zh-CN" sz="1800" b="1">
                <a:solidFill>
                  <a:schemeClr val="lt2"/>
                </a:solidFill>
                <a:latin typeface="Source Sans Pro"/>
                <a:ea typeface="Source Sans Pro"/>
                <a:cs typeface="Source Sans Pro"/>
                <a:sym typeface="Source Sans Pro"/>
              </a:rPr>
              <a:t>associated with concepts.</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Typically scored with Inner Product (dot)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Example: (SPLADE)</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800">
                <a:solidFill>
                  <a:schemeClr val="lt2"/>
                </a:solidFill>
                <a:latin typeface="Courier New"/>
                <a:ea typeface="Courier New"/>
                <a:cs typeface="Courier New"/>
                <a:sym typeface="Courier New"/>
              </a:rPr>
              <a:t>{</a:t>
            </a:r>
            <a:r>
              <a:rPr lang="zh-CN" sz="800" b="1">
                <a:solidFill>
                  <a:schemeClr val="lt2"/>
                </a:solidFill>
                <a:latin typeface="Courier New"/>
                <a:ea typeface="Courier New"/>
                <a:cs typeface="Courier New"/>
                <a:sym typeface="Courier New"/>
              </a:rPr>
              <a:t>rivers</a:t>
            </a:r>
            <a:r>
              <a:rPr lang="zh-CN" sz="800">
                <a:solidFill>
                  <a:schemeClr val="lt2"/>
                </a:solidFill>
                <a:latin typeface="Courier New"/>
                <a:ea typeface="Courier New"/>
                <a:cs typeface="Courier New"/>
                <a:sym typeface="Courier New"/>
              </a:rPr>
              <a:t>: 2.8494, </a:t>
            </a:r>
            <a:r>
              <a:rPr lang="zh-CN" sz="800" b="1">
                <a:solidFill>
                  <a:schemeClr val="lt2"/>
                </a:solidFill>
                <a:latin typeface="Courier New"/>
                <a:ea typeface="Courier New"/>
                <a:cs typeface="Courier New"/>
                <a:sym typeface="Courier New"/>
              </a:rPr>
              <a:t>italy</a:t>
            </a:r>
            <a:r>
              <a:rPr lang="zh-CN" sz="800">
                <a:solidFill>
                  <a:schemeClr val="lt2"/>
                </a:solidFill>
                <a:latin typeface="Courier New"/>
                <a:ea typeface="Courier New"/>
                <a:cs typeface="Courier New"/>
                <a:sym typeface="Courier New"/>
              </a:rPr>
              <a:t>: 2.5118, </a:t>
            </a:r>
            <a:r>
              <a:rPr lang="zh-CN" sz="800" b="1">
                <a:solidFill>
                  <a:schemeClr val="lt2"/>
                </a:solidFill>
                <a:latin typeface="Courier New"/>
                <a:ea typeface="Courier New"/>
                <a:cs typeface="Courier New"/>
                <a:sym typeface="Courier New"/>
              </a:rPr>
              <a:t>northern</a:t>
            </a:r>
            <a:r>
              <a:rPr lang="zh-CN" sz="800">
                <a:solidFill>
                  <a:schemeClr val="lt2"/>
                </a:solidFill>
                <a:latin typeface="Courier New"/>
                <a:ea typeface="Courier New"/>
                <a:cs typeface="Courier New"/>
                <a:sym typeface="Courier New"/>
              </a:rPr>
              <a:t>: 2.4177, </a:t>
            </a:r>
            <a:r>
              <a:rPr lang="zh-CN" sz="800" b="1">
                <a:solidFill>
                  <a:schemeClr val="lt2"/>
                </a:solidFill>
                <a:latin typeface="Courier New"/>
                <a:ea typeface="Courier New"/>
                <a:cs typeface="Courier New"/>
                <a:sym typeface="Courier New"/>
              </a:rPr>
              <a:t>river</a:t>
            </a:r>
            <a:r>
              <a:rPr lang="zh-CN" sz="800">
                <a:solidFill>
                  <a:schemeClr val="lt2"/>
                </a:solidFill>
                <a:latin typeface="Courier New"/>
                <a:ea typeface="Courier New"/>
                <a:cs typeface="Courier New"/>
                <a:sym typeface="Courier New"/>
              </a:rPr>
              <a:t>: 2.3237, </a:t>
            </a:r>
            <a:r>
              <a:rPr lang="zh-CN" sz="800" b="1">
                <a:solidFill>
                  <a:schemeClr val="lt2"/>
                </a:solidFill>
                <a:latin typeface="Courier New"/>
                <a:ea typeface="Courier New"/>
                <a:cs typeface="Courier New"/>
                <a:sym typeface="Courier New"/>
              </a:rPr>
              <a:t>italian</a:t>
            </a:r>
            <a:r>
              <a:rPr lang="zh-CN" sz="800">
                <a:solidFill>
                  <a:schemeClr val="lt2"/>
                </a:solidFill>
                <a:latin typeface="Courier New"/>
                <a:ea typeface="Courier New"/>
                <a:cs typeface="Courier New"/>
                <a:sym typeface="Courier New"/>
              </a:rPr>
              <a:t>: 1.9444, </a:t>
            </a:r>
            <a:r>
              <a:rPr lang="zh-CN" sz="800" b="1">
                <a:solidFill>
                  <a:schemeClr val="lt2"/>
                </a:solidFill>
                <a:latin typeface="Courier New"/>
                <a:ea typeface="Courier New"/>
                <a:cs typeface="Courier New"/>
                <a:sym typeface="Courier New"/>
              </a:rPr>
              <a:t>north</a:t>
            </a:r>
            <a:r>
              <a:rPr lang="zh-CN" sz="800">
                <a:solidFill>
                  <a:schemeClr val="lt2"/>
                </a:solidFill>
                <a:latin typeface="Courier New"/>
                <a:ea typeface="Courier New"/>
                <a:cs typeface="Courier New"/>
                <a:sym typeface="Courier New"/>
              </a:rPr>
              <a:t>: 1.6943, </a:t>
            </a:r>
            <a:r>
              <a:rPr lang="zh-CN" sz="800" b="1">
                <a:solidFill>
                  <a:schemeClr val="lt2"/>
                </a:solidFill>
                <a:latin typeface="Courier New"/>
                <a:ea typeface="Courier New"/>
                <a:cs typeface="Courier New"/>
                <a:sym typeface="Courier New"/>
              </a:rPr>
              <a:t>waters</a:t>
            </a:r>
            <a:r>
              <a:rPr lang="zh-CN" sz="800">
                <a:solidFill>
                  <a:schemeClr val="lt2"/>
                </a:solidFill>
                <a:latin typeface="Courier New"/>
                <a:ea typeface="Courier New"/>
                <a:cs typeface="Courier New"/>
                <a:sym typeface="Courier New"/>
              </a:rPr>
              <a:t>: 0.9240, </a:t>
            </a:r>
            <a:r>
              <a:rPr lang="zh-CN" sz="800" b="1">
                <a:solidFill>
                  <a:schemeClr val="lt2"/>
                </a:solidFill>
                <a:latin typeface="Courier New"/>
                <a:ea typeface="Courier New"/>
                <a:cs typeface="Courier New"/>
                <a:sym typeface="Courier New"/>
              </a:rPr>
              <a:t>geography</a:t>
            </a:r>
            <a:r>
              <a:rPr lang="zh-CN" sz="800">
                <a:solidFill>
                  <a:schemeClr val="lt2"/>
                </a:solidFill>
                <a:latin typeface="Courier New"/>
                <a:ea typeface="Courier New"/>
                <a:cs typeface="Courier New"/>
                <a:sym typeface="Courier New"/>
              </a:rPr>
              <a:t>: 0.7435, </a:t>
            </a:r>
            <a:r>
              <a:rPr lang="zh-CN" sz="800" b="1">
                <a:solidFill>
                  <a:schemeClr val="lt2"/>
                </a:solidFill>
                <a:latin typeface="Courier New"/>
                <a:ea typeface="Courier New"/>
                <a:cs typeface="Courier New"/>
                <a:sym typeface="Courier New"/>
              </a:rPr>
              <a:t>milan</a:t>
            </a:r>
            <a:r>
              <a:rPr lang="zh-CN" sz="800">
                <a:solidFill>
                  <a:schemeClr val="lt2"/>
                </a:solidFill>
                <a:latin typeface="Courier New"/>
                <a:ea typeface="Courier New"/>
                <a:cs typeface="Courier New"/>
                <a:sym typeface="Courier New"/>
              </a:rPr>
              <a:t>: 0.6761, </a:t>
            </a:r>
            <a:r>
              <a:rPr lang="zh-CN" sz="800" b="1">
                <a:solidFill>
                  <a:schemeClr val="lt2"/>
                </a:solidFill>
                <a:latin typeface="Courier New"/>
                <a:ea typeface="Courier New"/>
                <a:cs typeface="Courier New"/>
                <a:sym typeface="Courier New"/>
              </a:rPr>
              <a:t>canal</a:t>
            </a:r>
            <a:r>
              <a:rPr lang="zh-CN" sz="800">
                <a:solidFill>
                  <a:schemeClr val="lt2"/>
                </a:solidFill>
                <a:latin typeface="Courier New"/>
                <a:ea typeface="Courier New"/>
                <a:cs typeface="Courier New"/>
                <a:sym typeface="Courier New"/>
              </a:rPr>
              <a:t>: 0.6707, </a:t>
            </a:r>
            <a:r>
              <a:rPr lang="zh-CN" sz="800" b="1">
                <a:solidFill>
                  <a:schemeClr val="lt2"/>
                </a:solidFill>
                <a:latin typeface="Courier New"/>
                <a:ea typeface="Courier New"/>
                <a:cs typeface="Courier New"/>
                <a:sym typeface="Courier New"/>
              </a:rPr>
              <a:t>water</a:t>
            </a:r>
            <a:r>
              <a:rPr lang="zh-CN" sz="800">
                <a:solidFill>
                  <a:schemeClr val="lt2"/>
                </a:solidFill>
                <a:latin typeface="Courier New"/>
                <a:ea typeface="Courier New"/>
                <a:cs typeface="Courier New"/>
                <a:sym typeface="Courier New"/>
              </a:rPr>
              <a:t>: 0.6420, </a:t>
            </a:r>
            <a:r>
              <a:rPr lang="zh-CN" sz="800" b="1">
                <a:solidFill>
                  <a:schemeClr val="lt2"/>
                </a:solidFill>
                <a:latin typeface="Courier New"/>
                <a:ea typeface="Courier New"/>
                <a:cs typeface="Courier New"/>
                <a:sym typeface="Courier New"/>
              </a:rPr>
              <a:t>lake</a:t>
            </a:r>
            <a:r>
              <a:rPr lang="zh-CN" sz="800">
                <a:solidFill>
                  <a:schemeClr val="lt2"/>
                </a:solidFill>
                <a:latin typeface="Courier New"/>
                <a:ea typeface="Courier New"/>
                <a:cs typeface="Courier New"/>
                <a:sym typeface="Courier New"/>
              </a:rPr>
              <a:t>: 0.6206,</a:t>
            </a:r>
            <a:br>
              <a:rPr lang="zh-CN" sz="800">
                <a:solidFill>
                  <a:schemeClr val="lt2"/>
                </a:solidFill>
                <a:latin typeface="Courier New"/>
                <a:ea typeface="Courier New"/>
                <a:cs typeface="Courier New"/>
                <a:sym typeface="Courier New"/>
              </a:rPr>
            </a:br>
            <a:r>
              <a:rPr lang="zh-CN" sz="800" b="1">
                <a:solidFill>
                  <a:schemeClr val="lt2"/>
                </a:solidFill>
                <a:latin typeface="Courier New"/>
                <a:ea typeface="Courier New"/>
                <a:cs typeface="Courier New"/>
                <a:sym typeface="Courier New"/>
              </a:rPr>
              <a:t>province</a:t>
            </a:r>
            <a:r>
              <a:rPr lang="zh-CN" sz="800">
                <a:solidFill>
                  <a:schemeClr val="lt2"/>
                </a:solidFill>
                <a:latin typeface="Courier New"/>
                <a:ea typeface="Courier New"/>
                <a:cs typeface="Courier New"/>
                <a:sym typeface="Courier New"/>
              </a:rPr>
              <a:t>: 0.5962, </a:t>
            </a:r>
            <a:r>
              <a:rPr lang="zh-CN" sz="800" b="1">
                <a:solidFill>
                  <a:schemeClr val="lt2"/>
                </a:solidFill>
                <a:latin typeface="Courier New"/>
                <a:ea typeface="Courier New"/>
                <a:cs typeface="Courier New"/>
                <a:sym typeface="Courier New"/>
              </a:rPr>
              <a:t>##jord</a:t>
            </a:r>
            <a:r>
              <a:rPr lang="zh-CN" sz="800">
                <a:solidFill>
                  <a:schemeClr val="lt2"/>
                </a:solidFill>
                <a:latin typeface="Courier New"/>
                <a:ea typeface="Courier New"/>
                <a:cs typeface="Courier New"/>
                <a:sym typeface="Courier New"/>
              </a:rPr>
              <a:t>: 0.5876, </a:t>
            </a:r>
            <a:r>
              <a:rPr lang="zh-CN" sz="800" b="1">
                <a:solidFill>
                  <a:schemeClr val="lt2"/>
                </a:solidFill>
                <a:latin typeface="Courier New"/>
                <a:ea typeface="Courier New"/>
                <a:cs typeface="Courier New"/>
                <a:sym typeface="Courier New"/>
              </a:rPr>
              <a:t>volcano</a:t>
            </a:r>
            <a:r>
              <a:rPr lang="zh-CN" sz="800">
                <a:solidFill>
                  <a:schemeClr val="lt2"/>
                </a:solidFill>
                <a:latin typeface="Courier New"/>
                <a:ea typeface="Courier New"/>
                <a:cs typeface="Courier New"/>
                <a:sym typeface="Courier New"/>
              </a:rPr>
              <a:t>: 0.4929, </a:t>
            </a:r>
            <a:r>
              <a:rPr lang="zh-CN" sz="800" b="1">
                <a:solidFill>
                  <a:schemeClr val="lt2"/>
                </a:solidFill>
                <a:latin typeface="Courier New"/>
                <a:ea typeface="Courier New"/>
                <a:cs typeface="Courier New"/>
                <a:sym typeface="Courier New"/>
              </a:rPr>
              <a:t>region</a:t>
            </a:r>
            <a:r>
              <a:rPr lang="zh-CN" sz="800">
                <a:solidFill>
                  <a:schemeClr val="lt2"/>
                </a:solidFill>
                <a:latin typeface="Courier New"/>
                <a:ea typeface="Courier New"/>
                <a:cs typeface="Courier New"/>
                <a:sym typeface="Courier New"/>
              </a:rPr>
              <a:t>: 0.4590, </a:t>
            </a:r>
            <a:r>
              <a:rPr lang="zh-CN" sz="800" b="1">
                <a:solidFill>
                  <a:schemeClr val="lt2"/>
                </a:solidFill>
                <a:latin typeface="Courier New"/>
                <a:ea typeface="Courier New"/>
                <a:cs typeface="Courier New"/>
                <a:sym typeface="Courier New"/>
              </a:rPr>
              <a:t>map</a:t>
            </a:r>
            <a:r>
              <a:rPr lang="zh-CN" sz="800">
                <a:solidFill>
                  <a:schemeClr val="lt2"/>
                </a:solidFill>
                <a:latin typeface="Courier New"/>
                <a:ea typeface="Courier New"/>
                <a:cs typeface="Courier New"/>
                <a:sym typeface="Courier New"/>
              </a:rPr>
              <a:t>: 0.4397, </a:t>
            </a:r>
            <a:r>
              <a:rPr lang="zh-CN" sz="800" b="1">
                <a:solidFill>
                  <a:schemeClr val="lt2"/>
                </a:solidFill>
                <a:latin typeface="Courier New"/>
                <a:ea typeface="Courier New"/>
                <a:cs typeface="Courier New"/>
                <a:sym typeface="Courier New"/>
              </a:rPr>
              <a:t>terrain</a:t>
            </a:r>
            <a:r>
              <a:rPr lang="zh-CN" sz="800">
                <a:solidFill>
                  <a:schemeClr val="lt2"/>
                </a:solidFill>
                <a:latin typeface="Courier New"/>
                <a:ea typeface="Courier New"/>
                <a:cs typeface="Courier New"/>
                <a:sym typeface="Courier New"/>
              </a:rPr>
              <a:t>: 0.4315, </a:t>
            </a:r>
            <a:r>
              <a:rPr lang="zh-CN" sz="800" b="1">
                <a:solidFill>
                  <a:schemeClr val="lt2"/>
                </a:solidFill>
                <a:latin typeface="Courier New"/>
                <a:ea typeface="Courier New"/>
                <a:cs typeface="Courier New"/>
                <a:sym typeface="Courier New"/>
              </a:rPr>
              <a:t>trent</a:t>
            </a:r>
            <a:r>
              <a:rPr lang="zh-CN" sz="800">
                <a:solidFill>
                  <a:schemeClr val="lt2"/>
                </a:solidFill>
                <a:latin typeface="Courier New"/>
                <a:ea typeface="Courier New"/>
                <a:cs typeface="Courier New"/>
                <a:sym typeface="Courier New"/>
              </a:rPr>
              <a:t>: 0.3932, </a:t>
            </a:r>
            <a:r>
              <a:rPr lang="zh-CN" sz="800" b="1">
                <a:solidFill>
                  <a:schemeClr val="lt2"/>
                </a:solidFill>
                <a:latin typeface="Courier New"/>
                <a:ea typeface="Courier New"/>
                <a:cs typeface="Courier New"/>
                <a:sym typeface="Courier New"/>
              </a:rPr>
              <a:t>roman</a:t>
            </a:r>
            <a:r>
              <a:rPr lang="zh-CN" sz="800">
                <a:solidFill>
                  <a:schemeClr val="lt2"/>
                </a:solidFill>
                <a:latin typeface="Courier New"/>
                <a:ea typeface="Courier New"/>
                <a:cs typeface="Courier New"/>
                <a:sym typeface="Courier New"/>
              </a:rPr>
              <a:t>: 0.3724, </a:t>
            </a:r>
            <a:r>
              <a:rPr lang="zh-CN" sz="800" b="1">
                <a:solidFill>
                  <a:schemeClr val="lt2"/>
                </a:solidFill>
                <a:latin typeface="Courier New"/>
                <a:ea typeface="Courier New"/>
                <a:cs typeface="Courier New"/>
                <a:sym typeface="Courier New"/>
              </a:rPr>
              <a:t>location</a:t>
            </a:r>
            <a:r>
              <a:rPr lang="zh-CN" sz="800">
                <a:solidFill>
                  <a:schemeClr val="lt2"/>
                </a:solidFill>
                <a:latin typeface="Courier New"/>
                <a:ea typeface="Courier New"/>
                <a:cs typeface="Courier New"/>
                <a:sym typeface="Courier New"/>
              </a:rPr>
              <a:t>: 0.3408, </a:t>
            </a:r>
            <a:r>
              <a:rPr lang="zh-CN" sz="800" b="1">
                <a:solidFill>
                  <a:schemeClr val="lt2"/>
                </a:solidFill>
                <a:latin typeface="Courier New"/>
                <a:ea typeface="Courier New"/>
                <a:cs typeface="Courier New"/>
                <a:sym typeface="Courier New"/>
              </a:rPr>
              <a:t>beach</a:t>
            </a:r>
            <a:r>
              <a:rPr lang="zh-CN" sz="800">
                <a:solidFill>
                  <a:schemeClr val="lt2"/>
                </a:solidFill>
                <a:latin typeface="Courier New"/>
                <a:ea typeface="Courier New"/>
                <a:cs typeface="Courier New"/>
                <a:sym typeface="Courier New"/>
              </a:rPr>
              <a:t>: 0.3125, </a:t>
            </a:r>
            <a:r>
              <a:rPr lang="zh-CN" sz="800" b="1">
                <a:solidFill>
                  <a:schemeClr val="lt2"/>
                </a:solidFill>
                <a:latin typeface="Courier New"/>
                <a:ea typeface="Courier New"/>
                <a:cs typeface="Courier New"/>
                <a:sym typeface="Courier New"/>
              </a:rPr>
              <a:t>andrea</a:t>
            </a:r>
            <a:r>
              <a:rPr lang="zh-CN" sz="800">
                <a:solidFill>
                  <a:schemeClr val="lt2"/>
                </a:solidFill>
                <a:latin typeface="Courier New"/>
                <a:ea typeface="Courier New"/>
                <a:cs typeface="Courier New"/>
                <a:sym typeface="Courier New"/>
              </a:rPr>
              <a:t>: 0.3034, </a:t>
            </a:r>
            <a:r>
              <a:rPr lang="zh-CN" sz="800" b="1">
                <a:solidFill>
                  <a:schemeClr val="lt2"/>
                </a:solidFill>
                <a:latin typeface="Courier New"/>
                <a:ea typeface="Courier New"/>
                <a:cs typeface="Courier New"/>
                <a:sym typeface="Courier New"/>
              </a:rPr>
              <a:t>europe</a:t>
            </a:r>
            <a:r>
              <a:rPr lang="zh-CN" sz="800">
                <a:solidFill>
                  <a:schemeClr val="lt2"/>
                </a:solidFill>
                <a:latin typeface="Courier New"/>
                <a:ea typeface="Courier New"/>
                <a:cs typeface="Courier New"/>
                <a:sym typeface="Courier New"/>
              </a:rPr>
              <a:t>: 0.2541, </a:t>
            </a:r>
            <a:r>
              <a:rPr lang="zh-CN" sz="800" b="1">
                <a:solidFill>
                  <a:schemeClr val="lt2"/>
                </a:solidFill>
                <a:latin typeface="Courier New"/>
                <a:ea typeface="Courier New"/>
                <a:cs typeface="Courier New"/>
                <a:sym typeface="Courier New"/>
              </a:rPr>
              <a:t>holland</a:t>
            </a:r>
            <a:r>
              <a:rPr lang="zh-CN" sz="800">
                <a:solidFill>
                  <a:schemeClr val="lt2"/>
                </a:solidFill>
                <a:latin typeface="Courier New"/>
                <a:ea typeface="Courier New"/>
                <a:cs typeface="Courier New"/>
                <a:sym typeface="Courier New"/>
              </a:rPr>
              <a:t>: 0.2314, </a:t>
            </a:r>
            <a:r>
              <a:rPr lang="zh-CN" sz="800" b="1">
                <a:solidFill>
                  <a:schemeClr val="lt2"/>
                </a:solidFill>
                <a:latin typeface="Courier New"/>
                <a:ea typeface="Courier New"/>
                <a:cs typeface="Courier New"/>
                <a:sym typeface="Courier New"/>
              </a:rPr>
              <a:t>fishing</a:t>
            </a:r>
            <a:r>
              <a:rPr lang="zh-CN" sz="800">
                <a:solidFill>
                  <a:schemeClr val="lt2"/>
                </a:solidFill>
                <a:latin typeface="Courier New"/>
                <a:ea typeface="Courier New"/>
                <a:cs typeface="Courier New"/>
                <a:sym typeface="Courier New"/>
              </a:rPr>
              <a:t>: 0.2000, </a:t>
            </a:r>
            <a:r>
              <a:rPr lang="zh-CN" sz="800" b="1">
                <a:solidFill>
                  <a:schemeClr val="lt2"/>
                </a:solidFill>
                <a:latin typeface="Courier New"/>
                <a:ea typeface="Courier New"/>
                <a:cs typeface="Courier New"/>
                <a:sym typeface="Courier New"/>
              </a:rPr>
              <a:t>asia</a:t>
            </a:r>
            <a:r>
              <a:rPr lang="zh-CN" sz="800">
                <a:solidFill>
                  <a:schemeClr val="lt2"/>
                </a:solidFill>
                <a:latin typeface="Courier New"/>
                <a:ea typeface="Courier New"/>
                <a:cs typeface="Courier New"/>
                <a:sym typeface="Courier New"/>
              </a:rPr>
              <a:t>: 0.1867, </a:t>
            </a:r>
            <a:r>
              <a:rPr lang="zh-CN" sz="800" b="1">
                <a:solidFill>
                  <a:schemeClr val="lt2"/>
                </a:solidFill>
                <a:latin typeface="Courier New"/>
                <a:ea typeface="Courier New"/>
                <a:cs typeface="Courier New"/>
                <a:sym typeface="Courier New"/>
              </a:rPr>
              <a:t>wine</a:t>
            </a:r>
            <a:r>
              <a:rPr lang="zh-CN" sz="800">
                <a:solidFill>
                  <a:schemeClr val="lt2"/>
                </a:solidFill>
                <a:latin typeface="Courier New"/>
                <a:ea typeface="Courier New"/>
                <a:cs typeface="Courier New"/>
                <a:sym typeface="Courier New"/>
              </a:rPr>
              <a:t>: 0.1820, ...}</a:t>
            </a:r>
            <a:endParaRPr sz="800" b="1">
              <a:solidFill>
                <a:schemeClr val="lt2"/>
              </a:solidFill>
              <a:latin typeface="Courier New"/>
              <a:ea typeface="Courier New"/>
              <a:cs typeface="Courier New"/>
              <a:sym typeface="Courier New"/>
            </a:endParaRPr>
          </a:p>
        </p:txBody>
      </p:sp>
      <p:sp>
        <p:nvSpPr>
          <p:cNvPr id="323" name="Google Shape;323;p48"/>
          <p:cNvSpPr txBox="1">
            <a:spLocks noGrp="1"/>
          </p:cNvSpPr>
          <p:nvPr>
            <p:ph type="title"/>
          </p:nvPr>
        </p:nvSpPr>
        <p:spPr>
          <a:xfrm>
            <a:off x="311700" y="-12175"/>
            <a:ext cx="8520600" cy="623400"/>
          </a:xfrm>
          <a:prstGeom prst="rect">
            <a:avLst/>
          </a:prstGeom>
          <a:noFill/>
          <a:ln>
            <a:noFill/>
          </a:ln>
        </p:spPr>
        <p:txBody>
          <a:bodyPr spcFirstLastPara="1" wrap="square" lIns="91425" tIns="91425" rIns="91425" bIns="91425" anchor="t" anchorCtr="0">
            <a:normAutofit fontScale="90000"/>
          </a:bodyPr>
          <a:lstStyle/>
          <a:p>
            <a:pPr marL="0" lvl="0" indent="0" algn="ctr" rtl="0">
              <a:spcBef>
                <a:spcPts val="0"/>
              </a:spcBef>
              <a:spcAft>
                <a:spcPts val="0"/>
              </a:spcAft>
              <a:buSzPct val="111111"/>
              <a:buNone/>
            </a:pPr>
            <a:r>
              <a:rPr lang="zh-CN">
                <a:solidFill>
                  <a:schemeClr val="dk1"/>
                </a:solidFill>
              </a:rPr>
              <a:t>Dense vs Sparse</a:t>
            </a:r>
            <a:endParaRPr>
              <a:solidFill>
                <a:schemeClr val="dk1"/>
              </a:solidFill>
            </a:endParaRPr>
          </a:p>
        </p:txBody>
      </p:sp>
      <p:grpSp>
        <p:nvGrpSpPr>
          <p:cNvPr id="324" name="Google Shape;324;p48"/>
          <p:cNvGrpSpPr/>
          <p:nvPr/>
        </p:nvGrpSpPr>
        <p:grpSpPr>
          <a:xfrm>
            <a:off x="7672401" y="1024125"/>
            <a:ext cx="1385700" cy="1449050"/>
            <a:chOff x="4677726" y="1068425"/>
            <a:chExt cx="1385700" cy="1449050"/>
          </a:xfrm>
        </p:grpSpPr>
        <p:sp>
          <p:nvSpPr>
            <p:cNvPr id="325" name="Google Shape;325;p48"/>
            <p:cNvSpPr/>
            <p:nvPr/>
          </p:nvSpPr>
          <p:spPr>
            <a:xfrm>
              <a:off x="4677726" y="151500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326" name="Google Shape;326;p48"/>
            <p:cNvSpPr txBox="1"/>
            <p:nvPr/>
          </p:nvSpPr>
          <p:spPr>
            <a:xfrm>
              <a:off x="4677726" y="211727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a:t>Content</a:t>
              </a:r>
              <a:endParaRPr sz="1400" b="0" i="0" u="none" strike="noStrike" cap="none">
                <a:solidFill>
                  <a:srgbClr val="000000"/>
                </a:solidFill>
                <a:latin typeface="Arial"/>
                <a:ea typeface="Arial"/>
                <a:cs typeface="Arial"/>
                <a:sym typeface="Arial"/>
              </a:endParaRPr>
            </a:p>
          </p:txBody>
        </p:sp>
        <p:sp>
          <p:nvSpPr>
            <p:cNvPr id="327" name="Google Shape;327;p48"/>
            <p:cNvSpPr/>
            <p:nvPr/>
          </p:nvSpPr>
          <p:spPr>
            <a:xfrm>
              <a:off x="4677726" y="1068425"/>
              <a:ext cx="1385700" cy="1803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sparse vector</a:t>
              </a:r>
              <a:endParaRPr sz="1100" b="0" i="0" u="none" strike="noStrike" cap="none">
                <a:solidFill>
                  <a:schemeClr val="lt1"/>
                </a:solidFill>
                <a:latin typeface="Arial"/>
                <a:ea typeface="Arial"/>
                <a:cs typeface="Arial"/>
                <a:sym typeface="Arial"/>
              </a:endParaRPr>
            </a:p>
          </p:txBody>
        </p:sp>
        <p:cxnSp>
          <p:nvCxnSpPr>
            <p:cNvPr id="328" name="Google Shape;328;p48"/>
            <p:cNvCxnSpPr/>
            <p:nvPr/>
          </p:nvCxnSpPr>
          <p:spPr>
            <a:xfrm rot="10800000">
              <a:off x="5370576" y="19639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29" name="Google Shape;329;p48"/>
            <p:cNvCxnSpPr/>
            <p:nvPr/>
          </p:nvCxnSpPr>
          <p:spPr>
            <a:xfrm rot="10800000">
              <a:off x="5370576" y="1248725"/>
              <a:ext cx="0" cy="255900"/>
            </a:xfrm>
            <a:prstGeom prst="straightConnector1">
              <a:avLst/>
            </a:prstGeom>
            <a:noFill/>
            <a:ln w="19050" cap="flat" cmpd="sng">
              <a:solidFill>
                <a:schemeClr val="dk2"/>
              </a:solidFill>
              <a:prstDash val="solid"/>
              <a:round/>
              <a:headEnd type="none" w="sm" len="sm"/>
              <a:tailEnd type="triangle" w="med" len="med"/>
            </a:ln>
          </p:spPr>
        </p:cxnSp>
      </p:grpSp>
      <p:grpSp>
        <p:nvGrpSpPr>
          <p:cNvPr id="330" name="Google Shape;330;p48"/>
          <p:cNvGrpSpPr/>
          <p:nvPr/>
        </p:nvGrpSpPr>
        <p:grpSpPr>
          <a:xfrm>
            <a:off x="3080563" y="1024125"/>
            <a:ext cx="1385700" cy="1449050"/>
            <a:chOff x="3080563" y="1068425"/>
            <a:chExt cx="1385700" cy="1449050"/>
          </a:xfrm>
        </p:grpSpPr>
        <p:sp>
          <p:nvSpPr>
            <p:cNvPr id="331" name="Google Shape;331;p48"/>
            <p:cNvSpPr/>
            <p:nvPr/>
          </p:nvSpPr>
          <p:spPr>
            <a:xfrm>
              <a:off x="3080563" y="151500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332" name="Google Shape;332;p48"/>
            <p:cNvSpPr txBox="1"/>
            <p:nvPr/>
          </p:nvSpPr>
          <p:spPr>
            <a:xfrm>
              <a:off x="3080563" y="211727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a:t>Content</a:t>
              </a:r>
              <a:endParaRPr sz="1400" b="0" i="0" u="none" strike="noStrike" cap="none">
                <a:solidFill>
                  <a:srgbClr val="000000"/>
                </a:solidFill>
                <a:latin typeface="Arial"/>
                <a:ea typeface="Arial"/>
                <a:cs typeface="Arial"/>
                <a:sym typeface="Arial"/>
              </a:endParaRPr>
            </a:p>
          </p:txBody>
        </p:sp>
        <p:sp>
          <p:nvSpPr>
            <p:cNvPr id="333" name="Google Shape;333;p48"/>
            <p:cNvSpPr/>
            <p:nvPr/>
          </p:nvSpPr>
          <p:spPr>
            <a:xfrm>
              <a:off x="3080563" y="1068425"/>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cxnSp>
          <p:nvCxnSpPr>
            <p:cNvPr id="334" name="Google Shape;334;p48"/>
            <p:cNvCxnSpPr/>
            <p:nvPr/>
          </p:nvCxnSpPr>
          <p:spPr>
            <a:xfrm rot="10800000">
              <a:off x="3773413" y="19639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35" name="Google Shape;335;p48"/>
            <p:cNvCxnSpPr/>
            <p:nvPr/>
          </p:nvCxnSpPr>
          <p:spPr>
            <a:xfrm rot="10800000">
              <a:off x="3773413" y="1248725"/>
              <a:ext cx="0" cy="255900"/>
            </a:xfrm>
            <a:prstGeom prst="straightConnector1">
              <a:avLst/>
            </a:prstGeom>
            <a:noFill/>
            <a:ln w="19050" cap="flat" cmpd="sng">
              <a:solidFill>
                <a:schemeClr val="dk2"/>
              </a:solidFill>
              <a:prstDash val="solid"/>
              <a:round/>
              <a:headEnd type="none" w="sm" len="sm"/>
              <a:tailEnd type="triangle" w="med" len="med"/>
            </a:ln>
          </p:spPr>
        </p:cxnSp>
      </p:grpSp>
      <p:pic>
        <p:nvPicPr>
          <p:cNvPr id="336" name="Google Shape;336;p48"/>
          <p:cNvPicPr preferRelativeResize="0"/>
          <p:nvPr/>
        </p:nvPicPr>
        <p:blipFill>
          <a:blip r:embed="rId3">
            <a:alphaModFix/>
          </a:blip>
          <a:stretch>
            <a:fillRect/>
          </a:stretch>
        </p:blipFill>
        <p:spPr>
          <a:xfrm>
            <a:off x="4746225" y="645299"/>
            <a:ext cx="4243445" cy="252175"/>
          </a:xfrm>
          <a:prstGeom prst="rect">
            <a:avLst/>
          </a:prstGeom>
          <a:noFill/>
          <a:ln>
            <a:noFill/>
          </a:ln>
        </p:spPr>
      </p:pic>
      <p:pic>
        <p:nvPicPr>
          <p:cNvPr id="337" name="Google Shape;337;p48"/>
          <p:cNvPicPr preferRelativeResize="0"/>
          <p:nvPr/>
        </p:nvPicPr>
        <p:blipFill>
          <a:blip r:embed="rId4">
            <a:alphaModFix/>
          </a:blip>
          <a:stretch>
            <a:fillRect/>
          </a:stretch>
        </p:blipFill>
        <p:spPr>
          <a:xfrm>
            <a:off x="85916" y="645300"/>
            <a:ext cx="2111393" cy="252175"/>
          </a:xfrm>
          <a:prstGeom prst="rect">
            <a:avLst/>
          </a:prstGeom>
          <a:noFill/>
          <a:ln>
            <a:noFill/>
          </a:ln>
        </p:spPr>
      </p:pic>
      <p:sp>
        <p:nvSpPr>
          <p:cNvPr id="338" name="Google Shape;338;p48"/>
          <p:cNvSpPr/>
          <p:nvPr/>
        </p:nvSpPr>
        <p:spPr>
          <a:xfrm>
            <a:off x="38000" y="537300"/>
            <a:ext cx="9144000" cy="3028500"/>
          </a:xfrm>
          <a:prstGeom prst="rect">
            <a:avLst/>
          </a:prstGeom>
          <a:solidFill>
            <a:srgbClr val="FFFFFF">
              <a:alpha val="759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cxnSp>
        <p:nvCxnSpPr>
          <p:cNvPr id="339" name="Google Shape;339;p48"/>
          <p:cNvCxnSpPr>
            <a:stCxn id="323" idx="2"/>
          </p:cNvCxnSpPr>
          <p:nvPr/>
        </p:nvCxnSpPr>
        <p:spPr>
          <a:xfrm>
            <a:off x="4572000" y="611225"/>
            <a:ext cx="0" cy="4545300"/>
          </a:xfrm>
          <a:prstGeom prst="straightConnector1">
            <a:avLst/>
          </a:prstGeom>
          <a:noFill/>
          <a:ln w="38100" cap="flat" cmpd="sng">
            <a:solidFill>
              <a:schemeClr val="dk1"/>
            </a:solidFill>
            <a:prstDash val="solid"/>
            <a:round/>
            <a:headEnd type="none" w="med" len="med"/>
            <a:tailEnd type="none" w="med" len="med"/>
          </a:ln>
        </p:spPr>
      </p:cxnSp>
      <p:sp>
        <p:nvSpPr>
          <p:cNvPr id="340" name="Google Shape;340;p48"/>
          <p:cNvSpPr/>
          <p:nvPr/>
        </p:nvSpPr>
        <p:spPr>
          <a:xfrm>
            <a:off x="2177250" y="2871825"/>
            <a:ext cx="4784100" cy="537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CN" b="1">
                <a:solidFill>
                  <a:srgbClr val="FFFFFF"/>
                </a:solidFill>
                <a:latin typeface="Source Sans Pro"/>
                <a:ea typeface="Source Sans Pro"/>
                <a:cs typeface="Source Sans Pro"/>
                <a:sym typeface="Source Sans Pro"/>
              </a:rPr>
              <a:t>Same Query (any guesses?)</a:t>
            </a:r>
            <a:endParaRPr b="1">
              <a:solidFill>
                <a:srgbClr val="FFFFFF"/>
              </a:solidFill>
              <a:latin typeface="Source Sans Pro"/>
              <a:ea typeface="Source Sans Pro"/>
              <a:cs typeface="Source Sans Pro"/>
              <a:sym typeface="Source Sans Pro"/>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591"/>
        <p:cNvGrpSpPr/>
        <p:nvPr/>
      </p:nvGrpSpPr>
      <p:grpSpPr>
        <a:xfrm>
          <a:off x="0" y="0"/>
          <a:ext cx="0" cy="0"/>
          <a:chOff x="0" y="0"/>
          <a:chExt cx="0" cy="0"/>
        </a:xfrm>
      </p:grpSpPr>
      <p:sp>
        <p:nvSpPr>
          <p:cNvPr id="2592" name="Google Shape;2592;p1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120</a:t>
            </a:fld>
            <a:endParaRPr/>
          </a:p>
        </p:txBody>
      </p:sp>
      <p:sp>
        <p:nvSpPr>
          <p:cNvPr id="2593" name="Google Shape;2593;p160"/>
          <p:cNvSpPr txBox="1">
            <a:spLocks noGrp="1"/>
          </p:cNvSpPr>
          <p:nvPr>
            <p:ph type="title"/>
          </p:nvPr>
        </p:nvSpPr>
        <p:spPr>
          <a:xfrm>
            <a:off x="311700" y="445025"/>
            <a:ext cx="4934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 - Margin-MSE</a:t>
            </a:r>
            <a:endParaRPr b="1">
              <a:solidFill>
                <a:srgbClr val="611BB8"/>
              </a:solidFill>
            </a:endParaRPr>
          </a:p>
        </p:txBody>
      </p:sp>
      <p:pic>
        <p:nvPicPr>
          <p:cNvPr id="2594" name="Google Shape;2594;p160"/>
          <p:cNvPicPr preferRelativeResize="0"/>
          <p:nvPr/>
        </p:nvPicPr>
        <p:blipFill>
          <a:blip r:embed="rId3">
            <a:alphaModFix/>
          </a:blip>
          <a:stretch>
            <a:fillRect/>
          </a:stretch>
        </p:blipFill>
        <p:spPr>
          <a:xfrm>
            <a:off x="7503150" y="243188"/>
            <a:ext cx="1122825" cy="976375"/>
          </a:xfrm>
          <a:prstGeom prst="rect">
            <a:avLst/>
          </a:prstGeom>
          <a:noFill/>
          <a:ln>
            <a:noFill/>
          </a:ln>
        </p:spPr>
      </p:pic>
      <p:pic>
        <p:nvPicPr>
          <p:cNvPr id="2595" name="Google Shape;2595;p160"/>
          <p:cNvPicPr preferRelativeResize="0"/>
          <p:nvPr/>
        </p:nvPicPr>
        <p:blipFill>
          <a:blip r:embed="rId4">
            <a:alphaModFix/>
          </a:blip>
          <a:stretch>
            <a:fillRect/>
          </a:stretch>
        </p:blipFill>
        <p:spPr>
          <a:xfrm>
            <a:off x="152400" y="1219563"/>
            <a:ext cx="8839202" cy="2105836"/>
          </a:xfrm>
          <a:prstGeom prst="rect">
            <a:avLst/>
          </a:prstGeom>
          <a:noFill/>
          <a:ln>
            <a:noFill/>
          </a:ln>
        </p:spPr>
      </p:pic>
      <p:sp>
        <p:nvSpPr>
          <p:cNvPr id="2596" name="Google Shape;2596;p160"/>
          <p:cNvSpPr txBox="1"/>
          <p:nvPr/>
        </p:nvSpPr>
        <p:spPr>
          <a:xfrm>
            <a:off x="0" y="4659925"/>
            <a:ext cx="44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https://github.com/webis-de/lightning-ir/</a:t>
            </a:r>
            <a:endParaRPr/>
          </a:p>
        </p:txBody>
      </p:sp>
      <p:sp>
        <p:nvSpPr>
          <p:cNvPr id="2597" name="Google Shape;2597;p160"/>
          <p:cNvSpPr txBox="1"/>
          <p:nvPr/>
        </p:nvSpPr>
        <p:spPr>
          <a:xfrm>
            <a:off x="151950" y="3320725"/>
            <a:ext cx="6662100" cy="14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Q: What city should I visit in Italy?</a:t>
            </a:r>
            <a:endParaRPr sz="1800">
              <a:solidFill>
                <a:schemeClr val="dk2"/>
              </a:solidFill>
            </a:endParaRPr>
          </a:p>
          <a:p>
            <a:pPr marL="0" lvl="0" indent="0" algn="l" rtl="0">
              <a:spcBef>
                <a:spcPts val="0"/>
              </a:spcBef>
              <a:spcAft>
                <a:spcPts val="0"/>
              </a:spcAft>
              <a:buNone/>
            </a:pPr>
            <a:r>
              <a:rPr lang="zh-CN" sz="1800">
                <a:solidFill>
                  <a:schemeClr val="dk2"/>
                </a:solidFill>
              </a:rPr>
              <a:t>P:  Padua is a city in Italy, famous for the </a:t>
            </a:r>
            <a:r>
              <a:rPr lang="zh-CN" sz="1800" i="1">
                <a:solidFill>
                  <a:schemeClr val="dk2"/>
                </a:solidFill>
              </a:rPr>
              <a:t>Giro del Venetto</a:t>
            </a:r>
            <a:r>
              <a:rPr lang="zh-CN" sz="1800">
                <a:solidFill>
                  <a:schemeClr val="dk2"/>
                </a:solidFill>
              </a:rPr>
              <a:t>…</a:t>
            </a:r>
            <a:endParaRPr sz="1800">
              <a:solidFill>
                <a:schemeClr val="dk2"/>
              </a:solidFill>
            </a:endParaRPr>
          </a:p>
          <a:p>
            <a:pPr marL="0" lvl="0" indent="0" algn="l" rtl="0">
              <a:spcBef>
                <a:spcPts val="0"/>
              </a:spcBef>
              <a:spcAft>
                <a:spcPts val="0"/>
              </a:spcAft>
              <a:buNone/>
            </a:pPr>
            <a:r>
              <a:rPr lang="zh-CN" sz="1800">
                <a:solidFill>
                  <a:schemeClr val="dk2"/>
                </a:solidFill>
              </a:rPr>
              <a:t>N1: Paris is the capital of France, known for the…</a:t>
            </a:r>
            <a:endParaRPr sz="1800">
              <a:solidFill>
                <a:schemeClr val="dk2"/>
              </a:solidFill>
            </a:endParaRPr>
          </a:p>
          <a:p>
            <a:pPr marL="0" lvl="0" indent="0" algn="l" rtl="0">
              <a:spcBef>
                <a:spcPts val="0"/>
              </a:spcBef>
              <a:spcAft>
                <a:spcPts val="0"/>
              </a:spcAft>
              <a:buNone/>
            </a:pPr>
            <a:r>
              <a:rPr lang="zh-CN" sz="1800">
                <a:solidFill>
                  <a:schemeClr val="dk2"/>
                </a:solidFill>
              </a:rPr>
              <a:t>N2: Rome is the capital of Italy.</a:t>
            </a:r>
            <a:endParaRPr sz="1800">
              <a:solidFill>
                <a:schemeClr val="dk2"/>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601"/>
        <p:cNvGrpSpPr/>
        <p:nvPr/>
      </p:nvGrpSpPr>
      <p:grpSpPr>
        <a:xfrm>
          <a:off x="0" y="0"/>
          <a:ext cx="0" cy="0"/>
          <a:chOff x="0" y="0"/>
          <a:chExt cx="0" cy="0"/>
        </a:xfrm>
      </p:grpSpPr>
      <p:sp>
        <p:nvSpPr>
          <p:cNvPr id="2602" name="Google Shape;2602;p161"/>
          <p:cNvSpPr txBox="1">
            <a:spLocks noGrp="1"/>
          </p:cNvSpPr>
          <p:nvPr>
            <p:ph type="body" idx="1"/>
          </p:nvPr>
        </p:nvSpPr>
        <p:spPr>
          <a:xfrm>
            <a:off x="1461925" y="1152475"/>
            <a:ext cx="7370400" cy="3416400"/>
          </a:xfrm>
          <a:prstGeom prst="rect">
            <a:avLst/>
          </a:prstGeom>
        </p:spPr>
        <p:txBody>
          <a:bodyPr spcFirstLastPara="1" wrap="square" lIns="91425" tIns="91425" rIns="91425" bIns="91425" anchor="t" anchorCtr="0">
            <a:normAutofit fontScale="92500" lnSpcReduction="10000"/>
          </a:bodyPr>
          <a:lstStyle/>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Supervision</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Introduction</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Losses</a:t>
            </a:r>
            <a:endParaRPr sz="1700">
              <a:solidFill>
                <a:schemeClr val="dk2"/>
              </a:solidFill>
              <a:latin typeface="Arial"/>
              <a:ea typeface="Arial"/>
              <a:cs typeface="Arial"/>
              <a:sym typeface="Arial"/>
            </a:endParaRPr>
          </a:p>
          <a:p>
            <a:pPr marL="457200" lvl="0" indent="0" algn="l" rtl="0">
              <a:spcBef>
                <a:spcPts val="0"/>
              </a:spcBef>
              <a:spcAft>
                <a:spcPts val="0"/>
              </a:spcAft>
              <a:buNone/>
            </a:pP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b="1">
                <a:solidFill>
                  <a:schemeClr val="dk2"/>
                </a:solidFill>
                <a:latin typeface="Arial"/>
                <a:ea typeface="Arial"/>
                <a:cs typeface="Arial"/>
                <a:sym typeface="Arial"/>
              </a:rPr>
              <a:t>Distillation case-studies</a:t>
            </a:r>
            <a:endParaRPr sz="1700" b="1">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Well behaved model</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Model with high scores</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Model collapse</a:t>
            </a:r>
            <a:endParaRPr sz="1700">
              <a:solidFill>
                <a:schemeClr val="dk2"/>
              </a:solidFill>
              <a:latin typeface="Arial"/>
              <a:ea typeface="Arial"/>
              <a:cs typeface="Arial"/>
              <a:sym typeface="Arial"/>
            </a:endParaRPr>
          </a:p>
          <a:p>
            <a:pPr marL="457200" lvl="0" indent="0" algn="l" rtl="0">
              <a:spcBef>
                <a:spcPts val="0"/>
              </a:spcBef>
              <a:spcAft>
                <a:spcPts val="0"/>
              </a:spcAft>
              <a:buNone/>
            </a:pP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Initialization of LSR with MLM head</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Pre-initialized MLM head</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Middle training</a:t>
            </a:r>
            <a:endParaRPr sz="1700">
              <a:solidFill>
                <a:schemeClr val="dk2"/>
              </a:solidFill>
              <a:latin typeface="Arial"/>
              <a:ea typeface="Arial"/>
              <a:cs typeface="Arial"/>
              <a:sym typeface="Arial"/>
            </a:endParaRPr>
          </a:p>
        </p:txBody>
      </p:sp>
      <p:sp>
        <p:nvSpPr>
          <p:cNvPr id="2603" name="Google Shape;2603;p16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121</a:t>
            </a:fld>
            <a:endParaRPr/>
          </a:p>
        </p:txBody>
      </p:sp>
      <p:sp>
        <p:nvSpPr>
          <p:cNvPr id="2604" name="Google Shape;2604;p1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Outline - LSR Training</a:t>
            </a:r>
            <a:endParaRPr b="1">
              <a:solidFill>
                <a:srgbClr val="611BB8"/>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608"/>
        <p:cNvGrpSpPr/>
        <p:nvPr/>
      </p:nvGrpSpPr>
      <p:grpSpPr>
        <a:xfrm>
          <a:off x="0" y="0"/>
          <a:ext cx="0" cy="0"/>
          <a:chOff x="0" y="0"/>
          <a:chExt cx="0" cy="0"/>
        </a:xfrm>
      </p:grpSpPr>
      <p:cxnSp>
        <p:nvCxnSpPr>
          <p:cNvPr id="2609" name="Google Shape;2609;p162"/>
          <p:cNvCxnSpPr/>
          <p:nvPr/>
        </p:nvCxnSpPr>
        <p:spPr>
          <a:xfrm>
            <a:off x="3109550" y="118365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610" name="Google Shape;2610;p162"/>
          <p:cNvSpPr txBox="1"/>
          <p:nvPr/>
        </p:nvSpPr>
        <p:spPr>
          <a:xfrm>
            <a:off x="581075" y="1324425"/>
            <a:ext cx="187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Margin-MSE</a:t>
            </a:r>
            <a:endParaRPr sz="1800">
              <a:solidFill>
                <a:schemeClr val="dk2"/>
              </a:solidFill>
            </a:endParaRPr>
          </a:p>
        </p:txBody>
      </p:sp>
      <p:sp>
        <p:nvSpPr>
          <p:cNvPr id="2611" name="Google Shape;2611;p162"/>
          <p:cNvSpPr txBox="1"/>
          <p:nvPr/>
        </p:nvSpPr>
        <p:spPr>
          <a:xfrm>
            <a:off x="258250" y="177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612" name="Google Shape;2612;p16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122</a:t>
            </a:fld>
            <a:endParaRPr/>
          </a:p>
        </p:txBody>
      </p:sp>
      <p:sp>
        <p:nvSpPr>
          <p:cNvPr id="2613" name="Google Shape;2613;p162"/>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Distillation</a:t>
            </a:r>
            <a:endParaRPr b="1">
              <a:solidFill>
                <a:srgbClr val="611BB8"/>
              </a:solidFill>
            </a:endParaRPr>
          </a:p>
        </p:txBody>
      </p:sp>
      <p:sp>
        <p:nvSpPr>
          <p:cNvPr id="2614" name="Google Shape;2614;p162"/>
          <p:cNvSpPr txBox="1"/>
          <p:nvPr/>
        </p:nvSpPr>
        <p:spPr>
          <a:xfrm>
            <a:off x="3361850" y="125557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KlDiv with softmax distribution</a:t>
            </a:r>
            <a:endParaRPr sz="1800">
              <a:solidFill>
                <a:schemeClr val="dk2"/>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618"/>
        <p:cNvGrpSpPr/>
        <p:nvPr/>
      </p:nvGrpSpPr>
      <p:grpSpPr>
        <a:xfrm>
          <a:off x="0" y="0"/>
          <a:ext cx="0" cy="0"/>
          <a:chOff x="0" y="0"/>
          <a:chExt cx="0" cy="0"/>
        </a:xfrm>
      </p:grpSpPr>
      <p:cxnSp>
        <p:nvCxnSpPr>
          <p:cNvPr id="2619" name="Google Shape;2619;p163"/>
          <p:cNvCxnSpPr/>
          <p:nvPr/>
        </p:nvCxnSpPr>
        <p:spPr>
          <a:xfrm>
            <a:off x="3109550" y="118365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620" name="Google Shape;2620;p163"/>
          <p:cNvSpPr txBox="1"/>
          <p:nvPr/>
        </p:nvSpPr>
        <p:spPr>
          <a:xfrm>
            <a:off x="581075" y="1324425"/>
            <a:ext cx="187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Margin-MSE</a:t>
            </a:r>
            <a:endParaRPr sz="1800">
              <a:solidFill>
                <a:schemeClr val="dk2"/>
              </a:solidFill>
            </a:endParaRPr>
          </a:p>
        </p:txBody>
      </p:sp>
      <p:sp>
        <p:nvSpPr>
          <p:cNvPr id="2621" name="Google Shape;2621;p163"/>
          <p:cNvSpPr txBox="1"/>
          <p:nvPr/>
        </p:nvSpPr>
        <p:spPr>
          <a:xfrm>
            <a:off x="258250" y="177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622" name="Google Shape;2622;p16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123</a:t>
            </a:fld>
            <a:endParaRPr/>
          </a:p>
        </p:txBody>
      </p:sp>
      <p:sp>
        <p:nvSpPr>
          <p:cNvPr id="2623" name="Google Shape;2623;p163"/>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Distillation</a:t>
            </a:r>
            <a:endParaRPr b="1">
              <a:solidFill>
                <a:srgbClr val="611BB8"/>
              </a:solidFill>
            </a:endParaRPr>
          </a:p>
        </p:txBody>
      </p:sp>
      <p:sp>
        <p:nvSpPr>
          <p:cNvPr id="2624" name="Google Shape;2624;p163"/>
          <p:cNvSpPr txBox="1"/>
          <p:nvPr/>
        </p:nvSpPr>
        <p:spPr>
          <a:xfrm>
            <a:off x="2754675" y="193700"/>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Original scores: 25, 10, 5, 2</a:t>
            </a:r>
            <a:endParaRPr sz="1800">
              <a:solidFill>
                <a:schemeClr val="dk1"/>
              </a:solidFill>
            </a:endParaRPr>
          </a:p>
        </p:txBody>
      </p:sp>
      <p:sp>
        <p:nvSpPr>
          <p:cNvPr id="2625" name="Google Shape;2625;p163"/>
          <p:cNvSpPr txBox="1"/>
          <p:nvPr/>
        </p:nvSpPr>
        <p:spPr>
          <a:xfrm>
            <a:off x="581075" y="18971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15, 20, 23</a:t>
            </a:r>
            <a:endParaRPr sz="1800">
              <a:solidFill>
                <a:schemeClr val="dk1"/>
              </a:solidFill>
            </a:endParaRPr>
          </a:p>
        </p:txBody>
      </p:sp>
      <p:sp>
        <p:nvSpPr>
          <p:cNvPr id="2626" name="Google Shape;2626;p163"/>
          <p:cNvSpPr txBox="1"/>
          <p:nvPr/>
        </p:nvSpPr>
        <p:spPr>
          <a:xfrm>
            <a:off x="325580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1, 0, 0, 0</a:t>
            </a: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2627" name="Google Shape;2627;p163"/>
          <p:cNvSpPr txBox="1"/>
          <p:nvPr/>
        </p:nvSpPr>
        <p:spPr>
          <a:xfrm>
            <a:off x="3361850" y="125557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KlDiv with softmax distribution</a:t>
            </a:r>
            <a:endParaRPr sz="1800">
              <a:solidFill>
                <a:schemeClr val="dk2"/>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631"/>
        <p:cNvGrpSpPr/>
        <p:nvPr/>
      </p:nvGrpSpPr>
      <p:grpSpPr>
        <a:xfrm>
          <a:off x="0" y="0"/>
          <a:ext cx="0" cy="0"/>
          <a:chOff x="0" y="0"/>
          <a:chExt cx="0" cy="0"/>
        </a:xfrm>
      </p:grpSpPr>
      <p:cxnSp>
        <p:nvCxnSpPr>
          <p:cNvPr id="2632" name="Google Shape;2632;p164"/>
          <p:cNvCxnSpPr/>
          <p:nvPr/>
        </p:nvCxnSpPr>
        <p:spPr>
          <a:xfrm>
            <a:off x="3109550" y="118365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633" name="Google Shape;2633;p164"/>
          <p:cNvSpPr txBox="1"/>
          <p:nvPr/>
        </p:nvSpPr>
        <p:spPr>
          <a:xfrm>
            <a:off x="581075" y="1324425"/>
            <a:ext cx="187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Margin-MSE</a:t>
            </a:r>
            <a:endParaRPr sz="1800">
              <a:solidFill>
                <a:schemeClr val="dk2"/>
              </a:solidFill>
            </a:endParaRPr>
          </a:p>
        </p:txBody>
      </p:sp>
      <p:sp>
        <p:nvSpPr>
          <p:cNvPr id="2634" name="Google Shape;2634;p164"/>
          <p:cNvSpPr txBox="1"/>
          <p:nvPr/>
        </p:nvSpPr>
        <p:spPr>
          <a:xfrm>
            <a:off x="258250" y="177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635" name="Google Shape;2635;p16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124</a:t>
            </a:fld>
            <a:endParaRPr/>
          </a:p>
        </p:txBody>
      </p:sp>
      <p:sp>
        <p:nvSpPr>
          <p:cNvPr id="2636" name="Google Shape;2636;p164"/>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Distillation</a:t>
            </a:r>
            <a:endParaRPr b="1">
              <a:solidFill>
                <a:srgbClr val="611BB8"/>
              </a:solidFill>
            </a:endParaRPr>
          </a:p>
        </p:txBody>
      </p:sp>
      <p:sp>
        <p:nvSpPr>
          <p:cNvPr id="2637" name="Google Shape;2637;p164"/>
          <p:cNvSpPr txBox="1"/>
          <p:nvPr/>
        </p:nvSpPr>
        <p:spPr>
          <a:xfrm>
            <a:off x="2754675" y="193700"/>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Original scores: 25, 10, 5, 2</a:t>
            </a:r>
            <a:endParaRPr sz="1800">
              <a:solidFill>
                <a:schemeClr val="dk1"/>
              </a:solidFill>
            </a:endParaRPr>
          </a:p>
        </p:txBody>
      </p:sp>
      <p:sp>
        <p:nvSpPr>
          <p:cNvPr id="2638" name="Google Shape;2638;p164"/>
          <p:cNvSpPr txBox="1"/>
          <p:nvPr/>
        </p:nvSpPr>
        <p:spPr>
          <a:xfrm>
            <a:off x="581075" y="18971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15, 20, 23</a:t>
            </a:r>
            <a:endParaRPr sz="1800">
              <a:solidFill>
                <a:schemeClr val="dk1"/>
              </a:solidFill>
            </a:endParaRPr>
          </a:p>
        </p:txBody>
      </p:sp>
      <p:sp>
        <p:nvSpPr>
          <p:cNvPr id="2639" name="Google Shape;2639;p164"/>
          <p:cNvSpPr txBox="1"/>
          <p:nvPr/>
        </p:nvSpPr>
        <p:spPr>
          <a:xfrm>
            <a:off x="325580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1, 0, 0, 0</a:t>
            </a: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2640" name="Google Shape;2640;p164"/>
          <p:cNvSpPr txBox="1"/>
          <p:nvPr/>
        </p:nvSpPr>
        <p:spPr>
          <a:xfrm>
            <a:off x="2754675" y="597425"/>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LSR scores: 20, 5, 0, 0</a:t>
            </a:r>
            <a:endParaRPr sz="1800">
              <a:solidFill>
                <a:schemeClr val="accent4"/>
              </a:solidFill>
            </a:endParaRPr>
          </a:p>
        </p:txBody>
      </p:sp>
      <p:sp>
        <p:nvSpPr>
          <p:cNvPr id="2641" name="Google Shape;2641;p164"/>
          <p:cNvSpPr txBox="1"/>
          <p:nvPr/>
        </p:nvSpPr>
        <p:spPr>
          <a:xfrm>
            <a:off x="592700" y="24698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15, 20, 20</a:t>
            </a:r>
            <a:endParaRPr sz="1800">
              <a:solidFill>
                <a:schemeClr val="accent4"/>
              </a:solidFill>
            </a:endParaRPr>
          </a:p>
        </p:txBody>
      </p:sp>
      <p:sp>
        <p:nvSpPr>
          <p:cNvPr id="2642" name="Google Shape;2642;p164"/>
          <p:cNvSpPr txBox="1"/>
          <p:nvPr/>
        </p:nvSpPr>
        <p:spPr>
          <a:xfrm>
            <a:off x="3255800" y="2469850"/>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1, 0, 0, 0</a:t>
            </a: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
        <p:nvSpPr>
          <p:cNvPr id="2643" name="Google Shape;2643;p164"/>
          <p:cNvSpPr/>
          <p:nvPr/>
        </p:nvSpPr>
        <p:spPr>
          <a:xfrm>
            <a:off x="6413175" y="266000"/>
            <a:ext cx="2065500" cy="6639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LSR model performs well on the query</a:t>
            </a:r>
            <a:endParaRPr>
              <a:solidFill>
                <a:schemeClr val="lt1"/>
              </a:solidFill>
              <a:latin typeface="Source Sans Pro"/>
              <a:ea typeface="Source Sans Pro"/>
              <a:cs typeface="Source Sans Pro"/>
              <a:sym typeface="Source Sans Pro"/>
            </a:endParaRPr>
          </a:p>
        </p:txBody>
      </p:sp>
      <p:sp>
        <p:nvSpPr>
          <p:cNvPr id="2644" name="Google Shape;2644;p164"/>
          <p:cNvSpPr txBox="1"/>
          <p:nvPr/>
        </p:nvSpPr>
        <p:spPr>
          <a:xfrm>
            <a:off x="3361850" y="125557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KlDiv with softmax distribution</a:t>
            </a:r>
            <a:endParaRPr sz="1800">
              <a:solidFill>
                <a:schemeClr val="dk2"/>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648"/>
        <p:cNvGrpSpPr/>
        <p:nvPr/>
      </p:nvGrpSpPr>
      <p:grpSpPr>
        <a:xfrm>
          <a:off x="0" y="0"/>
          <a:ext cx="0" cy="0"/>
          <a:chOff x="0" y="0"/>
          <a:chExt cx="0" cy="0"/>
        </a:xfrm>
      </p:grpSpPr>
      <p:cxnSp>
        <p:nvCxnSpPr>
          <p:cNvPr id="2649" name="Google Shape;2649;p165"/>
          <p:cNvCxnSpPr/>
          <p:nvPr/>
        </p:nvCxnSpPr>
        <p:spPr>
          <a:xfrm>
            <a:off x="3109550" y="118365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650" name="Google Shape;2650;p165"/>
          <p:cNvSpPr txBox="1"/>
          <p:nvPr/>
        </p:nvSpPr>
        <p:spPr>
          <a:xfrm>
            <a:off x="581075" y="1324425"/>
            <a:ext cx="187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Margin-MSE</a:t>
            </a:r>
            <a:endParaRPr sz="1800">
              <a:solidFill>
                <a:schemeClr val="dk2"/>
              </a:solidFill>
            </a:endParaRPr>
          </a:p>
        </p:txBody>
      </p:sp>
      <p:sp>
        <p:nvSpPr>
          <p:cNvPr id="2651" name="Google Shape;2651;p165"/>
          <p:cNvSpPr txBox="1"/>
          <p:nvPr/>
        </p:nvSpPr>
        <p:spPr>
          <a:xfrm>
            <a:off x="258250" y="177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652" name="Google Shape;2652;p16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125</a:t>
            </a:fld>
            <a:endParaRPr/>
          </a:p>
        </p:txBody>
      </p:sp>
      <p:sp>
        <p:nvSpPr>
          <p:cNvPr id="2653" name="Google Shape;2653;p165"/>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Distillation</a:t>
            </a:r>
            <a:endParaRPr b="1">
              <a:solidFill>
                <a:srgbClr val="611BB8"/>
              </a:solidFill>
            </a:endParaRPr>
          </a:p>
        </p:txBody>
      </p:sp>
      <p:sp>
        <p:nvSpPr>
          <p:cNvPr id="2654" name="Google Shape;2654;p165"/>
          <p:cNvSpPr txBox="1"/>
          <p:nvPr/>
        </p:nvSpPr>
        <p:spPr>
          <a:xfrm>
            <a:off x="2754675" y="193700"/>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Original scores: 25, 10, 5, 2</a:t>
            </a:r>
            <a:endParaRPr sz="1800">
              <a:solidFill>
                <a:schemeClr val="dk1"/>
              </a:solidFill>
            </a:endParaRPr>
          </a:p>
        </p:txBody>
      </p:sp>
      <p:sp>
        <p:nvSpPr>
          <p:cNvPr id="2655" name="Google Shape;2655;p165"/>
          <p:cNvSpPr txBox="1"/>
          <p:nvPr/>
        </p:nvSpPr>
        <p:spPr>
          <a:xfrm>
            <a:off x="581075" y="18971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15, 20, 23</a:t>
            </a:r>
            <a:endParaRPr sz="1800">
              <a:solidFill>
                <a:schemeClr val="dk1"/>
              </a:solidFill>
            </a:endParaRPr>
          </a:p>
        </p:txBody>
      </p:sp>
      <p:sp>
        <p:nvSpPr>
          <p:cNvPr id="2656" name="Google Shape;2656;p165"/>
          <p:cNvSpPr txBox="1"/>
          <p:nvPr/>
        </p:nvSpPr>
        <p:spPr>
          <a:xfrm>
            <a:off x="325580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1, 0, 0, 0</a:t>
            </a: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2657" name="Google Shape;2657;p165"/>
          <p:cNvSpPr txBox="1"/>
          <p:nvPr/>
        </p:nvSpPr>
        <p:spPr>
          <a:xfrm>
            <a:off x="2754675" y="597425"/>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LSR scores: 20, 5, 0, 0</a:t>
            </a:r>
            <a:endParaRPr sz="1800">
              <a:solidFill>
                <a:schemeClr val="accent4"/>
              </a:solidFill>
            </a:endParaRPr>
          </a:p>
        </p:txBody>
      </p:sp>
      <p:sp>
        <p:nvSpPr>
          <p:cNvPr id="2658" name="Google Shape;2658;p165"/>
          <p:cNvSpPr txBox="1"/>
          <p:nvPr/>
        </p:nvSpPr>
        <p:spPr>
          <a:xfrm>
            <a:off x="592700" y="24698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15, 20, 20</a:t>
            </a:r>
            <a:endParaRPr sz="1800">
              <a:solidFill>
                <a:schemeClr val="accent4"/>
              </a:solidFill>
            </a:endParaRPr>
          </a:p>
        </p:txBody>
      </p:sp>
      <p:sp>
        <p:nvSpPr>
          <p:cNvPr id="2659" name="Google Shape;2659;p165"/>
          <p:cNvSpPr txBox="1"/>
          <p:nvPr/>
        </p:nvSpPr>
        <p:spPr>
          <a:xfrm>
            <a:off x="3255800" y="2469850"/>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1, 0, 0, 0</a:t>
            </a: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
        <p:nvSpPr>
          <p:cNvPr id="2660" name="Google Shape;2660;p165"/>
          <p:cNvSpPr txBox="1"/>
          <p:nvPr/>
        </p:nvSpPr>
        <p:spPr>
          <a:xfrm>
            <a:off x="595125" y="3040450"/>
            <a:ext cx="17811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rPr>
              <a:t> 0 +  0 + 9 = 9</a:t>
            </a:r>
            <a:endParaRPr sz="1800">
              <a:solidFill>
                <a:schemeClr val="lt2"/>
              </a:solidFill>
            </a:endParaRPr>
          </a:p>
        </p:txBody>
      </p:sp>
      <p:sp>
        <p:nvSpPr>
          <p:cNvPr id="2661" name="Google Shape;2661;p165"/>
          <p:cNvSpPr/>
          <p:nvPr/>
        </p:nvSpPr>
        <p:spPr>
          <a:xfrm>
            <a:off x="6413175" y="266000"/>
            <a:ext cx="2065500" cy="6639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LSR model performs well on the query</a:t>
            </a:r>
            <a:endParaRPr>
              <a:solidFill>
                <a:schemeClr val="lt1"/>
              </a:solidFill>
              <a:latin typeface="Source Sans Pro"/>
              <a:ea typeface="Source Sans Pro"/>
              <a:cs typeface="Source Sans Pro"/>
              <a:sym typeface="Source Sans Pro"/>
            </a:endParaRPr>
          </a:p>
        </p:txBody>
      </p:sp>
      <p:sp>
        <p:nvSpPr>
          <p:cNvPr id="2662" name="Google Shape;2662;p165"/>
          <p:cNvSpPr txBox="1"/>
          <p:nvPr/>
        </p:nvSpPr>
        <p:spPr>
          <a:xfrm>
            <a:off x="3361850" y="125557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KlDiv with softmax distribution</a:t>
            </a:r>
            <a:endParaRPr sz="1800">
              <a:solidFill>
                <a:schemeClr val="dk2"/>
              </a:solidFill>
            </a:endParaRPr>
          </a:p>
        </p:txBody>
      </p:sp>
      <p:sp>
        <p:nvSpPr>
          <p:cNvPr id="2663" name="Google Shape;2663;p165"/>
          <p:cNvSpPr txBox="1"/>
          <p:nvPr/>
        </p:nvSpPr>
        <p:spPr>
          <a:xfrm>
            <a:off x="3265075" y="304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rPr>
              <a:t>0</a:t>
            </a:r>
            <a:endParaRPr sz="1800">
              <a:solidFill>
                <a:schemeClr val="lt2"/>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667"/>
        <p:cNvGrpSpPr/>
        <p:nvPr/>
      </p:nvGrpSpPr>
      <p:grpSpPr>
        <a:xfrm>
          <a:off x="0" y="0"/>
          <a:ext cx="0" cy="0"/>
          <a:chOff x="0" y="0"/>
          <a:chExt cx="0" cy="0"/>
        </a:xfrm>
      </p:grpSpPr>
      <p:cxnSp>
        <p:nvCxnSpPr>
          <p:cNvPr id="2668" name="Google Shape;2668;p166"/>
          <p:cNvCxnSpPr/>
          <p:nvPr/>
        </p:nvCxnSpPr>
        <p:spPr>
          <a:xfrm>
            <a:off x="3109550" y="118365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669" name="Google Shape;2669;p166"/>
          <p:cNvSpPr txBox="1"/>
          <p:nvPr/>
        </p:nvSpPr>
        <p:spPr>
          <a:xfrm>
            <a:off x="581075" y="1324425"/>
            <a:ext cx="187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Margin-MSE</a:t>
            </a:r>
            <a:endParaRPr sz="1800">
              <a:solidFill>
                <a:schemeClr val="dk2"/>
              </a:solidFill>
            </a:endParaRPr>
          </a:p>
        </p:txBody>
      </p:sp>
      <p:sp>
        <p:nvSpPr>
          <p:cNvPr id="2670" name="Google Shape;2670;p166"/>
          <p:cNvSpPr txBox="1"/>
          <p:nvPr/>
        </p:nvSpPr>
        <p:spPr>
          <a:xfrm>
            <a:off x="258250" y="177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671" name="Google Shape;2671;p16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126</a:t>
            </a:fld>
            <a:endParaRPr/>
          </a:p>
        </p:txBody>
      </p:sp>
      <p:sp>
        <p:nvSpPr>
          <p:cNvPr id="2672" name="Google Shape;2672;p166"/>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Distillation</a:t>
            </a:r>
            <a:endParaRPr b="1">
              <a:solidFill>
                <a:srgbClr val="611BB8"/>
              </a:solidFill>
            </a:endParaRPr>
          </a:p>
        </p:txBody>
      </p:sp>
      <p:sp>
        <p:nvSpPr>
          <p:cNvPr id="2673" name="Google Shape;2673;p166"/>
          <p:cNvSpPr txBox="1"/>
          <p:nvPr/>
        </p:nvSpPr>
        <p:spPr>
          <a:xfrm>
            <a:off x="2754675" y="193700"/>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Original scores: 25, 10, 5, 2</a:t>
            </a:r>
            <a:endParaRPr sz="1800">
              <a:solidFill>
                <a:schemeClr val="dk1"/>
              </a:solidFill>
            </a:endParaRPr>
          </a:p>
        </p:txBody>
      </p:sp>
      <p:sp>
        <p:nvSpPr>
          <p:cNvPr id="2674" name="Google Shape;2674;p166"/>
          <p:cNvSpPr txBox="1"/>
          <p:nvPr/>
        </p:nvSpPr>
        <p:spPr>
          <a:xfrm>
            <a:off x="581075" y="18971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15, 20, 23</a:t>
            </a:r>
            <a:endParaRPr sz="1800">
              <a:solidFill>
                <a:schemeClr val="dk1"/>
              </a:solidFill>
            </a:endParaRPr>
          </a:p>
        </p:txBody>
      </p:sp>
      <p:sp>
        <p:nvSpPr>
          <p:cNvPr id="2675" name="Google Shape;2675;p166"/>
          <p:cNvSpPr txBox="1"/>
          <p:nvPr/>
        </p:nvSpPr>
        <p:spPr>
          <a:xfrm>
            <a:off x="325580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1, 0, 0, 0</a:t>
            </a: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2676" name="Google Shape;2676;p166"/>
          <p:cNvSpPr txBox="1"/>
          <p:nvPr/>
        </p:nvSpPr>
        <p:spPr>
          <a:xfrm>
            <a:off x="2754675" y="597425"/>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LSR scores: 20, 5, 0, 0</a:t>
            </a:r>
            <a:endParaRPr sz="1800">
              <a:solidFill>
                <a:schemeClr val="accent4"/>
              </a:solidFill>
            </a:endParaRPr>
          </a:p>
        </p:txBody>
      </p:sp>
      <p:sp>
        <p:nvSpPr>
          <p:cNvPr id="2677" name="Google Shape;2677;p166"/>
          <p:cNvSpPr txBox="1"/>
          <p:nvPr/>
        </p:nvSpPr>
        <p:spPr>
          <a:xfrm>
            <a:off x="592700" y="24698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15, 20, 20</a:t>
            </a:r>
            <a:endParaRPr sz="1800">
              <a:solidFill>
                <a:schemeClr val="accent4"/>
              </a:solidFill>
            </a:endParaRPr>
          </a:p>
        </p:txBody>
      </p:sp>
      <p:sp>
        <p:nvSpPr>
          <p:cNvPr id="2678" name="Google Shape;2678;p166"/>
          <p:cNvSpPr txBox="1"/>
          <p:nvPr/>
        </p:nvSpPr>
        <p:spPr>
          <a:xfrm>
            <a:off x="3255800" y="2469850"/>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1, 0, 0, 0</a:t>
            </a: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
        <p:nvSpPr>
          <p:cNvPr id="2679" name="Google Shape;2679;p166"/>
          <p:cNvSpPr/>
          <p:nvPr/>
        </p:nvSpPr>
        <p:spPr>
          <a:xfrm>
            <a:off x="426425" y="4065350"/>
            <a:ext cx="2278200" cy="7338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800" b="1">
                <a:solidFill>
                  <a:schemeClr val="lt1"/>
                </a:solidFill>
                <a:latin typeface="Source Sans Pro"/>
                <a:ea typeface="Source Sans Pro"/>
                <a:cs typeface="Source Sans Pro"/>
                <a:sym typeface="Source Sans Pro"/>
              </a:rPr>
              <a:t>Only way to achieve 0 loss is expansion</a:t>
            </a:r>
            <a:endParaRPr sz="1800" b="1">
              <a:solidFill>
                <a:schemeClr val="lt1"/>
              </a:solidFill>
              <a:latin typeface="Source Sans Pro"/>
              <a:ea typeface="Source Sans Pro"/>
              <a:cs typeface="Source Sans Pro"/>
              <a:sym typeface="Source Sans Pro"/>
            </a:endParaRPr>
          </a:p>
        </p:txBody>
      </p:sp>
      <p:sp>
        <p:nvSpPr>
          <p:cNvPr id="2680" name="Google Shape;2680;p166"/>
          <p:cNvSpPr/>
          <p:nvPr/>
        </p:nvSpPr>
        <p:spPr>
          <a:xfrm>
            <a:off x="6413175" y="266000"/>
            <a:ext cx="2065500" cy="6639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LSR model performs well on the query</a:t>
            </a:r>
            <a:endParaRPr>
              <a:solidFill>
                <a:schemeClr val="lt1"/>
              </a:solidFill>
              <a:latin typeface="Source Sans Pro"/>
              <a:ea typeface="Source Sans Pro"/>
              <a:cs typeface="Source Sans Pro"/>
              <a:sym typeface="Source Sans Pro"/>
            </a:endParaRPr>
          </a:p>
        </p:txBody>
      </p:sp>
      <p:sp>
        <p:nvSpPr>
          <p:cNvPr id="2681" name="Google Shape;2681;p166"/>
          <p:cNvSpPr txBox="1"/>
          <p:nvPr/>
        </p:nvSpPr>
        <p:spPr>
          <a:xfrm>
            <a:off x="3361850" y="125557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KlDiv with softmax distribution</a:t>
            </a:r>
            <a:endParaRPr sz="1800">
              <a:solidFill>
                <a:schemeClr val="dk2"/>
              </a:solidFill>
            </a:endParaRPr>
          </a:p>
        </p:txBody>
      </p:sp>
      <p:sp>
        <p:nvSpPr>
          <p:cNvPr id="2682" name="Google Shape;2682;p166"/>
          <p:cNvSpPr txBox="1"/>
          <p:nvPr/>
        </p:nvSpPr>
        <p:spPr>
          <a:xfrm>
            <a:off x="3265075" y="304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rPr>
              <a:t>0</a:t>
            </a:r>
            <a:endParaRPr sz="1800">
              <a:solidFill>
                <a:schemeClr val="lt2"/>
              </a:solidFill>
            </a:endParaRPr>
          </a:p>
        </p:txBody>
      </p:sp>
      <p:sp>
        <p:nvSpPr>
          <p:cNvPr id="2683" name="Google Shape;2683;p166"/>
          <p:cNvSpPr txBox="1"/>
          <p:nvPr/>
        </p:nvSpPr>
        <p:spPr>
          <a:xfrm>
            <a:off x="595125" y="3040450"/>
            <a:ext cx="17811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rPr>
              <a:t> 0 +  0 + 9 = 9</a:t>
            </a:r>
            <a:endParaRPr sz="1800">
              <a:solidFill>
                <a:schemeClr val="lt2"/>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687"/>
        <p:cNvGrpSpPr/>
        <p:nvPr/>
      </p:nvGrpSpPr>
      <p:grpSpPr>
        <a:xfrm>
          <a:off x="0" y="0"/>
          <a:ext cx="0" cy="0"/>
          <a:chOff x="0" y="0"/>
          <a:chExt cx="0" cy="0"/>
        </a:xfrm>
      </p:grpSpPr>
      <p:cxnSp>
        <p:nvCxnSpPr>
          <p:cNvPr id="2688" name="Google Shape;2688;p167"/>
          <p:cNvCxnSpPr/>
          <p:nvPr/>
        </p:nvCxnSpPr>
        <p:spPr>
          <a:xfrm>
            <a:off x="3109550" y="118365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689" name="Google Shape;2689;p167"/>
          <p:cNvSpPr txBox="1"/>
          <p:nvPr/>
        </p:nvSpPr>
        <p:spPr>
          <a:xfrm>
            <a:off x="581075" y="1324425"/>
            <a:ext cx="187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Margin-MSE</a:t>
            </a:r>
            <a:endParaRPr sz="1800">
              <a:solidFill>
                <a:schemeClr val="dk2"/>
              </a:solidFill>
            </a:endParaRPr>
          </a:p>
        </p:txBody>
      </p:sp>
      <p:sp>
        <p:nvSpPr>
          <p:cNvPr id="2690" name="Google Shape;2690;p167"/>
          <p:cNvSpPr txBox="1"/>
          <p:nvPr/>
        </p:nvSpPr>
        <p:spPr>
          <a:xfrm>
            <a:off x="258250" y="177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691" name="Google Shape;2691;p16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127</a:t>
            </a:fld>
            <a:endParaRPr/>
          </a:p>
        </p:txBody>
      </p:sp>
      <p:sp>
        <p:nvSpPr>
          <p:cNvPr id="2692" name="Google Shape;2692;p167"/>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Distillation</a:t>
            </a:r>
            <a:endParaRPr b="1">
              <a:solidFill>
                <a:srgbClr val="611BB8"/>
              </a:solidFill>
            </a:endParaRPr>
          </a:p>
        </p:txBody>
      </p:sp>
      <p:sp>
        <p:nvSpPr>
          <p:cNvPr id="2693" name="Google Shape;2693;p167"/>
          <p:cNvSpPr txBox="1"/>
          <p:nvPr/>
        </p:nvSpPr>
        <p:spPr>
          <a:xfrm>
            <a:off x="2754675" y="193700"/>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Original scores: 25, 10, 5, 2</a:t>
            </a:r>
            <a:endParaRPr sz="1800">
              <a:solidFill>
                <a:schemeClr val="dk1"/>
              </a:solidFill>
            </a:endParaRPr>
          </a:p>
        </p:txBody>
      </p:sp>
      <p:sp>
        <p:nvSpPr>
          <p:cNvPr id="2694" name="Google Shape;2694;p167"/>
          <p:cNvSpPr txBox="1"/>
          <p:nvPr/>
        </p:nvSpPr>
        <p:spPr>
          <a:xfrm>
            <a:off x="581075" y="18971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15, 20, 23</a:t>
            </a:r>
            <a:endParaRPr sz="1800">
              <a:solidFill>
                <a:schemeClr val="dk1"/>
              </a:solidFill>
            </a:endParaRPr>
          </a:p>
        </p:txBody>
      </p:sp>
      <p:sp>
        <p:nvSpPr>
          <p:cNvPr id="2695" name="Google Shape;2695;p167"/>
          <p:cNvSpPr txBox="1"/>
          <p:nvPr/>
        </p:nvSpPr>
        <p:spPr>
          <a:xfrm>
            <a:off x="325580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1, 0, 0, 0</a:t>
            </a: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2696" name="Google Shape;2696;p167"/>
          <p:cNvSpPr txBox="1"/>
          <p:nvPr/>
        </p:nvSpPr>
        <p:spPr>
          <a:xfrm>
            <a:off x="2754675" y="597425"/>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LSR scores: 1000, 900, 0, 0</a:t>
            </a:r>
            <a:endParaRPr sz="1800">
              <a:solidFill>
                <a:schemeClr val="accent4"/>
              </a:solidFill>
            </a:endParaRPr>
          </a:p>
        </p:txBody>
      </p:sp>
      <p:sp>
        <p:nvSpPr>
          <p:cNvPr id="2697" name="Google Shape;2697;p167"/>
          <p:cNvSpPr txBox="1"/>
          <p:nvPr/>
        </p:nvSpPr>
        <p:spPr>
          <a:xfrm>
            <a:off x="592700" y="24698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10^2, 10^3, 10^3</a:t>
            </a: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
        <p:nvSpPr>
          <p:cNvPr id="2698" name="Google Shape;2698;p167"/>
          <p:cNvSpPr txBox="1"/>
          <p:nvPr/>
        </p:nvSpPr>
        <p:spPr>
          <a:xfrm>
            <a:off x="3255800" y="2469850"/>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1, 0, 0, 0</a:t>
            </a: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
        <p:nvSpPr>
          <p:cNvPr id="2699" name="Google Shape;2699;p167"/>
          <p:cNvSpPr txBox="1"/>
          <p:nvPr/>
        </p:nvSpPr>
        <p:spPr>
          <a:xfrm>
            <a:off x="595125" y="3040450"/>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500">
                <a:solidFill>
                  <a:schemeClr val="lt2"/>
                </a:solidFill>
              </a:rPr>
              <a:t>10^4 + 10^6 + 10^6 ≈ 10^6</a:t>
            </a:r>
            <a:endParaRPr sz="1500">
              <a:solidFill>
                <a:schemeClr val="lt2"/>
              </a:solidFill>
            </a:endParaRPr>
          </a:p>
        </p:txBody>
      </p:sp>
      <p:sp>
        <p:nvSpPr>
          <p:cNvPr id="2700" name="Google Shape;2700;p167"/>
          <p:cNvSpPr/>
          <p:nvPr/>
        </p:nvSpPr>
        <p:spPr>
          <a:xfrm>
            <a:off x="6413175" y="266000"/>
            <a:ext cx="2380500" cy="6639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LSR model has high scores</a:t>
            </a:r>
            <a:endParaRPr>
              <a:solidFill>
                <a:schemeClr val="lt1"/>
              </a:solidFill>
              <a:latin typeface="Source Sans Pro"/>
              <a:ea typeface="Source Sans Pro"/>
              <a:cs typeface="Source Sans Pro"/>
              <a:sym typeface="Source Sans Pro"/>
            </a:endParaRPr>
          </a:p>
        </p:txBody>
      </p:sp>
      <p:sp>
        <p:nvSpPr>
          <p:cNvPr id="2701" name="Google Shape;2701;p167"/>
          <p:cNvSpPr txBox="1"/>
          <p:nvPr/>
        </p:nvSpPr>
        <p:spPr>
          <a:xfrm>
            <a:off x="3361850" y="125557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KlDiv with softmax distribution</a:t>
            </a:r>
            <a:endParaRPr sz="1800">
              <a:solidFill>
                <a:schemeClr val="dk2"/>
              </a:solidFill>
            </a:endParaRPr>
          </a:p>
        </p:txBody>
      </p:sp>
      <p:sp>
        <p:nvSpPr>
          <p:cNvPr id="2702" name="Google Shape;2702;p167"/>
          <p:cNvSpPr txBox="1"/>
          <p:nvPr/>
        </p:nvSpPr>
        <p:spPr>
          <a:xfrm>
            <a:off x="3265075" y="304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rPr>
              <a:t>0</a:t>
            </a:r>
            <a:endParaRPr sz="1800">
              <a:solidFill>
                <a:schemeClr val="lt2"/>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706"/>
        <p:cNvGrpSpPr/>
        <p:nvPr/>
      </p:nvGrpSpPr>
      <p:grpSpPr>
        <a:xfrm>
          <a:off x="0" y="0"/>
          <a:ext cx="0" cy="0"/>
          <a:chOff x="0" y="0"/>
          <a:chExt cx="0" cy="0"/>
        </a:xfrm>
      </p:grpSpPr>
      <p:cxnSp>
        <p:nvCxnSpPr>
          <p:cNvPr id="2707" name="Google Shape;2707;p168"/>
          <p:cNvCxnSpPr/>
          <p:nvPr/>
        </p:nvCxnSpPr>
        <p:spPr>
          <a:xfrm>
            <a:off x="3109550" y="118365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708" name="Google Shape;2708;p168"/>
          <p:cNvSpPr txBox="1"/>
          <p:nvPr/>
        </p:nvSpPr>
        <p:spPr>
          <a:xfrm>
            <a:off x="581075" y="1324425"/>
            <a:ext cx="187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Margin-MSE</a:t>
            </a:r>
            <a:endParaRPr sz="1800">
              <a:solidFill>
                <a:schemeClr val="dk2"/>
              </a:solidFill>
            </a:endParaRPr>
          </a:p>
        </p:txBody>
      </p:sp>
      <p:sp>
        <p:nvSpPr>
          <p:cNvPr id="2709" name="Google Shape;2709;p168"/>
          <p:cNvSpPr txBox="1"/>
          <p:nvPr/>
        </p:nvSpPr>
        <p:spPr>
          <a:xfrm>
            <a:off x="258250" y="177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710" name="Google Shape;2710;p16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128</a:t>
            </a:fld>
            <a:endParaRPr/>
          </a:p>
        </p:txBody>
      </p:sp>
      <p:sp>
        <p:nvSpPr>
          <p:cNvPr id="2711" name="Google Shape;2711;p168"/>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Distillation</a:t>
            </a:r>
            <a:endParaRPr b="1">
              <a:solidFill>
                <a:srgbClr val="611BB8"/>
              </a:solidFill>
            </a:endParaRPr>
          </a:p>
        </p:txBody>
      </p:sp>
      <p:sp>
        <p:nvSpPr>
          <p:cNvPr id="2712" name="Google Shape;2712;p168"/>
          <p:cNvSpPr txBox="1"/>
          <p:nvPr/>
        </p:nvSpPr>
        <p:spPr>
          <a:xfrm>
            <a:off x="2754675" y="193700"/>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Original scores: 25, 10, 5, 2</a:t>
            </a:r>
            <a:endParaRPr sz="1800">
              <a:solidFill>
                <a:schemeClr val="dk1"/>
              </a:solidFill>
            </a:endParaRPr>
          </a:p>
        </p:txBody>
      </p:sp>
      <p:sp>
        <p:nvSpPr>
          <p:cNvPr id="2713" name="Google Shape;2713;p168"/>
          <p:cNvSpPr txBox="1"/>
          <p:nvPr/>
        </p:nvSpPr>
        <p:spPr>
          <a:xfrm>
            <a:off x="581075" y="18971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15, 20, 23</a:t>
            </a:r>
            <a:endParaRPr sz="1800">
              <a:solidFill>
                <a:schemeClr val="dk1"/>
              </a:solidFill>
            </a:endParaRPr>
          </a:p>
        </p:txBody>
      </p:sp>
      <p:sp>
        <p:nvSpPr>
          <p:cNvPr id="2714" name="Google Shape;2714;p168"/>
          <p:cNvSpPr txBox="1"/>
          <p:nvPr/>
        </p:nvSpPr>
        <p:spPr>
          <a:xfrm>
            <a:off x="325580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1, 0, 0, 0</a:t>
            </a: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2715" name="Google Shape;2715;p168"/>
          <p:cNvSpPr txBox="1"/>
          <p:nvPr/>
        </p:nvSpPr>
        <p:spPr>
          <a:xfrm>
            <a:off x="2754675" y="597425"/>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LSR scores: 1000, 900, 0, 0</a:t>
            </a:r>
            <a:endParaRPr sz="1800">
              <a:solidFill>
                <a:schemeClr val="accent4"/>
              </a:solidFill>
            </a:endParaRPr>
          </a:p>
        </p:txBody>
      </p:sp>
      <p:sp>
        <p:nvSpPr>
          <p:cNvPr id="2716" name="Google Shape;2716;p168"/>
          <p:cNvSpPr txBox="1"/>
          <p:nvPr/>
        </p:nvSpPr>
        <p:spPr>
          <a:xfrm>
            <a:off x="592700" y="24698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10^2, 10^3, 10^3</a:t>
            </a: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
        <p:nvSpPr>
          <p:cNvPr id="2717" name="Google Shape;2717;p168"/>
          <p:cNvSpPr txBox="1"/>
          <p:nvPr/>
        </p:nvSpPr>
        <p:spPr>
          <a:xfrm>
            <a:off x="3255800" y="2469850"/>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1, 0, 0, 0</a:t>
            </a: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
        <p:nvSpPr>
          <p:cNvPr id="2718" name="Google Shape;2718;p168"/>
          <p:cNvSpPr txBox="1"/>
          <p:nvPr/>
        </p:nvSpPr>
        <p:spPr>
          <a:xfrm>
            <a:off x="3265075" y="304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rPr>
              <a:t>0</a:t>
            </a:r>
            <a:endParaRPr sz="1800">
              <a:solidFill>
                <a:schemeClr val="lt2"/>
              </a:solidFill>
            </a:endParaRPr>
          </a:p>
        </p:txBody>
      </p:sp>
      <p:sp>
        <p:nvSpPr>
          <p:cNvPr id="2719" name="Google Shape;2719;p168"/>
          <p:cNvSpPr/>
          <p:nvPr/>
        </p:nvSpPr>
        <p:spPr>
          <a:xfrm>
            <a:off x="526625" y="3953450"/>
            <a:ext cx="1981200" cy="7353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800" b="1">
                <a:solidFill>
                  <a:schemeClr val="lt1"/>
                </a:solidFill>
                <a:latin typeface="Source Sans Pro"/>
                <a:ea typeface="Source Sans Pro"/>
                <a:cs typeface="Source Sans Pro"/>
                <a:sym typeface="Source Sans Pro"/>
              </a:rPr>
              <a:t>High initial scores may break Margin-MSE</a:t>
            </a:r>
            <a:endParaRPr sz="1800" b="1">
              <a:solidFill>
                <a:schemeClr val="lt1"/>
              </a:solidFill>
              <a:latin typeface="Source Sans Pro"/>
              <a:ea typeface="Source Sans Pro"/>
              <a:cs typeface="Source Sans Pro"/>
              <a:sym typeface="Source Sans Pro"/>
            </a:endParaRPr>
          </a:p>
        </p:txBody>
      </p:sp>
      <p:sp>
        <p:nvSpPr>
          <p:cNvPr id="2720" name="Google Shape;2720;p168"/>
          <p:cNvSpPr/>
          <p:nvPr/>
        </p:nvSpPr>
        <p:spPr>
          <a:xfrm>
            <a:off x="6413175" y="266000"/>
            <a:ext cx="2380500" cy="6639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LSR model has high scores</a:t>
            </a:r>
            <a:endParaRPr>
              <a:solidFill>
                <a:schemeClr val="lt1"/>
              </a:solidFill>
              <a:latin typeface="Source Sans Pro"/>
              <a:ea typeface="Source Sans Pro"/>
              <a:cs typeface="Source Sans Pro"/>
              <a:sym typeface="Source Sans Pro"/>
            </a:endParaRPr>
          </a:p>
        </p:txBody>
      </p:sp>
      <p:sp>
        <p:nvSpPr>
          <p:cNvPr id="2721" name="Google Shape;2721;p168"/>
          <p:cNvSpPr txBox="1"/>
          <p:nvPr/>
        </p:nvSpPr>
        <p:spPr>
          <a:xfrm>
            <a:off x="3361850" y="125557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KlDiv with softmax distribution</a:t>
            </a:r>
            <a:endParaRPr sz="1800">
              <a:solidFill>
                <a:schemeClr val="dk2"/>
              </a:solidFill>
            </a:endParaRPr>
          </a:p>
        </p:txBody>
      </p:sp>
      <p:sp>
        <p:nvSpPr>
          <p:cNvPr id="2722" name="Google Shape;2722;p168"/>
          <p:cNvSpPr txBox="1"/>
          <p:nvPr/>
        </p:nvSpPr>
        <p:spPr>
          <a:xfrm>
            <a:off x="595125" y="3040450"/>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500">
                <a:solidFill>
                  <a:schemeClr val="lt2"/>
                </a:solidFill>
              </a:rPr>
              <a:t>10^4 + 10^6 + 10^6 ≈ 10^6</a:t>
            </a:r>
            <a:endParaRPr sz="1500">
              <a:solidFill>
                <a:schemeClr val="lt2"/>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cxnSp>
        <p:nvCxnSpPr>
          <p:cNvPr id="2727" name="Google Shape;2727;p169"/>
          <p:cNvCxnSpPr/>
          <p:nvPr/>
        </p:nvCxnSpPr>
        <p:spPr>
          <a:xfrm>
            <a:off x="3109550" y="118365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728" name="Google Shape;2728;p169"/>
          <p:cNvSpPr txBox="1"/>
          <p:nvPr/>
        </p:nvSpPr>
        <p:spPr>
          <a:xfrm>
            <a:off x="581075" y="1324425"/>
            <a:ext cx="187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Margin-MSE</a:t>
            </a:r>
            <a:endParaRPr sz="1800">
              <a:solidFill>
                <a:schemeClr val="dk2"/>
              </a:solidFill>
            </a:endParaRPr>
          </a:p>
        </p:txBody>
      </p:sp>
      <p:sp>
        <p:nvSpPr>
          <p:cNvPr id="2729" name="Google Shape;2729;p169"/>
          <p:cNvSpPr txBox="1"/>
          <p:nvPr/>
        </p:nvSpPr>
        <p:spPr>
          <a:xfrm>
            <a:off x="258250" y="177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730" name="Google Shape;2730;p1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129</a:t>
            </a:fld>
            <a:endParaRPr/>
          </a:p>
        </p:txBody>
      </p:sp>
      <p:sp>
        <p:nvSpPr>
          <p:cNvPr id="2731" name="Google Shape;2731;p169"/>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Distillation</a:t>
            </a:r>
            <a:endParaRPr b="1">
              <a:solidFill>
                <a:srgbClr val="611BB8"/>
              </a:solidFill>
            </a:endParaRPr>
          </a:p>
        </p:txBody>
      </p:sp>
      <p:sp>
        <p:nvSpPr>
          <p:cNvPr id="2732" name="Google Shape;2732;p169"/>
          <p:cNvSpPr txBox="1"/>
          <p:nvPr/>
        </p:nvSpPr>
        <p:spPr>
          <a:xfrm>
            <a:off x="2754675" y="193700"/>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Original scores: 25, 10, 5, 2</a:t>
            </a:r>
            <a:endParaRPr sz="1800">
              <a:solidFill>
                <a:schemeClr val="dk1"/>
              </a:solidFill>
            </a:endParaRPr>
          </a:p>
        </p:txBody>
      </p:sp>
      <p:sp>
        <p:nvSpPr>
          <p:cNvPr id="2733" name="Google Shape;2733;p169"/>
          <p:cNvSpPr txBox="1"/>
          <p:nvPr/>
        </p:nvSpPr>
        <p:spPr>
          <a:xfrm>
            <a:off x="581075" y="18971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15, 20, 23</a:t>
            </a:r>
            <a:endParaRPr sz="1800">
              <a:solidFill>
                <a:schemeClr val="dk1"/>
              </a:solidFill>
            </a:endParaRPr>
          </a:p>
        </p:txBody>
      </p:sp>
      <p:sp>
        <p:nvSpPr>
          <p:cNvPr id="2734" name="Google Shape;2734;p169"/>
          <p:cNvSpPr txBox="1"/>
          <p:nvPr/>
        </p:nvSpPr>
        <p:spPr>
          <a:xfrm>
            <a:off x="325580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1, 0, 0, 0</a:t>
            </a: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2735" name="Google Shape;2735;p169"/>
          <p:cNvSpPr txBox="1"/>
          <p:nvPr/>
        </p:nvSpPr>
        <p:spPr>
          <a:xfrm>
            <a:off x="2754675" y="597425"/>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LSR scores: 1000, 900, 0, 0</a:t>
            </a:r>
            <a:endParaRPr sz="1800">
              <a:solidFill>
                <a:schemeClr val="accent4"/>
              </a:solidFill>
            </a:endParaRPr>
          </a:p>
        </p:txBody>
      </p:sp>
      <p:sp>
        <p:nvSpPr>
          <p:cNvPr id="2736" name="Google Shape;2736;p169"/>
          <p:cNvSpPr txBox="1"/>
          <p:nvPr/>
        </p:nvSpPr>
        <p:spPr>
          <a:xfrm>
            <a:off x="592700" y="24698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10^2, 10^3, 10^3</a:t>
            </a: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
        <p:nvSpPr>
          <p:cNvPr id="2737" name="Google Shape;2737;p169"/>
          <p:cNvSpPr txBox="1"/>
          <p:nvPr/>
        </p:nvSpPr>
        <p:spPr>
          <a:xfrm>
            <a:off x="3255800" y="2469850"/>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1, 0, 0, 0</a:t>
            </a: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
        <p:nvSpPr>
          <p:cNvPr id="2738" name="Google Shape;2738;p169"/>
          <p:cNvSpPr/>
          <p:nvPr/>
        </p:nvSpPr>
        <p:spPr>
          <a:xfrm>
            <a:off x="526625" y="3953450"/>
            <a:ext cx="1981200" cy="7353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800" b="1">
                <a:solidFill>
                  <a:schemeClr val="lt1"/>
                </a:solidFill>
                <a:latin typeface="Source Sans Pro"/>
                <a:ea typeface="Source Sans Pro"/>
                <a:cs typeface="Source Sans Pro"/>
                <a:sym typeface="Source Sans Pro"/>
              </a:rPr>
              <a:t>High initial scores may break Margin-MSE</a:t>
            </a:r>
            <a:endParaRPr sz="1800" b="1">
              <a:solidFill>
                <a:schemeClr val="lt1"/>
              </a:solidFill>
              <a:latin typeface="Source Sans Pro"/>
              <a:ea typeface="Source Sans Pro"/>
              <a:cs typeface="Source Sans Pro"/>
              <a:sym typeface="Source Sans Pro"/>
            </a:endParaRPr>
          </a:p>
        </p:txBody>
      </p:sp>
      <p:sp>
        <p:nvSpPr>
          <p:cNvPr id="2739" name="Google Shape;2739;p169"/>
          <p:cNvSpPr/>
          <p:nvPr/>
        </p:nvSpPr>
        <p:spPr>
          <a:xfrm>
            <a:off x="3307400" y="3953450"/>
            <a:ext cx="1981200" cy="7353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800" b="1">
                <a:solidFill>
                  <a:schemeClr val="lt1"/>
                </a:solidFill>
                <a:latin typeface="Source Sans Pro"/>
                <a:ea typeface="Source Sans Pro"/>
                <a:cs typeface="Source Sans Pro"/>
                <a:sym typeface="Source Sans Pro"/>
              </a:rPr>
              <a:t>On the other hand KL-div seems to not care</a:t>
            </a:r>
            <a:endParaRPr sz="1800" b="1">
              <a:solidFill>
                <a:schemeClr val="lt1"/>
              </a:solidFill>
              <a:latin typeface="Source Sans Pro"/>
              <a:ea typeface="Source Sans Pro"/>
              <a:cs typeface="Source Sans Pro"/>
              <a:sym typeface="Source Sans Pro"/>
            </a:endParaRPr>
          </a:p>
        </p:txBody>
      </p:sp>
      <p:sp>
        <p:nvSpPr>
          <p:cNvPr id="2740" name="Google Shape;2740;p169"/>
          <p:cNvSpPr/>
          <p:nvPr/>
        </p:nvSpPr>
        <p:spPr>
          <a:xfrm>
            <a:off x="6413175" y="266000"/>
            <a:ext cx="2380500" cy="6639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LSR model has high scores</a:t>
            </a:r>
            <a:endParaRPr>
              <a:solidFill>
                <a:schemeClr val="lt1"/>
              </a:solidFill>
              <a:latin typeface="Source Sans Pro"/>
              <a:ea typeface="Source Sans Pro"/>
              <a:cs typeface="Source Sans Pro"/>
              <a:sym typeface="Source Sans Pro"/>
            </a:endParaRPr>
          </a:p>
        </p:txBody>
      </p:sp>
      <p:sp>
        <p:nvSpPr>
          <p:cNvPr id="2741" name="Google Shape;2741;p169"/>
          <p:cNvSpPr txBox="1"/>
          <p:nvPr/>
        </p:nvSpPr>
        <p:spPr>
          <a:xfrm>
            <a:off x="3361850" y="125557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KlDiv with softmax distribution</a:t>
            </a:r>
            <a:endParaRPr sz="1800">
              <a:solidFill>
                <a:schemeClr val="dk2"/>
              </a:solidFill>
            </a:endParaRPr>
          </a:p>
        </p:txBody>
      </p:sp>
      <p:sp>
        <p:nvSpPr>
          <p:cNvPr id="2742" name="Google Shape;2742;p169"/>
          <p:cNvSpPr txBox="1"/>
          <p:nvPr/>
        </p:nvSpPr>
        <p:spPr>
          <a:xfrm>
            <a:off x="3265075" y="304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rPr>
              <a:t>0</a:t>
            </a:r>
            <a:endParaRPr sz="1800">
              <a:solidFill>
                <a:schemeClr val="lt2"/>
              </a:solidFill>
            </a:endParaRPr>
          </a:p>
        </p:txBody>
      </p:sp>
      <p:sp>
        <p:nvSpPr>
          <p:cNvPr id="2743" name="Google Shape;2743;p169"/>
          <p:cNvSpPr txBox="1"/>
          <p:nvPr/>
        </p:nvSpPr>
        <p:spPr>
          <a:xfrm>
            <a:off x="595125" y="3040450"/>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500">
                <a:solidFill>
                  <a:schemeClr val="lt2"/>
                </a:solidFill>
              </a:rPr>
              <a:t>10^4 + 10^6 + 10^6 ≈ 10^6</a:t>
            </a:r>
            <a:endParaRPr sz="1500">
              <a:solidFill>
                <a:schemeClr val="lt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9"/>
          <p:cNvSpPr txBox="1"/>
          <p:nvPr/>
        </p:nvSpPr>
        <p:spPr>
          <a:xfrm>
            <a:off x="4677800" y="1024125"/>
            <a:ext cx="4380300" cy="397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10,000+ dimensions</a:t>
            </a:r>
            <a:br>
              <a:rPr lang="zh-CN" sz="1800">
                <a:solidFill>
                  <a:schemeClr val="lt2"/>
                </a:solidFill>
                <a:latin typeface="Source Sans Pro"/>
                <a:ea typeface="Source Sans Pro"/>
                <a:cs typeface="Source Sans Pro"/>
                <a:sym typeface="Source Sans Pro"/>
              </a:rPr>
            </a:br>
            <a:r>
              <a:rPr lang="zh-CN" sz="1800">
                <a:solidFill>
                  <a:schemeClr val="lt2"/>
                </a:solidFill>
                <a:latin typeface="Source Sans Pro"/>
                <a:ea typeface="Source Sans Pro"/>
                <a:cs typeface="Source Sans Pro"/>
                <a:sym typeface="Source Sans Pro"/>
              </a:rPr>
              <a:t>(but mostly 0’s)</a:t>
            </a: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Dimensions can be</a:t>
            </a:r>
            <a:br>
              <a:rPr lang="zh-CN" sz="1800" b="1">
                <a:solidFill>
                  <a:schemeClr val="lt2"/>
                </a:solidFill>
                <a:latin typeface="Source Sans Pro"/>
                <a:ea typeface="Source Sans Pro"/>
                <a:cs typeface="Source Sans Pro"/>
                <a:sym typeface="Source Sans Pro"/>
              </a:rPr>
            </a:br>
            <a:r>
              <a:rPr lang="zh-CN" sz="1800" b="1">
                <a:solidFill>
                  <a:schemeClr val="lt2"/>
                </a:solidFill>
                <a:latin typeface="Source Sans Pro"/>
                <a:ea typeface="Source Sans Pro"/>
                <a:cs typeface="Source Sans Pro"/>
                <a:sym typeface="Source Sans Pro"/>
              </a:rPr>
              <a:t>associated with concepts.</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Typically scored with Inner Product (dot)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Example: (SPLADE)</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800">
                <a:solidFill>
                  <a:schemeClr val="lt2"/>
                </a:solidFill>
                <a:latin typeface="Courier New"/>
                <a:ea typeface="Courier New"/>
                <a:cs typeface="Courier New"/>
                <a:sym typeface="Courier New"/>
              </a:rPr>
              <a:t>{</a:t>
            </a:r>
            <a:r>
              <a:rPr lang="zh-CN" sz="800" b="1">
                <a:solidFill>
                  <a:schemeClr val="lt2"/>
                </a:solidFill>
                <a:latin typeface="Courier New"/>
                <a:ea typeface="Courier New"/>
                <a:cs typeface="Courier New"/>
                <a:sym typeface="Courier New"/>
              </a:rPr>
              <a:t>rivers</a:t>
            </a:r>
            <a:r>
              <a:rPr lang="zh-CN" sz="800">
                <a:solidFill>
                  <a:schemeClr val="lt2"/>
                </a:solidFill>
                <a:latin typeface="Courier New"/>
                <a:ea typeface="Courier New"/>
                <a:cs typeface="Courier New"/>
                <a:sym typeface="Courier New"/>
              </a:rPr>
              <a:t>: 2.8494, </a:t>
            </a:r>
            <a:r>
              <a:rPr lang="zh-CN" sz="800" b="1">
                <a:solidFill>
                  <a:schemeClr val="lt2"/>
                </a:solidFill>
                <a:latin typeface="Courier New"/>
                <a:ea typeface="Courier New"/>
                <a:cs typeface="Courier New"/>
                <a:sym typeface="Courier New"/>
              </a:rPr>
              <a:t>italy</a:t>
            </a:r>
            <a:r>
              <a:rPr lang="zh-CN" sz="800">
                <a:solidFill>
                  <a:schemeClr val="lt2"/>
                </a:solidFill>
                <a:latin typeface="Courier New"/>
                <a:ea typeface="Courier New"/>
                <a:cs typeface="Courier New"/>
                <a:sym typeface="Courier New"/>
              </a:rPr>
              <a:t>: 2.5118, </a:t>
            </a:r>
            <a:r>
              <a:rPr lang="zh-CN" sz="800" b="1">
                <a:solidFill>
                  <a:schemeClr val="lt2"/>
                </a:solidFill>
                <a:latin typeface="Courier New"/>
                <a:ea typeface="Courier New"/>
                <a:cs typeface="Courier New"/>
                <a:sym typeface="Courier New"/>
              </a:rPr>
              <a:t>northern</a:t>
            </a:r>
            <a:r>
              <a:rPr lang="zh-CN" sz="800">
                <a:solidFill>
                  <a:schemeClr val="lt2"/>
                </a:solidFill>
                <a:latin typeface="Courier New"/>
                <a:ea typeface="Courier New"/>
                <a:cs typeface="Courier New"/>
                <a:sym typeface="Courier New"/>
              </a:rPr>
              <a:t>: 2.4177, </a:t>
            </a:r>
            <a:r>
              <a:rPr lang="zh-CN" sz="800" b="1">
                <a:solidFill>
                  <a:schemeClr val="lt2"/>
                </a:solidFill>
                <a:latin typeface="Courier New"/>
                <a:ea typeface="Courier New"/>
                <a:cs typeface="Courier New"/>
                <a:sym typeface="Courier New"/>
              </a:rPr>
              <a:t>river</a:t>
            </a:r>
            <a:r>
              <a:rPr lang="zh-CN" sz="800">
                <a:solidFill>
                  <a:schemeClr val="lt2"/>
                </a:solidFill>
                <a:latin typeface="Courier New"/>
                <a:ea typeface="Courier New"/>
                <a:cs typeface="Courier New"/>
                <a:sym typeface="Courier New"/>
              </a:rPr>
              <a:t>: 2.3237, </a:t>
            </a:r>
            <a:r>
              <a:rPr lang="zh-CN" sz="800" b="1">
                <a:solidFill>
                  <a:schemeClr val="lt2"/>
                </a:solidFill>
                <a:latin typeface="Courier New"/>
                <a:ea typeface="Courier New"/>
                <a:cs typeface="Courier New"/>
                <a:sym typeface="Courier New"/>
              </a:rPr>
              <a:t>italian</a:t>
            </a:r>
            <a:r>
              <a:rPr lang="zh-CN" sz="800">
                <a:solidFill>
                  <a:schemeClr val="lt2"/>
                </a:solidFill>
                <a:latin typeface="Courier New"/>
                <a:ea typeface="Courier New"/>
                <a:cs typeface="Courier New"/>
                <a:sym typeface="Courier New"/>
              </a:rPr>
              <a:t>: 1.9444, </a:t>
            </a:r>
            <a:r>
              <a:rPr lang="zh-CN" sz="800" b="1">
                <a:solidFill>
                  <a:schemeClr val="lt2"/>
                </a:solidFill>
                <a:latin typeface="Courier New"/>
                <a:ea typeface="Courier New"/>
                <a:cs typeface="Courier New"/>
                <a:sym typeface="Courier New"/>
              </a:rPr>
              <a:t>north</a:t>
            </a:r>
            <a:r>
              <a:rPr lang="zh-CN" sz="800">
                <a:solidFill>
                  <a:schemeClr val="lt2"/>
                </a:solidFill>
                <a:latin typeface="Courier New"/>
                <a:ea typeface="Courier New"/>
                <a:cs typeface="Courier New"/>
                <a:sym typeface="Courier New"/>
              </a:rPr>
              <a:t>: 1.6943, </a:t>
            </a:r>
            <a:r>
              <a:rPr lang="zh-CN" sz="800" b="1">
                <a:solidFill>
                  <a:schemeClr val="lt2"/>
                </a:solidFill>
                <a:latin typeface="Courier New"/>
                <a:ea typeface="Courier New"/>
                <a:cs typeface="Courier New"/>
                <a:sym typeface="Courier New"/>
              </a:rPr>
              <a:t>waters</a:t>
            </a:r>
            <a:r>
              <a:rPr lang="zh-CN" sz="800">
                <a:solidFill>
                  <a:schemeClr val="lt2"/>
                </a:solidFill>
                <a:latin typeface="Courier New"/>
                <a:ea typeface="Courier New"/>
                <a:cs typeface="Courier New"/>
                <a:sym typeface="Courier New"/>
              </a:rPr>
              <a:t>: 0.9240, </a:t>
            </a:r>
            <a:r>
              <a:rPr lang="zh-CN" sz="800" b="1">
                <a:solidFill>
                  <a:schemeClr val="lt2"/>
                </a:solidFill>
                <a:latin typeface="Courier New"/>
                <a:ea typeface="Courier New"/>
                <a:cs typeface="Courier New"/>
                <a:sym typeface="Courier New"/>
              </a:rPr>
              <a:t>geography</a:t>
            </a:r>
            <a:r>
              <a:rPr lang="zh-CN" sz="800">
                <a:solidFill>
                  <a:schemeClr val="lt2"/>
                </a:solidFill>
                <a:latin typeface="Courier New"/>
                <a:ea typeface="Courier New"/>
                <a:cs typeface="Courier New"/>
                <a:sym typeface="Courier New"/>
              </a:rPr>
              <a:t>: 0.7435, </a:t>
            </a:r>
            <a:r>
              <a:rPr lang="zh-CN" sz="800" b="1">
                <a:solidFill>
                  <a:schemeClr val="lt2"/>
                </a:solidFill>
                <a:latin typeface="Courier New"/>
                <a:ea typeface="Courier New"/>
                <a:cs typeface="Courier New"/>
                <a:sym typeface="Courier New"/>
              </a:rPr>
              <a:t>milan</a:t>
            </a:r>
            <a:r>
              <a:rPr lang="zh-CN" sz="800">
                <a:solidFill>
                  <a:schemeClr val="lt2"/>
                </a:solidFill>
                <a:latin typeface="Courier New"/>
                <a:ea typeface="Courier New"/>
                <a:cs typeface="Courier New"/>
                <a:sym typeface="Courier New"/>
              </a:rPr>
              <a:t>: 0.6761, </a:t>
            </a:r>
            <a:r>
              <a:rPr lang="zh-CN" sz="800" b="1">
                <a:solidFill>
                  <a:schemeClr val="lt2"/>
                </a:solidFill>
                <a:latin typeface="Courier New"/>
                <a:ea typeface="Courier New"/>
                <a:cs typeface="Courier New"/>
                <a:sym typeface="Courier New"/>
              </a:rPr>
              <a:t>canal</a:t>
            </a:r>
            <a:r>
              <a:rPr lang="zh-CN" sz="800">
                <a:solidFill>
                  <a:schemeClr val="lt2"/>
                </a:solidFill>
                <a:latin typeface="Courier New"/>
                <a:ea typeface="Courier New"/>
                <a:cs typeface="Courier New"/>
                <a:sym typeface="Courier New"/>
              </a:rPr>
              <a:t>: 0.6707, </a:t>
            </a:r>
            <a:r>
              <a:rPr lang="zh-CN" sz="800" b="1">
                <a:solidFill>
                  <a:schemeClr val="lt2"/>
                </a:solidFill>
                <a:latin typeface="Courier New"/>
                <a:ea typeface="Courier New"/>
                <a:cs typeface="Courier New"/>
                <a:sym typeface="Courier New"/>
              </a:rPr>
              <a:t>water</a:t>
            </a:r>
            <a:r>
              <a:rPr lang="zh-CN" sz="800">
                <a:solidFill>
                  <a:schemeClr val="lt2"/>
                </a:solidFill>
                <a:latin typeface="Courier New"/>
                <a:ea typeface="Courier New"/>
                <a:cs typeface="Courier New"/>
                <a:sym typeface="Courier New"/>
              </a:rPr>
              <a:t>: 0.6420, </a:t>
            </a:r>
            <a:r>
              <a:rPr lang="zh-CN" sz="800" b="1">
                <a:solidFill>
                  <a:schemeClr val="lt2"/>
                </a:solidFill>
                <a:latin typeface="Courier New"/>
                <a:ea typeface="Courier New"/>
                <a:cs typeface="Courier New"/>
                <a:sym typeface="Courier New"/>
              </a:rPr>
              <a:t>lake</a:t>
            </a:r>
            <a:r>
              <a:rPr lang="zh-CN" sz="800">
                <a:solidFill>
                  <a:schemeClr val="lt2"/>
                </a:solidFill>
                <a:latin typeface="Courier New"/>
                <a:ea typeface="Courier New"/>
                <a:cs typeface="Courier New"/>
                <a:sym typeface="Courier New"/>
              </a:rPr>
              <a:t>: 0.6206,</a:t>
            </a:r>
            <a:br>
              <a:rPr lang="zh-CN" sz="800">
                <a:solidFill>
                  <a:schemeClr val="lt2"/>
                </a:solidFill>
                <a:latin typeface="Courier New"/>
                <a:ea typeface="Courier New"/>
                <a:cs typeface="Courier New"/>
                <a:sym typeface="Courier New"/>
              </a:rPr>
            </a:br>
            <a:r>
              <a:rPr lang="zh-CN" sz="800" b="1">
                <a:solidFill>
                  <a:schemeClr val="lt2"/>
                </a:solidFill>
                <a:latin typeface="Courier New"/>
                <a:ea typeface="Courier New"/>
                <a:cs typeface="Courier New"/>
                <a:sym typeface="Courier New"/>
              </a:rPr>
              <a:t>province</a:t>
            </a:r>
            <a:r>
              <a:rPr lang="zh-CN" sz="800">
                <a:solidFill>
                  <a:schemeClr val="lt2"/>
                </a:solidFill>
                <a:latin typeface="Courier New"/>
                <a:ea typeface="Courier New"/>
                <a:cs typeface="Courier New"/>
                <a:sym typeface="Courier New"/>
              </a:rPr>
              <a:t>: 0.5962, </a:t>
            </a:r>
            <a:r>
              <a:rPr lang="zh-CN" sz="800" b="1">
                <a:solidFill>
                  <a:schemeClr val="lt2"/>
                </a:solidFill>
                <a:latin typeface="Courier New"/>
                <a:ea typeface="Courier New"/>
                <a:cs typeface="Courier New"/>
                <a:sym typeface="Courier New"/>
              </a:rPr>
              <a:t>##jord</a:t>
            </a:r>
            <a:r>
              <a:rPr lang="zh-CN" sz="800">
                <a:solidFill>
                  <a:schemeClr val="lt2"/>
                </a:solidFill>
                <a:latin typeface="Courier New"/>
                <a:ea typeface="Courier New"/>
                <a:cs typeface="Courier New"/>
                <a:sym typeface="Courier New"/>
              </a:rPr>
              <a:t>: 0.5876, </a:t>
            </a:r>
            <a:r>
              <a:rPr lang="zh-CN" sz="800" b="1">
                <a:solidFill>
                  <a:schemeClr val="lt2"/>
                </a:solidFill>
                <a:latin typeface="Courier New"/>
                <a:ea typeface="Courier New"/>
                <a:cs typeface="Courier New"/>
                <a:sym typeface="Courier New"/>
              </a:rPr>
              <a:t>volcano</a:t>
            </a:r>
            <a:r>
              <a:rPr lang="zh-CN" sz="800">
                <a:solidFill>
                  <a:schemeClr val="lt2"/>
                </a:solidFill>
                <a:latin typeface="Courier New"/>
                <a:ea typeface="Courier New"/>
                <a:cs typeface="Courier New"/>
                <a:sym typeface="Courier New"/>
              </a:rPr>
              <a:t>: 0.4929, </a:t>
            </a:r>
            <a:r>
              <a:rPr lang="zh-CN" sz="800" b="1">
                <a:solidFill>
                  <a:schemeClr val="lt2"/>
                </a:solidFill>
                <a:latin typeface="Courier New"/>
                <a:ea typeface="Courier New"/>
                <a:cs typeface="Courier New"/>
                <a:sym typeface="Courier New"/>
              </a:rPr>
              <a:t>region</a:t>
            </a:r>
            <a:r>
              <a:rPr lang="zh-CN" sz="800">
                <a:solidFill>
                  <a:schemeClr val="lt2"/>
                </a:solidFill>
                <a:latin typeface="Courier New"/>
                <a:ea typeface="Courier New"/>
                <a:cs typeface="Courier New"/>
                <a:sym typeface="Courier New"/>
              </a:rPr>
              <a:t>: 0.4590, </a:t>
            </a:r>
            <a:r>
              <a:rPr lang="zh-CN" sz="800" b="1">
                <a:solidFill>
                  <a:schemeClr val="lt2"/>
                </a:solidFill>
                <a:latin typeface="Courier New"/>
                <a:ea typeface="Courier New"/>
                <a:cs typeface="Courier New"/>
                <a:sym typeface="Courier New"/>
              </a:rPr>
              <a:t>map</a:t>
            </a:r>
            <a:r>
              <a:rPr lang="zh-CN" sz="800">
                <a:solidFill>
                  <a:schemeClr val="lt2"/>
                </a:solidFill>
                <a:latin typeface="Courier New"/>
                <a:ea typeface="Courier New"/>
                <a:cs typeface="Courier New"/>
                <a:sym typeface="Courier New"/>
              </a:rPr>
              <a:t>: 0.4397, </a:t>
            </a:r>
            <a:r>
              <a:rPr lang="zh-CN" sz="800" b="1">
                <a:solidFill>
                  <a:schemeClr val="lt2"/>
                </a:solidFill>
                <a:latin typeface="Courier New"/>
                <a:ea typeface="Courier New"/>
                <a:cs typeface="Courier New"/>
                <a:sym typeface="Courier New"/>
              </a:rPr>
              <a:t>terrain</a:t>
            </a:r>
            <a:r>
              <a:rPr lang="zh-CN" sz="800">
                <a:solidFill>
                  <a:schemeClr val="lt2"/>
                </a:solidFill>
                <a:latin typeface="Courier New"/>
                <a:ea typeface="Courier New"/>
                <a:cs typeface="Courier New"/>
                <a:sym typeface="Courier New"/>
              </a:rPr>
              <a:t>: 0.4315, </a:t>
            </a:r>
            <a:r>
              <a:rPr lang="zh-CN" sz="800" b="1">
                <a:solidFill>
                  <a:schemeClr val="lt2"/>
                </a:solidFill>
                <a:latin typeface="Courier New"/>
                <a:ea typeface="Courier New"/>
                <a:cs typeface="Courier New"/>
                <a:sym typeface="Courier New"/>
              </a:rPr>
              <a:t>trent</a:t>
            </a:r>
            <a:r>
              <a:rPr lang="zh-CN" sz="800">
                <a:solidFill>
                  <a:schemeClr val="lt2"/>
                </a:solidFill>
                <a:latin typeface="Courier New"/>
                <a:ea typeface="Courier New"/>
                <a:cs typeface="Courier New"/>
                <a:sym typeface="Courier New"/>
              </a:rPr>
              <a:t>: 0.3932, </a:t>
            </a:r>
            <a:r>
              <a:rPr lang="zh-CN" sz="800" b="1">
                <a:solidFill>
                  <a:schemeClr val="lt2"/>
                </a:solidFill>
                <a:latin typeface="Courier New"/>
                <a:ea typeface="Courier New"/>
                <a:cs typeface="Courier New"/>
                <a:sym typeface="Courier New"/>
              </a:rPr>
              <a:t>roman</a:t>
            </a:r>
            <a:r>
              <a:rPr lang="zh-CN" sz="800">
                <a:solidFill>
                  <a:schemeClr val="lt2"/>
                </a:solidFill>
                <a:latin typeface="Courier New"/>
                <a:ea typeface="Courier New"/>
                <a:cs typeface="Courier New"/>
                <a:sym typeface="Courier New"/>
              </a:rPr>
              <a:t>: 0.3724, </a:t>
            </a:r>
            <a:r>
              <a:rPr lang="zh-CN" sz="800" b="1">
                <a:solidFill>
                  <a:schemeClr val="lt2"/>
                </a:solidFill>
                <a:latin typeface="Courier New"/>
                <a:ea typeface="Courier New"/>
                <a:cs typeface="Courier New"/>
                <a:sym typeface="Courier New"/>
              </a:rPr>
              <a:t>location</a:t>
            </a:r>
            <a:r>
              <a:rPr lang="zh-CN" sz="800">
                <a:solidFill>
                  <a:schemeClr val="lt2"/>
                </a:solidFill>
                <a:latin typeface="Courier New"/>
                <a:ea typeface="Courier New"/>
                <a:cs typeface="Courier New"/>
                <a:sym typeface="Courier New"/>
              </a:rPr>
              <a:t>: 0.3408, </a:t>
            </a:r>
            <a:r>
              <a:rPr lang="zh-CN" sz="800" b="1">
                <a:solidFill>
                  <a:schemeClr val="lt2"/>
                </a:solidFill>
                <a:latin typeface="Courier New"/>
                <a:ea typeface="Courier New"/>
                <a:cs typeface="Courier New"/>
                <a:sym typeface="Courier New"/>
              </a:rPr>
              <a:t>beach</a:t>
            </a:r>
            <a:r>
              <a:rPr lang="zh-CN" sz="800">
                <a:solidFill>
                  <a:schemeClr val="lt2"/>
                </a:solidFill>
                <a:latin typeface="Courier New"/>
                <a:ea typeface="Courier New"/>
                <a:cs typeface="Courier New"/>
                <a:sym typeface="Courier New"/>
              </a:rPr>
              <a:t>: 0.3125, </a:t>
            </a:r>
            <a:r>
              <a:rPr lang="zh-CN" sz="800" b="1">
                <a:solidFill>
                  <a:schemeClr val="lt2"/>
                </a:solidFill>
                <a:latin typeface="Courier New"/>
                <a:ea typeface="Courier New"/>
                <a:cs typeface="Courier New"/>
                <a:sym typeface="Courier New"/>
              </a:rPr>
              <a:t>andrea</a:t>
            </a:r>
            <a:r>
              <a:rPr lang="zh-CN" sz="800">
                <a:solidFill>
                  <a:schemeClr val="lt2"/>
                </a:solidFill>
                <a:latin typeface="Courier New"/>
                <a:ea typeface="Courier New"/>
                <a:cs typeface="Courier New"/>
                <a:sym typeface="Courier New"/>
              </a:rPr>
              <a:t>: 0.3034, </a:t>
            </a:r>
            <a:r>
              <a:rPr lang="zh-CN" sz="800" b="1">
                <a:solidFill>
                  <a:schemeClr val="lt2"/>
                </a:solidFill>
                <a:latin typeface="Courier New"/>
                <a:ea typeface="Courier New"/>
                <a:cs typeface="Courier New"/>
                <a:sym typeface="Courier New"/>
              </a:rPr>
              <a:t>europe</a:t>
            </a:r>
            <a:r>
              <a:rPr lang="zh-CN" sz="800">
                <a:solidFill>
                  <a:schemeClr val="lt2"/>
                </a:solidFill>
                <a:latin typeface="Courier New"/>
                <a:ea typeface="Courier New"/>
                <a:cs typeface="Courier New"/>
                <a:sym typeface="Courier New"/>
              </a:rPr>
              <a:t>: 0.2541, </a:t>
            </a:r>
            <a:r>
              <a:rPr lang="zh-CN" sz="800" b="1">
                <a:solidFill>
                  <a:schemeClr val="lt2"/>
                </a:solidFill>
                <a:latin typeface="Courier New"/>
                <a:ea typeface="Courier New"/>
                <a:cs typeface="Courier New"/>
                <a:sym typeface="Courier New"/>
              </a:rPr>
              <a:t>holland</a:t>
            </a:r>
            <a:r>
              <a:rPr lang="zh-CN" sz="800">
                <a:solidFill>
                  <a:schemeClr val="lt2"/>
                </a:solidFill>
                <a:latin typeface="Courier New"/>
                <a:ea typeface="Courier New"/>
                <a:cs typeface="Courier New"/>
                <a:sym typeface="Courier New"/>
              </a:rPr>
              <a:t>: 0.2314, </a:t>
            </a:r>
            <a:r>
              <a:rPr lang="zh-CN" sz="800" b="1">
                <a:solidFill>
                  <a:schemeClr val="lt2"/>
                </a:solidFill>
                <a:latin typeface="Courier New"/>
                <a:ea typeface="Courier New"/>
                <a:cs typeface="Courier New"/>
                <a:sym typeface="Courier New"/>
              </a:rPr>
              <a:t>fishing</a:t>
            </a:r>
            <a:r>
              <a:rPr lang="zh-CN" sz="800">
                <a:solidFill>
                  <a:schemeClr val="lt2"/>
                </a:solidFill>
                <a:latin typeface="Courier New"/>
                <a:ea typeface="Courier New"/>
                <a:cs typeface="Courier New"/>
                <a:sym typeface="Courier New"/>
              </a:rPr>
              <a:t>: 0.2000, </a:t>
            </a:r>
            <a:r>
              <a:rPr lang="zh-CN" sz="800" b="1">
                <a:solidFill>
                  <a:schemeClr val="lt2"/>
                </a:solidFill>
                <a:latin typeface="Courier New"/>
                <a:ea typeface="Courier New"/>
                <a:cs typeface="Courier New"/>
                <a:sym typeface="Courier New"/>
              </a:rPr>
              <a:t>asia</a:t>
            </a:r>
            <a:r>
              <a:rPr lang="zh-CN" sz="800">
                <a:solidFill>
                  <a:schemeClr val="lt2"/>
                </a:solidFill>
                <a:latin typeface="Courier New"/>
                <a:ea typeface="Courier New"/>
                <a:cs typeface="Courier New"/>
                <a:sym typeface="Courier New"/>
              </a:rPr>
              <a:t>: 0.1867, </a:t>
            </a:r>
            <a:r>
              <a:rPr lang="zh-CN" sz="800" b="1">
                <a:solidFill>
                  <a:schemeClr val="lt2"/>
                </a:solidFill>
                <a:latin typeface="Courier New"/>
                <a:ea typeface="Courier New"/>
                <a:cs typeface="Courier New"/>
                <a:sym typeface="Courier New"/>
              </a:rPr>
              <a:t>wine</a:t>
            </a:r>
            <a:r>
              <a:rPr lang="zh-CN" sz="800">
                <a:solidFill>
                  <a:schemeClr val="lt2"/>
                </a:solidFill>
                <a:latin typeface="Courier New"/>
                <a:ea typeface="Courier New"/>
                <a:cs typeface="Courier New"/>
                <a:sym typeface="Courier New"/>
              </a:rPr>
              <a:t>: 0.1820, ...}</a:t>
            </a:r>
            <a:endParaRPr sz="800" b="1">
              <a:solidFill>
                <a:schemeClr val="lt2"/>
              </a:solidFill>
              <a:latin typeface="Courier New"/>
              <a:ea typeface="Courier New"/>
              <a:cs typeface="Courier New"/>
              <a:sym typeface="Courier New"/>
            </a:endParaRPr>
          </a:p>
        </p:txBody>
      </p:sp>
      <p:sp>
        <p:nvSpPr>
          <p:cNvPr id="346" name="Google Shape;346;p49"/>
          <p:cNvSpPr txBox="1"/>
          <p:nvPr/>
        </p:nvSpPr>
        <p:spPr>
          <a:xfrm>
            <a:off x="85925" y="1024125"/>
            <a:ext cx="4380300" cy="397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~100-5,000 dimensions</a:t>
            </a:r>
            <a:br>
              <a:rPr lang="zh-CN" sz="1800">
                <a:solidFill>
                  <a:schemeClr val="lt2"/>
                </a:solidFill>
                <a:latin typeface="Source Sans Pro"/>
                <a:ea typeface="Source Sans Pro"/>
                <a:cs typeface="Source Sans Pro"/>
                <a:sym typeface="Source Sans Pro"/>
              </a:rPr>
            </a:br>
            <a:r>
              <a:rPr lang="zh-CN" sz="1800">
                <a:solidFill>
                  <a:schemeClr val="lt2"/>
                </a:solidFill>
                <a:latin typeface="Source Sans Pro"/>
                <a:ea typeface="Source Sans Pro"/>
                <a:cs typeface="Source Sans Pro"/>
                <a:sym typeface="Source Sans Pro"/>
              </a:rPr>
              <a:t>(typical: 768)</a:t>
            </a: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Dimensions are latent.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Typically scored with Inner Product (dot)</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1800" b="1">
                <a:solidFill>
                  <a:schemeClr val="lt2"/>
                </a:solidFill>
                <a:latin typeface="Source Sans Pro"/>
                <a:ea typeface="Source Sans Pro"/>
                <a:cs typeface="Source Sans Pro"/>
                <a:sym typeface="Source Sans Pro"/>
              </a:rPr>
              <a:t>Example: (TAS-B)</a:t>
            </a:r>
            <a:endParaRPr sz="1800" b="1">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zh-CN" sz="800" b="1">
                <a:solidFill>
                  <a:schemeClr val="lt2"/>
                </a:solidFill>
                <a:latin typeface="Courier New"/>
                <a:ea typeface="Courier New"/>
                <a:cs typeface="Courier New"/>
                <a:sym typeface="Courier New"/>
              </a:rPr>
              <a:t>[0.03, -0.27, 0.47, -0.11, 0.39, 0.47, 0.45, 0.58, 0.01, -0.46, -0.45, 0.16, -0.14, -0.10, -0.27, 0.11, -0.33, -0.12, 0.40, 0.13, 0.06, -0.14, 0.18, -0.09, -0.01, 0.14, 0.05, -0.03, -0.17, -0.02, 0.03, 0.48, 0.15, 0.10, -0.24, 0.16, 0.15, -0.06, -0.38, 0.47, -0.08, -0.05, -0.40, 0.34, 0.32, 0.23, -0.06, -0.18, 0.66, -0.02, -0.49, 0.62, -0.27, -0.05, -0.23, 0.04, 0.09, -0.26, 0.49, -0.14, 0.16, 0.09, -0.12, 0.25, -0.07, 0.23, 0.16, 0.40, -0.34, -0.40, ...]</a:t>
            </a:r>
            <a:endParaRPr sz="800" b="1">
              <a:solidFill>
                <a:schemeClr val="lt2"/>
              </a:solidFill>
              <a:latin typeface="Courier New"/>
              <a:ea typeface="Courier New"/>
              <a:cs typeface="Courier New"/>
              <a:sym typeface="Courier New"/>
            </a:endParaRPr>
          </a:p>
        </p:txBody>
      </p:sp>
      <p:sp>
        <p:nvSpPr>
          <p:cNvPr id="347" name="Google Shape;347;p49"/>
          <p:cNvSpPr txBox="1">
            <a:spLocks noGrp="1"/>
          </p:cNvSpPr>
          <p:nvPr>
            <p:ph type="title"/>
          </p:nvPr>
        </p:nvSpPr>
        <p:spPr>
          <a:xfrm>
            <a:off x="311700" y="-12175"/>
            <a:ext cx="8520600" cy="623400"/>
          </a:xfrm>
          <a:prstGeom prst="rect">
            <a:avLst/>
          </a:prstGeom>
          <a:noFill/>
          <a:ln>
            <a:noFill/>
          </a:ln>
        </p:spPr>
        <p:txBody>
          <a:bodyPr spcFirstLastPara="1" wrap="square" lIns="91425" tIns="91425" rIns="91425" bIns="91425" anchor="t" anchorCtr="0">
            <a:normAutofit fontScale="90000"/>
          </a:bodyPr>
          <a:lstStyle/>
          <a:p>
            <a:pPr marL="0" lvl="0" indent="0" algn="ctr" rtl="0">
              <a:spcBef>
                <a:spcPts val="0"/>
              </a:spcBef>
              <a:spcAft>
                <a:spcPts val="0"/>
              </a:spcAft>
              <a:buSzPct val="111111"/>
              <a:buNone/>
            </a:pPr>
            <a:r>
              <a:rPr lang="zh-CN">
                <a:solidFill>
                  <a:schemeClr val="dk1"/>
                </a:solidFill>
              </a:rPr>
              <a:t>Dense vs Sparse</a:t>
            </a:r>
            <a:endParaRPr>
              <a:solidFill>
                <a:schemeClr val="dk1"/>
              </a:solidFill>
            </a:endParaRPr>
          </a:p>
        </p:txBody>
      </p:sp>
      <p:grpSp>
        <p:nvGrpSpPr>
          <p:cNvPr id="348" name="Google Shape;348;p49"/>
          <p:cNvGrpSpPr/>
          <p:nvPr/>
        </p:nvGrpSpPr>
        <p:grpSpPr>
          <a:xfrm>
            <a:off x="7672401" y="1024125"/>
            <a:ext cx="1385700" cy="1449050"/>
            <a:chOff x="4677726" y="1068425"/>
            <a:chExt cx="1385700" cy="1449050"/>
          </a:xfrm>
        </p:grpSpPr>
        <p:sp>
          <p:nvSpPr>
            <p:cNvPr id="349" name="Google Shape;349;p49"/>
            <p:cNvSpPr/>
            <p:nvPr/>
          </p:nvSpPr>
          <p:spPr>
            <a:xfrm>
              <a:off x="4677726" y="151500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350" name="Google Shape;350;p49"/>
            <p:cNvSpPr txBox="1"/>
            <p:nvPr/>
          </p:nvSpPr>
          <p:spPr>
            <a:xfrm>
              <a:off x="4677726" y="211727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a:t>Content</a:t>
              </a:r>
              <a:endParaRPr sz="1400" b="0" i="0" u="none" strike="noStrike" cap="none">
                <a:solidFill>
                  <a:srgbClr val="000000"/>
                </a:solidFill>
                <a:latin typeface="Arial"/>
                <a:ea typeface="Arial"/>
                <a:cs typeface="Arial"/>
                <a:sym typeface="Arial"/>
              </a:endParaRPr>
            </a:p>
          </p:txBody>
        </p:sp>
        <p:sp>
          <p:nvSpPr>
            <p:cNvPr id="351" name="Google Shape;351;p49"/>
            <p:cNvSpPr/>
            <p:nvPr/>
          </p:nvSpPr>
          <p:spPr>
            <a:xfrm>
              <a:off x="4677726" y="1068425"/>
              <a:ext cx="1385700" cy="1803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sparse vector</a:t>
              </a:r>
              <a:endParaRPr sz="1100" b="0" i="0" u="none" strike="noStrike" cap="none">
                <a:solidFill>
                  <a:schemeClr val="lt1"/>
                </a:solidFill>
                <a:latin typeface="Arial"/>
                <a:ea typeface="Arial"/>
                <a:cs typeface="Arial"/>
                <a:sym typeface="Arial"/>
              </a:endParaRPr>
            </a:p>
          </p:txBody>
        </p:sp>
        <p:cxnSp>
          <p:nvCxnSpPr>
            <p:cNvPr id="352" name="Google Shape;352;p49"/>
            <p:cNvCxnSpPr/>
            <p:nvPr/>
          </p:nvCxnSpPr>
          <p:spPr>
            <a:xfrm rot="10800000">
              <a:off x="5370576" y="19639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53" name="Google Shape;353;p49"/>
            <p:cNvCxnSpPr/>
            <p:nvPr/>
          </p:nvCxnSpPr>
          <p:spPr>
            <a:xfrm rot="10800000">
              <a:off x="5370576" y="1248725"/>
              <a:ext cx="0" cy="255900"/>
            </a:xfrm>
            <a:prstGeom prst="straightConnector1">
              <a:avLst/>
            </a:prstGeom>
            <a:noFill/>
            <a:ln w="19050" cap="flat" cmpd="sng">
              <a:solidFill>
                <a:schemeClr val="dk2"/>
              </a:solidFill>
              <a:prstDash val="solid"/>
              <a:round/>
              <a:headEnd type="none" w="sm" len="sm"/>
              <a:tailEnd type="triangle" w="med" len="med"/>
            </a:ln>
          </p:spPr>
        </p:cxnSp>
      </p:grpSp>
      <p:grpSp>
        <p:nvGrpSpPr>
          <p:cNvPr id="354" name="Google Shape;354;p49"/>
          <p:cNvGrpSpPr/>
          <p:nvPr/>
        </p:nvGrpSpPr>
        <p:grpSpPr>
          <a:xfrm>
            <a:off x="3080563" y="1024125"/>
            <a:ext cx="1385700" cy="1449050"/>
            <a:chOff x="3080563" y="1068425"/>
            <a:chExt cx="1385700" cy="1449050"/>
          </a:xfrm>
        </p:grpSpPr>
        <p:sp>
          <p:nvSpPr>
            <p:cNvPr id="355" name="Google Shape;355;p49"/>
            <p:cNvSpPr/>
            <p:nvPr/>
          </p:nvSpPr>
          <p:spPr>
            <a:xfrm>
              <a:off x="3080563" y="151500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356" name="Google Shape;356;p49"/>
            <p:cNvSpPr txBox="1"/>
            <p:nvPr/>
          </p:nvSpPr>
          <p:spPr>
            <a:xfrm>
              <a:off x="3080563" y="211727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a:t>Content</a:t>
              </a:r>
              <a:endParaRPr sz="1400" b="0" i="0" u="none" strike="noStrike" cap="none">
                <a:solidFill>
                  <a:srgbClr val="000000"/>
                </a:solidFill>
                <a:latin typeface="Arial"/>
                <a:ea typeface="Arial"/>
                <a:cs typeface="Arial"/>
                <a:sym typeface="Arial"/>
              </a:endParaRPr>
            </a:p>
          </p:txBody>
        </p:sp>
        <p:sp>
          <p:nvSpPr>
            <p:cNvPr id="357" name="Google Shape;357;p49"/>
            <p:cNvSpPr/>
            <p:nvPr/>
          </p:nvSpPr>
          <p:spPr>
            <a:xfrm>
              <a:off x="3080563" y="1068425"/>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cxnSp>
          <p:nvCxnSpPr>
            <p:cNvPr id="358" name="Google Shape;358;p49"/>
            <p:cNvCxnSpPr/>
            <p:nvPr/>
          </p:nvCxnSpPr>
          <p:spPr>
            <a:xfrm rot="10800000">
              <a:off x="3773413" y="19639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359" name="Google Shape;359;p49"/>
            <p:cNvCxnSpPr/>
            <p:nvPr/>
          </p:nvCxnSpPr>
          <p:spPr>
            <a:xfrm rot="10800000">
              <a:off x="3773413" y="1248725"/>
              <a:ext cx="0" cy="255900"/>
            </a:xfrm>
            <a:prstGeom prst="straightConnector1">
              <a:avLst/>
            </a:prstGeom>
            <a:noFill/>
            <a:ln w="19050" cap="flat" cmpd="sng">
              <a:solidFill>
                <a:schemeClr val="dk2"/>
              </a:solidFill>
              <a:prstDash val="solid"/>
              <a:round/>
              <a:headEnd type="none" w="sm" len="sm"/>
              <a:tailEnd type="triangle" w="med" len="med"/>
            </a:ln>
          </p:spPr>
        </p:cxnSp>
      </p:grpSp>
      <p:pic>
        <p:nvPicPr>
          <p:cNvPr id="360" name="Google Shape;360;p49"/>
          <p:cNvPicPr preferRelativeResize="0"/>
          <p:nvPr/>
        </p:nvPicPr>
        <p:blipFill>
          <a:blip r:embed="rId3">
            <a:alphaModFix/>
          </a:blip>
          <a:stretch>
            <a:fillRect/>
          </a:stretch>
        </p:blipFill>
        <p:spPr>
          <a:xfrm>
            <a:off x="4746225" y="645299"/>
            <a:ext cx="4243445" cy="252175"/>
          </a:xfrm>
          <a:prstGeom prst="rect">
            <a:avLst/>
          </a:prstGeom>
          <a:noFill/>
          <a:ln>
            <a:noFill/>
          </a:ln>
        </p:spPr>
      </p:pic>
      <p:pic>
        <p:nvPicPr>
          <p:cNvPr id="361" name="Google Shape;361;p49"/>
          <p:cNvPicPr preferRelativeResize="0"/>
          <p:nvPr/>
        </p:nvPicPr>
        <p:blipFill>
          <a:blip r:embed="rId4">
            <a:alphaModFix/>
          </a:blip>
          <a:stretch>
            <a:fillRect/>
          </a:stretch>
        </p:blipFill>
        <p:spPr>
          <a:xfrm>
            <a:off x="85916" y="645300"/>
            <a:ext cx="2111393" cy="252175"/>
          </a:xfrm>
          <a:prstGeom prst="rect">
            <a:avLst/>
          </a:prstGeom>
          <a:noFill/>
          <a:ln>
            <a:noFill/>
          </a:ln>
        </p:spPr>
      </p:pic>
      <p:sp>
        <p:nvSpPr>
          <p:cNvPr id="362" name="Google Shape;362;p49"/>
          <p:cNvSpPr/>
          <p:nvPr/>
        </p:nvSpPr>
        <p:spPr>
          <a:xfrm>
            <a:off x="38000" y="537300"/>
            <a:ext cx="9144000" cy="3028500"/>
          </a:xfrm>
          <a:prstGeom prst="rect">
            <a:avLst/>
          </a:prstGeom>
          <a:solidFill>
            <a:srgbClr val="FFFFFF">
              <a:alpha val="759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cxnSp>
        <p:nvCxnSpPr>
          <p:cNvPr id="363" name="Google Shape;363;p49"/>
          <p:cNvCxnSpPr>
            <a:stCxn id="347" idx="2"/>
          </p:cNvCxnSpPr>
          <p:nvPr/>
        </p:nvCxnSpPr>
        <p:spPr>
          <a:xfrm>
            <a:off x="4572000" y="611225"/>
            <a:ext cx="0" cy="4545300"/>
          </a:xfrm>
          <a:prstGeom prst="straightConnector1">
            <a:avLst/>
          </a:prstGeom>
          <a:noFill/>
          <a:ln w="38100" cap="flat" cmpd="sng">
            <a:solidFill>
              <a:schemeClr val="dk1"/>
            </a:solidFill>
            <a:prstDash val="solid"/>
            <a:round/>
            <a:headEnd type="none" w="med" len="med"/>
            <a:tailEnd type="none" w="med" len="med"/>
          </a:ln>
        </p:spPr>
      </p:cxnSp>
      <p:sp>
        <p:nvSpPr>
          <p:cNvPr id="364" name="Google Shape;364;p49"/>
          <p:cNvSpPr/>
          <p:nvPr/>
        </p:nvSpPr>
        <p:spPr>
          <a:xfrm>
            <a:off x="2177250" y="2871825"/>
            <a:ext cx="4784100" cy="537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CN" b="1">
                <a:solidFill>
                  <a:schemeClr val="lt1"/>
                </a:solidFill>
                <a:latin typeface="Source Sans Pro"/>
                <a:ea typeface="Source Sans Pro"/>
                <a:cs typeface="Source Sans Pro"/>
                <a:sym typeface="Source Sans Pro"/>
              </a:rPr>
              <a:t>Query: rivers of northern italy</a:t>
            </a:r>
            <a:endParaRPr b="1">
              <a:solidFill>
                <a:srgbClr val="FFFFFF"/>
              </a:solidFill>
              <a:latin typeface="Source Sans Pro"/>
              <a:ea typeface="Source Sans Pro"/>
              <a:cs typeface="Source Sans Pro"/>
              <a:sym typeface="Source Sans Pro"/>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747"/>
        <p:cNvGrpSpPr/>
        <p:nvPr/>
      </p:nvGrpSpPr>
      <p:grpSpPr>
        <a:xfrm>
          <a:off x="0" y="0"/>
          <a:ext cx="0" cy="0"/>
          <a:chOff x="0" y="0"/>
          <a:chExt cx="0" cy="0"/>
        </a:xfrm>
      </p:grpSpPr>
      <p:cxnSp>
        <p:nvCxnSpPr>
          <p:cNvPr id="2748" name="Google Shape;2748;p170"/>
          <p:cNvCxnSpPr/>
          <p:nvPr/>
        </p:nvCxnSpPr>
        <p:spPr>
          <a:xfrm>
            <a:off x="3109550" y="118365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749" name="Google Shape;2749;p170"/>
          <p:cNvSpPr txBox="1"/>
          <p:nvPr/>
        </p:nvSpPr>
        <p:spPr>
          <a:xfrm>
            <a:off x="581075" y="1324425"/>
            <a:ext cx="187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Margin-MSE</a:t>
            </a:r>
            <a:endParaRPr sz="1800">
              <a:solidFill>
                <a:schemeClr val="dk2"/>
              </a:solidFill>
            </a:endParaRPr>
          </a:p>
        </p:txBody>
      </p:sp>
      <p:sp>
        <p:nvSpPr>
          <p:cNvPr id="2750" name="Google Shape;2750;p170"/>
          <p:cNvSpPr txBox="1"/>
          <p:nvPr/>
        </p:nvSpPr>
        <p:spPr>
          <a:xfrm>
            <a:off x="258250" y="177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751" name="Google Shape;2751;p17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130</a:t>
            </a:fld>
            <a:endParaRPr/>
          </a:p>
        </p:txBody>
      </p:sp>
      <p:sp>
        <p:nvSpPr>
          <p:cNvPr id="2752" name="Google Shape;2752;p170"/>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Distillation</a:t>
            </a:r>
            <a:endParaRPr b="1">
              <a:solidFill>
                <a:srgbClr val="611BB8"/>
              </a:solidFill>
            </a:endParaRPr>
          </a:p>
        </p:txBody>
      </p:sp>
      <p:sp>
        <p:nvSpPr>
          <p:cNvPr id="2753" name="Google Shape;2753;p170"/>
          <p:cNvSpPr txBox="1"/>
          <p:nvPr/>
        </p:nvSpPr>
        <p:spPr>
          <a:xfrm>
            <a:off x="2754675" y="193700"/>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Original scores: 25, 10, 5, 2</a:t>
            </a:r>
            <a:endParaRPr sz="1800">
              <a:solidFill>
                <a:schemeClr val="dk1"/>
              </a:solidFill>
            </a:endParaRPr>
          </a:p>
        </p:txBody>
      </p:sp>
      <p:sp>
        <p:nvSpPr>
          <p:cNvPr id="2754" name="Google Shape;2754;p170"/>
          <p:cNvSpPr txBox="1"/>
          <p:nvPr/>
        </p:nvSpPr>
        <p:spPr>
          <a:xfrm>
            <a:off x="581075" y="18971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15, 20, 23</a:t>
            </a:r>
            <a:endParaRPr sz="1800">
              <a:solidFill>
                <a:schemeClr val="dk1"/>
              </a:solidFill>
            </a:endParaRPr>
          </a:p>
        </p:txBody>
      </p:sp>
      <p:sp>
        <p:nvSpPr>
          <p:cNvPr id="2755" name="Google Shape;2755;p170"/>
          <p:cNvSpPr txBox="1"/>
          <p:nvPr/>
        </p:nvSpPr>
        <p:spPr>
          <a:xfrm>
            <a:off x="325580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1, 0, 0, 0</a:t>
            </a:r>
            <a:endParaRPr sz="1800">
              <a:solidFill>
                <a:schemeClr val="dk1"/>
              </a:solidFill>
            </a:endParaRPr>
          </a:p>
        </p:txBody>
      </p:sp>
      <p:sp>
        <p:nvSpPr>
          <p:cNvPr id="2756" name="Google Shape;2756;p170"/>
          <p:cNvSpPr txBox="1"/>
          <p:nvPr/>
        </p:nvSpPr>
        <p:spPr>
          <a:xfrm>
            <a:off x="3361850" y="125557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KlDiv with softmax distribution</a:t>
            </a:r>
            <a:endParaRPr sz="1800">
              <a:solidFill>
                <a:schemeClr val="dk2"/>
              </a:solidFill>
            </a:endParaRPr>
          </a:p>
        </p:txBody>
      </p:sp>
      <p:sp>
        <p:nvSpPr>
          <p:cNvPr id="2757" name="Google Shape;2757;p170"/>
          <p:cNvSpPr txBox="1"/>
          <p:nvPr/>
        </p:nvSpPr>
        <p:spPr>
          <a:xfrm>
            <a:off x="2754675" y="597425"/>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LSR scores: 1000, 1003, 0, 0</a:t>
            </a:r>
            <a:endParaRPr sz="1800">
              <a:solidFill>
                <a:schemeClr val="accent4"/>
              </a:solidFill>
            </a:endParaRPr>
          </a:p>
        </p:txBody>
      </p:sp>
      <p:sp>
        <p:nvSpPr>
          <p:cNvPr id="2758" name="Google Shape;2758;p170"/>
          <p:cNvSpPr txBox="1"/>
          <p:nvPr/>
        </p:nvSpPr>
        <p:spPr>
          <a:xfrm>
            <a:off x="592700" y="24698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2, 10^3, 10^3</a:t>
            </a: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
        <p:nvSpPr>
          <p:cNvPr id="2759" name="Google Shape;2759;p170"/>
          <p:cNvSpPr/>
          <p:nvPr/>
        </p:nvSpPr>
        <p:spPr>
          <a:xfrm>
            <a:off x="6413175" y="266000"/>
            <a:ext cx="2380500" cy="6639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LSR model has high scores and ranks the positive 2nd</a:t>
            </a:r>
            <a:endParaRPr>
              <a:solidFill>
                <a:schemeClr val="lt1"/>
              </a:solidFill>
              <a:latin typeface="Source Sans Pro"/>
              <a:ea typeface="Source Sans Pro"/>
              <a:cs typeface="Source Sans Pro"/>
              <a:sym typeface="Source Sans Pro"/>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763"/>
        <p:cNvGrpSpPr/>
        <p:nvPr/>
      </p:nvGrpSpPr>
      <p:grpSpPr>
        <a:xfrm>
          <a:off x="0" y="0"/>
          <a:ext cx="0" cy="0"/>
          <a:chOff x="0" y="0"/>
          <a:chExt cx="0" cy="0"/>
        </a:xfrm>
      </p:grpSpPr>
      <p:cxnSp>
        <p:nvCxnSpPr>
          <p:cNvPr id="2764" name="Google Shape;2764;p171"/>
          <p:cNvCxnSpPr/>
          <p:nvPr/>
        </p:nvCxnSpPr>
        <p:spPr>
          <a:xfrm>
            <a:off x="3109550" y="118365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765" name="Google Shape;2765;p171"/>
          <p:cNvSpPr txBox="1"/>
          <p:nvPr/>
        </p:nvSpPr>
        <p:spPr>
          <a:xfrm>
            <a:off x="581075" y="1324425"/>
            <a:ext cx="187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Margin-MSE</a:t>
            </a:r>
            <a:endParaRPr sz="1800">
              <a:solidFill>
                <a:schemeClr val="dk2"/>
              </a:solidFill>
            </a:endParaRPr>
          </a:p>
        </p:txBody>
      </p:sp>
      <p:sp>
        <p:nvSpPr>
          <p:cNvPr id="2766" name="Google Shape;2766;p171"/>
          <p:cNvSpPr txBox="1"/>
          <p:nvPr/>
        </p:nvSpPr>
        <p:spPr>
          <a:xfrm>
            <a:off x="258250" y="177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767" name="Google Shape;2767;p17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131</a:t>
            </a:fld>
            <a:endParaRPr/>
          </a:p>
        </p:txBody>
      </p:sp>
      <p:sp>
        <p:nvSpPr>
          <p:cNvPr id="2768" name="Google Shape;2768;p171"/>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Distillation</a:t>
            </a:r>
            <a:endParaRPr b="1">
              <a:solidFill>
                <a:srgbClr val="611BB8"/>
              </a:solidFill>
            </a:endParaRPr>
          </a:p>
        </p:txBody>
      </p:sp>
      <p:sp>
        <p:nvSpPr>
          <p:cNvPr id="2769" name="Google Shape;2769;p171"/>
          <p:cNvSpPr txBox="1"/>
          <p:nvPr/>
        </p:nvSpPr>
        <p:spPr>
          <a:xfrm>
            <a:off x="2754675" y="193700"/>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Original scores: 25, 10, 5, 2</a:t>
            </a:r>
            <a:endParaRPr sz="1800">
              <a:solidFill>
                <a:schemeClr val="dk1"/>
              </a:solidFill>
            </a:endParaRPr>
          </a:p>
        </p:txBody>
      </p:sp>
      <p:sp>
        <p:nvSpPr>
          <p:cNvPr id="2770" name="Google Shape;2770;p171"/>
          <p:cNvSpPr txBox="1"/>
          <p:nvPr/>
        </p:nvSpPr>
        <p:spPr>
          <a:xfrm>
            <a:off x="581075" y="18971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15, 20, 23</a:t>
            </a:r>
            <a:endParaRPr sz="1800">
              <a:solidFill>
                <a:schemeClr val="dk1"/>
              </a:solidFill>
            </a:endParaRPr>
          </a:p>
        </p:txBody>
      </p:sp>
      <p:sp>
        <p:nvSpPr>
          <p:cNvPr id="2771" name="Google Shape;2771;p171"/>
          <p:cNvSpPr txBox="1"/>
          <p:nvPr/>
        </p:nvSpPr>
        <p:spPr>
          <a:xfrm>
            <a:off x="325580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1, 0, 0, 0</a:t>
            </a:r>
            <a:endParaRPr sz="1800">
              <a:solidFill>
                <a:schemeClr val="dk1"/>
              </a:solidFill>
            </a:endParaRPr>
          </a:p>
        </p:txBody>
      </p:sp>
      <p:sp>
        <p:nvSpPr>
          <p:cNvPr id="2772" name="Google Shape;2772;p171"/>
          <p:cNvSpPr txBox="1"/>
          <p:nvPr/>
        </p:nvSpPr>
        <p:spPr>
          <a:xfrm>
            <a:off x="3361850" y="125557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KlDiv with softmax distribution</a:t>
            </a:r>
            <a:endParaRPr sz="1800">
              <a:solidFill>
                <a:schemeClr val="dk2"/>
              </a:solidFill>
            </a:endParaRPr>
          </a:p>
        </p:txBody>
      </p:sp>
      <p:sp>
        <p:nvSpPr>
          <p:cNvPr id="2773" name="Google Shape;2773;p171"/>
          <p:cNvSpPr txBox="1"/>
          <p:nvPr/>
        </p:nvSpPr>
        <p:spPr>
          <a:xfrm>
            <a:off x="2754675" y="597425"/>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LSR scores: 1000, 1003, 0, 0</a:t>
            </a:r>
            <a:endParaRPr sz="1800">
              <a:solidFill>
                <a:schemeClr val="accent4"/>
              </a:solidFill>
            </a:endParaRPr>
          </a:p>
        </p:txBody>
      </p:sp>
      <p:sp>
        <p:nvSpPr>
          <p:cNvPr id="2774" name="Google Shape;2774;p171"/>
          <p:cNvSpPr txBox="1"/>
          <p:nvPr/>
        </p:nvSpPr>
        <p:spPr>
          <a:xfrm>
            <a:off x="592700" y="24698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2, 10^3, 10^3</a:t>
            </a: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
        <p:nvSpPr>
          <p:cNvPr id="2775" name="Google Shape;2775;p171"/>
          <p:cNvSpPr txBox="1"/>
          <p:nvPr/>
        </p:nvSpPr>
        <p:spPr>
          <a:xfrm>
            <a:off x="3255800" y="2469850"/>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0.05, 0.95, 0, 0</a:t>
            </a:r>
            <a:endParaRPr sz="1800">
              <a:solidFill>
                <a:schemeClr val="accent4"/>
              </a:solidFill>
            </a:endParaRPr>
          </a:p>
        </p:txBody>
      </p:sp>
      <p:sp>
        <p:nvSpPr>
          <p:cNvPr id="2776" name="Google Shape;2776;p171"/>
          <p:cNvSpPr/>
          <p:nvPr/>
        </p:nvSpPr>
        <p:spPr>
          <a:xfrm>
            <a:off x="6413175" y="266000"/>
            <a:ext cx="2380500" cy="6639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LSR model has high scores and ranks the positive 2nd</a:t>
            </a:r>
            <a:endParaRPr>
              <a:solidFill>
                <a:schemeClr val="lt1"/>
              </a:solidFill>
              <a:latin typeface="Source Sans Pro"/>
              <a:ea typeface="Source Sans Pro"/>
              <a:cs typeface="Source Sans Pro"/>
              <a:sym typeface="Source Sans Pro"/>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780"/>
        <p:cNvGrpSpPr/>
        <p:nvPr/>
      </p:nvGrpSpPr>
      <p:grpSpPr>
        <a:xfrm>
          <a:off x="0" y="0"/>
          <a:ext cx="0" cy="0"/>
          <a:chOff x="0" y="0"/>
          <a:chExt cx="0" cy="0"/>
        </a:xfrm>
      </p:grpSpPr>
      <p:cxnSp>
        <p:nvCxnSpPr>
          <p:cNvPr id="2781" name="Google Shape;2781;p172"/>
          <p:cNvCxnSpPr/>
          <p:nvPr/>
        </p:nvCxnSpPr>
        <p:spPr>
          <a:xfrm>
            <a:off x="3109550" y="118365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782" name="Google Shape;2782;p172"/>
          <p:cNvSpPr txBox="1"/>
          <p:nvPr/>
        </p:nvSpPr>
        <p:spPr>
          <a:xfrm>
            <a:off x="581075" y="1324425"/>
            <a:ext cx="187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Margin-MSE</a:t>
            </a:r>
            <a:endParaRPr sz="1800">
              <a:solidFill>
                <a:schemeClr val="dk2"/>
              </a:solidFill>
            </a:endParaRPr>
          </a:p>
        </p:txBody>
      </p:sp>
      <p:sp>
        <p:nvSpPr>
          <p:cNvPr id="2783" name="Google Shape;2783;p172"/>
          <p:cNvSpPr txBox="1"/>
          <p:nvPr/>
        </p:nvSpPr>
        <p:spPr>
          <a:xfrm>
            <a:off x="258250" y="177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784" name="Google Shape;2784;p17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132</a:t>
            </a:fld>
            <a:endParaRPr/>
          </a:p>
        </p:txBody>
      </p:sp>
      <p:sp>
        <p:nvSpPr>
          <p:cNvPr id="2785" name="Google Shape;2785;p172"/>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Distillation</a:t>
            </a:r>
            <a:endParaRPr b="1">
              <a:solidFill>
                <a:srgbClr val="611BB8"/>
              </a:solidFill>
            </a:endParaRPr>
          </a:p>
        </p:txBody>
      </p:sp>
      <p:sp>
        <p:nvSpPr>
          <p:cNvPr id="2786" name="Google Shape;2786;p172"/>
          <p:cNvSpPr txBox="1"/>
          <p:nvPr/>
        </p:nvSpPr>
        <p:spPr>
          <a:xfrm>
            <a:off x="2754675" y="193700"/>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Original scores: 25, 10, 5, 2</a:t>
            </a:r>
            <a:endParaRPr sz="1800">
              <a:solidFill>
                <a:schemeClr val="dk1"/>
              </a:solidFill>
            </a:endParaRPr>
          </a:p>
        </p:txBody>
      </p:sp>
      <p:sp>
        <p:nvSpPr>
          <p:cNvPr id="2787" name="Google Shape;2787;p172"/>
          <p:cNvSpPr txBox="1"/>
          <p:nvPr/>
        </p:nvSpPr>
        <p:spPr>
          <a:xfrm>
            <a:off x="581075" y="18971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15, 20, 23</a:t>
            </a:r>
            <a:endParaRPr sz="1800">
              <a:solidFill>
                <a:schemeClr val="dk1"/>
              </a:solidFill>
            </a:endParaRPr>
          </a:p>
        </p:txBody>
      </p:sp>
      <p:sp>
        <p:nvSpPr>
          <p:cNvPr id="2788" name="Google Shape;2788;p172"/>
          <p:cNvSpPr txBox="1"/>
          <p:nvPr/>
        </p:nvSpPr>
        <p:spPr>
          <a:xfrm>
            <a:off x="325580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1, 0, 0, 0</a:t>
            </a:r>
            <a:endParaRPr sz="1800">
              <a:solidFill>
                <a:schemeClr val="dk1"/>
              </a:solidFill>
            </a:endParaRPr>
          </a:p>
        </p:txBody>
      </p:sp>
      <p:sp>
        <p:nvSpPr>
          <p:cNvPr id="2789" name="Google Shape;2789;p172"/>
          <p:cNvSpPr txBox="1"/>
          <p:nvPr/>
        </p:nvSpPr>
        <p:spPr>
          <a:xfrm>
            <a:off x="3361850" y="125557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KlDiv with softmax distribution</a:t>
            </a:r>
            <a:endParaRPr sz="1800">
              <a:solidFill>
                <a:schemeClr val="dk2"/>
              </a:solidFill>
            </a:endParaRPr>
          </a:p>
        </p:txBody>
      </p:sp>
      <p:sp>
        <p:nvSpPr>
          <p:cNvPr id="2790" name="Google Shape;2790;p172"/>
          <p:cNvSpPr txBox="1"/>
          <p:nvPr/>
        </p:nvSpPr>
        <p:spPr>
          <a:xfrm>
            <a:off x="2754675" y="597425"/>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LSR scores: 1000, 1003, 0, 0</a:t>
            </a:r>
            <a:endParaRPr sz="1800">
              <a:solidFill>
                <a:schemeClr val="accent4"/>
              </a:solidFill>
            </a:endParaRPr>
          </a:p>
        </p:txBody>
      </p:sp>
      <p:sp>
        <p:nvSpPr>
          <p:cNvPr id="2791" name="Google Shape;2791;p172"/>
          <p:cNvSpPr txBox="1"/>
          <p:nvPr/>
        </p:nvSpPr>
        <p:spPr>
          <a:xfrm>
            <a:off x="592700" y="24698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2, 10^3, 10^3</a:t>
            </a: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
        <p:nvSpPr>
          <p:cNvPr id="2792" name="Google Shape;2792;p172"/>
          <p:cNvSpPr txBox="1"/>
          <p:nvPr/>
        </p:nvSpPr>
        <p:spPr>
          <a:xfrm>
            <a:off x="3255800" y="2469850"/>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0.05, 0.95, 0, 0</a:t>
            </a:r>
            <a:endParaRPr sz="1800">
              <a:solidFill>
                <a:schemeClr val="accent4"/>
              </a:solidFill>
            </a:endParaRPr>
          </a:p>
        </p:txBody>
      </p:sp>
      <p:sp>
        <p:nvSpPr>
          <p:cNvPr id="2793" name="Google Shape;2793;p172"/>
          <p:cNvSpPr txBox="1"/>
          <p:nvPr/>
        </p:nvSpPr>
        <p:spPr>
          <a:xfrm>
            <a:off x="3361850" y="30788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rPr>
              <a:t>3.52</a:t>
            </a:r>
            <a:endParaRPr sz="1800">
              <a:solidFill>
                <a:schemeClr val="lt2"/>
              </a:solidFill>
            </a:endParaRPr>
          </a:p>
        </p:txBody>
      </p:sp>
      <p:sp>
        <p:nvSpPr>
          <p:cNvPr id="2794" name="Google Shape;2794;p172"/>
          <p:cNvSpPr/>
          <p:nvPr/>
        </p:nvSpPr>
        <p:spPr>
          <a:xfrm>
            <a:off x="6413175" y="266000"/>
            <a:ext cx="2380500" cy="6639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LSR model has high scores and ranks the positive 2nd</a:t>
            </a:r>
            <a:endParaRPr>
              <a:solidFill>
                <a:schemeClr val="lt1"/>
              </a:solidFill>
              <a:latin typeface="Source Sans Pro"/>
              <a:ea typeface="Source Sans Pro"/>
              <a:cs typeface="Source Sans Pro"/>
              <a:sym typeface="Source Sans Pro"/>
            </a:endParaRPr>
          </a:p>
        </p:txBody>
      </p:sp>
      <p:sp>
        <p:nvSpPr>
          <p:cNvPr id="2795" name="Google Shape;2795;p172"/>
          <p:cNvSpPr txBox="1"/>
          <p:nvPr/>
        </p:nvSpPr>
        <p:spPr>
          <a:xfrm>
            <a:off x="595125" y="3040450"/>
            <a:ext cx="2380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solidFill>
                  <a:schemeClr val="lt2"/>
                </a:solidFill>
              </a:rPr>
              <a:t>10^4, 10^6, 10^6 = 10^6</a:t>
            </a:r>
            <a:endParaRPr sz="1600">
              <a:solidFill>
                <a:schemeClr val="lt2"/>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799"/>
        <p:cNvGrpSpPr/>
        <p:nvPr/>
      </p:nvGrpSpPr>
      <p:grpSpPr>
        <a:xfrm>
          <a:off x="0" y="0"/>
          <a:ext cx="0" cy="0"/>
          <a:chOff x="0" y="0"/>
          <a:chExt cx="0" cy="0"/>
        </a:xfrm>
      </p:grpSpPr>
      <p:cxnSp>
        <p:nvCxnSpPr>
          <p:cNvPr id="2800" name="Google Shape;2800;p173"/>
          <p:cNvCxnSpPr/>
          <p:nvPr/>
        </p:nvCxnSpPr>
        <p:spPr>
          <a:xfrm>
            <a:off x="3109550" y="118365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801" name="Google Shape;2801;p173"/>
          <p:cNvSpPr txBox="1"/>
          <p:nvPr/>
        </p:nvSpPr>
        <p:spPr>
          <a:xfrm>
            <a:off x="581075" y="1324425"/>
            <a:ext cx="187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Margin-MSE</a:t>
            </a:r>
            <a:endParaRPr sz="1800">
              <a:solidFill>
                <a:schemeClr val="dk2"/>
              </a:solidFill>
            </a:endParaRPr>
          </a:p>
        </p:txBody>
      </p:sp>
      <p:sp>
        <p:nvSpPr>
          <p:cNvPr id="2802" name="Google Shape;2802;p173"/>
          <p:cNvSpPr txBox="1"/>
          <p:nvPr/>
        </p:nvSpPr>
        <p:spPr>
          <a:xfrm>
            <a:off x="258250" y="177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803" name="Google Shape;2803;p17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133</a:t>
            </a:fld>
            <a:endParaRPr/>
          </a:p>
        </p:txBody>
      </p:sp>
      <p:sp>
        <p:nvSpPr>
          <p:cNvPr id="2804" name="Google Shape;2804;p173"/>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Distillation</a:t>
            </a:r>
            <a:endParaRPr b="1">
              <a:solidFill>
                <a:srgbClr val="611BB8"/>
              </a:solidFill>
            </a:endParaRPr>
          </a:p>
        </p:txBody>
      </p:sp>
      <p:sp>
        <p:nvSpPr>
          <p:cNvPr id="2805" name="Google Shape;2805;p173"/>
          <p:cNvSpPr txBox="1"/>
          <p:nvPr/>
        </p:nvSpPr>
        <p:spPr>
          <a:xfrm>
            <a:off x="2754675" y="193700"/>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Original scores: 25, 10, 5, 2</a:t>
            </a:r>
            <a:endParaRPr sz="1800">
              <a:solidFill>
                <a:schemeClr val="dk1"/>
              </a:solidFill>
            </a:endParaRPr>
          </a:p>
        </p:txBody>
      </p:sp>
      <p:sp>
        <p:nvSpPr>
          <p:cNvPr id="2806" name="Google Shape;2806;p173"/>
          <p:cNvSpPr txBox="1"/>
          <p:nvPr/>
        </p:nvSpPr>
        <p:spPr>
          <a:xfrm>
            <a:off x="581075" y="18971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15, 20, 23</a:t>
            </a:r>
            <a:endParaRPr sz="1800">
              <a:solidFill>
                <a:schemeClr val="dk1"/>
              </a:solidFill>
            </a:endParaRPr>
          </a:p>
        </p:txBody>
      </p:sp>
      <p:sp>
        <p:nvSpPr>
          <p:cNvPr id="2807" name="Google Shape;2807;p173"/>
          <p:cNvSpPr txBox="1"/>
          <p:nvPr/>
        </p:nvSpPr>
        <p:spPr>
          <a:xfrm>
            <a:off x="325580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1, 0, 0, 0</a:t>
            </a:r>
            <a:endParaRPr sz="1800">
              <a:solidFill>
                <a:schemeClr val="dk1"/>
              </a:solidFill>
            </a:endParaRPr>
          </a:p>
        </p:txBody>
      </p:sp>
      <p:sp>
        <p:nvSpPr>
          <p:cNvPr id="2808" name="Google Shape;2808;p173"/>
          <p:cNvSpPr txBox="1"/>
          <p:nvPr/>
        </p:nvSpPr>
        <p:spPr>
          <a:xfrm>
            <a:off x="3361850" y="125557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KlDiv with softmax distribution</a:t>
            </a:r>
            <a:endParaRPr sz="1800">
              <a:solidFill>
                <a:schemeClr val="dk2"/>
              </a:solidFill>
            </a:endParaRPr>
          </a:p>
        </p:txBody>
      </p:sp>
      <p:sp>
        <p:nvSpPr>
          <p:cNvPr id="2809" name="Google Shape;2809;p173"/>
          <p:cNvSpPr txBox="1"/>
          <p:nvPr/>
        </p:nvSpPr>
        <p:spPr>
          <a:xfrm>
            <a:off x="2754675" y="597425"/>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LSR scores: 1000, 1003, 0, 0</a:t>
            </a:r>
            <a:endParaRPr sz="1800">
              <a:solidFill>
                <a:schemeClr val="accent4"/>
              </a:solidFill>
            </a:endParaRPr>
          </a:p>
        </p:txBody>
      </p:sp>
      <p:sp>
        <p:nvSpPr>
          <p:cNvPr id="2810" name="Google Shape;2810;p173"/>
          <p:cNvSpPr txBox="1"/>
          <p:nvPr/>
        </p:nvSpPr>
        <p:spPr>
          <a:xfrm>
            <a:off x="592700" y="24698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2, 10^3, 10^3</a:t>
            </a: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
        <p:nvSpPr>
          <p:cNvPr id="2811" name="Google Shape;2811;p173"/>
          <p:cNvSpPr txBox="1"/>
          <p:nvPr/>
        </p:nvSpPr>
        <p:spPr>
          <a:xfrm>
            <a:off x="3255800" y="2469850"/>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0.05, 0.95, 0, 0</a:t>
            </a:r>
            <a:endParaRPr sz="1800">
              <a:solidFill>
                <a:schemeClr val="accent4"/>
              </a:solidFill>
            </a:endParaRPr>
          </a:p>
        </p:txBody>
      </p:sp>
      <p:sp>
        <p:nvSpPr>
          <p:cNvPr id="2812" name="Google Shape;2812;p173"/>
          <p:cNvSpPr txBox="1"/>
          <p:nvPr/>
        </p:nvSpPr>
        <p:spPr>
          <a:xfrm>
            <a:off x="3361850" y="30788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rPr>
              <a:t>3.52</a:t>
            </a:r>
            <a:endParaRPr sz="1800">
              <a:solidFill>
                <a:schemeClr val="lt2"/>
              </a:solidFill>
            </a:endParaRPr>
          </a:p>
        </p:txBody>
      </p:sp>
      <p:sp>
        <p:nvSpPr>
          <p:cNvPr id="2813" name="Google Shape;2813;p173"/>
          <p:cNvSpPr/>
          <p:nvPr/>
        </p:nvSpPr>
        <p:spPr>
          <a:xfrm>
            <a:off x="6413175" y="266000"/>
            <a:ext cx="2380500" cy="6639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LSR model has high scores and ranks the positive 2nd</a:t>
            </a:r>
            <a:endParaRPr>
              <a:solidFill>
                <a:schemeClr val="lt1"/>
              </a:solidFill>
              <a:latin typeface="Source Sans Pro"/>
              <a:ea typeface="Source Sans Pro"/>
              <a:cs typeface="Source Sans Pro"/>
              <a:sym typeface="Source Sans Pro"/>
            </a:endParaRPr>
          </a:p>
        </p:txBody>
      </p:sp>
      <p:sp>
        <p:nvSpPr>
          <p:cNvPr id="2814" name="Google Shape;2814;p173"/>
          <p:cNvSpPr/>
          <p:nvPr/>
        </p:nvSpPr>
        <p:spPr>
          <a:xfrm>
            <a:off x="3307400" y="3953450"/>
            <a:ext cx="1981200" cy="7353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800" b="1">
                <a:solidFill>
                  <a:schemeClr val="lt1"/>
                </a:solidFill>
                <a:latin typeface="Source Sans Pro"/>
                <a:ea typeface="Source Sans Pro"/>
                <a:cs typeface="Source Sans Pro"/>
                <a:sym typeface="Source Sans Pro"/>
              </a:rPr>
              <a:t>High sensitivity to positive</a:t>
            </a:r>
            <a:endParaRPr sz="1800" b="1">
              <a:solidFill>
                <a:schemeClr val="lt1"/>
              </a:solidFill>
              <a:latin typeface="Source Sans Pro"/>
              <a:ea typeface="Source Sans Pro"/>
              <a:cs typeface="Source Sans Pro"/>
              <a:sym typeface="Source Sans Pro"/>
            </a:endParaRPr>
          </a:p>
        </p:txBody>
      </p:sp>
      <p:sp>
        <p:nvSpPr>
          <p:cNvPr id="2815" name="Google Shape;2815;p173"/>
          <p:cNvSpPr txBox="1"/>
          <p:nvPr/>
        </p:nvSpPr>
        <p:spPr>
          <a:xfrm>
            <a:off x="595125" y="3040450"/>
            <a:ext cx="2380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solidFill>
                  <a:schemeClr val="lt2"/>
                </a:solidFill>
              </a:rPr>
              <a:t>10^4, 10^6, 10^6 = 10^6</a:t>
            </a:r>
            <a:endParaRPr sz="1600">
              <a:solidFill>
                <a:schemeClr val="lt2"/>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819"/>
        <p:cNvGrpSpPr/>
        <p:nvPr/>
      </p:nvGrpSpPr>
      <p:grpSpPr>
        <a:xfrm>
          <a:off x="0" y="0"/>
          <a:ext cx="0" cy="0"/>
          <a:chOff x="0" y="0"/>
          <a:chExt cx="0" cy="0"/>
        </a:xfrm>
      </p:grpSpPr>
      <p:cxnSp>
        <p:nvCxnSpPr>
          <p:cNvPr id="2820" name="Google Shape;2820;p174"/>
          <p:cNvCxnSpPr/>
          <p:nvPr/>
        </p:nvCxnSpPr>
        <p:spPr>
          <a:xfrm>
            <a:off x="3109550" y="118365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821" name="Google Shape;2821;p174"/>
          <p:cNvSpPr txBox="1"/>
          <p:nvPr/>
        </p:nvSpPr>
        <p:spPr>
          <a:xfrm>
            <a:off x="581075" y="1324425"/>
            <a:ext cx="187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Margin-MSE</a:t>
            </a:r>
            <a:endParaRPr sz="1800">
              <a:solidFill>
                <a:schemeClr val="dk2"/>
              </a:solidFill>
            </a:endParaRPr>
          </a:p>
        </p:txBody>
      </p:sp>
      <p:sp>
        <p:nvSpPr>
          <p:cNvPr id="2822" name="Google Shape;2822;p174"/>
          <p:cNvSpPr txBox="1"/>
          <p:nvPr/>
        </p:nvSpPr>
        <p:spPr>
          <a:xfrm>
            <a:off x="258250" y="177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823" name="Google Shape;2823;p17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134</a:t>
            </a:fld>
            <a:endParaRPr/>
          </a:p>
        </p:txBody>
      </p:sp>
      <p:sp>
        <p:nvSpPr>
          <p:cNvPr id="2824" name="Google Shape;2824;p174"/>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Distillation</a:t>
            </a:r>
            <a:endParaRPr b="1">
              <a:solidFill>
                <a:srgbClr val="611BB8"/>
              </a:solidFill>
            </a:endParaRPr>
          </a:p>
        </p:txBody>
      </p:sp>
      <p:sp>
        <p:nvSpPr>
          <p:cNvPr id="2825" name="Google Shape;2825;p174"/>
          <p:cNvSpPr txBox="1"/>
          <p:nvPr/>
        </p:nvSpPr>
        <p:spPr>
          <a:xfrm>
            <a:off x="2754675" y="193700"/>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Original scores: 25, 10, 5, 2</a:t>
            </a:r>
            <a:endParaRPr sz="1800">
              <a:solidFill>
                <a:schemeClr val="dk1"/>
              </a:solidFill>
            </a:endParaRPr>
          </a:p>
        </p:txBody>
      </p:sp>
      <p:sp>
        <p:nvSpPr>
          <p:cNvPr id="2826" name="Google Shape;2826;p174"/>
          <p:cNvSpPr txBox="1"/>
          <p:nvPr/>
        </p:nvSpPr>
        <p:spPr>
          <a:xfrm>
            <a:off x="581075" y="18971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15, 20, 23</a:t>
            </a:r>
            <a:endParaRPr sz="1800">
              <a:solidFill>
                <a:schemeClr val="dk1"/>
              </a:solidFill>
            </a:endParaRPr>
          </a:p>
        </p:txBody>
      </p:sp>
      <p:sp>
        <p:nvSpPr>
          <p:cNvPr id="2827" name="Google Shape;2827;p174"/>
          <p:cNvSpPr txBox="1"/>
          <p:nvPr/>
        </p:nvSpPr>
        <p:spPr>
          <a:xfrm>
            <a:off x="325580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1, 0, 0, 0</a:t>
            </a:r>
            <a:endParaRPr sz="1800">
              <a:solidFill>
                <a:schemeClr val="dk1"/>
              </a:solidFill>
            </a:endParaRPr>
          </a:p>
        </p:txBody>
      </p:sp>
      <p:sp>
        <p:nvSpPr>
          <p:cNvPr id="2828" name="Google Shape;2828;p174"/>
          <p:cNvSpPr txBox="1"/>
          <p:nvPr/>
        </p:nvSpPr>
        <p:spPr>
          <a:xfrm>
            <a:off x="3361850" y="125557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KlDiv with softmax distribution</a:t>
            </a:r>
            <a:endParaRPr sz="1800">
              <a:solidFill>
                <a:schemeClr val="dk2"/>
              </a:solidFill>
            </a:endParaRPr>
          </a:p>
        </p:txBody>
      </p:sp>
      <p:sp>
        <p:nvSpPr>
          <p:cNvPr id="2829" name="Google Shape;2829;p174"/>
          <p:cNvSpPr txBox="1"/>
          <p:nvPr/>
        </p:nvSpPr>
        <p:spPr>
          <a:xfrm>
            <a:off x="2754675" y="521225"/>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LSR scores: 1000, 1003, 0, 0</a:t>
            </a:r>
            <a:endParaRPr sz="1800">
              <a:solidFill>
                <a:schemeClr val="accent4"/>
              </a:solidFill>
            </a:endParaRPr>
          </a:p>
        </p:txBody>
      </p:sp>
      <p:sp>
        <p:nvSpPr>
          <p:cNvPr id="2830" name="Google Shape;2830;p174"/>
          <p:cNvSpPr txBox="1"/>
          <p:nvPr/>
        </p:nvSpPr>
        <p:spPr>
          <a:xfrm>
            <a:off x="592700" y="24698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2, 10^3, 10^3</a:t>
            </a: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
        <p:nvSpPr>
          <p:cNvPr id="2831" name="Google Shape;2831;p174"/>
          <p:cNvSpPr txBox="1"/>
          <p:nvPr/>
        </p:nvSpPr>
        <p:spPr>
          <a:xfrm>
            <a:off x="3255800" y="2469850"/>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0.05, 0.95, 0, 0</a:t>
            </a:r>
            <a:endParaRPr sz="1800">
              <a:solidFill>
                <a:schemeClr val="accent4"/>
              </a:solidFill>
            </a:endParaRPr>
          </a:p>
        </p:txBody>
      </p:sp>
      <p:sp>
        <p:nvSpPr>
          <p:cNvPr id="2832" name="Google Shape;2832;p174"/>
          <p:cNvSpPr txBox="1"/>
          <p:nvPr/>
        </p:nvSpPr>
        <p:spPr>
          <a:xfrm>
            <a:off x="3361850" y="30788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rPr>
              <a:t>3.52</a:t>
            </a:r>
            <a:endParaRPr sz="1800">
              <a:solidFill>
                <a:schemeClr val="lt2"/>
              </a:solidFill>
            </a:endParaRPr>
          </a:p>
        </p:txBody>
      </p:sp>
      <p:sp>
        <p:nvSpPr>
          <p:cNvPr id="2833" name="Google Shape;2833;p174"/>
          <p:cNvSpPr/>
          <p:nvPr/>
        </p:nvSpPr>
        <p:spPr>
          <a:xfrm>
            <a:off x="6413175" y="266000"/>
            <a:ext cx="2380500" cy="6639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What happens to a collapsed model?</a:t>
            </a:r>
            <a:endParaRPr>
              <a:solidFill>
                <a:schemeClr val="lt1"/>
              </a:solidFill>
              <a:latin typeface="Source Sans Pro"/>
              <a:ea typeface="Source Sans Pro"/>
              <a:cs typeface="Source Sans Pro"/>
              <a:sym typeface="Source Sans Pro"/>
            </a:endParaRPr>
          </a:p>
        </p:txBody>
      </p:sp>
      <p:cxnSp>
        <p:nvCxnSpPr>
          <p:cNvPr id="2834" name="Google Shape;2834;p174"/>
          <p:cNvCxnSpPr/>
          <p:nvPr/>
        </p:nvCxnSpPr>
        <p:spPr>
          <a:xfrm>
            <a:off x="6114425" y="116220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835" name="Google Shape;2835;p174"/>
          <p:cNvSpPr txBox="1"/>
          <p:nvPr/>
        </p:nvSpPr>
        <p:spPr>
          <a:xfrm>
            <a:off x="6325875" y="124822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zh-CN" sz="1800">
                <a:solidFill>
                  <a:schemeClr val="dk2"/>
                </a:solidFill>
              </a:rPr>
              <a:t>KlDiv with softmax distribution</a:t>
            </a:r>
            <a:endParaRPr sz="1800">
              <a:solidFill>
                <a:schemeClr val="dk2"/>
              </a:solidFill>
            </a:endParaRPr>
          </a:p>
          <a:p>
            <a:pPr marL="0" lvl="0" indent="0" algn="l" rtl="0">
              <a:spcBef>
                <a:spcPts val="0"/>
              </a:spcBef>
              <a:spcAft>
                <a:spcPts val="0"/>
              </a:spcAft>
              <a:buNone/>
            </a:pPr>
            <a:endParaRPr sz="1800">
              <a:solidFill>
                <a:schemeClr val="dk2"/>
              </a:solidFill>
            </a:endParaRPr>
          </a:p>
        </p:txBody>
      </p:sp>
      <p:sp>
        <p:nvSpPr>
          <p:cNvPr id="2836" name="Google Shape;2836;p174"/>
          <p:cNvSpPr txBox="1"/>
          <p:nvPr/>
        </p:nvSpPr>
        <p:spPr>
          <a:xfrm>
            <a:off x="2754675" y="826025"/>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1"/>
                </a:solidFill>
              </a:rPr>
              <a:t>Collapsed model: 0, 0, 0, 0</a:t>
            </a:r>
            <a:endParaRPr sz="1800">
              <a:solidFill>
                <a:schemeClr val="accent1"/>
              </a:solidFill>
            </a:endParaRPr>
          </a:p>
        </p:txBody>
      </p:sp>
      <p:sp>
        <p:nvSpPr>
          <p:cNvPr id="2837" name="Google Shape;2837;p174"/>
          <p:cNvSpPr txBox="1"/>
          <p:nvPr/>
        </p:nvSpPr>
        <p:spPr>
          <a:xfrm>
            <a:off x="638565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1, 0, 0, 0</a:t>
            </a:r>
            <a:endParaRPr sz="1800">
              <a:solidFill>
                <a:schemeClr val="dk1"/>
              </a:solidFill>
            </a:endParaRPr>
          </a:p>
        </p:txBody>
      </p:sp>
      <p:sp>
        <p:nvSpPr>
          <p:cNvPr id="2838" name="Google Shape;2838;p174"/>
          <p:cNvSpPr txBox="1"/>
          <p:nvPr/>
        </p:nvSpPr>
        <p:spPr>
          <a:xfrm>
            <a:off x="6385650" y="2400950"/>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0.25, 0.25, 0.25, 0.25</a:t>
            </a:r>
            <a:endParaRPr sz="1800">
              <a:solidFill>
                <a:schemeClr val="accent4"/>
              </a:solidFill>
            </a:endParaRPr>
          </a:p>
        </p:txBody>
      </p:sp>
      <p:sp>
        <p:nvSpPr>
          <p:cNvPr id="2839" name="Google Shape;2839;p174"/>
          <p:cNvSpPr txBox="1"/>
          <p:nvPr/>
        </p:nvSpPr>
        <p:spPr>
          <a:xfrm>
            <a:off x="6750000" y="30788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rPr>
              <a:t>3.27</a:t>
            </a:r>
            <a:endParaRPr sz="1800">
              <a:solidFill>
                <a:schemeClr val="lt2"/>
              </a:solidFill>
            </a:endParaRPr>
          </a:p>
        </p:txBody>
      </p:sp>
      <p:sp>
        <p:nvSpPr>
          <p:cNvPr id="2840" name="Google Shape;2840;p174"/>
          <p:cNvSpPr txBox="1"/>
          <p:nvPr/>
        </p:nvSpPr>
        <p:spPr>
          <a:xfrm>
            <a:off x="595125" y="3040450"/>
            <a:ext cx="2380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solidFill>
                  <a:schemeClr val="lt2"/>
                </a:solidFill>
              </a:rPr>
              <a:t>10^4, 10^6, 10^6 = 10^6</a:t>
            </a:r>
            <a:endParaRPr sz="1600">
              <a:solidFill>
                <a:schemeClr val="lt2"/>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844"/>
        <p:cNvGrpSpPr/>
        <p:nvPr/>
      </p:nvGrpSpPr>
      <p:grpSpPr>
        <a:xfrm>
          <a:off x="0" y="0"/>
          <a:ext cx="0" cy="0"/>
          <a:chOff x="0" y="0"/>
          <a:chExt cx="0" cy="0"/>
        </a:xfrm>
      </p:grpSpPr>
      <p:cxnSp>
        <p:nvCxnSpPr>
          <p:cNvPr id="2845" name="Google Shape;2845;p175"/>
          <p:cNvCxnSpPr/>
          <p:nvPr/>
        </p:nvCxnSpPr>
        <p:spPr>
          <a:xfrm>
            <a:off x="3109550" y="118365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846" name="Google Shape;2846;p175"/>
          <p:cNvSpPr txBox="1"/>
          <p:nvPr/>
        </p:nvSpPr>
        <p:spPr>
          <a:xfrm>
            <a:off x="581075" y="1324425"/>
            <a:ext cx="187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Margin-MSE</a:t>
            </a:r>
            <a:endParaRPr sz="1800">
              <a:solidFill>
                <a:schemeClr val="dk2"/>
              </a:solidFill>
            </a:endParaRPr>
          </a:p>
        </p:txBody>
      </p:sp>
      <p:sp>
        <p:nvSpPr>
          <p:cNvPr id="2847" name="Google Shape;2847;p175"/>
          <p:cNvSpPr txBox="1"/>
          <p:nvPr/>
        </p:nvSpPr>
        <p:spPr>
          <a:xfrm>
            <a:off x="258250" y="177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848" name="Google Shape;2848;p17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135</a:t>
            </a:fld>
            <a:endParaRPr/>
          </a:p>
        </p:txBody>
      </p:sp>
      <p:sp>
        <p:nvSpPr>
          <p:cNvPr id="2849" name="Google Shape;2849;p175"/>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Distillation</a:t>
            </a:r>
            <a:endParaRPr b="1">
              <a:solidFill>
                <a:srgbClr val="611BB8"/>
              </a:solidFill>
            </a:endParaRPr>
          </a:p>
        </p:txBody>
      </p:sp>
      <p:sp>
        <p:nvSpPr>
          <p:cNvPr id="2850" name="Google Shape;2850;p175"/>
          <p:cNvSpPr txBox="1"/>
          <p:nvPr/>
        </p:nvSpPr>
        <p:spPr>
          <a:xfrm>
            <a:off x="2754675" y="193700"/>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Original scores: 25, 10, 5, 2</a:t>
            </a:r>
            <a:endParaRPr sz="1800">
              <a:solidFill>
                <a:schemeClr val="dk1"/>
              </a:solidFill>
            </a:endParaRPr>
          </a:p>
        </p:txBody>
      </p:sp>
      <p:sp>
        <p:nvSpPr>
          <p:cNvPr id="2851" name="Google Shape;2851;p175"/>
          <p:cNvSpPr txBox="1"/>
          <p:nvPr/>
        </p:nvSpPr>
        <p:spPr>
          <a:xfrm>
            <a:off x="581075" y="18971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15, 20, 23</a:t>
            </a:r>
            <a:endParaRPr sz="1800">
              <a:solidFill>
                <a:schemeClr val="dk1"/>
              </a:solidFill>
            </a:endParaRPr>
          </a:p>
        </p:txBody>
      </p:sp>
      <p:sp>
        <p:nvSpPr>
          <p:cNvPr id="2852" name="Google Shape;2852;p175"/>
          <p:cNvSpPr txBox="1"/>
          <p:nvPr/>
        </p:nvSpPr>
        <p:spPr>
          <a:xfrm>
            <a:off x="325580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1, 0, 0, 0</a:t>
            </a:r>
            <a:endParaRPr sz="1800">
              <a:solidFill>
                <a:schemeClr val="dk1"/>
              </a:solidFill>
            </a:endParaRPr>
          </a:p>
        </p:txBody>
      </p:sp>
      <p:sp>
        <p:nvSpPr>
          <p:cNvPr id="2853" name="Google Shape;2853;p175"/>
          <p:cNvSpPr txBox="1"/>
          <p:nvPr/>
        </p:nvSpPr>
        <p:spPr>
          <a:xfrm>
            <a:off x="3361850" y="125557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KlDiv with softmax distribution</a:t>
            </a:r>
            <a:endParaRPr sz="1800">
              <a:solidFill>
                <a:schemeClr val="dk2"/>
              </a:solidFill>
            </a:endParaRPr>
          </a:p>
        </p:txBody>
      </p:sp>
      <p:sp>
        <p:nvSpPr>
          <p:cNvPr id="2854" name="Google Shape;2854;p175"/>
          <p:cNvSpPr txBox="1"/>
          <p:nvPr/>
        </p:nvSpPr>
        <p:spPr>
          <a:xfrm>
            <a:off x="2754675" y="521225"/>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LSR scores: 1000, 1003, 0, 0</a:t>
            </a:r>
            <a:endParaRPr sz="1800">
              <a:solidFill>
                <a:schemeClr val="accent4"/>
              </a:solidFill>
            </a:endParaRPr>
          </a:p>
        </p:txBody>
      </p:sp>
      <p:sp>
        <p:nvSpPr>
          <p:cNvPr id="2855" name="Google Shape;2855;p175"/>
          <p:cNvSpPr txBox="1"/>
          <p:nvPr/>
        </p:nvSpPr>
        <p:spPr>
          <a:xfrm>
            <a:off x="592700" y="24698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2, 10^3, 10^3</a:t>
            </a: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
        <p:nvSpPr>
          <p:cNvPr id="2856" name="Google Shape;2856;p175"/>
          <p:cNvSpPr txBox="1"/>
          <p:nvPr/>
        </p:nvSpPr>
        <p:spPr>
          <a:xfrm>
            <a:off x="3255800" y="2469850"/>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0.05, 0.95, 0, 0</a:t>
            </a:r>
            <a:endParaRPr sz="1800">
              <a:solidFill>
                <a:schemeClr val="accent4"/>
              </a:solidFill>
            </a:endParaRPr>
          </a:p>
        </p:txBody>
      </p:sp>
      <p:sp>
        <p:nvSpPr>
          <p:cNvPr id="2857" name="Google Shape;2857;p175"/>
          <p:cNvSpPr txBox="1"/>
          <p:nvPr/>
        </p:nvSpPr>
        <p:spPr>
          <a:xfrm>
            <a:off x="3361850" y="30788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rPr>
              <a:t>3.52</a:t>
            </a:r>
            <a:endParaRPr sz="1800">
              <a:solidFill>
                <a:schemeClr val="lt2"/>
              </a:solidFill>
            </a:endParaRPr>
          </a:p>
        </p:txBody>
      </p:sp>
      <p:sp>
        <p:nvSpPr>
          <p:cNvPr id="2858" name="Google Shape;2858;p175"/>
          <p:cNvSpPr/>
          <p:nvPr/>
        </p:nvSpPr>
        <p:spPr>
          <a:xfrm>
            <a:off x="6413175" y="266000"/>
            <a:ext cx="2380500" cy="6639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What happens to a collapsed model?</a:t>
            </a:r>
            <a:endParaRPr>
              <a:solidFill>
                <a:schemeClr val="lt1"/>
              </a:solidFill>
              <a:latin typeface="Source Sans Pro"/>
              <a:ea typeface="Source Sans Pro"/>
              <a:cs typeface="Source Sans Pro"/>
              <a:sym typeface="Source Sans Pro"/>
            </a:endParaRPr>
          </a:p>
        </p:txBody>
      </p:sp>
      <p:cxnSp>
        <p:nvCxnSpPr>
          <p:cNvPr id="2859" name="Google Shape;2859;p175"/>
          <p:cNvCxnSpPr/>
          <p:nvPr/>
        </p:nvCxnSpPr>
        <p:spPr>
          <a:xfrm>
            <a:off x="6114425" y="116220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860" name="Google Shape;2860;p175"/>
          <p:cNvSpPr txBox="1"/>
          <p:nvPr/>
        </p:nvSpPr>
        <p:spPr>
          <a:xfrm>
            <a:off x="6325875" y="124822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KlDiv with softmax distribution</a:t>
            </a:r>
            <a:endParaRPr sz="1800">
              <a:solidFill>
                <a:schemeClr val="dk2"/>
              </a:solidFill>
            </a:endParaRPr>
          </a:p>
          <a:p>
            <a:pPr marL="0" lvl="0" indent="0" algn="l" rtl="0">
              <a:spcBef>
                <a:spcPts val="0"/>
              </a:spcBef>
              <a:spcAft>
                <a:spcPts val="0"/>
              </a:spcAft>
              <a:buNone/>
            </a:pPr>
            <a:endParaRPr sz="1800">
              <a:solidFill>
                <a:schemeClr val="dk2"/>
              </a:solidFill>
            </a:endParaRPr>
          </a:p>
        </p:txBody>
      </p:sp>
      <p:sp>
        <p:nvSpPr>
          <p:cNvPr id="2861" name="Google Shape;2861;p175"/>
          <p:cNvSpPr txBox="1"/>
          <p:nvPr/>
        </p:nvSpPr>
        <p:spPr>
          <a:xfrm>
            <a:off x="2754675" y="826025"/>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1"/>
                </a:solidFill>
              </a:rPr>
              <a:t>Collapsed model: 0, 0, 0, 0</a:t>
            </a:r>
            <a:endParaRPr sz="1800">
              <a:solidFill>
                <a:schemeClr val="accent1"/>
              </a:solidFill>
            </a:endParaRPr>
          </a:p>
        </p:txBody>
      </p:sp>
      <p:sp>
        <p:nvSpPr>
          <p:cNvPr id="2862" name="Google Shape;2862;p175"/>
          <p:cNvSpPr txBox="1"/>
          <p:nvPr/>
        </p:nvSpPr>
        <p:spPr>
          <a:xfrm>
            <a:off x="638565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1, 0, 0, 0</a:t>
            </a:r>
            <a:endParaRPr sz="1800">
              <a:solidFill>
                <a:schemeClr val="dk1"/>
              </a:solidFill>
            </a:endParaRPr>
          </a:p>
        </p:txBody>
      </p:sp>
      <p:sp>
        <p:nvSpPr>
          <p:cNvPr id="2863" name="Google Shape;2863;p175"/>
          <p:cNvSpPr txBox="1"/>
          <p:nvPr/>
        </p:nvSpPr>
        <p:spPr>
          <a:xfrm>
            <a:off x="6385650" y="2400950"/>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0.25, 0.25, 0.25, 0.25</a:t>
            </a:r>
            <a:endParaRPr sz="1800">
              <a:solidFill>
                <a:schemeClr val="accent4"/>
              </a:solidFill>
            </a:endParaRPr>
          </a:p>
        </p:txBody>
      </p:sp>
      <p:sp>
        <p:nvSpPr>
          <p:cNvPr id="2864" name="Google Shape;2864;p175"/>
          <p:cNvSpPr txBox="1"/>
          <p:nvPr/>
        </p:nvSpPr>
        <p:spPr>
          <a:xfrm>
            <a:off x="6750000" y="30788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rPr>
              <a:t>3.27</a:t>
            </a:r>
            <a:endParaRPr sz="1800">
              <a:solidFill>
                <a:schemeClr val="lt2"/>
              </a:solidFill>
            </a:endParaRPr>
          </a:p>
        </p:txBody>
      </p:sp>
      <p:sp>
        <p:nvSpPr>
          <p:cNvPr id="2865" name="Google Shape;2865;p175"/>
          <p:cNvSpPr/>
          <p:nvPr/>
        </p:nvSpPr>
        <p:spPr>
          <a:xfrm>
            <a:off x="6499125" y="3879675"/>
            <a:ext cx="2208600" cy="7353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800" b="1">
                <a:solidFill>
                  <a:schemeClr val="lt1"/>
                </a:solidFill>
                <a:latin typeface="Source Sans Pro"/>
                <a:ea typeface="Source Sans Pro"/>
                <a:cs typeface="Source Sans Pro"/>
                <a:sym typeface="Source Sans Pro"/>
              </a:rPr>
              <a:t>Collapsed model has lower loss than a decent model</a:t>
            </a:r>
            <a:endParaRPr sz="1800" b="1">
              <a:solidFill>
                <a:schemeClr val="lt1"/>
              </a:solidFill>
              <a:latin typeface="Source Sans Pro"/>
              <a:ea typeface="Source Sans Pro"/>
              <a:cs typeface="Source Sans Pro"/>
              <a:sym typeface="Source Sans Pro"/>
            </a:endParaRPr>
          </a:p>
        </p:txBody>
      </p:sp>
      <p:sp>
        <p:nvSpPr>
          <p:cNvPr id="2866" name="Google Shape;2866;p175"/>
          <p:cNvSpPr txBox="1"/>
          <p:nvPr/>
        </p:nvSpPr>
        <p:spPr>
          <a:xfrm>
            <a:off x="595125" y="3040450"/>
            <a:ext cx="2380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solidFill>
                  <a:schemeClr val="lt2"/>
                </a:solidFill>
              </a:rPr>
              <a:t>10^4, 10^6, 10^6 = 10^6</a:t>
            </a:r>
            <a:endParaRPr sz="1600">
              <a:solidFill>
                <a:schemeClr val="lt2"/>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870"/>
        <p:cNvGrpSpPr/>
        <p:nvPr/>
      </p:nvGrpSpPr>
      <p:grpSpPr>
        <a:xfrm>
          <a:off x="0" y="0"/>
          <a:ext cx="0" cy="0"/>
          <a:chOff x="0" y="0"/>
          <a:chExt cx="0" cy="0"/>
        </a:xfrm>
      </p:grpSpPr>
      <p:cxnSp>
        <p:nvCxnSpPr>
          <p:cNvPr id="2871" name="Google Shape;2871;p176"/>
          <p:cNvCxnSpPr/>
          <p:nvPr/>
        </p:nvCxnSpPr>
        <p:spPr>
          <a:xfrm>
            <a:off x="3109550" y="118365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872" name="Google Shape;2872;p176"/>
          <p:cNvSpPr txBox="1"/>
          <p:nvPr/>
        </p:nvSpPr>
        <p:spPr>
          <a:xfrm>
            <a:off x="581075" y="1324425"/>
            <a:ext cx="187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Margin-MSE</a:t>
            </a:r>
            <a:endParaRPr sz="1800">
              <a:solidFill>
                <a:schemeClr val="dk2"/>
              </a:solidFill>
            </a:endParaRPr>
          </a:p>
        </p:txBody>
      </p:sp>
      <p:sp>
        <p:nvSpPr>
          <p:cNvPr id="2873" name="Google Shape;2873;p176"/>
          <p:cNvSpPr txBox="1"/>
          <p:nvPr/>
        </p:nvSpPr>
        <p:spPr>
          <a:xfrm>
            <a:off x="258250" y="17704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874" name="Google Shape;2874;p1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136</a:t>
            </a:fld>
            <a:endParaRPr/>
          </a:p>
        </p:txBody>
      </p:sp>
      <p:sp>
        <p:nvSpPr>
          <p:cNvPr id="2875" name="Google Shape;2875;p176"/>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Distillation</a:t>
            </a:r>
            <a:endParaRPr b="1">
              <a:solidFill>
                <a:srgbClr val="611BB8"/>
              </a:solidFill>
            </a:endParaRPr>
          </a:p>
        </p:txBody>
      </p:sp>
      <p:sp>
        <p:nvSpPr>
          <p:cNvPr id="2876" name="Google Shape;2876;p176"/>
          <p:cNvSpPr txBox="1"/>
          <p:nvPr/>
        </p:nvSpPr>
        <p:spPr>
          <a:xfrm>
            <a:off x="2754675" y="193700"/>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Original scores: 25, 10, 5, 2</a:t>
            </a:r>
            <a:endParaRPr sz="1800">
              <a:solidFill>
                <a:schemeClr val="dk1"/>
              </a:solidFill>
            </a:endParaRPr>
          </a:p>
        </p:txBody>
      </p:sp>
      <p:sp>
        <p:nvSpPr>
          <p:cNvPr id="2877" name="Google Shape;2877;p176"/>
          <p:cNvSpPr txBox="1"/>
          <p:nvPr/>
        </p:nvSpPr>
        <p:spPr>
          <a:xfrm>
            <a:off x="581075" y="1897125"/>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15, 20, 23</a:t>
            </a:r>
            <a:endParaRPr sz="1800">
              <a:solidFill>
                <a:schemeClr val="dk1"/>
              </a:solidFill>
            </a:endParaRPr>
          </a:p>
        </p:txBody>
      </p:sp>
      <p:sp>
        <p:nvSpPr>
          <p:cNvPr id="2878" name="Google Shape;2878;p176"/>
          <p:cNvSpPr txBox="1"/>
          <p:nvPr/>
        </p:nvSpPr>
        <p:spPr>
          <a:xfrm>
            <a:off x="325580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1, 0, 0, 0</a:t>
            </a:r>
            <a:endParaRPr sz="1800">
              <a:solidFill>
                <a:schemeClr val="dk1"/>
              </a:solidFill>
            </a:endParaRPr>
          </a:p>
        </p:txBody>
      </p:sp>
      <p:sp>
        <p:nvSpPr>
          <p:cNvPr id="2879" name="Google Shape;2879;p176"/>
          <p:cNvSpPr txBox="1"/>
          <p:nvPr/>
        </p:nvSpPr>
        <p:spPr>
          <a:xfrm>
            <a:off x="3361850" y="125557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KlDiv with softmax distribution</a:t>
            </a:r>
            <a:endParaRPr sz="1800">
              <a:solidFill>
                <a:schemeClr val="dk2"/>
              </a:solidFill>
            </a:endParaRPr>
          </a:p>
        </p:txBody>
      </p:sp>
      <p:sp>
        <p:nvSpPr>
          <p:cNvPr id="2880" name="Google Shape;2880;p176"/>
          <p:cNvSpPr txBox="1"/>
          <p:nvPr/>
        </p:nvSpPr>
        <p:spPr>
          <a:xfrm>
            <a:off x="2754675" y="521225"/>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LSR scores: 1000, 1003, 0, 0</a:t>
            </a:r>
            <a:endParaRPr sz="1800">
              <a:solidFill>
                <a:schemeClr val="accent4"/>
              </a:solidFill>
            </a:endParaRPr>
          </a:p>
        </p:txBody>
      </p:sp>
      <p:sp>
        <p:nvSpPr>
          <p:cNvPr id="2881" name="Google Shape;2881;p176"/>
          <p:cNvSpPr txBox="1"/>
          <p:nvPr/>
        </p:nvSpPr>
        <p:spPr>
          <a:xfrm>
            <a:off x="592700" y="24698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2, 10^3, 10^3</a:t>
            </a: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
        <p:nvSpPr>
          <p:cNvPr id="2882" name="Google Shape;2882;p176"/>
          <p:cNvSpPr txBox="1"/>
          <p:nvPr/>
        </p:nvSpPr>
        <p:spPr>
          <a:xfrm>
            <a:off x="3255800" y="2469850"/>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0.05, 0.95, 0, 0</a:t>
            </a:r>
            <a:endParaRPr sz="1800">
              <a:solidFill>
                <a:schemeClr val="accent4"/>
              </a:solidFill>
            </a:endParaRPr>
          </a:p>
        </p:txBody>
      </p:sp>
      <p:sp>
        <p:nvSpPr>
          <p:cNvPr id="2883" name="Google Shape;2883;p176"/>
          <p:cNvSpPr txBox="1"/>
          <p:nvPr/>
        </p:nvSpPr>
        <p:spPr>
          <a:xfrm>
            <a:off x="3361850" y="3078850"/>
            <a:ext cx="13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rPr>
              <a:t>3.52</a:t>
            </a:r>
            <a:endParaRPr sz="1800">
              <a:solidFill>
                <a:schemeClr val="lt2"/>
              </a:solidFill>
            </a:endParaRPr>
          </a:p>
        </p:txBody>
      </p:sp>
      <p:sp>
        <p:nvSpPr>
          <p:cNvPr id="2884" name="Google Shape;2884;p176"/>
          <p:cNvSpPr/>
          <p:nvPr/>
        </p:nvSpPr>
        <p:spPr>
          <a:xfrm>
            <a:off x="6413175" y="266000"/>
            <a:ext cx="2380500" cy="6639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What happens to a collapsed model?</a:t>
            </a:r>
            <a:endParaRPr>
              <a:solidFill>
                <a:schemeClr val="lt1"/>
              </a:solidFill>
              <a:latin typeface="Source Sans Pro"/>
              <a:ea typeface="Source Sans Pro"/>
              <a:cs typeface="Source Sans Pro"/>
              <a:sym typeface="Source Sans Pro"/>
            </a:endParaRPr>
          </a:p>
        </p:txBody>
      </p:sp>
      <p:cxnSp>
        <p:nvCxnSpPr>
          <p:cNvPr id="2885" name="Google Shape;2885;p176"/>
          <p:cNvCxnSpPr/>
          <p:nvPr/>
        </p:nvCxnSpPr>
        <p:spPr>
          <a:xfrm>
            <a:off x="6114425" y="1162200"/>
            <a:ext cx="21600" cy="3981300"/>
          </a:xfrm>
          <a:prstGeom prst="straightConnector1">
            <a:avLst/>
          </a:prstGeom>
          <a:noFill/>
          <a:ln w="9525" cap="flat" cmpd="sng">
            <a:solidFill>
              <a:schemeClr val="dk2"/>
            </a:solidFill>
            <a:prstDash val="solid"/>
            <a:round/>
            <a:headEnd type="none" w="med" len="med"/>
            <a:tailEnd type="none" w="med" len="med"/>
          </a:ln>
        </p:spPr>
      </p:cxnSp>
      <p:sp>
        <p:nvSpPr>
          <p:cNvPr id="2886" name="Google Shape;2886;p176"/>
          <p:cNvSpPr txBox="1"/>
          <p:nvPr/>
        </p:nvSpPr>
        <p:spPr>
          <a:xfrm>
            <a:off x="6325875" y="1248225"/>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Margin-MSE all 0’s</a:t>
            </a:r>
            <a:endParaRPr sz="1800">
              <a:solidFill>
                <a:schemeClr val="dk2"/>
              </a:solidFill>
            </a:endParaRPr>
          </a:p>
          <a:p>
            <a:pPr marL="0" lvl="0" indent="0" algn="l" rtl="0">
              <a:spcBef>
                <a:spcPts val="0"/>
              </a:spcBef>
              <a:spcAft>
                <a:spcPts val="0"/>
              </a:spcAft>
              <a:buNone/>
            </a:pPr>
            <a:endParaRPr sz="1800">
              <a:solidFill>
                <a:schemeClr val="dk2"/>
              </a:solidFill>
            </a:endParaRPr>
          </a:p>
        </p:txBody>
      </p:sp>
      <p:sp>
        <p:nvSpPr>
          <p:cNvPr id="2887" name="Google Shape;2887;p176"/>
          <p:cNvSpPr txBox="1"/>
          <p:nvPr/>
        </p:nvSpPr>
        <p:spPr>
          <a:xfrm>
            <a:off x="2754675" y="826025"/>
            <a:ext cx="413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1"/>
                </a:solidFill>
              </a:rPr>
              <a:t>Collapsed model: 0, 0, 0, 0</a:t>
            </a:r>
            <a:endParaRPr sz="1800">
              <a:solidFill>
                <a:schemeClr val="accent1"/>
              </a:solidFill>
            </a:endParaRPr>
          </a:p>
        </p:txBody>
      </p:sp>
      <p:sp>
        <p:nvSpPr>
          <p:cNvPr id="2888" name="Google Shape;2888;p176"/>
          <p:cNvSpPr txBox="1"/>
          <p:nvPr/>
        </p:nvSpPr>
        <p:spPr>
          <a:xfrm>
            <a:off x="6385650" y="1897125"/>
            <a:ext cx="208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15, 20, 23</a:t>
            </a:r>
            <a:endParaRPr sz="1800">
              <a:solidFill>
                <a:schemeClr val="dk1"/>
              </a:solidFill>
            </a:endParaRPr>
          </a:p>
        </p:txBody>
      </p:sp>
      <p:sp>
        <p:nvSpPr>
          <p:cNvPr id="2889" name="Google Shape;2889;p176"/>
          <p:cNvSpPr txBox="1"/>
          <p:nvPr/>
        </p:nvSpPr>
        <p:spPr>
          <a:xfrm>
            <a:off x="6385650" y="2400950"/>
            <a:ext cx="246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accent4"/>
                </a:solidFill>
              </a:rPr>
              <a:t>10, 5, 2</a:t>
            </a:r>
            <a:endParaRPr sz="1800">
              <a:solidFill>
                <a:schemeClr val="accent4"/>
              </a:solidFill>
            </a:endParaRPr>
          </a:p>
        </p:txBody>
      </p:sp>
      <p:sp>
        <p:nvSpPr>
          <p:cNvPr id="2890" name="Google Shape;2890;p176"/>
          <p:cNvSpPr/>
          <p:nvPr/>
        </p:nvSpPr>
        <p:spPr>
          <a:xfrm>
            <a:off x="6499125" y="3879675"/>
            <a:ext cx="2208600" cy="7353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800" b="1">
                <a:solidFill>
                  <a:schemeClr val="lt1"/>
                </a:solidFill>
                <a:latin typeface="Source Sans Pro"/>
                <a:ea typeface="Source Sans Pro"/>
                <a:cs typeface="Source Sans Pro"/>
                <a:sym typeface="Source Sans Pro"/>
              </a:rPr>
              <a:t>Collapsed model has lower loss than a decent model</a:t>
            </a:r>
            <a:endParaRPr sz="1800" b="1">
              <a:solidFill>
                <a:schemeClr val="lt1"/>
              </a:solidFill>
              <a:latin typeface="Source Sans Pro"/>
              <a:ea typeface="Source Sans Pro"/>
              <a:cs typeface="Source Sans Pro"/>
              <a:sym typeface="Source Sans Pro"/>
            </a:endParaRPr>
          </a:p>
        </p:txBody>
      </p:sp>
      <p:sp>
        <p:nvSpPr>
          <p:cNvPr id="2891" name="Google Shape;2891;p176"/>
          <p:cNvSpPr txBox="1"/>
          <p:nvPr/>
        </p:nvSpPr>
        <p:spPr>
          <a:xfrm>
            <a:off x="595125" y="3040450"/>
            <a:ext cx="2380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solidFill>
                  <a:schemeClr val="lt2"/>
                </a:solidFill>
              </a:rPr>
              <a:t>10^4, 10^6, 10^6 = 10^6</a:t>
            </a:r>
            <a:endParaRPr sz="1600">
              <a:solidFill>
                <a:schemeClr val="lt2"/>
              </a:solidFill>
            </a:endParaRPr>
          </a:p>
        </p:txBody>
      </p:sp>
      <p:sp>
        <p:nvSpPr>
          <p:cNvPr id="2892" name="Google Shape;2892;p176"/>
          <p:cNvSpPr txBox="1"/>
          <p:nvPr/>
        </p:nvSpPr>
        <p:spPr>
          <a:xfrm>
            <a:off x="6413175" y="2931325"/>
            <a:ext cx="2380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solidFill>
                  <a:schemeClr val="lt2"/>
                </a:solidFill>
              </a:rPr>
              <a:t>100, 25, 4 = 129 &lt; 10^6  </a:t>
            </a:r>
            <a:endParaRPr sz="1600">
              <a:solidFill>
                <a:schemeClr val="lt2"/>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896"/>
        <p:cNvGrpSpPr/>
        <p:nvPr/>
      </p:nvGrpSpPr>
      <p:grpSpPr>
        <a:xfrm>
          <a:off x="0" y="0"/>
          <a:ext cx="0" cy="0"/>
          <a:chOff x="0" y="0"/>
          <a:chExt cx="0" cy="0"/>
        </a:xfrm>
      </p:grpSpPr>
      <p:sp>
        <p:nvSpPr>
          <p:cNvPr id="2897" name="Google Shape;2897;p1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137</a:t>
            </a:fld>
            <a:endParaRPr/>
          </a:p>
        </p:txBody>
      </p:sp>
      <p:sp>
        <p:nvSpPr>
          <p:cNvPr id="2898" name="Google Shape;2898;p1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Training collapse</a:t>
            </a:r>
            <a:endParaRPr b="1">
              <a:solidFill>
                <a:srgbClr val="611BB8"/>
              </a:solidFill>
            </a:endParaRPr>
          </a:p>
        </p:txBody>
      </p:sp>
      <p:sp>
        <p:nvSpPr>
          <p:cNvPr id="2899" name="Google Shape;2899;p1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CN"/>
              <a:t>Training collapses when any input -&gt; only zeros</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zh-CN"/>
              <a:t>Might happen due to high scores</a:t>
            </a:r>
            <a:endParaRPr/>
          </a:p>
          <a:p>
            <a:pPr marL="914400" lvl="1" indent="-317500" algn="l" rtl="0">
              <a:spcBef>
                <a:spcPts val="0"/>
              </a:spcBef>
              <a:spcAft>
                <a:spcPts val="0"/>
              </a:spcAft>
              <a:buSzPts val="1400"/>
              <a:buChar char="○"/>
            </a:pPr>
            <a:r>
              <a:rPr lang="zh-CN"/>
              <a:t>Loss of all zeros &lt; Loss of a good model</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zh-CN"/>
              <a:t>Or in the case of overregularization</a:t>
            </a:r>
            <a:endParaRPr/>
          </a:p>
          <a:p>
            <a:pPr marL="914400" lvl="1" indent="-317500" algn="l" rtl="0">
              <a:spcBef>
                <a:spcPts val="0"/>
              </a:spcBef>
              <a:spcAft>
                <a:spcPts val="0"/>
              </a:spcAft>
              <a:buSzPts val="1400"/>
              <a:buChar char="○"/>
            </a:pPr>
            <a:r>
              <a:rPr lang="zh-CN"/>
              <a:t>Loss of all zeros &lt; Loss of any nonzero model</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903"/>
        <p:cNvGrpSpPr/>
        <p:nvPr/>
      </p:nvGrpSpPr>
      <p:grpSpPr>
        <a:xfrm>
          <a:off x="0" y="0"/>
          <a:ext cx="0" cy="0"/>
          <a:chOff x="0" y="0"/>
          <a:chExt cx="0" cy="0"/>
        </a:xfrm>
      </p:grpSpPr>
      <p:sp>
        <p:nvSpPr>
          <p:cNvPr id="2904" name="Google Shape;2904;p1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LSR Distillation - Conclusion</a:t>
            </a:r>
            <a:endParaRPr b="1">
              <a:solidFill>
                <a:srgbClr val="611BB8"/>
              </a:solidFill>
            </a:endParaRPr>
          </a:p>
          <a:p>
            <a:pPr marL="0" lvl="0" indent="0" algn="l" rtl="0">
              <a:spcBef>
                <a:spcPts val="0"/>
              </a:spcBef>
              <a:spcAft>
                <a:spcPts val="0"/>
              </a:spcAft>
              <a:buNone/>
            </a:pPr>
            <a:endParaRPr b="1">
              <a:solidFill>
                <a:srgbClr val="611BB8"/>
              </a:solidFill>
            </a:endParaRPr>
          </a:p>
          <a:p>
            <a:pPr marL="0" lvl="0" indent="0" algn="l" rtl="0">
              <a:spcBef>
                <a:spcPts val="0"/>
              </a:spcBef>
              <a:spcAft>
                <a:spcPts val="0"/>
              </a:spcAft>
              <a:buNone/>
            </a:pP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905" name="Google Shape;2905;p1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138</a:t>
            </a:fld>
            <a:endParaRPr/>
          </a:p>
        </p:txBody>
      </p:sp>
      <p:sp>
        <p:nvSpPr>
          <p:cNvPr id="2906" name="Google Shape;2906;p1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100000"/>
              <a:buChar char="●"/>
            </a:pPr>
            <a:r>
              <a:rPr lang="zh-CN"/>
              <a:t>While they work for LSR, there’s a few caveats</a:t>
            </a:r>
            <a:endParaRPr/>
          </a:p>
          <a:p>
            <a:pPr marL="457200" lvl="0" indent="0" algn="l" rtl="0">
              <a:spcBef>
                <a:spcPts val="1200"/>
              </a:spcBef>
              <a:spcAft>
                <a:spcPts val="0"/>
              </a:spcAft>
              <a:buNone/>
            </a:pPr>
            <a:endParaRPr/>
          </a:p>
          <a:p>
            <a:pPr marL="457200" lvl="0" indent="-334327" algn="l" rtl="0">
              <a:spcBef>
                <a:spcPts val="1200"/>
              </a:spcBef>
              <a:spcAft>
                <a:spcPts val="0"/>
              </a:spcAft>
              <a:buSzPct val="100000"/>
              <a:buChar char="●"/>
            </a:pPr>
            <a:r>
              <a:rPr lang="zh-CN"/>
              <a:t>MSE-Margin</a:t>
            </a:r>
            <a:endParaRPr/>
          </a:p>
          <a:p>
            <a:pPr marL="914400" lvl="1" indent="-310832" algn="l" rtl="0">
              <a:spcBef>
                <a:spcPts val="0"/>
              </a:spcBef>
              <a:spcAft>
                <a:spcPts val="0"/>
              </a:spcAft>
              <a:buSzPct val="100000"/>
              <a:buChar char="○"/>
            </a:pPr>
            <a:r>
              <a:rPr lang="zh-CN"/>
              <a:t>May force less sparse LSR</a:t>
            </a:r>
            <a:endParaRPr/>
          </a:p>
          <a:p>
            <a:pPr marL="457200" lvl="0" indent="0" algn="l" rtl="0">
              <a:spcBef>
                <a:spcPts val="1200"/>
              </a:spcBef>
              <a:spcAft>
                <a:spcPts val="0"/>
              </a:spcAft>
              <a:buNone/>
            </a:pPr>
            <a:endParaRPr/>
          </a:p>
          <a:p>
            <a:pPr marL="457200" lvl="0" indent="-334327" algn="l" rtl="0">
              <a:spcBef>
                <a:spcPts val="1200"/>
              </a:spcBef>
              <a:spcAft>
                <a:spcPts val="0"/>
              </a:spcAft>
              <a:buSzPct val="100000"/>
              <a:buChar char="●"/>
            </a:pPr>
            <a:r>
              <a:rPr lang="zh-CN"/>
              <a:t>KL-Div </a:t>
            </a:r>
            <a:endParaRPr/>
          </a:p>
          <a:p>
            <a:pPr marL="914400" lvl="1" indent="-310832" algn="l" rtl="0">
              <a:spcBef>
                <a:spcPts val="0"/>
              </a:spcBef>
              <a:spcAft>
                <a:spcPts val="0"/>
              </a:spcAft>
              <a:buSzPct val="100000"/>
              <a:buChar char="○"/>
            </a:pPr>
            <a:r>
              <a:rPr lang="zh-CN"/>
              <a:t>Training is prone to collapse</a:t>
            </a:r>
            <a:endParaRPr/>
          </a:p>
          <a:p>
            <a:pPr marL="914400" lvl="1" indent="-310832" algn="l" rtl="0">
              <a:spcBef>
                <a:spcPts val="0"/>
              </a:spcBef>
              <a:spcAft>
                <a:spcPts val="0"/>
              </a:spcAft>
              <a:buSzPct val="100000"/>
              <a:buChar char="○"/>
            </a:pPr>
            <a:r>
              <a:rPr lang="zh-CN"/>
              <a:t>May be less representative of first-stage training</a:t>
            </a:r>
            <a:endParaRPr/>
          </a:p>
          <a:p>
            <a:pPr marL="914400" lvl="0" indent="0" algn="l" rtl="0">
              <a:spcBef>
                <a:spcPts val="1200"/>
              </a:spcBef>
              <a:spcAft>
                <a:spcPts val="0"/>
              </a:spcAft>
              <a:buNone/>
            </a:pPr>
            <a:endParaRPr/>
          </a:p>
          <a:p>
            <a:pPr marL="457200" lvl="0" indent="-334327" algn="l" rtl="0">
              <a:spcBef>
                <a:spcPts val="1200"/>
              </a:spcBef>
              <a:spcAft>
                <a:spcPts val="0"/>
              </a:spcAft>
              <a:buSzPct val="100000"/>
              <a:buChar char="●"/>
            </a:pPr>
            <a:r>
              <a:rPr lang="zh-CN"/>
              <a:t>Combining both can lead to a good trade-off (e.g. SPLADE-v3)</a:t>
            </a:r>
            <a:endParaRPr/>
          </a:p>
        </p:txBody>
      </p:sp>
      <p:sp>
        <p:nvSpPr>
          <p:cNvPr id="2907" name="Google Shape;2907;p178"/>
          <p:cNvSpPr txBox="1"/>
          <p:nvPr/>
        </p:nvSpPr>
        <p:spPr>
          <a:xfrm>
            <a:off x="0" y="4663225"/>
            <a:ext cx="6000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SPLADE-v3: New baselines for SPLADE</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Lassance, Dejean, Formal and Clichant. </a:t>
            </a:r>
            <a:r>
              <a:rPr lang="zh-CN" sz="1000" i="1">
                <a:solidFill>
                  <a:srgbClr val="222222"/>
                </a:solidFill>
                <a:highlight>
                  <a:srgbClr val="FFFFFF"/>
                </a:highlight>
              </a:rPr>
              <a:t>Arxiv</a:t>
            </a:r>
            <a:r>
              <a:rPr lang="zh-CN" sz="1000">
                <a:solidFill>
                  <a:srgbClr val="222222"/>
                </a:solidFill>
                <a:highlight>
                  <a:srgbClr val="FFFFFF"/>
                </a:highlight>
              </a:rPr>
              <a:t>. 2024 https://arxiv.org/abs/2403.06789.</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911"/>
        <p:cNvGrpSpPr/>
        <p:nvPr/>
      </p:nvGrpSpPr>
      <p:grpSpPr>
        <a:xfrm>
          <a:off x="0" y="0"/>
          <a:ext cx="0" cy="0"/>
          <a:chOff x="0" y="0"/>
          <a:chExt cx="0" cy="0"/>
        </a:xfrm>
      </p:grpSpPr>
      <p:sp>
        <p:nvSpPr>
          <p:cNvPr id="2912" name="Google Shape;2912;p179"/>
          <p:cNvSpPr txBox="1">
            <a:spLocks noGrp="1"/>
          </p:cNvSpPr>
          <p:nvPr>
            <p:ph type="body" idx="1"/>
          </p:nvPr>
        </p:nvSpPr>
        <p:spPr>
          <a:xfrm>
            <a:off x="1461925" y="1152475"/>
            <a:ext cx="7370400" cy="3416400"/>
          </a:xfrm>
          <a:prstGeom prst="rect">
            <a:avLst/>
          </a:prstGeom>
        </p:spPr>
        <p:txBody>
          <a:bodyPr spcFirstLastPara="1" wrap="square" lIns="91425" tIns="91425" rIns="91425" bIns="91425" anchor="t" anchorCtr="0">
            <a:normAutofit fontScale="92500" lnSpcReduction="10000"/>
          </a:bodyPr>
          <a:lstStyle/>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Supervision</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Introduction</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Losses</a:t>
            </a:r>
            <a:endParaRPr sz="1700">
              <a:solidFill>
                <a:schemeClr val="dk2"/>
              </a:solidFill>
              <a:latin typeface="Arial"/>
              <a:ea typeface="Arial"/>
              <a:cs typeface="Arial"/>
              <a:sym typeface="Arial"/>
            </a:endParaRPr>
          </a:p>
          <a:p>
            <a:pPr marL="457200" lvl="0" indent="0" algn="l" rtl="0">
              <a:spcBef>
                <a:spcPts val="0"/>
              </a:spcBef>
              <a:spcAft>
                <a:spcPts val="0"/>
              </a:spcAft>
              <a:buNone/>
            </a:pP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Distillation case-studies</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Well behaved model</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Model with high scores</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Model collapse</a:t>
            </a:r>
            <a:endParaRPr sz="1700">
              <a:solidFill>
                <a:schemeClr val="dk2"/>
              </a:solidFill>
              <a:latin typeface="Arial"/>
              <a:ea typeface="Arial"/>
              <a:cs typeface="Arial"/>
              <a:sym typeface="Arial"/>
            </a:endParaRPr>
          </a:p>
          <a:p>
            <a:pPr marL="457200" lvl="0" indent="0" algn="l" rtl="0">
              <a:spcBef>
                <a:spcPts val="0"/>
              </a:spcBef>
              <a:spcAft>
                <a:spcPts val="0"/>
              </a:spcAft>
              <a:buNone/>
            </a:pP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b="1">
                <a:solidFill>
                  <a:schemeClr val="dk2"/>
                </a:solidFill>
                <a:latin typeface="Arial"/>
                <a:ea typeface="Arial"/>
                <a:cs typeface="Arial"/>
                <a:sym typeface="Arial"/>
              </a:rPr>
              <a:t>Initialization of LSR with MLM head</a:t>
            </a:r>
            <a:endParaRPr sz="1700" b="1">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Pre-initialized MLM head</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Middle training</a:t>
            </a:r>
            <a:endParaRPr sz="1700">
              <a:solidFill>
                <a:schemeClr val="dk2"/>
              </a:solidFill>
              <a:latin typeface="Arial"/>
              <a:ea typeface="Arial"/>
              <a:cs typeface="Arial"/>
              <a:sym typeface="Arial"/>
            </a:endParaRPr>
          </a:p>
        </p:txBody>
      </p:sp>
      <p:sp>
        <p:nvSpPr>
          <p:cNvPr id="2913" name="Google Shape;2913;p17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139</a:t>
            </a:fld>
            <a:endParaRPr/>
          </a:p>
        </p:txBody>
      </p:sp>
      <p:sp>
        <p:nvSpPr>
          <p:cNvPr id="2914" name="Google Shape;2914;p1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Outline - LSR Training</a:t>
            </a:r>
            <a:endParaRPr b="1">
              <a:solidFill>
                <a:srgbClr val="611BB8"/>
              </a:solidFill>
            </a:endParaRPr>
          </a:p>
          <a:p>
            <a:pPr marL="0" lvl="0" indent="0" algn="l" rtl="0">
              <a:spcBef>
                <a:spcPts val="0"/>
              </a:spcBef>
              <a:spcAft>
                <a:spcPts val="0"/>
              </a:spcAft>
              <a:buNone/>
            </a:pPr>
            <a:endParaRPr b="1">
              <a:solidFill>
                <a:srgbClr val="611BB8"/>
              </a:solidFill>
            </a:endParaRPr>
          </a:p>
          <a:p>
            <a:pPr marL="0" lvl="0" indent="0" algn="l" rtl="0">
              <a:spcBef>
                <a:spcPts val="0"/>
              </a:spcBef>
              <a:spcAft>
                <a:spcPts val="0"/>
              </a:spcAft>
              <a:buNone/>
            </a:pPr>
            <a:endParaRPr b="1">
              <a:solidFill>
                <a:srgbClr val="611BB8"/>
              </a:solidFill>
            </a:endParaRPr>
          </a:p>
          <a:p>
            <a:pPr marL="0" lvl="0" indent="0" algn="l" rtl="0">
              <a:spcBef>
                <a:spcPts val="0"/>
              </a:spcBef>
              <a:spcAft>
                <a:spcPts val="0"/>
              </a:spcAft>
              <a:buNone/>
            </a:pPr>
            <a:endParaRPr b="1">
              <a:solidFill>
                <a:srgbClr val="611BB8"/>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0"/>
          <p:cNvPicPr preferRelativeResize="0"/>
          <p:nvPr/>
        </p:nvPicPr>
        <p:blipFill>
          <a:blip r:embed="rId3">
            <a:alphaModFix/>
          </a:blip>
          <a:stretch>
            <a:fillRect/>
          </a:stretch>
        </p:blipFill>
        <p:spPr>
          <a:xfrm>
            <a:off x="4906916" y="2156468"/>
            <a:ext cx="4171135" cy="1585900"/>
          </a:xfrm>
          <a:prstGeom prst="rect">
            <a:avLst/>
          </a:prstGeom>
          <a:noFill/>
          <a:ln>
            <a:noFill/>
          </a:ln>
        </p:spPr>
      </p:pic>
      <p:pic>
        <p:nvPicPr>
          <p:cNvPr id="370" name="Google Shape;370;p50"/>
          <p:cNvPicPr preferRelativeResize="0"/>
          <p:nvPr/>
        </p:nvPicPr>
        <p:blipFill>
          <a:blip r:embed="rId4">
            <a:alphaModFix/>
          </a:blip>
          <a:stretch>
            <a:fillRect/>
          </a:stretch>
        </p:blipFill>
        <p:spPr>
          <a:xfrm>
            <a:off x="152400" y="1016750"/>
            <a:ext cx="4419599" cy="2879349"/>
          </a:xfrm>
          <a:prstGeom prst="rect">
            <a:avLst/>
          </a:prstGeom>
          <a:noFill/>
          <a:ln>
            <a:noFill/>
          </a:ln>
        </p:spPr>
      </p:pic>
      <p:sp>
        <p:nvSpPr>
          <p:cNvPr id="371" name="Google Shape;371;p50"/>
          <p:cNvSpPr/>
          <p:nvPr/>
        </p:nvSpPr>
        <p:spPr>
          <a:xfrm>
            <a:off x="661003" y="2067850"/>
            <a:ext cx="3569700" cy="188700"/>
          </a:xfrm>
          <a:prstGeom prst="rect">
            <a:avLst/>
          </a:prstGeom>
          <a:solidFill>
            <a:srgbClr val="611BB8">
              <a:alpha val="23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72" name="Google Shape;372;p50"/>
          <p:cNvSpPr/>
          <p:nvPr/>
        </p:nvSpPr>
        <p:spPr>
          <a:xfrm>
            <a:off x="4959075" y="2456700"/>
            <a:ext cx="1728300" cy="230100"/>
          </a:xfrm>
          <a:prstGeom prst="rect">
            <a:avLst/>
          </a:prstGeom>
          <a:solidFill>
            <a:srgbClr val="611BB8">
              <a:alpha val="23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373" name="Google Shape;373;p50"/>
          <p:cNvPicPr preferRelativeResize="0"/>
          <p:nvPr/>
        </p:nvPicPr>
        <p:blipFill>
          <a:blip r:embed="rId5">
            <a:alphaModFix/>
          </a:blip>
          <a:stretch>
            <a:fillRect/>
          </a:stretch>
        </p:blipFill>
        <p:spPr>
          <a:xfrm>
            <a:off x="5932225" y="925326"/>
            <a:ext cx="3011626" cy="1142525"/>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918"/>
        <p:cNvGrpSpPr/>
        <p:nvPr/>
      </p:nvGrpSpPr>
      <p:grpSpPr>
        <a:xfrm>
          <a:off x="0" y="0"/>
          <a:ext cx="0" cy="0"/>
          <a:chOff x="0" y="0"/>
          <a:chExt cx="0" cy="0"/>
        </a:xfrm>
      </p:grpSpPr>
      <p:sp>
        <p:nvSpPr>
          <p:cNvPr id="2919" name="Google Shape;2919;p180"/>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Pre-initialized MLM Head</a:t>
            </a:r>
            <a:endParaRPr b="1">
              <a:solidFill>
                <a:srgbClr val="611BB8"/>
              </a:solidFill>
            </a:endParaRPr>
          </a:p>
          <a:p>
            <a:pPr marL="0" lvl="0" indent="0" algn="l" rtl="0">
              <a:spcBef>
                <a:spcPts val="0"/>
              </a:spcBef>
              <a:spcAft>
                <a:spcPts val="0"/>
              </a:spcAft>
              <a:buNone/>
            </a:pPr>
            <a:endParaRPr b="1">
              <a:solidFill>
                <a:srgbClr val="611BB8"/>
              </a:solidFill>
            </a:endParaRPr>
          </a:p>
          <a:p>
            <a:pPr marL="0" lvl="0" indent="0" algn="l" rtl="0">
              <a:spcBef>
                <a:spcPts val="0"/>
              </a:spcBef>
              <a:spcAft>
                <a:spcPts val="0"/>
              </a:spcAft>
              <a:buClr>
                <a:schemeClr val="dk1"/>
              </a:buClr>
              <a:buSzPct val="39285"/>
              <a:buFont typeface="Arial"/>
              <a:buNone/>
            </a:pP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920" name="Google Shape;2920;p180"/>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2921" name="Google Shape;2921;p180"/>
          <p:cNvGrpSpPr/>
          <p:nvPr/>
        </p:nvGrpSpPr>
        <p:grpSpPr>
          <a:xfrm>
            <a:off x="874213" y="4217625"/>
            <a:ext cx="2101670" cy="195612"/>
            <a:chOff x="538513" y="3050300"/>
            <a:chExt cx="2101670" cy="195612"/>
          </a:xfrm>
        </p:grpSpPr>
        <p:sp>
          <p:nvSpPr>
            <p:cNvPr id="2922" name="Google Shape;2922;p180"/>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tokyo</a:t>
              </a:r>
              <a:endParaRPr sz="800" i="0" u="none" strike="noStrike" cap="none">
                <a:solidFill>
                  <a:srgbClr val="000000"/>
                </a:solidFill>
              </a:endParaRPr>
            </a:p>
          </p:txBody>
        </p:sp>
        <p:sp>
          <p:nvSpPr>
            <p:cNvPr id="2923" name="Google Shape;2923;p180"/>
            <p:cNvSpPr/>
            <p:nvPr/>
          </p:nvSpPr>
          <p:spPr>
            <a:xfrm>
              <a:off x="1300901"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[MASK]</a:t>
              </a:r>
              <a:endParaRPr sz="800" i="0" u="none" strike="noStrike" cap="none">
                <a:solidFill>
                  <a:srgbClr val="000000"/>
                </a:solidFill>
                <a:latin typeface="Arial"/>
                <a:ea typeface="Arial"/>
                <a:cs typeface="Arial"/>
                <a:sym typeface="Arial"/>
              </a:endParaRPr>
            </a:p>
          </p:txBody>
        </p:sp>
        <p:sp>
          <p:nvSpPr>
            <p:cNvPr id="2924" name="Google Shape;2924;p180"/>
            <p:cNvSpPr/>
            <p:nvPr/>
          </p:nvSpPr>
          <p:spPr>
            <a:xfrm>
              <a:off x="17582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blossom</a:t>
              </a:r>
              <a:endParaRPr sz="800" i="0" u="none" strike="noStrike" cap="none">
                <a:solidFill>
                  <a:srgbClr val="000000"/>
                </a:solidFill>
                <a:latin typeface="Arial"/>
                <a:ea typeface="Arial"/>
                <a:cs typeface="Arial"/>
                <a:sym typeface="Arial"/>
              </a:endParaRPr>
            </a:p>
          </p:txBody>
        </p:sp>
        <p:sp>
          <p:nvSpPr>
            <p:cNvPr id="2925" name="Google Shape;2925;p180"/>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2926" name="Google Shape;2926;p180"/>
            <p:cNvSpPr/>
            <p:nvPr/>
          </p:nvSpPr>
          <p:spPr>
            <a:xfrm>
              <a:off x="22534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2927" name="Google Shape;2927;p180"/>
          <p:cNvSpPr/>
          <p:nvPr/>
        </p:nvSpPr>
        <p:spPr>
          <a:xfrm>
            <a:off x="13318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928" name="Google Shape;2928;p180"/>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929" name="Google Shape;2929;p180"/>
          <p:cNvSpPr/>
          <p:nvPr/>
        </p:nvSpPr>
        <p:spPr>
          <a:xfrm>
            <a:off x="17333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930" name="Google Shape;2930;p180"/>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931" name="Google Shape;2931;p180"/>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932" name="Google Shape;2932;p180"/>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tokyo</a:t>
            </a:r>
            <a:r>
              <a:rPr lang="zh-CN" sz="1200">
                <a:latin typeface="Courier New"/>
                <a:ea typeface="Courier New"/>
                <a:cs typeface="Courier New"/>
                <a:sym typeface="Courier New"/>
              </a:rPr>
              <a:t> [MASK] blossom</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2933" name="Google Shape;2933;p180"/>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4" name="Google Shape;2934;p180"/>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35" name="Google Shape;2935;p180"/>
          <p:cNvSpPr/>
          <p:nvPr/>
        </p:nvSpPr>
        <p:spPr>
          <a:xfrm rot="5400000">
            <a:off x="3757225" y="917150"/>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936" name="Google Shape;2936;p180"/>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937" name="Google Shape;2937;p180"/>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938" name="Google Shape;2938;p180"/>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939" name="Google Shape;2939;p180"/>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940" name="Google Shape;2940;p180"/>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941" name="Google Shape;2941;p180"/>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2942" name="Google Shape;2942;p180"/>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2943" name="Google Shape;2943;p180"/>
          <p:cNvCxnSpPr>
            <a:stCxn id="2929" idx="0"/>
            <a:endCxn id="2935" idx="2"/>
          </p:cNvCxnSpPr>
          <p:nvPr/>
        </p:nvCxnSpPr>
        <p:spPr>
          <a:xfrm rot="-5400000">
            <a:off x="1729400" y="1265163"/>
            <a:ext cx="1889100" cy="1746900"/>
          </a:xfrm>
          <a:prstGeom prst="bentConnector2">
            <a:avLst/>
          </a:prstGeom>
          <a:noFill/>
          <a:ln w="9525" cap="flat" cmpd="sng">
            <a:solidFill>
              <a:schemeClr val="dk2"/>
            </a:solidFill>
            <a:prstDash val="solid"/>
            <a:round/>
            <a:headEnd type="none" w="med" len="med"/>
            <a:tailEnd type="none" w="med" len="med"/>
          </a:ln>
        </p:spPr>
      </p:cxnSp>
      <p:sp>
        <p:nvSpPr>
          <p:cNvPr id="2944" name="Google Shape;2944;p180"/>
          <p:cNvSpPr/>
          <p:nvPr/>
        </p:nvSpPr>
        <p:spPr>
          <a:xfrm>
            <a:off x="1713850" y="1098128"/>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2945" name="Google Shape;2945;p180"/>
          <p:cNvSpPr txBox="1"/>
          <p:nvPr/>
        </p:nvSpPr>
        <p:spPr>
          <a:xfrm>
            <a:off x="3547400" y="1035737"/>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cherry</a:t>
            </a:r>
            <a:endParaRPr sz="800">
              <a:solidFill>
                <a:srgbClr val="F0F0F0"/>
              </a:solidFill>
            </a:endParaRPr>
          </a:p>
        </p:txBody>
      </p:sp>
      <p:sp>
        <p:nvSpPr>
          <p:cNvPr id="2946" name="Google Shape;2946;p180"/>
          <p:cNvSpPr txBox="1"/>
          <p:nvPr/>
        </p:nvSpPr>
        <p:spPr>
          <a:xfrm rot="-5400000">
            <a:off x="1358625" y="2926095"/>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[MASK]</a:t>
            </a:r>
            <a:endParaRPr sz="800">
              <a:solidFill>
                <a:srgbClr val="F0F0F0"/>
              </a:solidFill>
            </a:endParaRPr>
          </a:p>
        </p:txBody>
      </p:sp>
      <p:sp>
        <p:nvSpPr>
          <p:cNvPr id="2947" name="Google Shape;2947;p1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140</a:t>
            </a:fld>
            <a:endParaRPr/>
          </a:p>
        </p:txBody>
      </p:sp>
      <p:sp>
        <p:nvSpPr>
          <p:cNvPr id="2948" name="Google Shape;2948;p180"/>
          <p:cNvSpPr txBox="1"/>
          <p:nvPr/>
        </p:nvSpPr>
        <p:spPr>
          <a:xfrm>
            <a:off x="798025" y="470328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tokyo</a:t>
            </a:r>
            <a:r>
              <a:rPr lang="zh-CN" sz="1200">
                <a:latin typeface="Courier New"/>
                <a:ea typeface="Courier New"/>
                <a:cs typeface="Courier New"/>
                <a:sym typeface="Courier New"/>
              </a:rPr>
              <a:t> cherry blossom</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952"/>
        <p:cNvGrpSpPr/>
        <p:nvPr/>
      </p:nvGrpSpPr>
      <p:grpSpPr>
        <a:xfrm>
          <a:off x="0" y="0"/>
          <a:ext cx="0" cy="0"/>
          <a:chOff x="0" y="0"/>
          <a:chExt cx="0" cy="0"/>
        </a:xfrm>
      </p:grpSpPr>
      <p:sp>
        <p:nvSpPr>
          <p:cNvPr id="2953" name="Google Shape;2953;p181"/>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zh-CN" b="1">
                <a:solidFill>
                  <a:srgbClr val="611BB8"/>
                </a:solidFill>
              </a:rPr>
              <a:t>Pre-initialized MLM Head</a:t>
            </a: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954" name="Google Shape;2954;p181"/>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2955" name="Google Shape;2955;p181"/>
          <p:cNvGrpSpPr/>
          <p:nvPr/>
        </p:nvGrpSpPr>
        <p:grpSpPr>
          <a:xfrm>
            <a:off x="874213" y="4217625"/>
            <a:ext cx="2101670" cy="195612"/>
            <a:chOff x="538513" y="3050300"/>
            <a:chExt cx="2101670" cy="195612"/>
          </a:xfrm>
        </p:grpSpPr>
        <p:sp>
          <p:nvSpPr>
            <p:cNvPr id="2956" name="Google Shape;2956;p181"/>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tokyo</a:t>
              </a:r>
              <a:endParaRPr sz="800" i="0" u="none" strike="noStrike" cap="none">
                <a:solidFill>
                  <a:srgbClr val="000000"/>
                </a:solidFill>
              </a:endParaRPr>
            </a:p>
          </p:txBody>
        </p:sp>
        <p:sp>
          <p:nvSpPr>
            <p:cNvPr id="2957" name="Google Shape;2957;p181"/>
            <p:cNvSpPr/>
            <p:nvPr/>
          </p:nvSpPr>
          <p:spPr>
            <a:xfrm>
              <a:off x="1300901" y="3050300"/>
              <a:ext cx="3867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[MASK]</a:t>
              </a:r>
              <a:endParaRPr sz="800" i="0" u="none" strike="noStrike" cap="none">
                <a:solidFill>
                  <a:srgbClr val="000000"/>
                </a:solidFill>
                <a:latin typeface="Arial"/>
                <a:ea typeface="Arial"/>
                <a:cs typeface="Arial"/>
                <a:sym typeface="Arial"/>
              </a:endParaRPr>
            </a:p>
          </p:txBody>
        </p:sp>
        <p:sp>
          <p:nvSpPr>
            <p:cNvPr id="2958" name="Google Shape;2958;p181"/>
            <p:cNvSpPr/>
            <p:nvPr/>
          </p:nvSpPr>
          <p:spPr>
            <a:xfrm>
              <a:off x="17582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blossom</a:t>
              </a:r>
              <a:endParaRPr sz="800" i="0" u="none" strike="noStrike" cap="none">
                <a:solidFill>
                  <a:srgbClr val="000000"/>
                </a:solidFill>
                <a:latin typeface="Arial"/>
                <a:ea typeface="Arial"/>
                <a:cs typeface="Arial"/>
                <a:sym typeface="Arial"/>
              </a:endParaRPr>
            </a:p>
          </p:txBody>
        </p:sp>
        <p:sp>
          <p:nvSpPr>
            <p:cNvPr id="2959" name="Google Shape;2959;p181"/>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2960" name="Google Shape;2960;p181"/>
            <p:cNvSpPr/>
            <p:nvPr/>
          </p:nvSpPr>
          <p:spPr>
            <a:xfrm>
              <a:off x="22534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2961" name="Google Shape;2961;p181"/>
          <p:cNvSpPr/>
          <p:nvPr/>
        </p:nvSpPr>
        <p:spPr>
          <a:xfrm>
            <a:off x="13318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962" name="Google Shape;2962;p181"/>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963" name="Google Shape;2963;p181"/>
          <p:cNvSpPr/>
          <p:nvPr/>
        </p:nvSpPr>
        <p:spPr>
          <a:xfrm>
            <a:off x="17333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964" name="Google Shape;2964;p181"/>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965" name="Google Shape;2965;p181"/>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2966" name="Google Shape;2966;p181"/>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tokyo</a:t>
            </a:r>
            <a:r>
              <a:rPr lang="zh-CN" sz="1200">
                <a:latin typeface="Courier New"/>
                <a:ea typeface="Courier New"/>
                <a:cs typeface="Courier New"/>
                <a:sym typeface="Courier New"/>
              </a:rPr>
              <a:t> [MASK] blossom</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2967" name="Google Shape;2967;p181"/>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8" name="Google Shape;2968;p181"/>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69" name="Google Shape;2969;p181"/>
          <p:cNvSpPr/>
          <p:nvPr/>
        </p:nvSpPr>
        <p:spPr>
          <a:xfrm rot="5400000">
            <a:off x="3757225" y="917150"/>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970" name="Google Shape;2970;p181"/>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971" name="Google Shape;2971;p181"/>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972" name="Google Shape;2972;p181"/>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973" name="Google Shape;2973;p181"/>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974" name="Google Shape;2974;p181"/>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2975" name="Google Shape;2975;p181"/>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2976" name="Google Shape;2976;p181"/>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2977" name="Google Shape;2977;p181"/>
          <p:cNvCxnSpPr>
            <a:stCxn id="2963" idx="0"/>
            <a:endCxn id="2969" idx="2"/>
          </p:cNvCxnSpPr>
          <p:nvPr/>
        </p:nvCxnSpPr>
        <p:spPr>
          <a:xfrm rot="-5400000">
            <a:off x="1729400" y="1265163"/>
            <a:ext cx="1889100" cy="1746900"/>
          </a:xfrm>
          <a:prstGeom prst="bentConnector2">
            <a:avLst/>
          </a:prstGeom>
          <a:noFill/>
          <a:ln w="9525" cap="flat" cmpd="sng">
            <a:solidFill>
              <a:schemeClr val="dk2"/>
            </a:solidFill>
            <a:prstDash val="solid"/>
            <a:round/>
            <a:headEnd type="none" w="med" len="med"/>
            <a:tailEnd type="none" w="med" len="med"/>
          </a:ln>
        </p:spPr>
      </p:cxnSp>
      <p:sp>
        <p:nvSpPr>
          <p:cNvPr id="2978" name="Google Shape;2978;p181"/>
          <p:cNvSpPr/>
          <p:nvPr/>
        </p:nvSpPr>
        <p:spPr>
          <a:xfrm>
            <a:off x="1713850" y="1098128"/>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2979" name="Google Shape;2979;p181"/>
          <p:cNvSpPr txBox="1"/>
          <p:nvPr/>
        </p:nvSpPr>
        <p:spPr>
          <a:xfrm>
            <a:off x="3547400" y="1035737"/>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cherry</a:t>
            </a:r>
            <a:endParaRPr sz="800">
              <a:solidFill>
                <a:srgbClr val="F0F0F0"/>
              </a:solidFill>
            </a:endParaRPr>
          </a:p>
        </p:txBody>
      </p:sp>
      <p:graphicFrame>
        <p:nvGraphicFramePr>
          <p:cNvPr id="2980" name="Google Shape;2980;p181"/>
          <p:cNvGraphicFramePr/>
          <p:nvPr/>
        </p:nvGraphicFramePr>
        <p:xfrm>
          <a:off x="6428325" y="2221125"/>
          <a:ext cx="1660300" cy="2560110"/>
        </p:xfrm>
        <a:graphic>
          <a:graphicData uri="http://schemas.openxmlformats.org/drawingml/2006/table">
            <a:tbl>
              <a:tblPr>
                <a:noFill/>
                <a:tableStyleId>{A134EB8B-E915-435F-AA6A-CB131EBE8F9E}</a:tableStyleId>
              </a:tblPr>
              <a:tblGrid>
                <a:gridCol w="798500">
                  <a:extLst>
                    <a:ext uri="{9D8B030D-6E8A-4147-A177-3AD203B41FA5}">
                      <a16:colId xmlns:a16="http://schemas.microsoft.com/office/drawing/2014/main" val="20000"/>
                    </a:ext>
                  </a:extLst>
                </a:gridCol>
                <a:gridCol w="861800">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[MASK]</a:t>
                      </a:r>
                      <a:endParaRPr sz="1200"/>
                    </a:p>
                  </a:txBody>
                  <a:tcPr marL="91425" marR="91425" marT="91425" marB="91425"/>
                </a:tc>
                <a:tc>
                  <a:txBody>
                    <a:bodyPr/>
                    <a:lstStyle/>
                    <a:p>
                      <a:pPr marL="0" lvl="0" indent="0" algn="l" rtl="0">
                        <a:spcBef>
                          <a:spcPts val="0"/>
                        </a:spcBef>
                        <a:spcAft>
                          <a:spcPts val="0"/>
                        </a:spcAft>
                        <a:buNone/>
                      </a:pPr>
                      <a:r>
                        <a:rPr lang="zh-CN" sz="1200"/>
                        <a:t>3.5</a:t>
                      </a:r>
                      <a:endParaRPr sz="120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r>
                        <a:rPr lang="zh-CN" sz="1200"/>
                        <a:t>japan</a:t>
                      </a:r>
                      <a:endParaRPr sz="1200"/>
                    </a:p>
                  </a:txBody>
                  <a:tcPr marL="91425" marR="91425" marT="91425" marB="91425"/>
                </a:tc>
                <a:tc>
                  <a:txBody>
                    <a:bodyPr/>
                    <a:lstStyle/>
                    <a:p>
                      <a:pPr marL="0" lvl="0" indent="0" algn="l" rtl="0">
                        <a:spcBef>
                          <a:spcPts val="0"/>
                        </a:spcBef>
                        <a:spcAft>
                          <a:spcPts val="0"/>
                        </a:spcAft>
                        <a:buNone/>
                      </a:pPr>
                      <a:r>
                        <a:rPr lang="zh-CN" sz="1200"/>
                        <a:t>3.2</a:t>
                      </a:r>
                      <a:endParaRPr sz="120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r>
                        <a:rPr lang="zh-CN" sz="1200"/>
                        <a:t>cherry</a:t>
                      </a:r>
                      <a:endParaRPr sz="1200"/>
                    </a:p>
                  </a:txBody>
                  <a:tcPr marL="91425" marR="91425" marT="91425" marB="91425"/>
                </a:tc>
                <a:tc>
                  <a:txBody>
                    <a:bodyPr/>
                    <a:lstStyle/>
                    <a:p>
                      <a:pPr marL="0" lvl="0" indent="0" algn="l" rtl="0">
                        <a:spcBef>
                          <a:spcPts val="0"/>
                        </a:spcBef>
                        <a:spcAft>
                          <a:spcPts val="0"/>
                        </a:spcAft>
                        <a:buNone/>
                      </a:pPr>
                      <a:r>
                        <a:rPr lang="zh-CN" sz="1200"/>
                        <a:t>4.7</a:t>
                      </a:r>
                      <a:endParaRPr sz="1200"/>
                    </a:p>
                  </a:txBody>
                  <a:tcPr marL="91425" marR="91425" marT="91425" marB="91425"/>
                </a:tc>
                <a:extLst>
                  <a:ext uri="{0D108BD9-81ED-4DB2-BD59-A6C34878D82A}">
                    <a16:rowId xmlns:a16="http://schemas.microsoft.com/office/drawing/2014/main" val="10003"/>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3.0</a:t>
                      </a:r>
                      <a:endParaRPr sz="1200"/>
                    </a:p>
                  </a:txBody>
                  <a:tcPr marL="91425" marR="91425" marT="91425" marB="91425"/>
                </a:tc>
                <a:extLst>
                  <a:ext uri="{0D108BD9-81ED-4DB2-BD59-A6C34878D82A}">
                    <a16:rowId xmlns:a16="http://schemas.microsoft.com/office/drawing/2014/main" val="10004"/>
                  </a:ext>
                </a:extLst>
              </a:tr>
              <a:tr h="345425">
                <a:tc>
                  <a:txBody>
                    <a:bodyPr/>
                    <a:lstStyle/>
                    <a:p>
                      <a:pPr marL="0" lvl="0" indent="0" algn="l" rtl="0">
                        <a:spcBef>
                          <a:spcPts val="0"/>
                        </a:spcBef>
                        <a:spcAft>
                          <a:spcPts val="0"/>
                        </a:spcAft>
                        <a:buNone/>
                      </a:pPr>
                      <a:r>
                        <a:rPr lang="zh-CN" sz="1200"/>
                        <a:t>sakura</a:t>
                      </a:r>
                      <a:endParaRPr sz="1200"/>
                    </a:p>
                  </a:txBody>
                  <a:tcPr marL="91425" marR="91425" marT="91425" marB="91425"/>
                </a:tc>
                <a:tc>
                  <a:txBody>
                    <a:bodyPr/>
                    <a:lstStyle/>
                    <a:p>
                      <a:pPr marL="0" lvl="0" indent="0" algn="l" rtl="0">
                        <a:spcBef>
                          <a:spcPts val="0"/>
                        </a:spcBef>
                        <a:spcAft>
                          <a:spcPts val="0"/>
                        </a:spcAft>
                        <a:buNone/>
                      </a:pPr>
                      <a:r>
                        <a:rPr lang="zh-CN" sz="1200"/>
                        <a:t>4.1</a:t>
                      </a:r>
                      <a:endParaRPr sz="1200"/>
                    </a:p>
                  </a:txBody>
                  <a:tcPr marL="91425" marR="91425" marT="91425" marB="91425"/>
                </a:tc>
                <a:extLst>
                  <a:ext uri="{0D108BD9-81ED-4DB2-BD59-A6C34878D82A}">
                    <a16:rowId xmlns:a16="http://schemas.microsoft.com/office/drawing/2014/main" val="10005"/>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1.0</a:t>
                      </a:r>
                      <a:endParaRPr sz="1200"/>
                    </a:p>
                  </a:txBody>
                  <a:tcPr marL="91425" marR="91425" marT="91425" marB="91425"/>
                </a:tc>
                <a:extLst>
                  <a:ext uri="{0D108BD9-81ED-4DB2-BD59-A6C34878D82A}">
                    <a16:rowId xmlns:a16="http://schemas.microsoft.com/office/drawing/2014/main" val="10006"/>
                  </a:ext>
                </a:extLst>
              </a:tr>
            </a:tbl>
          </a:graphicData>
        </a:graphic>
      </p:graphicFrame>
      <p:sp>
        <p:nvSpPr>
          <p:cNvPr id="2981" name="Google Shape;2981;p181"/>
          <p:cNvSpPr txBox="1"/>
          <p:nvPr/>
        </p:nvSpPr>
        <p:spPr>
          <a:xfrm>
            <a:off x="6296575" y="175017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before softmax</a:t>
            </a:r>
            <a:endParaRPr b="1">
              <a:solidFill>
                <a:schemeClr val="dk2"/>
              </a:solidFill>
            </a:endParaRPr>
          </a:p>
        </p:txBody>
      </p:sp>
      <p:sp>
        <p:nvSpPr>
          <p:cNvPr id="2982" name="Google Shape;2982;p181"/>
          <p:cNvSpPr txBox="1"/>
          <p:nvPr/>
        </p:nvSpPr>
        <p:spPr>
          <a:xfrm rot="-5400000">
            <a:off x="1358625" y="2926095"/>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[MASK]</a:t>
            </a:r>
            <a:endParaRPr sz="800">
              <a:solidFill>
                <a:srgbClr val="F0F0F0"/>
              </a:solidFill>
            </a:endParaRPr>
          </a:p>
        </p:txBody>
      </p:sp>
      <p:sp>
        <p:nvSpPr>
          <p:cNvPr id="2983" name="Google Shape;2983;p1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141</a:t>
            </a:fld>
            <a:endParaRPr/>
          </a:p>
        </p:txBody>
      </p:sp>
      <p:sp>
        <p:nvSpPr>
          <p:cNvPr id="2984" name="Google Shape;2984;p181"/>
          <p:cNvSpPr txBox="1"/>
          <p:nvPr/>
        </p:nvSpPr>
        <p:spPr>
          <a:xfrm>
            <a:off x="798025" y="470328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tokyo</a:t>
            </a:r>
            <a:r>
              <a:rPr lang="zh-CN" sz="1200">
                <a:latin typeface="Courier New"/>
                <a:ea typeface="Courier New"/>
                <a:cs typeface="Courier New"/>
                <a:sym typeface="Courier New"/>
              </a:rPr>
              <a:t> cherry blossom</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988"/>
        <p:cNvGrpSpPr/>
        <p:nvPr/>
      </p:nvGrpSpPr>
      <p:grpSpPr>
        <a:xfrm>
          <a:off x="0" y="0"/>
          <a:ext cx="0" cy="0"/>
          <a:chOff x="0" y="0"/>
          <a:chExt cx="0" cy="0"/>
        </a:xfrm>
      </p:grpSpPr>
      <p:sp>
        <p:nvSpPr>
          <p:cNvPr id="2989" name="Google Shape;2989;p182"/>
          <p:cNvSpPr txBox="1">
            <a:spLocks noGrp="1"/>
          </p:cNvSpPr>
          <p:nvPr>
            <p:ph type="title"/>
          </p:nvPr>
        </p:nvSpPr>
        <p:spPr>
          <a:xfrm>
            <a:off x="264250" y="170050"/>
            <a:ext cx="771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When initialization causes problems - SPLADE-X</a:t>
            </a: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2990" name="Google Shape;2990;p1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142</a:t>
            </a:fld>
            <a:endParaRPr/>
          </a:p>
        </p:txBody>
      </p:sp>
      <p:pic>
        <p:nvPicPr>
          <p:cNvPr id="2991" name="Google Shape;2991;p182"/>
          <p:cNvPicPr preferRelativeResize="0"/>
          <p:nvPr/>
        </p:nvPicPr>
        <p:blipFill>
          <a:blip r:embed="rId3">
            <a:alphaModFix/>
          </a:blip>
          <a:stretch>
            <a:fillRect/>
          </a:stretch>
        </p:blipFill>
        <p:spPr>
          <a:xfrm>
            <a:off x="3108524" y="1054965"/>
            <a:ext cx="5912626" cy="3647886"/>
          </a:xfrm>
          <a:prstGeom prst="rect">
            <a:avLst/>
          </a:prstGeom>
          <a:noFill/>
          <a:ln>
            <a:noFill/>
          </a:ln>
        </p:spPr>
      </p:pic>
      <p:sp>
        <p:nvSpPr>
          <p:cNvPr id="2992" name="Google Shape;2992;p182"/>
          <p:cNvSpPr txBox="1"/>
          <p:nvPr/>
        </p:nvSpPr>
        <p:spPr>
          <a:xfrm>
            <a:off x="5069550" y="4494500"/>
            <a:ext cx="34029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MLM score</a:t>
            </a:r>
            <a:endParaRPr sz="1800">
              <a:solidFill>
                <a:schemeClr val="dk2"/>
              </a:solidFill>
            </a:endParaRPr>
          </a:p>
        </p:txBody>
      </p:sp>
      <p:sp>
        <p:nvSpPr>
          <p:cNvPr id="2993" name="Google Shape;2993;p182"/>
          <p:cNvSpPr txBox="1"/>
          <p:nvPr/>
        </p:nvSpPr>
        <p:spPr>
          <a:xfrm>
            <a:off x="0" y="4663225"/>
            <a:ext cx="6000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Learning a Sparse Representation Model for Neural CLIR.</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Nair, Yang, Lawrie, Mayfield and Oard. </a:t>
            </a:r>
            <a:r>
              <a:rPr lang="zh-CN" sz="1000" i="1">
                <a:solidFill>
                  <a:srgbClr val="222222"/>
                </a:solidFill>
                <a:highlight>
                  <a:srgbClr val="FFFFFF"/>
                </a:highlight>
              </a:rPr>
              <a:t>DESIRES</a:t>
            </a:r>
            <a:r>
              <a:rPr lang="zh-CN" sz="1000">
                <a:solidFill>
                  <a:srgbClr val="222222"/>
                </a:solidFill>
                <a:highlight>
                  <a:srgbClr val="FFFFFF"/>
                </a:highlight>
              </a:rPr>
              <a:t>. 2022.</a:t>
            </a:r>
            <a:endParaRPr/>
          </a:p>
        </p:txBody>
      </p:sp>
      <p:sp>
        <p:nvSpPr>
          <p:cNvPr id="2994" name="Google Shape;2994;p182"/>
          <p:cNvSpPr/>
          <p:nvPr/>
        </p:nvSpPr>
        <p:spPr>
          <a:xfrm>
            <a:off x="324125" y="3001800"/>
            <a:ext cx="2380500" cy="663900"/>
          </a:xfrm>
          <a:prstGeom prst="rect">
            <a:avLst/>
          </a:prstGeom>
          <a:solidFill>
            <a:srgbClr val="611BB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LSR model has high scores</a:t>
            </a:r>
            <a:endParaRPr>
              <a:solidFill>
                <a:schemeClr val="lt1"/>
              </a:solidFill>
              <a:latin typeface="Source Sans Pro"/>
              <a:ea typeface="Source Sans Pro"/>
              <a:cs typeface="Source Sans Pro"/>
              <a:sym typeface="Source Sans Pro"/>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998"/>
        <p:cNvGrpSpPr/>
        <p:nvPr/>
      </p:nvGrpSpPr>
      <p:grpSpPr>
        <a:xfrm>
          <a:off x="0" y="0"/>
          <a:ext cx="0" cy="0"/>
          <a:chOff x="0" y="0"/>
          <a:chExt cx="0" cy="0"/>
        </a:xfrm>
      </p:grpSpPr>
      <p:sp>
        <p:nvSpPr>
          <p:cNvPr id="2999" name="Google Shape;2999;p183"/>
          <p:cNvSpPr txBox="1">
            <a:spLocks noGrp="1"/>
          </p:cNvSpPr>
          <p:nvPr>
            <p:ph type="title"/>
          </p:nvPr>
        </p:nvSpPr>
        <p:spPr>
          <a:xfrm>
            <a:off x="264250" y="170050"/>
            <a:ext cx="771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When initialization causes problems - SPLADE-X</a:t>
            </a:r>
            <a:endParaRPr b="1">
              <a:solidFill>
                <a:srgbClr val="611BB8"/>
              </a:solidFill>
            </a:endParaRPr>
          </a:p>
          <a:p>
            <a:pPr marL="0" lvl="0" indent="0" algn="l" rtl="0">
              <a:spcBef>
                <a:spcPts val="0"/>
              </a:spcBef>
              <a:spcAft>
                <a:spcPts val="0"/>
              </a:spcAft>
              <a:buNone/>
            </a:pPr>
            <a:endParaRPr b="1">
              <a:solidFill>
                <a:srgbClr val="611BB8"/>
              </a:solidFill>
            </a:endParaRPr>
          </a:p>
        </p:txBody>
      </p:sp>
      <p:sp>
        <p:nvSpPr>
          <p:cNvPr id="3000" name="Google Shape;3000;p1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143</a:t>
            </a:fld>
            <a:endParaRPr/>
          </a:p>
        </p:txBody>
      </p:sp>
      <p:pic>
        <p:nvPicPr>
          <p:cNvPr id="3001" name="Google Shape;3001;p183"/>
          <p:cNvPicPr preferRelativeResize="0"/>
          <p:nvPr/>
        </p:nvPicPr>
        <p:blipFill>
          <a:blip r:embed="rId3">
            <a:alphaModFix/>
          </a:blip>
          <a:stretch>
            <a:fillRect/>
          </a:stretch>
        </p:blipFill>
        <p:spPr>
          <a:xfrm>
            <a:off x="3108524" y="1054965"/>
            <a:ext cx="5912626" cy="3647886"/>
          </a:xfrm>
          <a:prstGeom prst="rect">
            <a:avLst/>
          </a:prstGeom>
          <a:noFill/>
          <a:ln>
            <a:noFill/>
          </a:ln>
        </p:spPr>
      </p:pic>
      <p:sp>
        <p:nvSpPr>
          <p:cNvPr id="3002" name="Google Shape;3002;p183"/>
          <p:cNvSpPr txBox="1"/>
          <p:nvPr/>
        </p:nvSpPr>
        <p:spPr>
          <a:xfrm>
            <a:off x="5069550" y="4494500"/>
            <a:ext cx="34029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MLM score</a:t>
            </a:r>
            <a:endParaRPr sz="1800">
              <a:solidFill>
                <a:schemeClr val="dk2"/>
              </a:solidFill>
            </a:endParaRPr>
          </a:p>
        </p:txBody>
      </p:sp>
      <p:sp>
        <p:nvSpPr>
          <p:cNvPr id="3003" name="Google Shape;3003;p183"/>
          <p:cNvSpPr txBox="1"/>
          <p:nvPr/>
        </p:nvSpPr>
        <p:spPr>
          <a:xfrm>
            <a:off x="0" y="4663225"/>
            <a:ext cx="6000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Learning a Sparse Representation Model for Neural CLIR.</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Nair, Yang, Lawrie, Mayfield and Oard. </a:t>
            </a:r>
            <a:r>
              <a:rPr lang="zh-CN" sz="1000" i="1">
                <a:solidFill>
                  <a:srgbClr val="222222"/>
                </a:solidFill>
                <a:highlight>
                  <a:srgbClr val="FFFFFF"/>
                </a:highlight>
              </a:rPr>
              <a:t>DESIRES</a:t>
            </a:r>
            <a:r>
              <a:rPr lang="zh-CN" sz="1000">
                <a:solidFill>
                  <a:srgbClr val="222222"/>
                </a:solidFill>
                <a:highlight>
                  <a:srgbClr val="FFFFFF"/>
                </a:highlight>
              </a:rPr>
              <a:t>. 2022.</a:t>
            </a:r>
            <a:endParaRPr/>
          </a:p>
        </p:txBody>
      </p:sp>
      <p:sp>
        <p:nvSpPr>
          <p:cNvPr id="3004" name="Google Shape;3004;p183"/>
          <p:cNvSpPr/>
          <p:nvPr/>
        </p:nvSpPr>
        <p:spPr>
          <a:xfrm>
            <a:off x="391200" y="833675"/>
            <a:ext cx="2535000" cy="13302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dk1"/>
                </a:solidFill>
                <a:latin typeface="Source Sans Pro"/>
                <a:ea typeface="Source Sans Pro"/>
                <a:cs typeface="Source Sans Pro"/>
                <a:sym typeface="Source Sans Pro"/>
              </a:rPr>
              <a:t>We will talk more about these models in multilingual!</a:t>
            </a:r>
            <a:endParaRPr>
              <a:solidFill>
                <a:schemeClr val="dk1"/>
              </a:solidFill>
            </a:endParaRPr>
          </a:p>
        </p:txBody>
      </p:sp>
      <p:sp>
        <p:nvSpPr>
          <p:cNvPr id="3005" name="Google Shape;3005;p183"/>
          <p:cNvSpPr/>
          <p:nvPr/>
        </p:nvSpPr>
        <p:spPr>
          <a:xfrm>
            <a:off x="324125" y="3001800"/>
            <a:ext cx="2380500" cy="663900"/>
          </a:xfrm>
          <a:prstGeom prst="rect">
            <a:avLst/>
          </a:prstGeom>
          <a:solidFill>
            <a:srgbClr val="611BB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lt1"/>
                </a:solidFill>
                <a:latin typeface="Source Sans Pro"/>
                <a:ea typeface="Source Sans Pro"/>
                <a:cs typeface="Source Sans Pro"/>
                <a:sym typeface="Source Sans Pro"/>
              </a:rPr>
              <a:t>LSR model has high scores</a:t>
            </a:r>
            <a:endParaRPr>
              <a:solidFill>
                <a:schemeClr val="lt1"/>
              </a:solidFill>
              <a:latin typeface="Source Sans Pro"/>
              <a:ea typeface="Source Sans Pro"/>
              <a:cs typeface="Source Sans Pro"/>
              <a:sym typeface="Source Sans Pro"/>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3009"/>
        <p:cNvGrpSpPr/>
        <p:nvPr/>
      </p:nvGrpSpPr>
      <p:grpSpPr>
        <a:xfrm>
          <a:off x="0" y="0"/>
          <a:ext cx="0" cy="0"/>
          <a:chOff x="0" y="0"/>
          <a:chExt cx="0" cy="0"/>
        </a:xfrm>
      </p:grpSpPr>
      <p:sp>
        <p:nvSpPr>
          <p:cNvPr id="3010" name="Google Shape;3010;p1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144</a:t>
            </a:fld>
            <a:endParaRPr/>
          </a:p>
        </p:txBody>
      </p:sp>
      <p:sp>
        <p:nvSpPr>
          <p:cNvPr id="3011" name="Google Shape;3011;p1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Middle training - MLM + Flops</a:t>
            </a:r>
            <a:endParaRPr b="1">
              <a:solidFill>
                <a:srgbClr val="611BB8"/>
              </a:solidFill>
            </a:endParaRPr>
          </a:p>
        </p:txBody>
      </p:sp>
      <p:sp>
        <p:nvSpPr>
          <p:cNvPr id="3012" name="Google Shape;3012;p18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CN"/>
              <a:t>Integrate FLOPS regularization into the pretraining</a:t>
            </a:r>
            <a:endParaRPr/>
          </a:p>
          <a:p>
            <a:pPr marL="914400" lvl="1" indent="-317500" algn="l" rtl="0">
              <a:spcBef>
                <a:spcPts val="0"/>
              </a:spcBef>
              <a:spcAft>
                <a:spcPts val="0"/>
              </a:spcAft>
              <a:buSzPts val="1400"/>
              <a:buChar char="○"/>
            </a:pPr>
            <a:r>
              <a:rPr lang="zh-CN"/>
              <a:t>“Pushing the score mass to the left in the previous figure”</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zh-CN"/>
              <a:t>Leads to a model that is easier to train</a:t>
            </a:r>
            <a:endParaRPr/>
          </a:p>
          <a:p>
            <a:pPr marL="914400" lvl="1" indent="-317500" algn="l" rtl="0">
              <a:spcBef>
                <a:spcPts val="0"/>
              </a:spcBef>
              <a:spcAft>
                <a:spcPts val="0"/>
              </a:spcAft>
              <a:buSzPts val="1400"/>
              <a:buChar char="○"/>
            </a:pPr>
            <a:r>
              <a:rPr lang="zh-CN"/>
              <a:t>LSR models are sparser and collapse less</a:t>
            </a:r>
            <a:endParaRPr/>
          </a:p>
          <a:p>
            <a:pPr marL="914400" lvl="1" indent="-317500" algn="l" rtl="0">
              <a:spcBef>
                <a:spcPts val="0"/>
              </a:spcBef>
              <a:spcAft>
                <a:spcPts val="0"/>
              </a:spcAft>
              <a:buSzPts val="1400"/>
              <a:buChar char="○"/>
            </a:pPr>
            <a:r>
              <a:rPr lang="zh-CN"/>
              <a:t>Actually improves dense models as well</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zh-CN"/>
              <a:t>Also works if pretraining a model from scratch</a:t>
            </a:r>
            <a:endParaRPr/>
          </a:p>
          <a:p>
            <a:pPr marL="0" lvl="0" indent="0" algn="l" rtl="0">
              <a:spcBef>
                <a:spcPts val="1200"/>
              </a:spcBef>
              <a:spcAft>
                <a:spcPts val="1200"/>
              </a:spcAft>
              <a:buNone/>
            </a:pPr>
            <a:endParaRPr/>
          </a:p>
        </p:txBody>
      </p:sp>
      <p:sp>
        <p:nvSpPr>
          <p:cNvPr id="3013" name="Google Shape;3013;p184"/>
          <p:cNvSpPr txBox="1"/>
          <p:nvPr/>
        </p:nvSpPr>
        <p:spPr>
          <a:xfrm>
            <a:off x="0" y="4663225"/>
            <a:ext cx="8943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An efficiency study for SPLADE models. Lassance and Clinchant. SIGIR 2022</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An Experimental Study on Pretraining Transformers from Scratch for IR. Lassance, Dejean and Clinchant. ECIR 2023</a:t>
            </a:r>
            <a:endParaRPr sz="1000">
              <a:solidFill>
                <a:srgbClr val="222222"/>
              </a:solidFill>
              <a:highlight>
                <a:srgbClr val="FFFFFF"/>
              </a:highlight>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3017"/>
        <p:cNvGrpSpPr/>
        <p:nvPr/>
      </p:nvGrpSpPr>
      <p:grpSpPr>
        <a:xfrm>
          <a:off x="0" y="0"/>
          <a:ext cx="0" cy="0"/>
          <a:chOff x="0" y="0"/>
          <a:chExt cx="0" cy="0"/>
        </a:xfrm>
      </p:grpSpPr>
      <p:sp>
        <p:nvSpPr>
          <p:cNvPr id="3018" name="Google Shape;3018;p1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145</a:t>
            </a:fld>
            <a:endParaRPr/>
          </a:p>
        </p:txBody>
      </p:sp>
      <p:sp>
        <p:nvSpPr>
          <p:cNvPr id="3019" name="Google Shape;3019;p1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Pretraining with MLM + Flops </a:t>
            </a:r>
            <a:endParaRPr b="1">
              <a:solidFill>
                <a:srgbClr val="611BB8"/>
              </a:solidFill>
            </a:endParaRPr>
          </a:p>
        </p:txBody>
      </p:sp>
      <p:sp>
        <p:nvSpPr>
          <p:cNvPr id="3020" name="Google Shape;3020;p185"/>
          <p:cNvSpPr txBox="1"/>
          <p:nvPr/>
        </p:nvSpPr>
        <p:spPr>
          <a:xfrm>
            <a:off x="0" y="4663225"/>
            <a:ext cx="8943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An Experimental Study on Pretraining Transformers from Scratch for IR. Lassance, Dejean and Clinchant. ECIR 2023</a:t>
            </a:r>
            <a:endParaRPr sz="1000">
              <a:solidFill>
                <a:srgbClr val="222222"/>
              </a:solidFill>
              <a:highlight>
                <a:srgbClr val="FFFFFF"/>
              </a:highlight>
            </a:endParaRPr>
          </a:p>
        </p:txBody>
      </p:sp>
      <p:pic>
        <p:nvPicPr>
          <p:cNvPr id="3021" name="Google Shape;3021;p185"/>
          <p:cNvPicPr preferRelativeResize="0"/>
          <p:nvPr/>
        </p:nvPicPr>
        <p:blipFill>
          <a:blip r:embed="rId3">
            <a:alphaModFix/>
          </a:blip>
          <a:stretch>
            <a:fillRect/>
          </a:stretch>
        </p:blipFill>
        <p:spPr>
          <a:xfrm>
            <a:off x="152400" y="1170125"/>
            <a:ext cx="8839198" cy="2229269"/>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sp>
        <p:nvSpPr>
          <p:cNvPr id="3027" name="Google Shape;3027;p18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146</a:t>
            </a:fld>
            <a:endParaRPr/>
          </a:p>
        </p:txBody>
      </p:sp>
      <p:sp>
        <p:nvSpPr>
          <p:cNvPr id="3028" name="Google Shape;3028;p1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Cross-lingual retrieval, bilingual system</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English queries, passages in other languages</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Changes MLM encoder tokens filtering</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Bi-lingual model, only “English” and “target” tokens are used</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Adds MLM and parallel pretraining</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(Sort of) Fix the MLM initialization problem from before </a:t>
            </a:r>
            <a:endParaRPr sz="16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Trains with comparable passages in Wikipedia</a:t>
            </a:r>
            <a:endParaRPr sz="1600">
              <a:solidFill>
                <a:srgbClr val="222222"/>
              </a:solidFill>
              <a:latin typeface="Source Sans Pro"/>
              <a:ea typeface="Source Sans Pro"/>
              <a:cs typeface="Source Sans Pro"/>
              <a:sym typeface="Source Sans Pro"/>
            </a:endParaRPr>
          </a:p>
        </p:txBody>
      </p:sp>
      <p:sp>
        <p:nvSpPr>
          <p:cNvPr id="3029" name="Google Shape;3029;p186"/>
          <p:cNvSpPr txBox="1"/>
          <p:nvPr/>
        </p:nvSpPr>
        <p:spPr>
          <a:xfrm>
            <a:off x="0" y="4663225"/>
            <a:ext cx="8943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BLADE: combining vocabulary pruning and intermediate pretraining for scaleable neural CLIR Nair, Yang, Lawrie, Mayfield and Oard. </a:t>
            </a:r>
            <a:r>
              <a:rPr lang="zh-CN" sz="1000" i="1">
                <a:solidFill>
                  <a:srgbClr val="222222"/>
                </a:solidFill>
                <a:highlight>
                  <a:srgbClr val="FFFFFF"/>
                </a:highlight>
              </a:rPr>
              <a:t>SIGIR</a:t>
            </a:r>
            <a:r>
              <a:rPr lang="zh-CN" sz="1000">
                <a:solidFill>
                  <a:srgbClr val="222222"/>
                </a:solidFill>
                <a:highlight>
                  <a:srgbClr val="FFFFFF"/>
                </a:highlight>
              </a:rPr>
              <a:t>. 2023.</a:t>
            </a:r>
            <a:endParaRPr/>
          </a:p>
        </p:txBody>
      </p:sp>
      <p:sp>
        <p:nvSpPr>
          <p:cNvPr id="3030" name="Google Shape;3030;p186"/>
          <p:cNvSpPr/>
          <p:nvPr/>
        </p:nvSpPr>
        <p:spPr>
          <a:xfrm>
            <a:off x="6205300" y="230125"/>
            <a:ext cx="2535000" cy="13302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dk1"/>
                </a:solidFill>
                <a:latin typeface="Source Sans Pro"/>
                <a:ea typeface="Source Sans Pro"/>
                <a:cs typeface="Source Sans Pro"/>
                <a:sym typeface="Source Sans Pro"/>
              </a:rPr>
              <a:t>We will talk more about these models in multilingual!</a:t>
            </a:r>
            <a:endParaRPr>
              <a:solidFill>
                <a:schemeClr val="dk1"/>
              </a:solidFill>
            </a:endParaRPr>
          </a:p>
        </p:txBody>
      </p:sp>
      <p:sp>
        <p:nvSpPr>
          <p:cNvPr id="3031" name="Google Shape;3031;p1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Middle training - BLADE</a:t>
            </a:r>
            <a:endParaRPr b="1">
              <a:solidFill>
                <a:srgbClr val="611BB8"/>
              </a:solidFill>
            </a:endParaRPr>
          </a:p>
        </p:txBody>
      </p:sp>
      <p:sp>
        <p:nvSpPr>
          <p:cNvPr id="3032" name="Google Shape;3032;p186"/>
          <p:cNvSpPr/>
          <p:nvPr/>
        </p:nvSpPr>
        <p:spPr>
          <a:xfrm>
            <a:off x="350950" y="2854525"/>
            <a:ext cx="6833400" cy="12540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3036"/>
        <p:cNvGrpSpPr/>
        <p:nvPr/>
      </p:nvGrpSpPr>
      <p:grpSpPr>
        <a:xfrm>
          <a:off x="0" y="0"/>
          <a:ext cx="0" cy="0"/>
          <a:chOff x="0" y="0"/>
          <a:chExt cx="0" cy="0"/>
        </a:xfrm>
      </p:grpSpPr>
      <p:sp>
        <p:nvSpPr>
          <p:cNvPr id="3037" name="Google Shape;3037;p1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147</a:t>
            </a:fld>
            <a:endParaRPr/>
          </a:p>
        </p:txBody>
      </p:sp>
      <p:sp>
        <p:nvSpPr>
          <p:cNvPr id="3038" name="Google Shape;3038;p1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Conclusion</a:t>
            </a:r>
            <a:endParaRPr b="1">
              <a:solidFill>
                <a:srgbClr val="611BB8"/>
              </a:solidFill>
            </a:endParaRPr>
          </a:p>
        </p:txBody>
      </p:sp>
      <p:sp>
        <p:nvSpPr>
          <p:cNvPr id="3039" name="Google Shape;3039;p18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zh-CN"/>
              <a:t>Models may be initially easier to train</a:t>
            </a:r>
            <a:endParaRPr/>
          </a:p>
          <a:p>
            <a:pPr marL="914400" lvl="1" indent="-317500" algn="l" rtl="0">
              <a:spcBef>
                <a:spcPts val="0"/>
              </a:spcBef>
              <a:spcAft>
                <a:spcPts val="0"/>
              </a:spcAft>
              <a:buSzPts val="1400"/>
              <a:buChar char="○"/>
            </a:pPr>
            <a:r>
              <a:rPr lang="zh-CN"/>
              <a:t>MLM is closer to LSR than to dense retrieval</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zh-CN"/>
              <a:t>LSR training can be finicky</a:t>
            </a:r>
            <a:endParaRPr/>
          </a:p>
          <a:p>
            <a:pPr marL="914400" lvl="1" indent="-317500" algn="l" rtl="0">
              <a:spcBef>
                <a:spcPts val="0"/>
              </a:spcBef>
              <a:spcAft>
                <a:spcPts val="0"/>
              </a:spcAft>
              <a:buSzPts val="1400"/>
              <a:buChar char="○"/>
            </a:pPr>
            <a:r>
              <a:rPr lang="zh-CN"/>
              <a:t>MLP-encoder heavily depends on exact match</a:t>
            </a:r>
            <a:endParaRPr/>
          </a:p>
          <a:p>
            <a:pPr marL="914400" lvl="1" indent="-317500" algn="l" rtl="0">
              <a:spcBef>
                <a:spcPts val="0"/>
              </a:spcBef>
              <a:spcAft>
                <a:spcPts val="0"/>
              </a:spcAft>
              <a:buSzPts val="1400"/>
              <a:buChar char="○"/>
            </a:pPr>
            <a:r>
              <a:rPr lang="zh-CN"/>
              <a:t>MLM-encoder can collapse / lead to over-expansion (more on that on multimodal!)</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zh-CN"/>
              <a:t>Interactions with distillation are under-studied</a:t>
            </a:r>
            <a:endParaRPr/>
          </a:p>
          <a:p>
            <a:pPr marL="914400" lvl="1" indent="-317500" algn="l" rtl="0">
              <a:spcBef>
                <a:spcPts val="0"/>
              </a:spcBef>
              <a:spcAft>
                <a:spcPts val="0"/>
              </a:spcAft>
              <a:buSzPts val="1400"/>
              <a:buChar char="○"/>
            </a:pPr>
            <a:r>
              <a:rPr lang="zh-CN"/>
              <a:t>Margin-MSE needs requires over-expansion</a:t>
            </a:r>
            <a:endParaRPr/>
          </a:p>
          <a:p>
            <a:pPr marL="914400" lvl="1" indent="-317500" algn="l" rtl="0">
              <a:spcBef>
                <a:spcPts val="0"/>
              </a:spcBef>
              <a:spcAft>
                <a:spcPts val="0"/>
              </a:spcAft>
              <a:buSzPts val="1400"/>
              <a:buChar char="○"/>
            </a:pPr>
            <a:r>
              <a:rPr lang="zh-CN"/>
              <a:t>KL-Div may not be ideal for a more general first stage</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3044"/>
        <p:cNvGrpSpPr/>
        <p:nvPr/>
      </p:nvGrpSpPr>
      <p:grpSpPr>
        <a:xfrm>
          <a:off x="0" y="0"/>
          <a:ext cx="0" cy="0"/>
          <a:chOff x="0" y="0"/>
          <a:chExt cx="0" cy="0"/>
        </a:xfrm>
      </p:grpSpPr>
      <p:sp>
        <p:nvSpPr>
          <p:cNvPr id="3045" name="Google Shape;3045;p188"/>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148</a:t>
            </a:fld>
            <a:endParaRPr/>
          </a:p>
        </p:txBody>
      </p:sp>
      <p:sp>
        <p:nvSpPr>
          <p:cNvPr id="3046" name="Google Shape;3046;p188"/>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pic>
        <p:nvPicPr>
          <p:cNvPr id="3047" name="Google Shape;3047;p188"/>
          <p:cNvPicPr preferRelativeResize="0"/>
          <p:nvPr/>
        </p:nvPicPr>
        <p:blipFill>
          <a:blip r:embed="rId3">
            <a:alphaModFix/>
          </a:blip>
          <a:stretch>
            <a:fillRect/>
          </a:stretch>
        </p:blipFill>
        <p:spPr>
          <a:xfrm>
            <a:off x="2697313" y="1017725"/>
            <a:ext cx="3749376" cy="3749376"/>
          </a:xfrm>
          <a:prstGeom prst="rect">
            <a:avLst/>
          </a:prstGeom>
          <a:noFill/>
          <a:ln>
            <a:noFill/>
          </a:ln>
        </p:spPr>
      </p:pic>
      <p:sp>
        <p:nvSpPr>
          <p:cNvPr id="3048" name="Google Shape;3048;p1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Questions</a:t>
            </a:r>
            <a:endParaRPr b="1">
              <a:solidFill>
                <a:srgbClr val="611BB8"/>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053" name="Google Shape;3053;p189"/>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Modalities: Text LSR</a:t>
            </a:r>
            <a:endParaRPr/>
          </a:p>
        </p:txBody>
      </p:sp>
      <p:sp>
        <p:nvSpPr>
          <p:cNvPr id="3054" name="Google Shape;3054;p189"/>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chemeClr val="dk2"/>
              </a:buClr>
              <a:buSzPts val="1100"/>
              <a:buFont typeface="Arial"/>
              <a:buNone/>
            </a:pPr>
            <a:r>
              <a:rPr lang="zh-CN" sz="2500" b="1">
                <a:solidFill>
                  <a:schemeClr val="dk2"/>
                </a:solidFill>
                <a:latin typeface="Raleway"/>
                <a:ea typeface="Raleway"/>
                <a:cs typeface="Raleway"/>
                <a:sym typeface="Raleway"/>
              </a:rPr>
              <a:t>SIGIR 2025 Tutorial</a:t>
            </a:r>
            <a:endParaRPr sz="2500" b="1">
              <a:solidFill>
                <a:schemeClr val="dk2"/>
              </a:solidFill>
              <a:latin typeface="Raleway"/>
              <a:ea typeface="Raleway"/>
              <a:cs typeface="Raleway"/>
              <a:sym typeface="Raleway"/>
            </a:endParaRPr>
          </a:p>
          <a:p>
            <a:pPr marL="0" lvl="0" indent="0" algn="r" rtl="0">
              <a:spcBef>
                <a:spcPts val="0"/>
              </a:spcBef>
              <a:spcAft>
                <a:spcPts val="0"/>
              </a:spcAft>
              <a:buNone/>
            </a:pPr>
            <a:r>
              <a:rPr lang="zh-CN" sz="1600" b="1">
                <a:latin typeface="Raleway"/>
                <a:ea typeface="Raleway"/>
                <a:cs typeface="Raleway"/>
                <a:sym typeface="Raleway"/>
              </a:rPr>
              <a:t>Siddharth Singh</a:t>
            </a:r>
            <a:endParaRPr sz="1600" b="1">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rgbClr val="000000"/>
                </a:solidFill>
              </a:rPr>
              <a:t>1. Intuition / Interpretability</a:t>
            </a:r>
            <a:endParaRPr b="1">
              <a:solidFill>
                <a:srgbClr val="000000"/>
              </a:solidFill>
            </a:endParaRPr>
          </a:p>
          <a:p>
            <a:pPr marL="0" lvl="0" indent="0" algn="l" rtl="0">
              <a:spcBef>
                <a:spcPts val="1200"/>
              </a:spcBef>
              <a:spcAft>
                <a:spcPts val="1200"/>
              </a:spcAft>
              <a:buNone/>
            </a:pPr>
            <a:r>
              <a:rPr lang="zh-CN">
                <a:solidFill>
                  <a:srgbClr val="000000"/>
                </a:solidFill>
              </a:rPr>
              <a:t>Comapred to dense vectors, sparse vectors that are aligned with terms in a vocabulary can be easily reasoned about.</a:t>
            </a:r>
            <a:endParaRPr sz="2600" b="1">
              <a:solidFill>
                <a:srgbClr val="000000"/>
              </a:solidFill>
            </a:endParaRPr>
          </a:p>
        </p:txBody>
      </p:sp>
      <p:sp>
        <p:nvSpPr>
          <p:cNvPr id="379" name="Google Shape;379;p5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Why Sparse?</a:t>
            </a:r>
            <a:endParaRPr/>
          </a:p>
        </p:txBody>
      </p:sp>
      <p:sp>
        <p:nvSpPr>
          <p:cNvPr id="380" name="Google Shape;380;p51"/>
          <p:cNvSpPr/>
          <p:nvPr/>
        </p:nvSpPr>
        <p:spPr>
          <a:xfrm>
            <a:off x="5486400" y="2039375"/>
            <a:ext cx="3345900" cy="1416600"/>
          </a:xfrm>
          <a:prstGeom prst="cloudCallout">
            <a:avLst>
              <a:gd name="adj1" fmla="val -56255"/>
              <a:gd name="adj2" fmla="val 51387"/>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atin typeface="Source Sans Pro"/>
                <a:ea typeface="Source Sans Pro"/>
                <a:cs typeface="Source Sans Pro"/>
                <a:sym typeface="Source Sans Pro"/>
              </a:rPr>
              <a:t>The terms with the highest weights are the most important in the document</a:t>
            </a:r>
            <a:endParaRPr>
              <a:latin typeface="Source Sans Pro"/>
              <a:ea typeface="Source Sans Pro"/>
              <a:cs typeface="Source Sans Pro"/>
              <a:sym typeface="Source Sans Pro"/>
            </a:endParaRPr>
          </a:p>
        </p:txBody>
      </p:sp>
      <p:pic>
        <p:nvPicPr>
          <p:cNvPr id="382" name="Google Shape;382;p51"/>
          <p:cNvPicPr preferRelativeResize="0"/>
          <p:nvPr/>
        </p:nvPicPr>
        <p:blipFill>
          <a:blip r:embed="rId3">
            <a:alphaModFix/>
          </a:blip>
          <a:stretch>
            <a:fillRect/>
          </a:stretch>
        </p:blipFill>
        <p:spPr>
          <a:xfrm>
            <a:off x="311700" y="2431255"/>
            <a:ext cx="5047399" cy="2442775"/>
          </a:xfrm>
          <a:prstGeom prst="rect">
            <a:avLst/>
          </a:prstGeom>
          <a:noFill/>
          <a:ln>
            <a:noFill/>
          </a:ln>
        </p:spPr>
      </p:pic>
      <p:sp>
        <p:nvSpPr>
          <p:cNvPr id="381" name="Google Shape;381;p51"/>
          <p:cNvSpPr txBox="1"/>
          <p:nvPr/>
        </p:nvSpPr>
        <p:spPr>
          <a:xfrm>
            <a:off x="3757500" y="4652925"/>
            <a:ext cx="53865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zh-CN" u="sng">
                <a:solidFill>
                  <a:schemeClr val="hlink"/>
                </a:solidFill>
                <a:latin typeface="Source Sans Pro"/>
                <a:ea typeface="Source Sans Pro"/>
                <a:cs typeface="Source Sans Pro"/>
                <a:sym typeface="Source Sans Pro"/>
                <a:hlinkClick r:id="rId4"/>
              </a:rPr>
              <a:t>https://huggingface.co/spaces/terrierteam/splade</a:t>
            </a:r>
            <a:endParaRPr>
              <a:solidFill>
                <a:schemeClr val="lt2"/>
              </a:solidFill>
              <a:latin typeface="Source Sans Pro"/>
              <a:ea typeface="Source Sans Pro"/>
              <a:cs typeface="Source Sans Pro"/>
              <a:sym typeface="Source Sans Pro"/>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sp>
        <p:nvSpPr>
          <p:cNvPr id="3059" name="Google Shape;3059;p190"/>
          <p:cNvSpPr txBox="1">
            <a:spLocks noGrp="1"/>
          </p:cNvSpPr>
          <p:nvPr>
            <p:ph type="body" idx="1"/>
          </p:nvPr>
        </p:nvSpPr>
        <p:spPr>
          <a:xfrm>
            <a:off x="1461925" y="1152475"/>
            <a:ext cx="73704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zh-CN" sz="1700">
                <a:solidFill>
                  <a:schemeClr val="dk2"/>
                </a:solidFill>
                <a:latin typeface="Arial"/>
                <a:ea typeface="Arial"/>
                <a:cs typeface="Arial"/>
                <a:sym typeface="Arial"/>
              </a:rPr>
              <a:t>Introduction</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Datasets and Evaluation</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LSR Framework</a:t>
            </a:r>
            <a:r>
              <a:rPr lang="zh-CN" sz="1700">
                <a:solidFill>
                  <a:srgbClr val="611BB8"/>
                </a:solidFill>
                <a:latin typeface="Arial"/>
                <a:ea typeface="Arial"/>
                <a:cs typeface="Arial"/>
                <a:sym typeface="Arial"/>
              </a:rPr>
              <a:t> </a:t>
            </a:r>
            <a:endParaRPr sz="1700">
              <a:solidFill>
                <a:schemeClr val="dk1"/>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Training LSR</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b="1">
                <a:solidFill>
                  <a:schemeClr val="dk1"/>
                </a:solidFill>
                <a:latin typeface="Arial"/>
                <a:ea typeface="Arial"/>
                <a:cs typeface="Arial"/>
                <a:sym typeface="Arial"/>
              </a:rPr>
              <a:t>Modalities</a:t>
            </a:r>
            <a:endParaRPr sz="1700" b="1">
              <a:solidFill>
                <a:schemeClr val="dk1"/>
              </a:solidFill>
              <a:latin typeface="Arial"/>
              <a:ea typeface="Arial"/>
              <a:cs typeface="Arial"/>
              <a:sym typeface="Arial"/>
            </a:endParaRPr>
          </a:p>
          <a:p>
            <a:pPr marL="457200" lvl="0" indent="-336550" algn="l" rtl="0">
              <a:spcBef>
                <a:spcPts val="0"/>
              </a:spcBef>
              <a:spcAft>
                <a:spcPts val="0"/>
              </a:spcAft>
              <a:buClr>
                <a:schemeClr val="dk1"/>
              </a:buClr>
              <a:buSzPts val="1700"/>
              <a:buFont typeface="Arial"/>
              <a:buChar char="●"/>
            </a:pPr>
            <a:r>
              <a:rPr lang="zh-CN" sz="1700" b="1">
                <a:solidFill>
                  <a:schemeClr val="dk1"/>
                </a:solidFill>
                <a:latin typeface="Arial"/>
                <a:ea typeface="Arial"/>
                <a:cs typeface="Arial"/>
                <a:sym typeface="Arial"/>
              </a:rPr>
              <a:t>Text ←  Now</a:t>
            </a:r>
            <a:endParaRPr sz="1700" b="1">
              <a:solidFill>
                <a:schemeClr val="dk1"/>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Multilingual Text</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Multimodal Data</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Indexing &amp; efficiency</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Hybrid dense-sparse retrieval</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Conclusion</a:t>
            </a:r>
            <a:endParaRPr sz="1700">
              <a:solidFill>
                <a:schemeClr val="dk2"/>
              </a:solidFill>
              <a:latin typeface="Arial"/>
              <a:ea typeface="Arial"/>
              <a:cs typeface="Arial"/>
              <a:sym typeface="Arial"/>
            </a:endParaRPr>
          </a:p>
        </p:txBody>
      </p:sp>
      <p:sp>
        <p:nvSpPr>
          <p:cNvPr id="3060" name="Google Shape;3060;p190"/>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3061" name="Google Shape;3061;p19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150</a:t>
            </a:fld>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3066"/>
        <p:cNvGrpSpPr/>
        <p:nvPr/>
      </p:nvGrpSpPr>
      <p:grpSpPr>
        <a:xfrm>
          <a:off x="0" y="0"/>
          <a:ext cx="0" cy="0"/>
          <a:chOff x="0" y="0"/>
          <a:chExt cx="0" cy="0"/>
        </a:xfrm>
      </p:grpSpPr>
      <p:sp>
        <p:nvSpPr>
          <p:cNvPr id="3067" name="Google Shape;3067;p191"/>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151</a:t>
            </a:fld>
            <a:endParaRPr/>
          </a:p>
        </p:txBody>
      </p:sp>
      <p:sp>
        <p:nvSpPr>
          <p:cNvPr id="3068" name="Google Shape;3068;p191"/>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069" name="Google Shape;3069;p1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The Most Important Slide</a:t>
            </a:r>
            <a:endParaRPr sz="3000" b="1">
              <a:solidFill>
                <a:srgbClr val="611BB8"/>
              </a:solidFill>
              <a:latin typeface="Raleway"/>
              <a:ea typeface="Raleway"/>
              <a:cs typeface="Raleway"/>
              <a:sym typeface="Raleway"/>
            </a:endParaRPr>
          </a:p>
        </p:txBody>
      </p:sp>
      <p:sp>
        <p:nvSpPr>
          <p:cNvPr id="3070" name="Google Shape;3070;p191"/>
          <p:cNvSpPr txBox="1"/>
          <p:nvPr/>
        </p:nvSpPr>
        <p:spPr>
          <a:xfrm>
            <a:off x="351500" y="1126250"/>
            <a:ext cx="8350200" cy="36531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AutoNum type="arabicPeriod"/>
            </a:pPr>
            <a:r>
              <a:rPr lang="zh-CN" sz="1800" b="1">
                <a:solidFill>
                  <a:schemeClr val="dk1"/>
                </a:solidFill>
              </a:rPr>
              <a:t>How do we output a sparse vector with weighted, non-negative dimensions?</a:t>
            </a:r>
            <a:endParaRPr sz="1800" b="1">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zh-CN" sz="1800" b="1">
                <a:solidFill>
                  <a:schemeClr val="dk1"/>
                </a:solidFill>
              </a:rPr>
              <a:t>What parts of the LSR framework matter to get the </a:t>
            </a:r>
            <a:r>
              <a:rPr lang="zh-CN" sz="1800" b="1">
                <a:solidFill>
                  <a:srgbClr val="611BB8"/>
                </a:solidFill>
              </a:rPr>
              <a:t>right terms</a:t>
            </a:r>
            <a:r>
              <a:rPr lang="zh-CN" sz="1800" b="1">
                <a:solidFill>
                  <a:schemeClr val="dk1"/>
                </a:solidFill>
              </a:rPr>
              <a:t> and the </a:t>
            </a:r>
            <a:r>
              <a:rPr lang="zh-CN" sz="1800" b="1">
                <a:solidFill>
                  <a:srgbClr val="611BB8"/>
                </a:solidFill>
              </a:rPr>
              <a:t>right weights</a:t>
            </a:r>
            <a:r>
              <a:rPr lang="zh-CN" sz="1800" b="1">
                <a:solidFill>
                  <a:schemeClr val="dk1"/>
                </a:solidFill>
              </a:rPr>
              <a:t>?</a:t>
            </a:r>
            <a:endParaRPr sz="1800" b="1">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zh-CN" sz="1500" b="1">
                <a:solidFill>
                  <a:srgbClr val="5E2B97"/>
                </a:solidFill>
              </a:rPr>
              <a:t>Hint: Mostly the encoder!</a:t>
            </a:r>
            <a:endParaRPr sz="1500" b="1">
              <a:solidFill>
                <a:srgbClr val="5E2B97"/>
              </a:solidFill>
            </a:endParaRPr>
          </a:p>
          <a:p>
            <a:pPr marL="45720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zh-CN" sz="1800" b="1">
                <a:solidFill>
                  <a:schemeClr val="dk1"/>
                </a:solidFill>
              </a:rPr>
              <a:t>…and what aspects of the text retrieval setup affect LSR performance?</a:t>
            </a:r>
            <a:endParaRPr sz="1800" b="1">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zh-CN" sz="1500" b="1">
                <a:solidFill>
                  <a:srgbClr val="5E2B97"/>
                </a:solidFill>
              </a:rPr>
              <a:t>Hint: Mostly how we encode the query side or the document side - or both!</a:t>
            </a:r>
            <a:endParaRPr sz="2200" b="1">
              <a:solidFill>
                <a:srgbClr val="5E2B97"/>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3074"/>
        <p:cNvGrpSpPr/>
        <p:nvPr/>
      </p:nvGrpSpPr>
      <p:grpSpPr>
        <a:xfrm>
          <a:off x="0" y="0"/>
          <a:ext cx="0" cy="0"/>
          <a:chOff x="0" y="0"/>
          <a:chExt cx="0" cy="0"/>
        </a:xfrm>
      </p:grpSpPr>
      <p:sp>
        <p:nvSpPr>
          <p:cNvPr id="3075" name="Google Shape;3075;p1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3820" b="1">
                <a:solidFill>
                  <a:srgbClr val="5E2B97"/>
                </a:solidFill>
              </a:rPr>
              <a:t>Roadmap</a:t>
            </a:r>
            <a:endParaRPr sz="3820" b="1">
              <a:solidFill>
                <a:srgbClr val="5E2B97"/>
              </a:solidFill>
            </a:endParaRPr>
          </a:p>
        </p:txBody>
      </p:sp>
      <p:sp>
        <p:nvSpPr>
          <p:cNvPr id="3076" name="Google Shape;3076;p192"/>
          <p:cNvSpPr txBox="1">
            <a:spLocks noGrp="1"/>
          </p:cNvSpPr>
          <p:nvPr>
            <p:ph type="body" idx="1"/>
          </p:nvPr>
        </p:nvSpPr>
        <p:spPr>
          <a:xfrm>
            <a:off x="407400" y="1571150"/>
            <a:ext cx="8520600" cy="3416400"/>
          </a:xfrm>
          <a:prstGeom prst="rect">
            <a:avLst/>
          </a:prstGeom>
        </p:spPr>
        <p:txBody>
          <a:bodyPr spcFirstLastPara="1" wrap="square" lIns="91425" tIns="91425" rIns="91425" bIns="91425" anchor="t" anchorCtr="0">
            <a:normAutofit/>
          </a:bodyPr>
          <a:lstStyle/>
          <a:p>
            <a:pPr marL="457200" lvl="0" indent="-419100" algn="l" rtl="0">
              <a:spcBef>
                <a:spcPts val="0"/>
              </a:spcBef>
              <a:spcAft>
                <a:spcPts val="0"/>
              </a:spcAft>
              <a:buClr>
                <a:srgbClr val="611BB8"/>
              </a:buClr>
              <a:buSzPts val="3000"/>
              <a:buAutoNum type="arabicPeriod"/>
            </a:pPr>
            <a:r>
              <a:rPr lang="zh-CN" sz="3000">
                <a:solidFill>
                  <a:srgbClr val="611BB8"/>
                </a:solidFill>
              </a:rPr>
              <a:t>Background</a:t>
            </a:r>
            <a:endParaRPr sz="3000">
              <a:solidFill>
                <a:srgbClr val="611BB8"/>
              </a:solidFill>
            </a:endParaRPr>
          </a:p>
          <a:p>
            <a:pPr marL="457200" lvl="0" indent="-419100" algn="l" rtl="0">
              <a:spcBef>
                <a:spcPts val="0"/>
              </a:spcBef>
              <a:spcAft>
                <a:spcPts val="0"/>
              </a:spcAft>
              <a:buClr>
                <a:srgbClr val="611BB8"/>
              </a:buClr>
              <a:buSzPts val="3000"/>
              <a:buAutoNum type="arabicPeriod"/>
            </a:pPr>
            <a:r>
              <a:rPr lang="zh-CN" sz="3000">
                <a:solidFill>
                  <a:srgbClr val="611BB8"/>
                </a:solidFill>
              </a:rPr>
              <a:t>Architectures </a:t>
            </a:r>
            <a:endParaRPr sz="3000">
              <a:solidFill>
                <a:srgbClr val="611BB8"/>
              </a:solidFill>
            </a:endParaRPr>
          </a:p>
          <a:p>
            <a:pPr marL="457200" lvl="0" indent="-419100" algn="l" rtl="0">
              <a:spcBef>
                <a:spcPts val="0"/>
              </a:spcBef>
              <a:spcAft>
                <a:spcPts val="0"/>
              </a:spcAft>
              <a:buClr>
                <a:srgbClr val="611BB8"/>
              </a:buClr>
              <a:buSzPts val="3000"/>
              <a:buAutoNum type="arabicPeriod"/>
            </a:pPr>
            <a:r>
              <a:rPr lang="zh-CN" sz="3000">
                <a:solidFill>
                  <a:srgbClr val="611BB8"/>
                </a:solidFill>
              </a:rPr>
              <a:t>Results</a:t>
            </a:r>
            <a:endParaRPr sz="3000">
              <a:solidFill>
                <a:srgbClr val="611BB8"/>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3080"/>
        <p:cNvGrpSpPr/>
        <p:nvPr/>
      </p:nvGrpSpPr>
      <p:grpSpPr>
        <a:xfrm>
          <a:off x="0" y="0"/>
          <a:ext cx="0" cy="0"/>
          <a:chOff x="0" y="0"/>
          <a:chExt cx="0" cy="0"/>
        </a:xfrm>
      </p:grpSpPr>
      <p:sp>
        <p:nvSpPr>
          <p:cNvPr id="3081" name="Google Shape;3081;p1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457200" lvl="0" indent="-458469" algn="l" rtl="0">
              <a:spcBef>
                <a:spcPts val="0"/>
              </a:spcBef>
              <a:spcAft>
                <a:spcPts val="0"/>
              </a:spcAft>
              <a:buClr>
                <a:srgbClr val="5E2B97"/>
              </a:buClr>
              <a:buSzPts val="3620"/>
              <a:buAutoNum type="arabicPeriod"/>
            </a:pPr>
            <a:r>
              <a:rPr lang="zh-CN" sz="3620">
                <a:solidFill>
                  <a:srgbClr val="5E2B97"/>
                </a:solidFill>
              </a:rPr>
              <a:t>Background</a:t>
            </a:r>
            <a:endParaRPr sz="3620">
              <a:solidFill>
                <a:srgbClr val="5E2B97"/>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3085"/>
        <p:cNvGrpSpPr/>
        <p:nvPr/>
      </p:nvGrpSpPr>
      <p:grpSpPr>
        <a:xfrm>
          <a:off x="0" y="0"/>
          <a:ext cx="0" cy="0"/>
          <a:chOff x="0" y="0"/>
          <a:chExt cx="0" cy="0"/>
        </a:xfrm>
      </p:grpSpPr>
      <p:sp>
        <p:nvSpPr>
          <p:cNvPr id="3086" name="Google Shape;3086;p1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Following Up</a:t>
            </a:r>
            <a:endParaRPr/>
          </a:p>
        </p:txBody>
      </p:sp>
      <p:sp>
        <p:nvSpPr>
          <p:cNvPr id="3087" name="Google Shape;3087;p19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1"/>
                </a:solidFill>
              </a:rPr>
              <a:t>“How do we output a sparse vector with weighted, non-negative dimensions?”</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42900" algn="l" rtl="0">
              <a:spcBef>
                <a:spcPts val="0"/>
              </a:spcBef>
              <a:spcAft>
                <a:spcPts val="0"/>
              </a:spcAft>
              <a:buClr>
                <a:schemeClr val="dk1"/>
              </a:buClr>
              <a:buSzPts val="1800"/>
              <a:buChar char="●"/>
            </a:pPr>
            <a:r>
              <a:rPr lang="zh-CN">
                <a:solidFill>
                  <a:schemeClr val="dk1"/>
                </a:solidFill>
              </a:rPr>
              <a:t>Do these dimensions need to correspond to </a:t>
            </a:r>
            <a:r>
              <a:rPr lang="zh-CN" i="1">
                <a:solidFill>
                  <a:schemeClr val="dk1"/>
                </a:solidFill>
              </a:rPr>
              <a:t>words</a:t>
            </a:r>
            <a:r>
              <a:rPr lang="zh-CN">
                <a:solidFill>
                  <a:schemeClr val="dk1"/>
                </a:solidFill>
              </a:rPr>
              <a:t>?</a:t>
            </a:r>
            <a:endParaRPr>
              <a:solidFill>
                <a:schemeClr val="dk1"/>
              </a:solidFill>
            </a:endParaRPr>
          </a:p>
          <a:p>
            <a:pPr marL="457200" lvl="0" indent="-342900" algn="l" rtl="0">
              <a:spcBef>
                <a:spcPts val="0"/>
              </a:spcBef>
              <a:spcAft>
                <a:spcPts val="0"/>
              </a:spcAft>
              <a:buClr>
                <a:schemeClr val="dk1"/>
              </a:buClr>
              <a:buSzPts val="1800"/>
              <a:buChar char="●"/>
            </a:pPr>
            <a:r>
              <a:rPr lang="zh-CN">
                <a:solidFill>
                  <a:schemeClr val="dk1"/>
                </a:solidFill>
              </a:rPr>
              <a:t>Let’s look at one of the first LSR systems.</a:t>
            </a:r>
            <a:endParaRPr>
              <a:solidFill>
                <a:schemeClr val="dk1"/>
              </a:solidFill>
            </a:endParaRPr>
          </a:p>
          <a:p>
            <a:pPr marL="457200" lvl="0" indent="-342900" algn="l" rtl="0">
              <a:spcBef>
                <a:spcPts val="0"/>
              </a:spcBef>
              <a:spcAft>
                <a:spcPts val="0"/>
              </a:spcAft>
              <a:buClr>
                <a:schemeClr val="dk1"/>
              </a:buClr>
              <a:buSzPts val="1800"/>
              <a:buChar char="●"/>
            </a:pPr>
            <a:r>
              <a:rPr lang="zh-CN">
                <a:solidFill>
                  <a:schemeClr val="dk1"/>
                </a:solidFill>
              </a:rPr>
              <a:t>What made this method unique?</a:t>
            </a:r>
            <a:endParaRPr>
              <a:solidFill>
                <a:schemeClr val="dk1"/>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3092"/>
        <p:cNvGrpSpPr/>
        <p:nvPr/>
      </p:nvGrpSpPr>
      <p:grpSpPr>
        <a:xfrm>
          <a:off x="0" y="0"/>
          <a:ext cx="0" cy="0"/>
          <a:chOff x="0" y="0"/>
          <a:chExt cx="0" cy="0"/>
        </a:xfrm>
      </p:grpSpPr>
      <p:sp>
        <p:nvSpPr>
          <p:cNvPr id="3093" name="Google Shape;3093;p19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155</a:t>
            </a:fld>
            <a:endParaRPr/>
          </a:p>
        </p:txBody>
      </p:sp>
      <p:sp>
        <p:nvSpPr>
          <p:cNvPr id="3094" name="Google Shape;3094;p195"/>
          <p:cNvSpPr txBox="1"/>
          <p:nvPr/>
        </p:nvSpPr>
        <p:spPr>
          <a:xfrm>
            <a:off x="0" y="4752775"/>
            <a:ext cx="6905700" cy="393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i="1">
                <a:solidFill>
                  <a:schemeClr val="dk1"/>
                </a:solidFill>
              </a:rPr>
              <a:t>From Neural Re-Ranking to Neural Ranking: Learning a Sparse Representation for Inverted Indexing</a:t>
            </a:r>
            <a:r>
              <a:rPr lang="zh-CN" sz="1100">
                <a:solidFill>
                  <a:schemeClr val="dk1"/>
                </a:solidFill>
              </a:rPr>
              <a:t>. Zamani, Dehghani, Croft, Learned-Miller, Kamps. CIKM 2018</a:t>
            </a:r>
            <a:endParaRPr sz="1100" i="0" u="none" strike="noStrike" cap="none">
              <a:solidFill>
                <a:srgbClr val="666666"/>
              </a:solidFill>
            </a:endParaRPr>
          </a:p>
        </p:txBody>
      </p:sp>
      <p:sp>
        <p:nvSpPr>
          <p:cNvPr id="3095" name="Google Shape;3095;p195"/>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096" name="Google Shape;3096;p195"/>
          <p:cNvSpPr txBox="1">
            <a:spLocks noGrp="1"/>
          </p:cNvSpPr>
          <p:nvPr>
            <p:ph type="title"/>
          </p:nvPr>
        </p:nvSpPr>
        <p:spPr>
          <a:xfrm>
            <a:off x="0" y="36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Standalone Neural Ranking Model (SNRM)</a:t>
            </a:r>
            <a:endParaRPr sz="3000" b="1">
              <a:solidFill>
                <a:srgbClr val="611BB8"/>
              </a:solidFill>
              <a:latin typeface="Raleway"/>
              <a:ea typeface="Raleway"/>
              <a:cs typeface="Raleway"/>
              <a:sym typeface="Raleway"/>
            </a:endParaRPr>
          </a:p>
        </p:txBody>
      </p:sp>
      <p:sp>
        <p:nvSpPr>
          <p:cNvPr id="3097" name="Google Shape;3097;p195"/>
          <p:cNvSpPr txBox="1"/>
          <p:nvPr/>
        </p:nvSpPr>
        <p:spPr>
          <a:xfrm>
            <a:off x="0" y="942975"/>
            <a:ext cx="4734000" cy="2705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zh-CN" sz="1800">
                <a:solidFill>
                  <a:schemeClr val="dk1"/>
                </a:solidFill>
              </a:rPr>
              <a:t>Approach</a:t>
            </a:r>
            <a:endParaRPr sz="1800">
              <a:solidFill>
                <a:schemeClr val="dk1"/>
              </a:solidFill>
            </a:endParaRPr>
          </a:p>
          <a:p>
            <a:pPr marL="914400" lvl="1" indent="-342900" algn="l" rtl="0">
              <a:spcBef>
                <a:spcPts val="0"/>
              </a:spcBef>
              <a:spcAft>
                <a:spcPts val="0"/>
              </a:spcAft>
              <a:buClr>
                <a:schemeClr val="dk1"/>
              </a:buClr>
              <a:buSzPts val="1800"/>
              <a:buChar char="○"/>
            </a:pPr>
            <a:r>
              <a:rPr lang="zh-CN" sz="1800">
                <a:solidFill>
                  <a:schemeClr val="dk1"/>
                </a:solidFill>
              </a:rPr>
              <a:t>Windows of static embeddings</a:t>
            </a:r>
            <a:endParaRPr sz="1800">
              <a:solidFill>
                <a:schemeClr val="dk1"/>
              </a:solidFill>
            </a:endParaRPr>
          </a:p>
          <a:p>
            <a:pPr marL="914400" lvl="1" indent="-342900" algn="l" rtl="0">
              <a:spcBef>
                <a:spcPts val="0"/>
              </a:spcBef>
              <a:spcAft>
                <a:spcPts val="0"/>
              </a:spcAft>
              <a:buClr>
                <a:schemeClr val="dk1"/>
              </a:buClr>
              <a:buSzPts val="1800"/>
              <a:buChar char="○"/>
            </a:pPr>
            <a:r>
              <a:rPr lang="zh-CN" sz="1800">
                <a:solidFill>
                  <a:schemeClr val="dk1"/>
                </a:solidFill>
              </a:rPr>
              <a:t>N-grams to sparse vector</a:t>
            </a:r>
            <a:br>
              <a:rPr lang="zh-CN" sz="1800">
                <a:solidFill>
                  <a:schemeClr val="dk1"/>
                </a:solidFill>
              </a:rPr>
            </a:br>
            <a:r>
              <a:rPr lang="zh-CN" sz="1800">
                <a:solidFill>
                  <a:schemeClr val="dk1"/>
                </a:solidFill>
              </a:rPr>
              <a:t>(similar to MLM head)</a:t>
            </a:r>
            <a:endParaRPr sz="1800">
              <a:solidFill>
                <a:schemeClr val="dk1"/>
              </a:solidFill>
            </a:endParaRPr>
          </a:p>
          <a:p>
            <a:pPr marL="457200" lvl="0" indent="-342900" algn="l" rtl="0">
              <a:spcBef>
                <a:spcPts val="0"/>
              </a:spcBef>
              <a:spcAft>
                <a:spcPts val="0"/>
              </a:spcAft>
              <a:buClr>
                <a:schemeClr val="dk1"/>
              </a:buClr>
              <a:buSzPts val="1800"/>
              <a:buChar char="●"/>
            </a:pPr>
            <a:r>
              <a:rPr lang="zh-CN" sz="1800">
                <a:solidFill>
                  <a:schemeClr val="dk1"/>
                </a:solidFill>
              </a:rPr>
              <a:t>Sparse vector is not grounded (latent)</a:t>
            </a:r>
            <a:endParaRPr sz="1800">
              <a:solidFill>
                <a:schemeClr val="dk1"/>
              </a:solidFill>
            </a:endParaRPr>
          </a:p>
          <a:p>
            <a:pPr marL="0" lvl="0" indent="0" algn="l" rtl="0">
              <a:spcBef>
                <a:spcPts val="0"/>
              </a:spcBef>
              <a:spcAft>
                <a:spcPts val="0"/>
              </a:spcAft>
              <a:buNone/>
            </a:pPr>
            <a:endParaRPr sz="1800">
              <a:solidFill>
                <a:schemeClr val="dk1"/>
              </a:solidFill>
            </a:endParaRPr>
          </a:p>
        </p:txBody>
      </p:sp>
      <p:pic>
        <p:nvPicPr>
          <p:cNvPr id="3098" name="Google Shape;3098;p195"/>
          <p:cNvPicPr preferRelativeResize="0"/>
          <p:nvPr/>
        </p:nvPicPr>
        <p:blipFill>
          <a:blip r:embed="rId3">
            <a:alphaModFix/>
          </a:blip>
          <a:stretch>
            <a:fillRect/>
          </a:stretch>
        </p:blipFill>
        <p:spPr>
          <a:xfrm>
            <a:off x="4483025" y="542700"/>
            <a:ext cx="4660975" cy="427255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3103"/>
        <p:cNvGrpSpPr/>
        <p:nvPr/>
      </p:nvGrpSpPr>
      <p:grpSpPr>
        <a:xfrm>
          <a:off x="0" y="0"/>
          <a:ext cx="0" cy="0"/>
          <a:chOff x="0" y="0"/>
          <a:chExt cx="0" cy="0"/>
        </a:xfrm>
      </p:grpSpPr>
      <p:sp>
        <p:nvSpPr>
          <p:cNvPr id="3104" name="Google Shape;3104;p19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156</a:t>
            </a:fld>
            <a:endParaRPr/>
          </a:p>
        </p:txBody>
      </p:sp>
      <p:sp>
        <p:nvSpPr>
          <p:cNvPr id="3105" name="Google Shape;3105;p196"/>
          <p:cNvSpPr txBox="1"/>
          <p:nvPr/>
        </p:nvSpPr>
        <p:spPr>
          <a:xfrm>
            <a:off x="0" y="4815250"/>
            <a:ext cx="6905700" cy="2955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a:solidFill>
                  <a:schemeClr val="dk1"/>
                </a:solidFill>
              </a:rPr>
              <a:t>Zamani et al. </a:t>
            </a:r>
            <a:r>
              <a:rPr lang="zh-CN" sz="1100" b="1">
                <a:solidFill>
                  <a:schemeClr val="dk1"/>
                </a:solidFill>
              </a:rPr>
              <a:t>(See Slide 6)</a:t>
            </a:r>
            <a:endParaRPr sz="1100" i="0" u="none" strike="noStrike" cap="none">
              <a:solidFill>
                <a:srgbClr val="666666"/>
              </a:solidFill>
              <a:latin typeface="Arial"/>
              <a:ea typeface="Arial"/>
              <a:cs typeface="Arial"/>
              <a:sym typeface="Arial"/>
            </a:endParaRPr>
          </a:p>
        </p:txBody>
      </p:sp>
      <p:sp>
        <p:nvSpPr>
          <p:cNvPr id="3106" name="Google Shape;3106;p196"/>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107" name="Google Shape;3107;p196"/>
          <p:cNvSpPr txBox="1"/>
          <p:nvPr/>
        </p:nvSpPr>
        <p:spPr>
          <a:xfrm>
            <a:off x="0" y="942975"/>
            <a:ext cx="4734000" cy="2705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zh-CN" sz="1800">
                <a:solidFill>
                  <a:schemeClr val="dk1"/>
                </a:solidFill>
              </a:rPr>
              <a:t>Approach</a:t>
            </a:r>
            <a:endParaRPr sz="1800">
              <a:solidFill>
                <a:schemeClr val="dk1"/>
              </a:solidFill>
            </a:endParaRPr>
          </a:p>
          <a:p>
            <a:pPr marL="914400" lvl="1" indent="-342900" algn="l" rtl="0">
              <a:spcBef>
                <a:spcPts val="0"/>
              </a:spcBef>
              <a:spcAft>
                <a:spcPts val="0"/>
              </a:spcAft>
              <a:buClr>
                <a:schemeClr val="dk1"/>
              </a:buClr>
              <a:buSzPts val="1800"/>
              <a:buChar char="○"/>
            </a:pPr>
            <a:r>
              <a:rPr lang="zh-CN" sz="1800">
                <a:solidFill>
                  <a:schemeClr val="dk1"/>
                </a:solidFill>
              </a:rPr>
              <a:t>Windows of static embeddings</a:t>
            </a:r>
            <a:endParaRPr sz="1800">
              <a:solidFill>
                <a:schemeClr val="dk1"/>
              </a:solidFill>
            </a:endParaRPr>
          </a:p>
          <a:p>
            <a:pPr marL="914400" lvl="1" indent="-342900" algn="l" rtl="0">
              <a:spcBef>
                <a:spcPts val="0"/>
              </a:spcBef>
              <a:spcAft>
                <a:spcPts val="0"/>
              </a:spcAft>
              <a:buClr>
                <a:schemeClr val="dk1"/>
              </a:buClr>
              <a:buSzPts val="1800"/>
              <a:buChar char="○"/>
            </a:pPr>
            <a:r>
              <a:rPr lang="zh-CN" sz="1800">
                <a:solidFill>
                  <a:schemeClr val="dk1"/>
                </a:solidFill>
              </a:rPr>
              <a:t>N-grams to sparse vector</a:t>
            </a:r>
            <a:br>
              <a:rPr lang="zh-CN" sz="1800">
                <a:solidFill>
                  <a:schemeClr val="dk1"/>
                </a:solidFill>
              </a:rPr>
            </a:br>
            <a:r>
              <a:rPr lang="zh-CN" sz="1800">
                <a:solidFill>
                  <a:schemeClr val="dk1"/>
                </a:solidFill>
              </a:rPr>
              <a:t>(similar to MLM head)</a:t>
            </a:r>
            <a:endParaRPr sz="1800">
              <a:solidFill>
                <a:schemeClr val="dk1"/>
              </a:solidFill>
            </a:endParaRPr>
          </a:p>
          <a:p>
            <a:pPr marL="457200" lvl="0" indent="-342900" algn="l" rtl="0">
              <a:spcBef>
                <a:spcPts val="0"/>
              </a:spcBef>
              <a:spcAft>
                <a:spcPts val="0"/>
              </a:spcAft>
              <a:buClr>
                <a:schemeClr val="dk1"/>
              </a:buClr>
              <a:buSzPts val="1800"/>
              <a:buChar char="●"/>
            </a:pPr>
            <a:r>
              <a:rPr lang="zh-CN" sz="1800">
                <a:solidFill>
                  <a:schemeClr val="dk1"/>
                </a:solidFill>
              </a:rPr>
              <a:t>Sparse vector is not grounded (latent)</a:t>
            </a:r>
            <a:endParaRPr sz="1800">
              <a:solidFill>
                <a:schemeClr val="dk1"/>
              </a:solidFill>
            </a:endParaRPr>
          </a:p>
          <a:p>
            <a:pPr marL="457200" lvl="0" indent="-342900" algn="l" rtl="0">
              <a:spcBef>
                <a:spcPts val="0"/>
              </a:spcBef>
              <a:spcAft>
                <a:spcPts val="0"/>
              </a:spcAft>
              <a:buClr>
                <a:schemeClr val="dk1"/>
              </a:buClr>
              <a:buSzPts val="1800"/>
              <a:buChar char="●"/>
            </a:pPr>
            <a:r>
              <a:rPr lang="zh-CN" sz="1800" b="1">
                <a:solidFill>
                  <a:schemeClr val="dk1"/>
                </a:solidFill>
              </a:rPr>
              <a:t>Related work using latent vectors:</a:t>
            </a:r>
            <a:br>
              <a:rPr lang="zh-CN" sz="1800">
                <a:solidFill>
                  <a:schemeClr val="dk1"/>
                </a:solidFill>
              </a:rPr>
            </a:br>
            <a:r>
              <a:rPr lang="zh-CN" sz="1800">
                <a:solidFill>
                  <a:schemeClr val="dk1"/>
                </a:solidFill>
              </a:rPr>
              <a:t>KALE: Using a K-Sparse Projector for Lexical Expansion.</a:t>
            </a:r>
            <a:br>
              <a:rPr lang="zh-CN" sz="1800">
                <a:solidFill>
                  <a:schemeClr val="dk1"/>
                </a:solidFill>
              </a:rPr>
            </a:br>
            <a:r>
              <a:rPr lang="zh-CN" sz="1800">
                <a:solidFill>
                  <a:schemeClr val="dk1"/>
                </a:solidFill>
              </a:rPr>
              <a:t>Borges, Martins, Callan. ICTIR 2023.</a:t>
            </a:r>
            <a:endParaRPr sz="1800">
              <a:solidFill>
                <a:schemeClr val="dk1"/>
              </a:solidFill>
            </a:endParaRPr>
          </a:p>
        </p:txBody>
      </p:sp>
      <p:pic>
        <p:nvPicPr>
          <p:cNvPr id="3108" name="Google Shape;3108;p196"/>
          <p:cNvPicPr preferRelativeResize="0"/>
          <p:nvPr/>
        </p:nvPicPr>
        <p:blipFill>
          <a:blip r:embed="rId3">
            <a:alphaModFix/>
          </a:blip>
          <a:stretch>
            <a:fillRect/>
          </a:stretch>
        </p:blipFill>
        <p:spPr>
          <a:xfrm>
            <a:off x="4483025" y="542700"/>
            <a:ext cx="4660975" cy="4272550"/>
          </a:xfrm>
          <a:prstGeom prst="rect">
            <a:avLst/>
          </a:prstGeom>
          <a:noFill/>
          <a:ln>
            <a:noFill/>
          </a:ln>
        </p:spPr>
      </p:pic>
      <p:sp>
        <p:nvSpPr>
          <p:cNvPr id="3109" name="Google Shape;3109;p196"/>
          <p:cNvSpPr txBox="1">
            <a:spLocks noGrp="1"/>
          </p:cNvSpPr>
          <p:nvPr>
            <p:ph type="title"/>
          </p:nvPr>
        </p:nvSpPr>
        <p:spPr>
          <a:xfrm>
            <a:off x="0" y="36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Standalone Neural Ranking Model (SNRM)</a:t>
            </a:r>
            <a:endParaRPr sz="3000" b="1">
              <a:solidFill>
                <a:srgbClr val="611BB8"/>
              </a:solidFill>
              <a:latin typeface="Raleway"/>
              <a:ea typeface="Raleway"/>
              <a:cs typeface="Raleway"/>
              <a:sym typeface="Raleway"/>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3113"/>
        <p:cNvGrpSpPr/>
        <p:nvPr/>
      </p:nvGrpSpPr>
      <p:grpSpPr>
        <a:xfrm>
          <a:off x="0" y="0"/>
          <a:ext cx="0" cy="0"/>
          <a:chOff x="0" y="0"/>
          <a:chExt cx="0" cy="0"/>
        </a:xfrm>
      </p:grpSpPr>
      <p:sp>
        <p:nvSpPr>
          <p:cNvPr id="3114" name="Google Shape;3114;p1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t>Grounding</a:t>
            </a:r>
            <a:endParaRPr b="1"/>
          </a:p>
        </p:txBody>
      </p:sp>
      <p:sp>
        <p:nvSpPr>
          <p:cNvPr id="3115" name="Google Shape;3115;p19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100000"/>
              </a:lnSpc>
              <a:spcBef>
                <a:spcPts val="0"/>
              </a:spcBef>
              <a:spcAft>
                <a:spcPts val="0"/>
              </a:spcAft>
              <a:buClr>
                <a:schemeClr val="dk1"/>
              </a:buClr>
              <a:buSzPts val="1800"/>
              <a:buChar char="●"/>
            </a:pPr>
            <a:r>
              <a:rPr lang="zh-CN">
                <a:solidFill>
                  <a:schemeClr val="dk1"/>
                </a:solidFill>
              </a:rPr>
              <a:t>But why might (representations or dimensions corresponding to) words be good? </a:t>
            </a:r>
            <a:endParaRPr sz="800">
              <a:solidFill>
                <a:schemeClr val="dk1"/>
              </a:solidFill>
              <a:highlight>
                <a:schemeClr val="lt1"/>
              </a:highlight>
            </a:endParaRPr>
          </a:p>
          <a:p>
            <a:pPr marL="457200" lvl="0" indent="-342900" algn="l" rtl="0">
              <a:spcBef>
                <a:spcPts val="0"/>
              </a:spcBef>
              <a:spcAft>
                <a:spcPts val="0"/>
              </a:spcAft>
              <a:buClr>
                <a:schemeClr val="dk1"/>
              </a:buClr>
              <a:buSzPts val="1800"/>
              <a:buChar char="●"/>
            </a:pPr>
            <a:r>
              <a:rPr lang="zh-CN">
                <a:solidFill>
                  <a:schemeClr val="dk1"/>
                </a:solidFill>
                <a:highlight>
                  <a:schemeClr val="lt1"/>
                </a:highlight>
              </a:rPr>
              <a:t>Let’s consider information in the abstract </a:t>
            </a:r>
            <a:endParaRPr>
              <a:solidFill>
                <a:schemeClr val="dk1"/>
              </a:solidFill>
              <a:highlight>
                <a:schemeClr val="lt1"/>
              </a:highlight>
            </a:endParaRPr>
          </a:p>
          <a:p>
            <a:pPr marL="457200" lvl="0" indent="-342900" algn="l" rtl="0">
              <a:spcBef>
                <a:spcPts val="0"/>
              </a:spcBef>
              <a:spcAft>
                <a:spcPts val="0"/>
              </a:spcAft>
              <a:buClr>
                <a:schemeClr val="dk1"/>
              </a:buClr>
              <a:buSzPts val="1800"/>
              <a:buChar char="●"/>
            </a:pPr>
            <a:r>
              <a:rPr lang="zh-CN">
                <a:solidFill>
                  <a:schemeClr val="dk1"/>
                </a:solidFill>
                <a:highlight>
                  <a:schemeClr val="lt1"/>
                </a:highlight>
              </a:rPr>
              <a:t>Humans already have ways of sending and receiving information</a:t>
            </a:r>
            <a:endParaRPr>
              <a:solidFill>
                <a:schemeClr val="dk1"/>
              </a:solidFill>
              <a:highlight>
                <a:schemeClr val="lt1"/>
              </a:highlight>
            </a:endParaRPr>
          </a:p>
          <a:p>
            <a:pPr marL="457200" lvl="0" indent="-342900" algn="l" rtl="0">
              <a:spcBef>
                <a:spcPts val="0"/>
              </a:spcBef>
              <a:spcAft>
                <a:spcPts val="0"/>
              </a:spcAft>
              <a:buClr>
                <a:schemeClr val="dk1"/>
              </a:buClr>
              <a:buSzPts val="1800"/>
              <a:buChar char="●"/>
            </a:pPr>
            <a:r>
              <a:rPr lang="zh-CN">
                <a:solidFill>
                  <a:schemeClr val="dk1"/>
                </a:solidFill>
                <a:highlight>
                  <a:schemeClr val="lt1"/>
                </a:highlight>
              </a:rPr>
              <a:t>Generally speaking, these can include: symbols, images, and words</a:t>
            </a:r>
            <a:endParaRPr>
              <a:solidFill>
                <a:schemeClr val="dk1"/>
              </a:solidFill>
              <a:highlight>
                <a:schemeClr val="lt1"/>
              </a:highlight>
            </a:endParaRPr>
          </a:p>
          <a:p>
            <a:pPr marL="457200" lvl="0" indent="-342900" algn="l" rtl="0">
              <a:spcBef>
                <a:spcPts val="0"/>
              </a:spcBef>
              <a:spcAft>
                <a:spcPts val="0"/>
              </a:spcAft>
              <a:buClr>
                <a:schemeClr val="dk1"/>
              </a:buClr>
              <a:buSzPts val="1800"/>
              <a:buChar char="●"/>
            </a:pPr>
            <a:r>
              <a:rPr lang="zh-CN">
                <a:solidFill>
                  <a:schemeClr val="dk1"/>
                </a:solidFill>
                <a:highlight>
                  <a:schemeClr val="lt1"/>
                </a:highlight>
              </a:rPr>
              <a:t>“Grounding” for the purposes of LSR: exploiting the fundamental units of these structured systems for an inverted index</a:t>
            </a:r>
            <a:endParaRPr>
              <a:solidFill>
                <a:schemeClr val="dk1"/>
              </a:solidFill>
              <a:highlight>
                <a:schemeClr val="lt1"/>
              </a:highlight>
            </a:endParaRPr>
          </a:p>
          <a:p>
            <a:pPr marL="457200" lvl="0" indent="0" algn="l" rtl="0">
              <a:spcBef>
                <a:spcPts val="1200"/>
              </a:spcBef>
              <a:spcAft>
                <a:spcPts val="0"/>
              </a:spcAft>
              <a:buNone/>
            </a:pPr>
            <a:endParaRPr>
              <a:solidFill>
                <a:schemeClr val="dk1"/>
              </a:solidFill>
              <a:highlight>
                <a:schemeClr val="lt1"/>
              </a:highlight>
            </a:endParaRPr>
          </a:p>
          <a:p>
            <a:pPr marL="457200" lvl="0" indent="0" algn="l" rtl="0">
              <a:spcBef>
                <a:spcPts val="1200"/>
              </a:spcBef>
              <a:spcAft>
                <a:spcPts val="1200"/>
              </a:spcAft>
              <a:buNone/>
            </a:pPr>
            <a:endParaRPr>
              <a:solidFill>
                <a:schemeClr val="dk1"/>
              </a:solidFill>
              <a:highlight>
                <a:schemeClr val="lt1"/>
              </a:highlight>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3119"/>
        <p:cNvGrpSpPr/>
        <p:nvPr/>
      </p:nvGrpSpPr>
      <p:grpSpPr>
        <a:xfrm>
          <a:off x="0" y="0"/>
          <a:ext cx="0" cy="0"/>
          <a:chOff x="0" y="0"/>
          <a:chExt cx="0" cy="0"/>
        </a:xfrm>
      </p:grpSpPr>
      <p:sp>
        <p:nvSpPr>
          <p:cNvPr id="3120" name="Google Shape;3120;p1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Grounding</a:t>
            </a:r>
            <a:r>
              <a:rPr lang="zh-CN" b="1"/>
              <a:t> LSR</a:t>
            </a:r>
            <a:endParaRPr b="1"/>
          </a:p>
        </p:txBody>
      </p:sp>
      <p:sp>
        <p:nvSpPr>
          <p:cNvPr id="3121" name="Google Shape;3121;p19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zh-CN">
                <a:solidFill>
                  <a:schemeClr val="dk1"/>
                </a:solidFill>
                <a:highlight>
                  <a:schemeClr val="lt1"/>
                </a:highlight>
              </a:rPr>
              <a:t>Interpretable and amenable to SoA neural architectures (Transformer pre- -training is word-based) </a:t>
            </a:r>
            <a:endParaRPr>
              <a:solidFill>
                <a:schemeClr val="dk1"/>
              </a:solidFill>
              <a:highlight>
                <a:schemeClr val="lt1"/>
              </a:highlight>
            </a:endParaRPr>
          </a:p>
          <a:p>
            <a:pPr marL="457200" lvl="0" indent="-342900" algn="l" rtl="0">
              <a:spcBef>
                <a:spcPts val="0"/>
              </a:spcBef>
              <a:spcAft>
                <a:spcPts val="0"/>
              </a:spcAft>
              <a:buClr>
                <a:schemeClr val="dk1"/>
              </a:buClr>
              <a:buSzPts val="1800"/>
              <a:buChar char="●"/>
            </a:pPr>
            <a:r>
              <a:rPr lang="zh-CN">
                <a:solidFill>
                  <a:schemeClr val="dk1"/>
                </a:solidFill>
                <a:highlight>
                  <a:schemeClr val="lt1"/>
                </a:highlight>
              </a:rPr>
              <a:t>Term expansion and weighting easily done with a Transformer backbone</a:t>
            </a:r>
            <a:endParaRPr>
              <a:solidFill>
                <a:schemeClr val="dk1"/>
              </a:solidFill>
              <a:highlight>
                <a:schemeClr val="lt1"/>
              </a:highlight>
            </a:endParaRPr>
          </a:p>
          <a:p>
            <a:pPr marL="457200" lvl="0" indent="-342900" algn="l" rtl="0">
              <a:spcBef>
                <a:spcPts val="0"/>
              </a:spcBef>
              <a:spcAft>
                <a:spcPts val="0"/>
              </a:spcAft>
              <a:buClr>
                <a:schemeClr val="dk1"/>
              </a:buClr>
              <a:buSzPts val="1800"/>
              <a:buChar char="●"/>
            </a:pPr>
            <a:r>
              <a:rPr lang="zh-CN">
                <a:solidFill>
                  <a:schemeClr val="dk1"/>
                </a:solidFill>
                <a:highlight>
                  <a:schemeClr val="lt1"/>
                </a:highlight>
              </a:rPr>
              <a:t>Let’s look at the first Transformer-based method</a:t>
            </a:r>
            <a:endParaRPr>
              <a:solidFill>
                <a:schemeClr val="dk1"/>
              </a:solidFill>
              <a:highlight>
                <a:schemeClr val="lt1"/>
              </a:highlight>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3125"/>
        <p:cNvGrpSpPr/>
        <p:nvPr/>
      </p:nvGrpSpPr>
      <p:grpSpPr>
        <a:xfrm>
          <a:off x="0" y="0"/>
          <a:ext cx="0" cy="0"/>
          <a:chOff x="0" y="0"/>
          <a:chExt cx="0" cy="0"/>
        </a:xfrm>
      </p:grpSpPr>
      <p:sp>
        <p:nvSpPr>
          <p:cNvPr id="3126" name="Google Shape;3126;p199"/>
          <p:cNvSpPr txBox="1"/>
          <p:nvPr/>
        </p:nvSpPr>
        <p:spPr>
          <a:xfrm>
            <a:off x="1858475" y="4246450"/>
            <a:ext cx="6661500" cy="3918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zh-CN" sz="1200">
                <a:solidFill>
                  <a:schemeClr val="dk1"/>
                </a:solidFill>
                <a:latin typeface="Arial"/>
                <a:ea typeface="Arial"/>
                <a:cs typeface="Arial"/>
                <a:sym typeface="Arial"/>
              </a:rPr>
              <a:t>Researchers are finding that </a:t>
            </a:r>
            <a:r>
              <a:rPr lang="zh-CN" sz="1200">
                <a:solidFill>
                  <a:schemeClr val="dk1"/>
                </a:solidFill>
                <a:highlight>
                  <a:srgbClr val="DD7E6B"/>
                </a:highlight>
                <a:latin typeface="Arial"/>
                <a:ea typeface="Arial"/>
                <a:cs typeface="Arial"/>
                <a:sym typeface="Arial"/>
              </a:rPr>
              <a:t>cinnamon</a:t>
            </a:r>
            <a:r>
              <a:rPr lang="zh-CN" sz="1200">
                <a:solidFill>
                  <a:schemeClr val="dk1"/>
                </a:solidFill>
                <a:latin typeface="Arial"/>
                <a:ea typeface="Arial"/>
                <a:cs typeface="Arial"/>
                <a:sym typeface="Arial"/>
              </a:rPr>
              <a:t> </a:t>
            </a:r>
            <a:r>
              <a:rPr lang="zh-CN" sz="1200">
                <a:solidFill>
                  <a:schemeClr val="dk1"/>
                </a:solidFill>
                <a:highlight>
                  <a:srgbClr val="DD7E6B"/>
                </a:highlight>
                <a:latin typeface="Arial"/>
                <a:ea typeface="Arial"/>
                <a:cs typeface="Arial"/>
                <a:sym typeface="Arial"/>
              </a:rPr>
              <a:t>reduces</a:t>
            </a:r>
            <a:r>
              <a:rPr lang="zh-CN" sz="1200">
                <a:solidFill>
                  <a:schemeClr val="dk1"/>
                </a:solidFill>
                <a:latin typeface="Arial"/>
                <a:ea typeface="Arial"/>
                <a:cs typeface="Arial"/>
                <a:sym typeface="Arial"/>
              </a:rPr>
              <a:t> </a:t>
            </a:r>
            <a:r>
              <a:rPr lang="zh-CN" sz="1200">
                <a:solidFill>
                  <a:schemeClr val="dk1"/>
                </a:solidFill>
                <a:highlight>
                  <a:srgbClr val="DD7E6B"/>
                </a:highlight>
                <a:latin typeface="Arial"/>
                <a:ea typeface="Arial"/>
                <a:cs typeface="Arial"/>
                <a:sym typeface="Arial"/>
              </a:rPr>
              <a:t>blood</a:t>
            </a:r>
            <a:r>
              <a:rPr lang="zh-CN" sz="1200">
                <a:solidFill>
                  <a:schemeClr val="dk1"/>
                </a:solidFill>
                <a:latin typeface="Arial"/>
                <a:ea typeface="Arial"/>
                <a:cs typeface="Arial"/>
                <a:sym typeface="Arial"/>
              </a:rPr>
              <a:t> </a:t>
            </a:r>
            <a:r>
              <a:rPr lang="zh-CN" sz="1200">
                <a:solidFill>
                  <a:schemeClr val="dk1"/>
                </a:solidFill>
                <a:highlight>
                  <a:srgbClr val="DD7E6B"/>
                </a:highlight>
                <a:latin typeface="Arial"/>
                <a:ea typeface="Arial"/>
                <a:cs typeface="Arial"/>
                <a:sym typeface="Arial"/>
              </a:rPr>
              <a:t>sugar</a:t>
            </a:r>
            <a:r>
              <a:rPr lang="zh-CN" sz="1200">
                <a:solidFill>
                  <a:schemeClr val="dk1"/>
                </a:solidFill>
                <a:latin typeface="Arial"/>
                <a:ea typeface="Arial"/>
                <a:cs typeface="Arial"/>
                <a:sym typeface="Arial"/>
              </a:rPr>
              <a:t> levels naturally when taken daily...</a:t>
            </a:r>
            <a:endParaRPr sz="1200">
              <a:solidFill>
                <a:schemeClr val="dk1"/>
              </a:solidFill>
              <a:latin typeface="Arial"/>
              <a:ea typeface="Arial"/>
              <a:cs typeface="Arial"/>
              <a:sym typeface="Arial"/>
            </a:endParaRPr>
          </a:p>
        </p:txBody>
      </p:sp>
      <p:grpSp>
        <p:nvGrpSpPr>
          <p:cNvPr id="3127" name="Google Shape;3127;p199"/>
          <p:cNvGrpSpPr/>
          <p:nvPr/>
        </p:nvGrpSpPr>
        <p:grpSpPr>
          <a:xfrm>
            <a:off x="2136332" y="3413006"/>
            <a:ext cx="6228789" cy="868500"/>
            <a:chOff x="2186833" y="4550667"/>
            <a:chExt cx="8511600" cy="1158000"/>
          </a:xfrm>
        </p:grpSpPr>
        <p:sp>
          <p:nvSpPr>
            <p:cNvPr id="3128" name="Google Shape;3128;p199"/>
            <p:cNvSpPr/>
            <p:nvPr/>
          </p:nvSpPr>
          <p:spPr>
            <a:xfrm>
              <a:off x="2186833" y="4550667"/>
              <a:ext cx="8511600" cy="661500"/>
            </a:xfrm>
            <a:prstGeom prst="roundRect">
              <a:avLst>
                <a:gd name="adj" fmla="val 0"/>
              </a:avLst>
            </a:prstGeom>
            <a:solidFill>
              <a:srgbClr val="F1C232"/>
            </a:solidFill>
            <a:ln w="9525"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zh-CN" sz="2400">
                  <a:solidFill>
                    <a:schemeClr val="dk1"/>
                  </a:solidFill>
                  <a:latin typeface="Arial"/>
                  <a:ea typeface="Arial"/>
                  <a:cs typeface="Arial"/>
                  <a:sym typeface="Arial"/>
                </a:rPr>
                <a:t>DeepCT (BERT)</a:t>
              </a:r>
              <a:endParaRPr sz="2400">
                <a:solidFill>
                  <a:schemeClr val="dk1"/>
                </a:solidFill>
                <a:latin typeface="Arial"/>
                <a:ea typeface="Arial"/>
                <a:cs typeface="Arial"/>
                <a:sym typeface="Arial"/>
              </a:endParaRPr>
            </a:p>
          </p:txBody>
        </p:sp>
        <p:sp>
          <p:nvSpPr>
            <p:cNvPr id="3129" name="Google Shape;3129;p199"/>
            <p:cNvSpPr/>
            <p:nvPr/>
          </p:nvSpPr>
          <p:spPr>
            <a:xfrm>
              <a:off x="5936433" y="5313867"/>
              <a:ext cx="526800" cy="394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3130" name="Google Shape;3130;p199"/>
          <p:cNvSpPr txBox="1"/>
          <p:nvPr/>
        </p:nvSpPr>
        <p:spPr>
          <a:xfrm>
            <a:off x="949853" y="4236338"/>
            <a:ext cx="794400" cy="4320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None/>
            </a:pPr>
            <a:r>
              <a:rPr lang="zh-CN" sz="1200">
                <a:solidFill>
                  <a:schemeClr val="dk1"/>
                </a:solidFill>
              </a:rPr>
              <a:t>Text </a:t>
            </a:r>
            <a:r>
              <a:rPr lang="zh-CN" sz="1200" i="1">
                <a:solidFill>
                  <a:schemeClr val="dk1"/>
                </a:solidFill>
                <a:latin typeface="Times New Roman"/>
                <a:ea typeface="Times New Roman"/>
                <a:cs typeface="Times New Roman"/>
                <a:sym typeface="Times New Roman"/>
              </a:rPr>
              <a:t>d</a:t>
            </a:r>
            <a:r>
              <a:rPr lang="zh-CN"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p:txBody>
      </p:sp>
      <p:grpSp>
        <p:nvGrpSpPr>
          <p:cNvPr id="3131" name="Google Shape;3131;p199"/>
          <p:cNvGrpSpPr/>
          <p:nvPr/>
        </p:nvGrpSpPr>
        <p:grpSpPr>
          <a:xfrm>
            <a:off x="364443" y="2092750"/>
            <a:ext cx="8155608" cy="664751"/>
            <a:chOff x="104923" y="2790333"/>
            <a:chExt cx="10874144" cy="886334"/>
          </a:xfrm>
        </p:grpSpPr>
        <p:sp>
          <p:nvSpPr>
            <p:cNvPr id="3132" name="Google Shape;3132;p199"/>
            <p:cNvSpPr txBox="1"/>
            <p:nvPr/>
          </p:nvSpPr>
          <p:spPr>
            <a:xfrm>
              <a:off x="2096967" y="2817133"/>
              <a:ext cx="8882100" cy="5223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zh-CN" sz="1200">
                  <a:solidFill>
                    <a:schemeClr val="dk1"/>
                  </a:solidFill>
                  <a:latin typeface="Arial"/>
                  <a:ea typeface="Arial"/>
                  <a:cs typeface="Arial"/>
                  <a:sym typeface="Arial"/>
                </a:rPr>
                <a:t>        10          0        20     10       90             80       90     100      40       20         0       10      40</a:t>
              </a:r>
              <a:endParaRPr sz="1200">
                <a:solidFill>
                  <a:schemeClr val="dk1"/>
                </a:solidFill>
                <a:latin typeface="Arial"/>
                <a:ea typeface="Arial"/>
                <a:cs typeface="Arial"/>
                <a:sym typeface="Arial"/>
              </a:endParaRPr>
            </a:p>
          </p:txBody>
        </p:sp>
        <p:sp>
          <p:nvSpPr>
            <p:cNvPr id="3133" name="Google Shape;3133;p199"/>
            <p:cNvSpPr txBox="1"/>
            <p:nvPr/>
          </p:nvSpPr>
          <p:spPr>
            <a:xfrm>
              <a:off x="104923" y="2790333"/>
              <a:ext cx="2052900" cy="576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zh-CN" sz="1200">
                  <a:solidFill>
                    <a:schemeClr val="dk1"/>
                  </a:solidFill>
                  <a:latin typeface="Arial"/>
                  <a:ea typeface="Arial"/>
                  <a:cs typeface="Arial"/>
                  <a:sym typeface="Arial"/>
                </a:rPr>
                <a:t>Term Frequencies:</a:t>
              </a:r>
              <a:endParaRPr sz="1200">
                <a:solidFill>
                  <a:schemeClr val="dk1"/>
                </a:solidFill>
                <a:latin typeface="Arial"/>
                <a:ea typeface="Arial"/>
                <a:cs typeface="Arial"/>
                <a:sym typeface="Arial"/>
              </a:endParaRPr>
            </a:p>
          </p:txBody>
        </p:sp>
        <p:sp>
          <p:nvSpPr>
            <p:cNvPr id="3134" name="Google Shape;3134;p199"/>
            <p:cNvSpPr/>
            <p:nvPr/>
          </p:nvSpPr>
          <p:spPr>
            <a:xfrm>
              <a:off x="5936433" y="3281867"/>
              <a:ext cx="526800" cy="394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grpSp>
        <p:nvGrpSpPr>
          <p:cNvPr id="3135" name="Google Shape;3135;p199"/>
          <p:cNvGrpSpPr/>
          <p:nvPr/>
        </p:nvGrpSpPr>
        <p:grpSpPr>
          <a:xfrm>
            <a:off x="4219675" y="955088"/>
            <a:ext cx="1431900" cy="735612"/>
            <a:chOff x="5245233" y="1883051"/>
            <a:chExt cx="1909200" cy="980816"/>
          </a:xfrm>
        </p:grpSpPr>
        <p:sp>
          <p:nvSpPr>
            <p:cNvPr id="3136" name="Google Shape;3136;p199"/>
            <p:cNvSpPr/>
            <p:nvPr/>
          </p:nvSpPr>
          <p:spPr>
            <a:xfrm>
              <a:off x="5936433" y="2469067"/>
              <a:ext cx="526800" cy="394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137" name="Google Shape;3137;p199"/>
            <p:cNvSpPr/>
            <p:nvPr/>
          </p:nvSpPr>
          <p:spPr>
            <a:xfrm>
              <a:off x="5245233" y="1883051"/>
              <a:ext cx="1909200" cy="408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zh-CN" sz="1400">
                  <a:solidFill>
                    <a:schemeClr val="dk1"/>
                  </a:solidFill>
                  <a:latin typeface="Arial"/>
                  <a:ea typeface="Arial"/>
                  <a:cs typeface="Arial"/>
                  <a:sym typeface="Arial"/>
                </a:rPr>
                <a:t>Index</a:t>
              </a:r>
              <a:endParaRPr sz="1400">
                <a:solidFill>
                  <a:schemeClr val="dk1"/>
                </a:solidFill>
                <a:latin typeface="Arial"/>
                <a:ea typeface="Arial"/>
                <a:cs typeface="Arial"/>
                <a:sym typeface="Arial"/>
              </a:endParaRPr>
            </a:p>
          </p:txBody>
        </p:sp>
      </p:grpSp>
      <p:sp>
        <p:nvSpPr>
          <p:cNvPr id="3138" name="Google Shape;3138;p199"/>
          <p:cNvSpPr txBox="1"/>
          <p:nvPr/>
        </p:nvSpPr>
        <p:spPr>
          <a:xfrm>
            <a:off x="441844" y="1749844"/>
            <a:ext cx="8163600" cy="432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zh-CN" sz="1200">
                <a:solidFill>
                  <a:schemeClr val="dk1"/>
                </a:solidFill>
              </a:rPr>
              <a:t>   New document:    "Researchers Researchers … finding finding … that that … cinnamon cinnamon ... reduces ... "</a:t>
            </a:r>
            <a:r>
              <a:rPr lang="zh-CN"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p:txBody>
      </p:sp>
      <p:grpSp>
        <p:nvGrpSpPr>
          <p:cNvPr id="3139" name="Google Shape;3139;p199"/>
          <p:cNvGrpSpPr/>
          <p:nvPr/>
        </p:nvGrpSpPr>
        <p:grpSpPr>
          <a:xfrm>
            <a:off x="2136407" y="3089806"/>
            <a:ext cx="6228300" cy="307800"/>
            <a:chOff x="2848543" y="4119741"/>
            <a:chExt cx="8304400" cy="410400"/>
          </a:xfrm>
        </p:grpSpPr>
        <p:sp>
          <p:nvSpPr>
            <p:cNvPr id="3140" name="Google Shape;3140;p199"/>
            <p:cNvSpPr/>
            <p:nvPr/>
          </p:nvSpPr>
          <p:spPr>
            <a:xfrm>
              <a:off x="2848543" y="4251000"/>
              <a:ext cx="672900" cy="22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zh-CN" sz="1100"/>
                <a:t>D × 1</a:t>
              </a:r>
              <a:endParaRPr sz="1100"/>
            </a:p>
          </p:txBody>
        </p:sp>
        <p:sp>
          <p:nvSpPr>
            <p:cNvPr id="3141" name="Google Shape;3141;p199"/>
            <p:cNvSpPr/>
            <p:nvPr/>
          </p:nvSpPr>
          <p:spPr>
            <a:xfrm>
              <a:off x="3601018" y="4251000"/>
              <a:ext cx="672900" cy="22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zh-CN" sz="1100"/>
                <a:t>D × 1</a:t>
              </a:r>
              <a:endParaRPr sz="1100"/>
            </a:p>
          </p:txBody>
        </p:sp>
        <p:sp>
          <p:nvSpPr>
            <p:cNvPr id="3142" name="Google Shape;3142;p199"/>
            <p:cNvSpPr/>
            <p:nvPr/>
          </p:nvSpPr>
          <p:spPr>
            <a:xfrm>
              <a:off x="10480043" y="4254650"/>
              <a:ext cx="672900" cy="22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zh-CN" sz="1100"/>
                <a:t>D × 1</a:t>
              </a:r>
              <a:endParaRPr sz="1100"/>
            </a:p>
          </p:txBody>
        </p:sp>
        <p:sp>
          <p:nvSpPr>
            <p:cNvPr id="3143" name="Google Shape;3143;p199"/>
            <p:cNvSpPr txBox="1"/>
            <p:nvPr/>
          </p:nvSpPr>
          <p:spPr>
            <a:xfrm>
              <a:off x="4348650" y="4119741"/>
              <a:ext cx="672900" cy="4104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zh-CN" sz="1100"/>
                <a:t>...</a:t>
              </a:r>
              <a:endParaRPr sz="1100"/>
            </a:p>
          </p:txBody>
        </p:sp>
      </p:grpSp>
      <p:grpSp>
        <p:nvGrpSpPr>
          <p:cNvPr id="3144" name="Google Shape;3144;p199"/>
          <p:cNvGrpSpPr/>
          <p:nvPr/>
        </p:nvGrpSpPr>
        <p:grpSpPr>
          <a:xfrm>
            <a:off x="94829" y="2702350"/>
            <a:ext cx="8425221" cy="458159"/>
            <a:chOff x="126439" y="3603133"/>
            <a:chExt cx="11233628" cy="610878"/>
          </a:xfrm>
        </p:grpSpPr>
        <p:sp>
          <p:nvSpPr>
            <p:cNvPr id="3145" name="Google Shape;3145;p199"/>
            <p:cNvSpPr txBox="1"/>
            <p:nvPr/>
          </p:nvSpPr>
          <p:spPr>
            <a:xfrm>
              <a:off x="2477967" y="3629933"/>
              <a:ext cx="8882100" cy="5223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zh-CN" sz="1200">
                  <a:solidFill>
                    <a:schemeClr val="dk1"/>
                  </a:solidFill>
                  <a:latin typeface="Arial"/>
                  <a:ea typeface="Arial"/>
                  <a:cs typeface="Arial"/>
                  <a:sym typeface="Arial"/>
                </a:rPr>
                <a:t>        0.1        0.0     0.2    0.1      0.9            0.8      0.9     1.0      0.4      0.2       0.0      0.1    0.4</a:t>
              </a:r>
              <a:endParaRPr sz="1200">
                <a:solidFill>
                  <a:schemeClr val="dk1"/>
                </a:solidFill>
                <a:latin typeface="Arial"/>
                <a:ea typeface="Arial"/>
                <a:cs typeface="Arial"/>
                <a:sym typeface="Arial"/>
              </a:endParaRPr>
            </a:p>
          </p:txBody>
        </p:sp>
        <p:sp>
          <p:nvSpPr>
            <p:cNvPr id="3146" name="Google Shape;3146;p199"/>
            <p:cNvSpPr txBox="1"/>
            <p:nvPr/>
          </p:nvSpPr>
          <p:spPr>
            <a:xfrm>
              <a:off x="126439" y="3603133"/>
              <a:ext cx="2243100" cy="576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zh-CN" sz="1200">
                  <a:solidFill>
                    <a:schemeClr val="dk1"/>
                  </a:solidFill>
                </a:rPr>
                <a:t>Predicted Scores</a:t>
              </a:r>
              <a:endParaRPr sz="1200">
                <a:solidFill>
                  <a:schemeClr val="dk1"/>
                </a:solidFill>
                <a:latin typeface="Arial"/>
                <a:ea typeface="Arial"/>
                <a:cs typeface="Arial"/>
                <a:sym typeface="Arial"/>
              </a:endParaRPr>
            </a:p>
          </p:txBody>
        </p:sp>
        <p:pic>
          <p:nvPicPr>
            <p:cNvPr id="3147" name="Google Shape;3147;p199" descr="\text{loss} = \sum_t (\hat{y}_{t,d} - y_{t,d})^2" title="MathEquation,#000000"/>
            <p:cNvPicPr preferRelativeResize="0"/>
            <p:nvPr/>
          </p:nvPicPr>
          <p:blipFill rotWithShape="1">
            <a:blip r:embed="rId3">
              <a:alphaModFix/>
            </a:blip>
            <a:srcRect l="47904" r="34554"/>
            <a:stretch/>
          </p:blipFill>
          <p:spPr>
            <a:xfrm>
              <a:off x="1857450" y="3680800"/>
              <a:ext cx="379150" cy="324200"/>
            </a:xfrm>
            <a:prstGeom prst="rect">
              <a:avLst/>
            </a:prstGeom>
            <a:noFill/>
            <a:ln>
              <a:noFill/>
            </a:ln>
          </p:spPr>
        </p:pic>
        <p:sp>
          <p:nvSpPr>
            <p:cNvPr id="3148" name="Google Shape;3148;p199"/>
            <p:cNvSpPr/>
            <p:nvPr/>
          </p:nvSpPr>
          <p:spPr>
            <a:xfrm>
              <a:off x="3072738" y="4026811"/>
              <a:ext cx="228600" cy="187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149" name="Google Shape;3149;p199"/>
            <p:cNvSpPr/>
            <p:nvPr/>
          </p:nvSpPr>
          <p:spPr>
            <a:xfrm>
              <a:off x="3810925" y="4026811"/>
              <a:ext cx="228600" cy="187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150" name="Google Shape;3150;p199"/>
            <p:cNvSpPr/>
            <p:nvPr/>
          </p:nvSpPr>
          <p:spPr>
            <a:xfrm>
              <a:off x="10697500" y="4020086"/>
              <a:ext cx="228600" cy="187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3151" name="Google Shape;3151;p199"/>
          <p:cNvSpPr txBox="1">
            <a:spLocks noGrp="1"/>
          </p:cNvSpPr>
          <p:nvPr>
            <p:ph type="sldNum" idx="12"/>
          </p:nvPr>
        </p:nvSpPr>
        <p:spPr>
          <a:xfrm>
            <a:off x="6354343" y="3497413"/>
            <a:ext cx="411600" cy="295200"/>
          </a:xfrm>
          <a:prstGeom prst="rect">
            <a:avLst/>
          </a:prstGeom>
        </p:spPr>
        <p:txBody>
          <a:bodyPr spcFirstLastPara="1" wrap="square" lIns="91425" tIns="91425" rIns="91425" bIns="91425" anchor="ctr" anchorCtr="0">
            <a:normAutofit fontScale="85000" lnSpcReduction="20000"/>
          </a:bodyPr>
          <a:lstStyle/>
          <a:p>
            <a:pPr marL="0" lvl="0" indent="0" algn="r" rtl="0">
              <a:spcBef>
                <a:spcPts val="0"/>
              </a:spcBef>
              <a:spcAft>
                <a:spcPts val="0"/>
              </a:spcAft>
              <a:buNone/>
            </a:pPr>
            <a:fld id="{00000000-1234-1234-1234-123412341234}" type="slidenum">
              <a:rPr lang="en-US" altLang="zh-CN"/>
              <a:t>159</a:t>
            </a:fld>
            <a:endParaRPr/>
          </a:p>
        </p:txBody>
      </p:sp>
      <p:sp>
        <p:nvSpPr>
          <p:cNvPr id="3152" name="Google Shape;3152;p199"/>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 Indexing with DeepCT</a:t>
            </a:r>
            <a:endParaRPr sz="3000" b="1">
              <a:solidFill>
                <a:srgbClr val="611BB8"/>
              </a:solidFill>
              <a:latin typeface="Raleway"/>
              <a:ea typeface="Raleway"/>
              <a:cs typeface="Raleway"/>
              <a:sym typeface="Raleway"/>
            </a:endParaRPr>
          </a:p>
        </p:txBody>
      </p:sp>
      <p:sp>
        <p:nvSpPr>
          <p:cNvPr id="3153" name="Google Shape;3153;p199"/>
          <p:cNvSpPr txBox="1"/>
          <p:nvPr/>
        </p:nvSpPr>
        <p:spPr>
          <a:xfrm>
            <a:off x="0" y="4848300"/>
            <a:ext cx="7296300" cy="2952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i="1">
                <a:solidFill>
                  <a:schemeClr val="dk1"/>
                </a:solidFill>
              </a:rPr>
              <a:t>Context-Aware Sentence/Passage Term Importance Estimation for First Stage Retrieval</a:t>
            </a:r>
            <a:r>
              <a:rPr lang="zh-CN" sz="1100">
                <a:solidFill>
                  <a:schemeClr val="dk1"/>
                </a:solidFill>
              </a:rPr>
              <a:t>. Dai, Callan. arXiv 2019</a:t>
            </a:r>
            <a:endParaRPr sz="1100" i="0" u="none" strike="noStrike" cap="none">
              <a:solidFill>
                <a:srgbClr val="666666"/>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52"/>
          <p:cNvPicPr preferRelativeResize="0"/>
          <p:nvPr/>
        </p:nvPicPr>
        <p:blipFill>
          <a:blip r:embed="rId3">
            <a:alphaModFix/>
          </a:blip>
          <a:stretch>
            <a:fillRect/>
          </a:stretch>
        </p:blipFill>
        <p:spPr>
          <a:xfrm>
            <a:off x="2758815" y="3633549"/>
            <a:ext cx="2766702" cy="1376976"/>
          </a:xfrm>
          <a:prstGeom prst="rect">
            <a:avLst/>
          </a:prstGeom>
          <a:noFill/>
          <a:ln>
            <a:noFill/>
          </a:ln>
        </p:spPr>
      </p:pic>
      <p:sp>
        <p:nvSpPr>
          <p:cNvPr id="388" name="Google Shape;388;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rgbClr val="000000"/>
                </a:solidFill>
              </a:rPr>
              <a:t>2. Practical / Efficiency</a:t>
            </a:r>
            <a:endParaRPr b="1">
              <a:solidFill>
                <a:srgbClr val="000000"/>
              </a:solidFill>
            </a:endParaRPr>
          </a:p>
          <a:p>
            <a:pPr marL="0" lvl="0" indent="0" algn="l" rtl="0">
              <a:spcBef>
                <a:spcPts val="1200"/>
              </a:spcBef>
              <a:spcAft>
                <a:spcPts val="0"/>
              </a:spcAft>
              <a:buNone/>
            </a:pPr>
            <a:r>
              <a:rPr lang="zh-CN">
                <a:solidFill>
                  <a:srgbClr val="000000"/>
                </a:solidFill>
              </a:rPr>
              <a:t>Sparse vectors can be processed faster than dense ones, leveraging</a:t>
            </a:r>
            <a:br>
              <a:rPr lang="zh-CN">
                <a:solidFill>
                  <a:srgbClr val="000000"/>
                </a:solidFill>
              </a:rPr>
            </a:br>
            <a:r>
              <a:rPr lang="zh-CN">
                <a:solidFill>
                  <a:srgbClr val="000000"/>
                </a:solidFill>
              </a:rPr>
              <a:t>decades of optimizations (and new ones, too!)</a:t>
            </a:r>
            <a:endParaRPr>
              <a:solidFill>
                <a:srgbClr val="000000"/>
              </a:solidFill>
            </a:endParaRPr>
          </a:p>
          <a:p>
            <a:pPr marL="0" lvl="0" indent="0" algn="l" rtl="0">
              <a:spcBef>
                <a:spcPts val="1200"/>
              </a:spcBef>
              <a:spcAft>
                <a:spcPts val="1200"/>
              </a:spcAft>
              <a:buClr>
                <a:schemeClr val="dk2"/>
              </a:buClr>
              <a:buSzPts val="1800"/>
              <a:buFont typeface="Arial"/>
              <a:buNone/>
            </a:pPr>
            <a:r>
              <a:rPr lang="zh-CN">
                <a:solidFill>
                  <a:schemeClr val="dk2"/>
                </a:solidFill>
                <a:latin typeface="Arial"/>
                <a:ea typeface="Arial"/>
                <a:cs typeface="Arial"/>
                <a:sym typeface="Arial"/>
              </a:rPr>
              <a:t>Fits in well with existing inverted index infrastructure </a:t>
            </a:r>
            <a:r>
              <a:rPr lang="zh-CN" sz="1400">
                <a:solidFill>
                  <a:schemeClr val="dk2"/>
                </a:solidFill>
                <a:latin typeface="Arial"/>
                <a:ea typeface="Arial"/>
                <a:cs typeface="Arial"/>
                <a:sym typeface="Arial"/>
              </a:rPr>
              <a:t>(e.g., Lucene, Solr, etc.)</a:t>
            </a:r>
            <a:endParaRPr>
              <a:solidFill>
                <a:srgbClr val="000000"/>
              </a:solidFill>
            </a:endParaRPr>
          </a:p>
        </p:txBody>
      </p:sp>
      <p:sp>
        <p:nvSpPr>
          <p:cNvPr id="389" name="Google Shape;389;p52"/>
          <p:cNvSpPr txBox="1">
            <a:spLocks noGrp="1"/>
          </p:cNvSpPr>
          <p:nvPr>
            <p:ph type="title"/>
          </p:nvPr>
        </p:nvSpPr>
        <p:spPr>
          <a:xfrm>
            <a:off x="311700" y="3228975"/>
            <a:ext cx="2851200" cy="208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Why Sparse?</a:t>
            </a:r>
            <a:endParaRPr/>
          </a:p>
        </p:txBody>
      </p:sp>
      <p:pic>
        <p:nvPicPr>
          <p:cNvPr id="390" name="Google Shape;390;p52"/>
          <p:cNvPicPr preferRelativeResize="0"/>
          <p:nvPr/>
        </p:nvPicPr>
        <p:blipFill rotWithShape="1">
          <a:blip r:embed="rId4">
            <a:alphaModFix/>
          </a:blip>
          <a:srcRect r="72505"/>
          <a:stretch/>
        </p:blipFill>
        <p:spPr>
          <a:xfrm>
            <a:off x="5002450" y="3330125"/>
            <a:ext cx="650350" cy="761400"/>
          </a:xfrm>
          <a:prstGeom prst="rect">
            <a:avLst/>
          </a:prstGeom>
          <a:noFill/>
          <a:ln>
            <a:noFill/>
          </a:ln>
        </p:spPr>
      </p:pic>
      <p:sp>
        <p:nvSpPr>
          <p:cNvPr id="391" name="Google Shape;391;p52"/>
          <p:cNvSpPr txBox="1"/>
          <p:nvPr/>
        </p:nvSpPr>
        <p:spPr>
          <a:xfrm>
            <a:off x="5576600" y="3284425"/>
            <a:ext cx="2418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1"/>
                </a:solidFill>
                <a:latin typeface="Caveat"/>
                <a:ea typeface="Caveat"/>
                <a:cs typeface="Caveat"/>
                <a:sym typeface="Caveat"/>
              </a:rPr>
              <a:t>Can completely ignore docs without these query terms</a:t>
            </a:r>
            <a:endParaRPr sz="1800">
              <a:solidFill>
                <a:schemeClr val="dk1"/>
              </a:solidFill>
              <a:latin typeface="Caveat"/>
              <a:ea typeface="Caveat"/>
              <a:cs typeface="Caveat"/>
              <a:sym typeface="Caveat"/>
            </a:endParaRPr>
          </a:p>
        </p:txBody>
      </p:sp>
      <p:sp>
        <p:nvSpPr>
          <p:cNvPr id="2" name="Google Shape;379;p51">
            <a:extLst>
              <a:ext uri="{FF2B5EF4-FFF2-40B4-BE49-F238E27FC236}">
                <a16:creationId xmlns:a16="http://schemas.microsoft.com/office/drawing/2014/main" id="{FB630068-A1DE-729E-5AFC-C87A3BA268A1}"/>
              </a:ext>
            </a:extLst>
          </p:cNvPr>
          <p:cNvSpPr txBox="1">
            <a:spLocks/>
          </p:cNvSpPr>
          <p:nvPr/>
        </p:nvSpPr>
        <p:spPr>
          <a:xfrm>
            <a:off x="311700" y="445025"/>
            <a:ext cx="8520600" cy="6234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r>
              <a:rPr lang="en-GB" altLang="zh-CN" dirty="0"/>
              <a:t>Why Sparse?</a:t>
            </a:r>
            <a:endParaRPr lang="en-GB"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3157"/>
        <p:cNvGrpSpPr/>
        <p:nvPr/>
      </p:nvGrpSpPr>
      <p:grpSpPr>
        <a:xfrm>
          <a:off x="0" y="0"/>
          <a:ext cx="0" cy="0"/>
          <a:chOff x="0" y="0"/>
          <a:chExt cx="0" cy="0"/>
        </a:xfrm>
      </p:grpSpPr>
      <p:sp>
        <p:nvSpPr>
          <p:cNvPr id="3158" name="Google Shape;3158;p20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27348"/>
              <a:buFont typeface="Arial"/>
              <a:buNone/>
            </a:pPr>
            <a:r>
              <a:rPr lang="zh-CN" sz="4022">
                <a:solidFill>
                  <a:srgbClr val="5E2B97"/>
                </a:solidFill>
              </a:rPr>
              <a:t>2. Architectures</a:t>
            </a:r>
            <a:endParaRPr sz="4022">
              <a:solidFill>
                <a:srgbClr val="5E2B97"/>
              </a:solidFill>
            </a:endParaRPr>
          </a:p>
          <a:p>
            <a:pPr marL="0" lvl="0" indent="0" algn="l" rtl="0">
              <a:spcBef>
                <a:spcPts val="0"/>
              </a:spcBef>
              <a:spcAft>
                <a:spcPts val="0"/>
              </a:spcAft>
              <a:buNone/>
            </a:pPr>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3163"/>
        <p:cNvGrpSpPr/>
        <p:nvPr/>
      </p:nvGrpSpPr>
      <p:grpSpPr>
        <a:xfrm>
          <a:off x="0" y="0"/>
          <a:ext cx="0" cy="0"/>
          <a:chOff x="0" y="0"/>
          <a:chExt cx="0" cy="0"/>
        </a:xfrm>
      </p:grpSpPr>
      <p:sp>
        <p:nvSpPr>
          <p:cNvPr id="3164" name="Google Shape;3164;p201"/>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161</a:t>
            </a:fld>
            <a:endParaRPr/>
          </a:p>
        </p:txBody>
      </p:sp>
      <p:graphicFrame>
        <p:nvGraphicFramePr>
          <p:cNvPr id="3165" name="Google Shape;3165;p201"/>
          <p:cNvGraphicFramePr/>
          <p:nvPr>
            <p:extLst>
              <p:ext uri="{D42A27DB-BD31-4B8C-83A1-F6EECF244321}">
                <p14:modId xmlns:p14="http://schemas.microsoft.com/office/powerpoint/2010/main" val="2119422743"/>
              </p:ext>
            </p:extLst>
          </p:nvPr>
        </p:nvGraphicFramePr>
        <p:xfrm>
          <a:off x="497385" y="1286085"/>
          <a:ext cx="4073797" cy="1524431"/>
        </p:xfrm>
        <a:graphic>
          <a:graphicData uri="http://schemas.openxmlformats.org/drawingml/2006/table">
            <a:tbl>
              <a:tblPr>
                <a:noFill/>
                <a:tableStyleId>{A134EB8B-E915-435F-AA6A-CB131EBE8F9E}</a:tableStyleId>
              </a:tblPr>
              <a:tblGrid>
                <a:gridCol w="851824">
                  <a:extLst>
                    <a:ext uri="{9D8B030D-6E8A-4147-A177-3AD203B41FA5}">
                      <a16:colId xmlns:a16="http://schemas.microsoft.com/office/drawing/2014/main" val="20000"/>
                    </a:ext>
                  </a:extLst>
                </a:gridCol>
                <a:gridCol w="918325">
                  <a:extLst>
                    <a:ext uri="{9D8B030D-6E8A-4147-A177-3AD203B41FA5}">
                      <a16:colId xmlns:a16="http://schemas.microsoft.com/office/drawing/2014/main" val="20001"/>
                    </a:ext>
                  </a:extLst>
                </a:gridCol>
                <a:gridCol w="1065199">
                  <a:extLst>
                    <a:ext uri="{9D8B030D-6E8A-4147-A177-3AD203B41FA5}">
                      <a16:colId xmlns:a16="http://schemas.microsoft.com/office/drawing/2014/main" val="20002"/>
                    </a:ext>
                  </a:extLst>
                </a:gridCol>
                <a:gridCol w="1238449">
                  <a:extLst>
                    <a:ext uri="{9D8B030D-6E8A-4147-A177-3AD203B41FA5}">
                      <a16:colId xmlns:a16="http://schemas.microsoft.com/office/drawing/2014/main" val="20003"/>
                    </a:ext>
                  </a:extLst>
                </a:gridCol>
              </a:tblGrid>
              <a:tr h="671051">
                <a:tc>
                  <a:txBody>
                    <a:bodyPr/>
                    <a:lstStyle/>
                    <a:p>
                      <a:pPr marL="0" lvl="0" indent="0" algn="l" rtl="0">
                        <a:spcBef>
                          <a:spcPts val="0"/>
                        </a:spcBef>
                        <a:spcAft>
                          <a:spcPts val="0"/>
                        </a:spcAft>
                        <a:buNone/>
                      </a:pPr>
                      <a:r>
                        <a:rPr lang="zh-CN" sz="1600">
                          <a:latin typeface="Calibri"/>
                          <a:ea typeface="Calibri"/>
                          <a:cs typeface="Calibri"/>
                          <a:sym typeface="Calibri"/>
                        </a:rPr>
                        <a:t>Method</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Query</a:t>
                      </a:r>
                      <a:br>
                        <a:rPr lang="zh-CN" sz="1600" dirty="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Document</a:t>
                      </a:r>
                      <a:br>
                        <a:rPr lang="zh-CN" sz="1600" dirty="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Level</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DeepCT</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Term</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uniCOIL</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bl>
          </a:graphicData>
        </a:graphic>
      </p:graphicFrame>
      <p:sp>
        <p:nvSpPr>
          <p:cNvPr id="3166" name="Google Shape;3166;p201"/>
          <p:cNvSpPr txBox="1">
            <a:spLocks noGrp="1"/>
          </p:cNvSpPr>
          <p:nvPr>
            <p:ph type="title"/>
          </p:nvPr>
        </p:nvSpPr>
        <p:spPr>
          <a:xfrm>
            <a:off x="0" y="833213"/>
            <a:ext cx="85206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2000" b="1">
                <a:solidFill>
                  <a:srgbClr val="611BB8"/>
                </a:solidFill>
                <a:latin typeface="Calibri"/>
                <a:ea typeface="Calibri"/>
                <a:cs typeface="Calibri"/>
                <a:sym typeface="Calibri"/>
              </a:rPr>
              <a:t>Weight query &amp; document tokens</a:t>
            </a:r>
            <a:r>
              <a:rPr lang="zh-CN" sz="2000" b="1">
                <a:latin typeface="Calibri"/>
                <a:ea typeface="Calibri"/>
                <a:cs typeface="Calibri"/>
                <a:sym typeface="Calibri"/>
              </a:rPr>
              <a:t>**</a:t>
            </a:r>
            <a:r>
              <a:rPr lang="zh-CN" sz="2000">
                <a:solidFill>
                  <a:srgbClr val="611BB8"/>
                </a:solidFill>
                <a:latin typeface="Calibri"/>
                <a:ea typeface="Calibri"/>
                <a:cs typeface="Calibri"/>
                <a:sym typeface="Calibri"/>
              </a:rPr>
              <a:t> (no expansion)</a:t>
            </a:r>
            <a:endParaRPr sz="2000">
              <a:solidFill>
                <a:srgbClr val="611BB8"/>
              </a:solidFill>
              <a:latin typeface="Calibri"/>
              <a:ea typeface="Calibri"/>
              <a:cs typeface="Calibri"/>
              <a:sym typeface="Calibri"/>
            </a:endParaRPr>
          </a:p>
        </p:txBody>
      </p:sp>
      <p:sp>
        <p:nvSpPr>
          <p:cNvPr id="3168" name="Google Shape;3168;p201"/>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Transformer-based LSR methods that…</a:t>
            </a:r>
            <a:endParaRPr sz="3000" b="1">
              <a:solidFill>
                <a:srgbClr val="611BB8"/>
              </a:solidFill>
              <a:latin typeface="Raleway"/>
              <a:ea typeface="Raleway"/>
              <a:cs typeface="Raleway"/>
              <a:sym typeface="Raleway"/>
            </a:endParaRPr>
          </a:p>
        </p:txBody>
      </p:sp>
      <p:sp>
        <p:nvSpPr>
          <p:cNvPr id="3169" name="Google Shape;3169;p201"/>
          <p:cNvSpPr txBox="1"/>
          <p:nvPr/>
        </p:nvSpPr>
        <p:spPr>
          <a:xfrm>
            <a:off x="0" y="4663225"/>
            <a:ext cx="6997200" cy="2952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i="1">
                <a:solidFill>
                  <a:schemeClr val="dk1"/>
                </a:solidFill>
              </a:rPr>
              <a:t>A Few Brief Notes on DeepImpact, COIL, and a Conceptual Framework for Information Retrieval Techniques</a:t>
            </a:r>
            <a:r>
              <a:rPr lang="zh-CN" sz="1100">
                <a:solidFill>
                  <a:schemeClr val="dk1"/>
                </a:solidFill>
              </a:rPr>
              <a:t>. Lin, Ma. arXiv 2021</a:t>
            </a:r>
            <a:endParaRPr sz="1100" i="0" u="none" strike="noStrike" cap="none">
              <a:solidFill>
                <a:srgbClr val="666666"/>
              </a:solidFill>
            </a:endParaRPr>
          </a:p>
        </p:txBody>
      </p:sp>
      <p:sp>
        <p:nvSpPr>
          <p:cNvPr id="3170" name="Google Shape;3170;p201"/>
          <p:cNvSpPr txBox="1"/>
          <p:nvPr/>
        </p:nvSpPr>
        <p:spPr>
          <a:xfrm>
            <a:off x="0" y="4275575"/>
            <a:ext cx="5312700" cy="2952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i="1">
                <a:solidFill>
                  <a:schemeClr val="dk1"/>
                </a:solidFill>
              </a:rPr>
              <a:t>Context-Aware Sentence/Passage Term Importance Estimation for First Stage Retrieval</a:t>
            </a:r>
            <a:r>
              <a:rPr lang="zh-CN" sz="1100">
                <a:solidFill>
                  <a:schemeClr val="dk1"/>
                </a:solidFill>
              </a:rPr>
              <a:t>. Dai, Callan. arXiv 2019</a:t>
            </a:r>
            <a:endParaRPr sz="1100" i="0" u="none" strike="noStrike" cap="none">
              <a:solidFill>
                <a:srgbClr val="666666"/>
              </a:solidFill>
              <a:latin typeface="Arial"/>
              <a:ea typeface="Arial"/>
              <a:cs typeface="Arial"/>
              <a:sym typeface="Arial"/>
            </a:endParaRPr>
          </a:p>
        </p:txBody>
      </p:sp>
      <p:grpSp>
        <p:nvGrpSpPr>
          <p:cNvPr id="3171" name="Google Shape;3171;p201"/>
          <p:cNvGrpSpPr/>
          <p:nvPr/>
        </p:nvGrpSpPr>
        <p:grpSpPr>
          <a:xfrm>
            <a:off x="6852975" y="1182798"/>
            <a:ext cx="2286900" cy="3950215"/>
            <a:chOff x="433125" y="1005848"/>
            <a:chExt cx="2286900" cy="3950215"/>
          </a:xfrm>
        </p:grpSpPr>
        <p:sp>
          <p:nvSpPr>
            <p:cNvPr id="3172" name="Google Shape;3172;p201"/>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a:solidFill>
                    <a:srgbClr val="611BB8"/>
                  </a:solidFill>
                </a:rPr>
                <a:t>MLP Encoder</a:t>
              </a:r>
              <a:endParaRPr sz="1600">
                <a:solidFill>
                  <a:srgbClr val="611BB8"/>
                </a:solidFill>
              </a:endParaRPr>
            </a:p>
          </p:txBody>
        </p:sp>
        <p:sp>
          <p:nvSpPr>
            <p:cNvPr id="3173" name="Google Shape;3173;p201"/>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3174" name="Google Shape;3174;p201"/>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3175" name="Google Shape;3175;p201"/>
            <p:cNvGrpSpPr/>
            <p:nvPr/>
          </p:nvGrpSpPr>
          <p:grpSpPr>
            <a:xfrm>
              <a:off x="541038" y="3489412"/>
              <a:ext cx="2025470" cy="195600"/>
              <a:chOff x="538513" y="3050312"/>
              <a:chExt cx="2025470" cy="195600"/>
            </a:xfrm>
          </p:grpSpPr>
          <p:sp>
            <p:nvSpPr>
              <p:cNvPr id="3176" name="Google Shape;3176;p201"/>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3177" name="Google Shape;3177;p201"/>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3178" name="Google Shape;3178;p201"/>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3179" name="Google Shape;3179;p201"/>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3180" name="Google Shape;3180;p201"/>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3181" name="Google Shape;3181;p201"/>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182" name="Google Shape;3182;p201"/>
            <p:cNvGrpSpPr/>
            <p:nvPr/>
          </p:nvGrpSpPr>
          <p:grpSpPr>
            <a:xfrm>
              <a:off x="516894" y="1769801"/>
              <a:ext cx="2141261" cy="254724"/>
              <a:chOff x="4927448" y="2061729"/>
              <a:chExt cx="875664" cy="123941"/>
            </a:xfrm>
          </p:grpSpPr>
          <p:sp>
            <p:nvSpPr>
              <p:cNvPr id="3183" name="Google Shape;3183;p201"/>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3184" name="Google Shape;3184;p201"/>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3185" name="Google Shape;3185;p201"/>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0.8</a:t>
                </a:r>
                <a:endParaRPr sz="800" b="1"/>
              </a:p>
            </p:txBody>
          </p:sp>
          <p:sp>
            <p:nvSpPr>
              <p:cNvPr id="3186" name="Google Shape;3186;p201"/>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1.4</a:t>
                </a:r>
                <a:endParaRPr sz="800" b="1">
                  <a:solidFill>
                    <a:srgbClr val="FFFFFF"/>
                  </a:solidFill>
                  <a:latin typeface="Calibri"/>
                  <a:ea typeface="Calibri"/>
                  <a:cs typeface="Calibri"/>
                  <a:sym typeface="Calibri"/>
                </a:endParaRPr>
              </a:p>
            </p:txBody>
          </p:sp>
          <p:sp>
            <p:nvSpPr>
              <p:cNvPr id="3187" name="Google Shape;3187;p201"/>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3188" name="Google Shape;3188;p201"/>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3189" name="Google Shape;3189;p201"/>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1.5</a:t>
                </a:r>
                <a:endParaRPr sz="800" b="1">
                  <a:solidFill>
                    <a:srgbClr val="FFFFFF"/>
                  </a:solidFill>
                  <a:latin typeface="Calibri"/>
                  <a:ea typeface="Calibri"/>
                  <a:cs typeface="Calibri"/>
                  <a:sym typeface="Calibri"/>
                </a:endParaRPr>
              </a:p>
            </p:txBody>
          </p:sp>
        </p:grpSp>
        <p:sp>
          <p:nvSpPr>
            <p:cNvPr id="3190" name="Google Shape;3190;p201"/>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1" name="Google Shape;3191;p201"/>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3192" name="Google Shape;3192;p201"/>
            <p:cNvSpPr/>
            <p:nvPr/>
          </p:nvSpPr>
          <p:spPr>
            <a:xfrm>
              <a:off x="546225" y="2366975"/>
              <a:ext cx="2082600" cy="2304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3193" name="Google Shape;3193;p201"/>
            <p:cNvSpPr txBox="1"/>
            <p:nvPr/>
          </p:nvSpPr>
          <p:spPr>
            <a:xfrm rot="-4146878">
              <a:off x="1385820" y="136844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best</a:t>
              </a:r>
              <a:endParaRPr sz="1000" b="1" i="0" u="none" strike="noStrike" cap="none">
                <a:solidFill>
                  <a:srgbClr val="000000"/>
                </a:solidFill>
                <a:latin typeface="Courier New"/>
                <a:ea typeface="Courier New"/>
                <a:cs typeface="Courier New"/>
                <a:sym typeface="Courier New"/>
              </a:endParaRPr>
            </a:p>
          </p:txBody>
        </p:sp>
        <p:sp>
          <p:nvSpPr>
            <p:cNvPr id="3194" name="Google Shape;3194;p201"/>
            <p:cNvSpPr txBox="1"/>
            <p:nvPr/>
          </p:nvSpPr>
          <p:spPr>
            <a:xfrm rot="-4147670">
              <a:off x="1066033" y="131714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3195" name="Google Shape;3195;p201"/>
            <p:cNvSpPr/>
            <p:nvPr/>
          </p:nvSpPr>
          <p:spPr>
            <a:xfrm>
              <a:off x="1490175" y="264844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6" name="Google Shape;3196;p201"/>
            <p:cNvSpPr/>
            <p:nvPr/>
          </p:nvSpPr>
          <p:spPr>
            <a:xfrm>
              <a:off x="1490175" y="21395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7" name="Google Shape;3197;p201"/>
            <p:cNvSpPr txBox="1"/>
            <p:nvPr/>
          </p:nvSpPr>
          <p:spPr>
            <a:xfrm rot="-4148399">
              <a:off x="2133268" y="1277983"/>
              <a:ext cx="6883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dishes</a:t>
              </a:r>
              <a:endParaRPr sz="1000" b="1" i="0" u="none" strike="noStrike" cap="none">
                <a:solidFill>
                  <a:srgbClr val="000000"/>
                </a:solidFill>
                <a:latin typeface="Courier New"/>
                <a:ea typeface="Courier New"/>
                <a:cs typeface="Courier New"/>
                <a:sym typeface="Courier New"/>
              </a:endParaRPr>
            </a:p>
          </p:txBody>
        </p:sp>
      </p:grpSp>
      <p:sp>
        <p:nvSpPr>
          <p:cNvPr id="3198" name="Google Shape;3198;p201"/>
          <p:cNvSpPr txBox="1"/>
          <p:nvPr/>
        </p:nvSpPr>
        <p:spPr>
          <a:xfrm>
            <a:off x="453142" y="2940262"/>
            <a:ext cx="41619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500" b="1">
                <a:solidFill>
                  <a:schemeClr val="dk1"/>
                </a:solidFill>
              </a:rPr>
              <a:t>**SPLADE-Lexical also works like this!</a:t>
            </a:r>
            <a:r>
              <a:rPr lang="zh-CN" sz="1500">
                <a:solidFill>
                  <a:schemeClr val="dk1"/>
                </a:solidFill>
              </a:rPr>
              <a:t> Check out the demo :-)</a:t>
            </a:r>
            <a:endParaRPr sz="1500">
              <a:solidFill>
                <a:schemeClr val="dk1"/>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3203"/>
        <p:cNvGrpSpPr/>
        <p:nvPr/>
      </p:nvGrpSpPr>
      <p:grpSpPr>
        <a:xfrm>
          <a:off x="0" y="0"/>
          <a:ext cx="0" cy="0"/>
          <a:chOff x="0" y="0"/>
          <a:chExt cx="0" cy="0"/>
        </a:xfrm>
      </p:grpSpPr>
      <p:sp>
        <p:nvSpPr>
          <p:cNvPr id="3204" name="Google Shape;3204;p20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162</a:t>
            </a:fld>
            <a:endParaRPr/>
          </a:p>
        </p:txBody>
      </p:sp>
      <p:graphicFrame>
        <p:nvGraphicFramePr>
          <p:cNvPr id="3205" name="Google Shape;3205;p202"/>
          <p:cNvGraphicFramePr/>
          <p:nvPr>
            <p:extLst>
              <p:ext uri="{D42A27DB-BD31-4B8C-83A1-F6EECF244321}">
                <p14:modId xmlns:p14="http://schemas.microsoft.com/office/powerpoint/2010/main" val="891900791"/>
              </p:ext>
            </p:extLst>
          </p:nvPr>
        </p:nvGraphicFramePr>
        <p:xfrm>
          <a:off x="47625" y="1262413"/>
          <a:ext cx="4073800" cy="2011590"/>
        </p:xfrm>
        <a:graphic>
          <a:graphicData uri="http://schemas.openxmlformats.org/drawingml/2006/table">
            <a:tbl>
              <a:tblPr>
                <a:noFill/>
                <a:tableStyleId>{A134EB8B-E915-435F-AA6A-CB131EBE8F9E}</a:tableStyleId>
              </a:tblPr>
              <a:tblGrid>
                <a:gridCol w="851825">
                  <a:extLst>
                    <a:ext uri="{9D8B030D-6E8A-4147-A177-3AD203B41FA5}">
                      <a16:colId xmlns:a16="http://schemas.microsoft.com/office/drawing/2014/main" val="20000"/>
                    </a:ext>
                  </a:extLst>
                </a:gridCol>
                <a:gridCol w="918325">
                  <a:extLst>
                    <a:ext uri="{9D8B030D-6E8A-4147-A177-3AD203B41FA5}">
                      <a16:colId xmlns:a16="http://schemas.microsoft.com/office/drawing/2014/main" val="20001"/>
                    </a:ext>
                  </a:extLst>
                </a:gridCol>
                <a:gridCol w="1065200">
                  <a:extLst>
                    <a:ext uri="{9D8B030D-6E8A-4147-A177-3AD203B41FA5}">
                      <a16:colId xmlns:a16="http://schemas.microsoft.com/office/drawing/2014/main" val="20002"/>
                    </a:ext>
                  </a:extLst>
                </a:gridCol>
                <a:gridCol w="1238450">
                  <a:extLst>
                    <a:ext uri="{9D8B030D-6E8A-4147-A177-3AD203B41FA5}">
                      <a16:colId xmlns:a16="http://schemas.microsoft.com/office/drawing/2014/main" val="20003"/>
                    </a:ext>
                  </a:extLst>
                </a:gridCol>
              </a:tblGrid>
              <a:tr h="549600">
                <a:tc>
                  <a:txBody>
                    <a:bodyPr/>
                    <a:lstStyle/>
                    <a:p>
                      <a:pPr marL="0" lvl="0" indent="0" algn="l" rtl="0">
                        <a:spcBef>
                          <a:spcPts val="0"/>
                        </a:spcBef>
                        <a:spcAft>
                          <a:spcPts val="0"/>
                        </a:spcAft>
                        <a:buNone/>
                      </a:pPr>
                      <a:r>
                        <a:rPr lang="zh-CN" sz="1600">
                          <a:latin typeface="Calibri"/>
                          <a:ea typeface="Calibri"/>
                          <a:cs typeface="Calibri"/>
                          <a:sym typeface="Calibri"/>
                        </a:rPr>
                        <a:t>Method</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Query</a:t>
                      </a:r>
                      <a:br>
                        <a:rPr lang="zh-CN" sz="1600" dirty="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Document</a:t>
                      </a:r>
                      <a:br>
                        <a:rPr lang="zh-CN" sz="1600" dirty="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Level</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49725">
                <a:tc>
                  <a:txBody>
                    <a:bodyPr/>
                    <a:lstStyle/>
                    <a:p>
                      <a:pPr marL="0" lvl="0" indent="0" algn="l" rtl="0">
                        <a:spcBef>
                          <a:spcPts val="0"/>
                        </a:spcBef>
                        <a:spcAft>
                          <a:spcPts val="0"/>
                        </a:spcAft>
                        <a:buClr>
                          <a:schemeClr val="dk1"/>
                        </a:buClr>
                        <a:buSzPts val="1100"/>
                        <a:buFont typeface="Arial"/>
                        <a:buNone/>
                      </a:pPr>
                      <a:r>
                        <a:rPr lang="zh-CN" sz="1600">
                          <a:solidFill>
                            <a:schemeClr val="dk1"/>
                          </a:solidFill>
                          <a:latin typeface="Calibri"/>
                          <a:ea typeface="Calibri"/>
                          <a:cs typeface="Calibri"/>
                          <a:sym typeface="Calibri"/>
                        </a:rPr>
                        <a:t>uniCOIL</a:t>
                      </a:r>
                      <a:br>
                        <a:rPr lang="zh-CN" sz="1600" dirty="0">
                          <a:solidFill>
                            <a:srgbClr val="000000"/>
                          </a:solidFill>
                          <a:latin typeface="Calibri"/>
                          <a:ea typeface="Calibri"/>
                          <a:cs typeface="Calibri"/>
                          <a:sym typeface="Calibri"/>
                        </a:rPr>
                      </a:br>
                      <a:r>
                        <a:rPr lang="zh-CN" sz="1200">
                          <a:solidFill>
                            <a:schemeClr val="dk1"/>
                          </a:solidFill>
                          <a:latin typeface="Calibri"/>
                          <a:ea typeface="Calibri"/>
                          <a:cs typeface="Calibri"/>
                          <a:sym typeface="Calibri"/>
                        </a:rPr>
                        <a:t>w/ </a:t>
                      </a:r>
                      <a:r>
                        <a:rPr lang="zh-CN" sz="1600">
                          <a:solidFill>
                            <a:schemeClr val="dk1"/>
                          </a:solidFill>
                          <a:latin typeface="Calibri"/>
                          <a:ea typeface="Calibri"/>
                          <a:cs typeface="Calibri"/>
                          <a:sym typeface="Calibri"/>
                        </a:rPr>
                        <a:t>dT5q</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expMLP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EPIC</a:t>
                      </a: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bl>
          </a:graphicData>
        </a:graphic>
      </p:graphicFrame>
      <p:sp>
        <p:nvSpPr>
          <p:cNvPr id="3206" name="Google Shape;3206;p202"/>
          <p:cNvSpPr txBox="1">
            <a:spLocks noGrp="1"/>
          </p:cNvSpPr>
          <p:nvPr>
            <p:ph type="title"/>
          </p:nvPr>
        </p:nvSpPr>
        <p:spPr>
          <a:xfrm>
            <a:off x="0" y="833213"/>
            <a:ext cx="85206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2000" b="1">
                <a:solidFill>
                  <a:srgbClr val="611BB8"/>
                </a:solidFill>
                <a:latin typeface="Calibri"/>
                <a:ea typeface="Calibri"/>
                <a:cs typeface="Calibri"/>
                <a:sym typeface="Calibri"/>
              </a:rPr>
              <a:t>Expand document tokens</a:t>
            </a:r>
            <a:r>
              <a:rPr lang="zh-CN" sz="2000">
                <a:solidFill>
                  <a:srgbClr val="611BB8"/>
                </a:solidFill>
                <a:latin typeface="Calibri"/>
                <a:ea typeface="Calibri"/>
                <a:cs typeface="Calibri"/>
                <a:sym typeface="Calibri"/>
              </a:rPr>
              <a:t> (&amp; weight query tokens)</a:t>
            </a:r>
            <a:endParaRPr sz="2000">
              <a:solidFill>
                <a:srgbClr val="611BB8"/>
              </a:solidFill>
              <a:latin typeface="Calibri"/>
              <a:ea typeface="Calibri"/>
              <a:cs typeface="Calibri"/>
              <a:sym typeface="Calibri"/>
            </a:endParaRPr>
          </a:p>
        </p:txBody>
      </p:sp>
      <p:sp>
        <p:nvSpPr>
          <p:cNvPr id="3207" name="Google Shape;3207;p202"/>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208" name="Google Shape;3208;p202"/>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Transformer-based LSR methods that…</a:t>
            </a:r>
            <a:endParaRPr sz="3000" b="1">
              <a:solidFill>
                <a:srgbClr val="611BB8"/>
              </a:solidFill>
              <a:latin typeface="Raleway"/>
              <a:ea typeface="Raleway"/>
              <a:cs typeface="Raleway"/>
              <a:sym typeface="Raleway"/>
            </a:endParaRPr>
          </a:p>
        </p:txBody>
      </p:sp>
      <p:sp>
        <p:nvSpPr>
          <p:cNvPr id="3209" name="Google Shape;3209;p202"/>
          <p:cNvSpPr/>
          <p:nvPr/>
        </p:nvSpPr>
        <p:spPr>
          <a:xfrm>
            <a:off x="7812689" y="34674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0" name="Google Shape;3210;p202"/>
          <p:cNvSpPr/>
          <p:nvPr/>
        </p:nvSpPr>
        <p:spPr>
          <a:xfrm>
            <a:off x="7812689" y="28153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1" name="Google Shape;3211;p202"/>
          <p:cNvSpPr txBox="1"/>
          <p:nvPr/>
        </p:nvSpPr>
        <p:spPr>
          <a:xfrm>
            <a:off x="6754175" y="44373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3212" name="Google Shape;3212;p202"/>
          <p:cNvSpPr/>
          <p:nvPr/>
        </p:nvSpPr>
        <p:spPr>
          <a:xfrm>
            <a:off x="6867275" y="40406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3213" name="Google Shape;3213;p202"/>
          <p:cNvGrpSpPr/>
          <p:nvPr/>
        </p:nvGrpSpPr>
        <p:grpSpPr>
          <a:xfrm>
            <a:off x="6862088" y="3669562"/>
            <a:ext cx="2025470" cy="195600"/>
            <a:chOff x="538513" y="3050312"/>
            <a:chExt cx="2025470" cy="195600"/>
          </a:xfrm>
        </p:grpSpPr>
        <p:sp>
          <p:nvSpPr>
            <p:cNvPr id="3214" name="Google Shape;3214;p202"/>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3215" name="Google Shape;3215;p202"/>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3216" name="Google Shape;3216;p202"/>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3217" name="Google Shape;3217;p202"/>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3218" name="Google Shape;3218;p202"/>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3219" name="Google Shape;3219;p202"/>
          <p:cNvSpPr/>
          <p:nvPr/>
        </p:nvSpPr>
        <p:spPr>
          <a:xfrm>
            <a:off x="7811225" y="44059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0" name="Google Shape;3220;p202"/>
          <p:cNvSpPr/>
          <p:nvPr/>
        </p:nvSpPr>
        <p:spPr>
          <a:xfrm>
            <a:off x="6867280" y="29969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3221" name="Google Shape;3221;p202"/>
          <p:cNvSpPr/>
          <p:nvPr/>
        </p:nvSpPr>
        <p:spPr>
          <a:xfrm>
            <a:off x="6824750" y="2353125"/>
            <a:ext cx="2082600" cy="4113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chemeClr val="dk1"/>
                </a:solidFill>
              </a:rPr>
              <a:t>MLM Head</a:t>
            </a:r>
            <a:endParaRPr b="1"/>
          </a:p>
        </p:txBody>
      </p:sp>
      <p:graphicFrame>
        <p:nvGraphicFramePr>
          <p:cNvPr id="3222" name="Google Shape;3222;p202"/>
          <p:cNvGraphicFramePr/>
          <p:nvPr/>
        </p:nvGraphicFramePr>
        <p:xfrm>
          <a:off x="7327528" y="724864"/>
          <a:ext cx="200000" cy="140818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3109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5"/>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223" name="Google Shape;3223;p202"/>
          <p:cNvSpPr/>
          <p:nvPr/>
        </p:nvSpPr>
        <p:spPr>
          <a:xfrm>
            <a:off x="7812689" y="21716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4" name="Google Shape;3224;p202"/>
          <p:cNvSpPr/>
          <p:nvPr/>
        </p:nvSpPr>
        <p:spPr>
          <a:xfrm>
            <a:off x="7361887" y="21716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5" name="Google Shape;3225;p202"/>
          <p:cNvSpPr/>
          <p:nvPr/>
        </p:nvSpPr>
        <p:spPr>
          <a:xfrm>
            <a:off x="6911084" y="21716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6" name="Google Shape;3226;p202"/>
          <p:cNvSpPr/>
          <p:nvPr/>
        </p:nvSpPr>
        <p:spPr>
          <a:xfrm>
            <a:off x="8263492" y="21716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7" name="Google Shape;3227;p202"/>
          <p:cNvSpPr/>
          <p:nvPr/>
        </p:nvSpPr>
        <p:spPr>
          <a:xfrm>
            <a:off x="8714295" y="21716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228" name="Google Shape;3228;p202"/>
          <p:cNvGraphicFramePr/>
          <p:nvPr/>
        </p:nvGraphicFramePr>
        <p:xfrm>
          <a:off x="7773598" y="724864"/>
          <a:ext cx="200000" cy="138684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2"/>
                  </a:ext>
                </a:extLst>
              </a:tr>
              <a:tr h="2877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5"/>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6"/>
                  </a:ext>
                </a:extLst>
              </a:tr>
            </a:tbl>
          </a:graphicData>
        </a:graphic>
      </p:graphicFrame>
      <p:graphicFrame>
        <p:nvGraphicFramePr>
          <p:cNvPr id="3229" name="Google Shape;3229;p202"/>
          <p:cNvGraphicFramePr/>
          <p:nvPr/>
        </p:nvGraphicFramePr>
        <p:xfrm>
          <a:off x="6881459" y="724864"/>
          <a:ext cx="200000" cy="140103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6"/>
                  </a:ext>
                </a:extLst>
              </a:tr>
            </a:tbl>
          </a:graphicData>
        </a:graphic>
      </p:graphicFrame>
      <p:graphicFrame>
        <p:nvGraphicFramePr>
          <p:cNvPr id="3230" name="Google Shape;3230;p202"/>
          <p:cNvGraphicFramePr/>
          <p:nvPr/>
        </p:nvGraphicFramePr>
        <p:xfrm>
          <a:off x="8219667" y="724864"/>
          <a:ext cx="200000" cy="1413655"/>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0"/>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1"/>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163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4"/>
                  </a:ext>
                </a:extLst>
              </a:tr>
              <a:tr h="165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5"/>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graphicFrame>
        <p:nvGraphicFramePr>
          <p:cNvPr id="3231" name="Google Shape;3231;p202"/>
          <p:cNvGraphicFramePr/>
          <p:nvPr/>
        </p:nvGraphicFramePr>
        <p:xfrm>
          <a:off x="8665737" y="724864"/>
          <a:ext cx="200000" cy="141258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153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4"/>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3232" name="Google Shape;3232;p202"/>
          <p:cNvSpPr/>
          <p:nvPr/>
        </p:nvSpPr>
        <p:spPr>
          <a:xfrm>
            <a:off x="7361887" y="28153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3" name="Google Shape;3233;p202"/>
          <p:cNvSpPr/>
          <p:nvPr/>
        </p:nvSpPr>
        <p:spPr>
          <a:xfrm>
            <a:off x="6911084" y="28153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4" name="Google Shape;3234;p202"/>
          <p:cNvSpPr/>
          <p:nvPr/>
        </p:nvSpPr>
        <p:spPr>
          <a:xfrm>
            <a:off x="8263492" y="28153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5" name="Google Shape;3235;p202"/>
          <p:cNvSpPr/>
          <p:nvPr/>
        </p:nvSpPr>
        <p:spPr>
          <a:xfrm>
            <a:off x="8714295" y="28153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6" name="Google Shape;3236;p202"/>
          <p:cNvSpPr/>
          <p:nvPr/>
        </p:nvSpPr>
        <p:spPr>
          <a:xfrm>
            <a:off x="7361887" y="34674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7" name="Google Shape;3237;p202"/>
          <p:cNvSpPr/>
          <p:nvPr/>
        </p:nvSpPr>
        <p:spPr>
          <a:xfrm>
            <a:off x="6911084" y="34674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8" name="Google Shape;3238;p202"/>
          <p:cNvSpPr/>
          <p:nvPr/>
        </p:nvSpPr>
        <p:spPr>
          <a:xfrm>
            <a:off x="8263492" y="34674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9" name="Google Shape;3239;p202"/>
          <p:cNvSpPr/>
          <p:nvPr/>
        </p:nvSpPr>
        <p:spPr>
          <a:xfrm>
            <a:off x="8714295" y="34674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0" name="Google Shape;3240;p202"/>
          <p:cNvSpPr/>
          <p:nvPr/>
        </p:nvSpPr>
        <p:spPr>
          <a:xfrm>
            <a:off x="6699875" y="313600"/>
            <a:ext cx="2357400" cy="1803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rgbClr val="FFFFFF"/>
                </a:solidFill>
                <a:latin typeface="Arial"/>
                <a:ea typeface="Arial"/>
                <a:cs typeface="Arial"/>
                <a:sym typeface="Arial"/>
              </a:rPr>
              <a:t>sparse vector</a:t>
            </a:r>
            <a:endParaRPr sz="1100" b="0" i="0" u="none" strike="noStrike" cap="none">
              <a:solidFill>
                <a:srgbClr val="FFFFFF"/>
              </a:solidFill>
              <a:latin typeface="Arial"/>
              <a:ea typeface="Arial"/>
              <a:cs typeface="Arial"/>
              <a:sym typeface="Arial"/>
            </a:endParaRPr>
          </a:p>
        </p:txBody>
      </p:sp>
      <p:sp>
        <p:nvSpPr>
          <p:cNvPr id="3241" name="Google Shape;3241;p202"/>
          <p:cNvSpPr txBox="1"/>
          <p:nvPr/>
        </p:nvSpPr>
        <p:spPr>
          <a:xfrm>
            <a:off x="6747975" y="4756225"/>
            <a:ext cx="23574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a:solidFill>
                  <a:srgbClr val="611BB8"/>
                </a:solidFill>
              </a:rPr>
              <a:t>MLM Encoder</a:t>
            </a:r>
            <a:endParaRPr sz="1600">
              <a:solidFill>
                <a:srgbClr val="611BB8"/>
              </a:solidFill>
            </a:endParaRPr>
          </a:p>
        </p:txBody>
      </p:sp>
      <p:sp>
        <p:nvSpPr>
          <p:cNvPr id="3242" name="Google Shape;3242;p202"/>
          <p:cNvSpPr/>
          <p:nvPr/>
        </p:nvSpPr>
        <p:spPr>
          <a:xfrm rot="-5400000">
            <a:off x="7768248" y="-462375"/>
            <a:ext cx="169200" cy="2223300"/>
          </a:xfrm>
          <a:prstGeom prst="rightBrace">
            <a:avLst>
              <a:gd name="adj1" fmla="val 43314"/>
              <a:gd name="adj2" fmla="val 51381"/>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243" name="Google Shape;3243;p202"/>
          <p:cNvCxnSpPr/>
          <p:nvPr/>
        </p:nvCxnSpPr>
        <p:spPr>
          <a:xfrm flipH="1">
            <a:off x="1337425" y="2283625"/>
            <a:ext cx="647400" cy="1124700"/>
          </a:xfrm>
          <a:prstGeom prst="straightConnector1">
            <a:avLst/>
          </a:prstGeom>
          <a:noFill/>
          <a:ln w="28575" cap="flat" cmpd="sng">
            <a:solidFill>
              <a:srgbClr val="611BB8"/>
            </a:solidFill>
            <a:prstDash val="solid"/>
            <a:round/>
            <a:headEnd type="none" w="med" len="med"/>
            <a:tailEnd type="triangle" w="med" len="med"/>
          </a:ln>
        </p:spPr>
      </p:cxnSp>
      <p:sp>
        <p:nvSpPr>
          <p:cNvPr id="3244" name="Google Shape;3244;p202"/>
          <p:cNvSpPr txBox="1"/>
          <p:nvPr/>
        </p:nvSpPr>
        <p:spPr>
          <a:xfrm>
            <a:off x="120725" y="3379525"/>
            <a:ext cx="5114400" cy="8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500">
                <a:solidFill>
                  <a:schemeClr val="dk1"/>
                </a:solidFill>
              </a:rPr>
              <a:t>Expands input text before using an MLP encoder</a:t>
            </a:r>
            <a:endParaRPr sz="1500">
              <a:solidFill>
                <a:schemeClr val="dk1"/>
              </a:solidFill>
            </a:endParaRPr>
          </a:p>
        </p:txBody>
      </p:sp>
      <p:sp>
        <p:nvSpPr>
          <p:cNvPr id="3245" name="Google Shape;3245;p202"/>
          <p:cNvSpPr txBox="1"/>
          <p:nvPr/>
        </p:nvSpPr>
        <p:spPr>
          <a:xfrm>
            <a:off x="47625" y="4294713"/>
            <a:ext cx="6242100" cy="2952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i="1">
                <a:solidFill>
                  <a:schemeClr val="dk1"/>
                </a:solidFill>
              </a:rPr>
              <a:t>Expansion via Prediction of Importance with Contextualization.</a:t>
            </a:r>
            <a:r>
              <a:rPr lang="zh-CN" sz="1100">
                <a:solidFill>
                  <a:schemeClr val="dk1"/>
                </a:solidFill>
              </a:rPr>
              <a:t> MacAvaney, Nardini, Perego, Tonelloto, Goharian, Frieder. SIGIR 2020.</a:t>
            </a:r>
            <a:endParaRPr sz="1100" i="0" u="none" strike="noStrike" cap="none">
              <a:solidFill>
                <a:schemeClr val="dk1"/>
              </a:solidFill>
              <a:latin typeface="Arial"/>
              <a:ea typeface="Arial"/>
              <a:cs typeface="Arial"/>
              <a:sym typeface="Arial"/>
            </a:endParaRPr>
          </a:p>
        </p:txBody>
      </p:sp>
      <p:sp>
        <p:nvSpPr>
          <p:cNvPr id="3246" name="Google Shape;3246;p202"/>
          <p:cNvSpPr txBox="1"/>
          <p:nvPr/>
        </p:nvSpPr>
        <p:spPr>
          <a:xfrm>
            <a:off x="21600" y="4712425"/>
            <a:ext cx="6611400" cy="2952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i="1">
                <a:solidFill>
                  <a:schemeClr val="dk1"/>
                </a:solidFill>
              </a:rPr>
              <a:t>A Few Brief Notes on DeepImpact, COIL, and a Conceptual Framework for Information Retrieval Techniques</a:t>
            </a:r>
            <a:r>
              <a:rPr lang="zh-CN" sz="1100">
                <a:solidFill>
                  <a:schemeClr val="dk1"/>
                </a:solidFill>
              </a:rPr>
              <a:t>. Lin, Ma. arXiv 2021</a:t>
            </a:r>
            <a:endParaRPr sz="1100" i="0" u="none" strike="noStrike" cap="none">
              <a:solidFill>
                <a:srgbClr val="666666"/>
              </a:solidFill>
              <a:latin typeface="Arial"/>
              <a:ea typeface="Arial"/>
              <a:cs typeface="Arial"/>
              <a:sym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3251"/>
        <p:cNvGrpSpPr/>
        <p:nvPr/>
      </p:nvGrpSpPr>
      <p:grpSpPr>
        <a:xfrm>
          <a:off x="0" y="0"/>
          <a:ext cx="0" cy="0"/>
          <a:chOff x="0" y="0"/>
          <a:chExt cx="0" cy="0"/>
        </a:xfrm>
      </p:grpSpPr>
      <p:sp>
        <p:nvSpPr>
          <p:cNvPr id="3252" name="Google Shape;3252;p20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163</a:t>
            </a:fld>
            <a:endParaRPr/>
          </a:p>
        </p:txBody>
      </p:sp>
      <p:graphicFrame>
        <p:nvGraphicFramePr>
          <p:cNvPr id="3253" name="Google Shape;3253;p203"/>
          <p:cNvGraphicFramePr/>
          <p:nvPr>
            <p:extLst>
              <p:ext uri="{D42A27DB-BD31-4B8C-83A1-F6EECF244321}">
                <p14:modId xmlns:p14="http://schemas.microsoft.com/office/powerpoint/2010/main" val="3343814636"/>
              </p:ext>
            </p:extLst>
          </p:nvPr>
        </p:nvGraphicFramePr>
        <p:xfrm>
          <a:off x="798070" y="1406769"/>
          <a:ext cx="4941550" cy="2491222"/>
        </p:xfrm>
        <a:graphic>
          <a:graphicData uri="http://schemas.openxmlformats.org/drawingml/2006/table">
            <a:tbl>
              <a:tblPr>
                <a:noFill/>
                <a:tableStyleId>{A134EB8B-E915-435F-AA6A-CB131EBE8F9E}</a:tableStyleId>
              </a:tblPr>
              <a:tblGrid>
                <a:gridCol w="1411350">
                  <a:extLst>
                    <a:ext uri="{9D8B030D-6E8A-4147-A177-3AD203B41FA5}">
                      <a16:colId xmlns:a16="http://schemas.microsoft.com/office/drawing/2014/main" val="20000"/>
                    </a:ext>
                  </a:extLst>
                </a:gridCol>
                <a:gridCol w="999950">
                  <a:extLst>
                    <a:ext uri="{9D8B030D-6E8A-4147-A177-3AD203B41FA5}">
                      <a16:colId xmlns:a16="http://schemas.microsoft.com/office/drawing/2014/main" val="20001"/>
                    </a:ext>
                  </a:extLst>
                </a:gridCol>
                <a:gridCol w="1220925">
                  <a:extLst>
                    <a:ext uri="{9D8B030D-6E8A-4147-A177-3AD203B41FA5}">
                      <a16:colId xmlns:a16="http://schemas.microsoft.com/office/drawing/2014/main" val="20002"/>
                    </a:ext>
                  </a:extLst>
                </a:gridCol>
                <a:gridCol w="1309325">
                  <a:extLst>
                    <a:ext uri="{9D8B030D-6E8A-4147-A177-3AD203B41FA5}">
                      <a16:colId xmlns:a16="http://schemas.microsoft.com/office/drawing/2014/main" val="20003"/>
                    </a:ext>
                  </a:extLst>
                </a:gridCol>
              </a:tblGrid>
              <a:tr h="707922">
                <a:tc>
                  <a:txBody>
                    <a:bodyPr/>
                    <a:lstStyle/>
                    <a:p>
                      <a:pPr marL="0" lvl="0" indent="0" algn="l" rtl="0">
                        <a:spcBef>
                          <a:spcPts val="0"/>
                        </a:spcBef>
                        <a:spcAft>
                          <a:spcPts val="0"/>
                        </a:spcAft>
                        <a:buNone/>
                      </a:pPr>
                      <a:r>
                        <a:rPr lang="zh-CN" sz="1600">
                          <a:latin typeface="Calibri"/>
                          <a:ea typeface="Calibri"/>
                          <a:cs typeface="Calibri"/>
                          <a:sym typeface="Calibri"/>
                        </a:rPr>
                        <a:t>Method</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Query</a:t>
                      </a:r>
                      <a:br>
                        <a:rPr lang="zh-CN" sz="1600" dirty="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Document</a:t>
                      </a:r>
                      <a:br>
                        <a:rPr lang="zh-CN" sz="1600" dirty="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Level</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445825">
                <a:tc>
                  <a:txBody>
                    <a:bodyPr/>
                    <a:lstStyle/>
                    <a:p>
                      <a:pPr marL="0" lvl="0" indent="0" algn="l" rtl="0">
                        <a:spcBef>
                          <a:spcPts val="0"/>
                        </a:spcBef>
                        <a:spcAft>
                          <a:spcPts val="0"/>
                        </a:spcAft>
                        <a:buNone/>
                      </a:pPr>
                      <a:r>
                        <a:rPr lang="zh-CN" sz="1600">
                          <a:latin typeface="Calibri"/>
                          <a:ea typeface="Calibri"/>
                          <a:cs typeface="Calibri"/>
                          <a:sym typeface="Calibri"/>
                        </a:rPr>
                        <a:t>DeepImpact</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Binary</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expMLP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445825">
                <a:tc>
                  <a:txBody>
                    <a:bodyPr/>
                    <a:lstStyle/>
                    <a:p>
                      <a:pPr marL="0" lvl="0" indent="0" algn="l" rtl="0">
                        <a:spcBef>
                          <a:spcPts val="0"/>
                        </a:spcBef>
                        <a:spcAft>
                          <a:spcPts val="0"/>
                        </a:spcAft>
                        <a:buNone/>
                      </a:pPr>
                      <a:r>
                        <a:rPr lang="zh-CN" sz="1600">
                          <a:latin typeface="Calibri"/>
                          <a:ea typeface="Calibri"/>
                          <a:cs typeface="Calibri"/>
                          <a:sym typeface="Calibri"/>
                        </a:rPr>
                        <a:t>TILDE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Binary</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clsMLM</a:t>
                      </a:r>
                      <a:r>
                        <a:rPr lang="zh-CN" sz="1600">
                          <a:solidFill>
                            <a:schemeClr val="dk1"/>
                          </a:solidFill>
                          <a:latin typeface="Calibri"/>
                          <a:ea typeface="Calibri"/>
                          <a:cs typeface="Calibri"/>
                          <a:sym typeface="Calibri"/>
                        </a:rPr>
                        <a:t>**</a:t>
                      </a:r>
                      <a:endParaRPr sz="16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Term</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445825">
                <a:tc>
                  <a:txBody>
                    <a:bodyPr/>
                    <a:lstStyle/>
                    <a:p>
                      <a:pPr marL="0" lvl="0" indent="0" algn="l" rtl="0">
                        <a:spcBef>
                          <a:spcPts val="0"/>
                        </a:spcBef>
                        <a:spcAft>
                          <a:spcPts val="0"/>
                        </a:spcAft>
                        <a:buNone/>
                      </a:pPr>
                      <a:r>
                        <a:rPr lang="zh-CN" sz="1600">
                          <a:latin typeface="Calibri"/>
                          <a:ea typeface="Calibri"/>
                          <a:cs typeface="Calibri"/>
                          <a:sym typeface="Calibri"/>
                        </a:rPr>
                        <a:t>TILDEv2</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Binary</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expMLP</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445825">
                <a:tc>
                  <a:txBody>
                    <a:bodyPr/>
                    <a:lstStyle/>
                    <a:p>
                      <a:pPr marL="0" lvl="0" indent="0" algn="l" rtl="0">
                        <a:spcBef>
                          <a:spcPts val="0"/>
                        </a:spcBef>
                        <a:spcAft>
                          <a:spcPts val="0"/>
                        </a:spcAft>
                        <a:buNone/>
                      </a:pPr>
                      <a:r>
                        <a:rPr lang="zh-CN" sz="1600">
                          <a:latin typeface="Calibri"/>
                          <a:ea typeface="Calibri"/>
                          <a:cs typeface="Calibri"/>
                          <a:sym typeface="Calibri"/>
                        </a:rPr>
                        <a:t>SPARTA</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Binary</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bl>
          </a:graphicData>
        </a:graphic>
      </p:graphicFrame>
      <p:sp>
        <p:nvSpPr>
          <p:cNvPr id="3254" name="Google Shape;3254;p203"/>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255" name="Google Shape;3255;p203"/>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Transformer-based LSR methods that…</a:t>
            </a:r>
            <a:endParaRPr sz="3000" b="1">
              <a:solidFill>
                <a:srgbClr val="611BB8"/>
              </a:solidFill>
              <a:latin typeface="Raleway"/>
              <a:ea typeface="Raleway"/>
              <a:cs typeface="Raleway"/>
              <a:sym typeface="Raleway"/>
            </a:endParaRPr>
          </a:p>
        </p:txBody>
      </p:sp>
      <p:sp>
        <p:nvSpPr>
          <p:cNvPr id="3256" name="Google Shape;3256;p203"/>
          <p:cNvSpPr txBox="1">
            <a:spLocks noGrp="1"/>
          </p:cNvSpPr>
          <p:nvPr>
            <p:ph type="title"/>
          </p:nvPr>
        </p:nvSpPr>
        <p:spPr>
          <a:xfrm>
            <a:off x="466669" y="827850"/>
            <a:ext cx="85206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2000" b="1">
                <a:solidFill>
                  <a:srgbClr val="611BB8"/>
                </a:solidFill>
                <a:latin typeface="Calibri"/>
                <a:ea typeface="Calibri"/>
                <a:cs typeface="Calibri"/>
                <a:sym typeface="Calibri"/>
              </a:rPr>
              <a:t>Expand document tokens</a:t>
            </a:r>
            <a:r>
              <a:rPr lang="zh-CN" sz="2000">
                <a:solidFill>
                  <a:srgbClr val="611BB8"/>
                </a:solidFill>
                <a:latin typeface="Calibri"/>
                <a:ea typeface="Calibri"/>
                <a:cs typeface="Calibri"/>
                <a:sym typeface="Calibri"/>
              </a:rPr>
              <a:t> (&amp; only tokenize the query)</a:t>
            </a:r>
            <a:endParaRPr sz="2000">
              <a:solidFill>
                <a:srgbClr val="611BB8"/>
              </a:solidFill>
              <a:latin typeface="Calibri"/>
              <a:ea typeface="Calibri"/>
              <a:cs typeface="Calibri"/>
              <a:sym typeface="Calibri"/>
            </a:endParaRPr>
          </a:p>
        </p:txBody>
      </p:sp>
      <p:sp>
        <p:nvSpPr>
          <p:cNvPr id="3257" name="Google Shape;3257;p203"/>
          <p:cNvSpPr txBox="1"/>
          <p:nvPr/>
        </p:nvSpPr>
        <p:spPr>
          <a:xfrm>
            <a:off x="7074731" y="75957"/>
            <a:ext cx="14478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700">
                <a:solidFill>
                  <a:schemeClr val="dk1"/>
                </a:solidFill>
              </a:rPr>
              <a:t>**MLM using only BERT’s CLS token</a:t>
            </a:r>
            <a:endParaRPr sz="1700">
              <a:solidFill>
                <a:schemeClr val="dk1"/>
              </a:solidFill>
            </a:endParaRPr>
          </a:p>
        </p:txBody>
      </p:sp>
      <p:sp>
        <p:nvSpPr>
          <p:cNvPr id="3258" name="Google Shape;3258;p203"/>
          <p:cNvSpPr txBox="1"/>
          <p:nvPr/>
        </p:nvSpPr>
        <p:spPr>
          <a:xfrm>
            <a:off x="0" y="4255575"/>
            <a:ext cx="8857200" cy="48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sz="1100" i="1">
                <a:solidFill>
                  <a:schemeClr val="dk1"/>
                </a:solidFill>
              </a:rPr>
              <a:t>Learning Passage Impacts for Inverted Indexes</a:t>
            </a:r>
            <a:r>
              <a:rPr lang="zh-CN" sz="1100">
                <a:solidFill>
                  <a:schemeClr val="dk1"/>
                </a:solidFill>
              </a:rPr>
              <a:t>. Mallia, Khattab, Tonellotto, Suel. SIGIR 2021</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100" i="1">
                <a:solidFill>
                  <a:schemeClr val="dk1"/>
                </a:solidFill>
              </a:rPr>
              <a:t>TILDE: Term Independent Likelihood Model for Passage Re-Ranking</a:t>
            </a:r>
            <a:r>
              <a:rPr lang="zh-CN" sz="1100">
                <a:solidFill>
                  <a:schemeClr val="dk1"/>
                </a:solidFill>
              </a:rPr>
              <a:t>. Zhuang, Zuccon. SIGIR 2021</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100" i="1">
                <a:solidFill>
                  <a:schemeClr val="dk1"/>
                </a:solidFill>
              </a:rPr>
              <a:t>Fast Passage Re-Ranking with Contextualized Exact Term Matching and Efficient Passage Expansion</a:t>
            </a:r>
            <a:r>
              <a:rPr lang="zh-CN" sz="1100">
                <a:solidFill>
                  <a:schemeClr val="dk1"/>
                </a:solidFill>
              </a:rPr>
              <a:t>. Zhuang, Zuccon. ReNeuIR 2022</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100" i="1">
                <a:solidFill>
                  <a:schemeClr val="dk1"/>
                </a:solidFill>
              </a:rPr>
              <a:t>SPARTA: Efficient Open-Domain Question Answering via Sparse Transformer Matching Retrieval</a:t>
            </a:r>
            <a:r>
              <a:rPr lang="zh-CN" sz="1100">
                <a:solidFill>
                  <a:schemeClr val="dk1"/>
                </a:solidFill>
              </a:rPr>
              <a:t>. Zhao, Lu, Lee. NAACL 2021</a:t>
            </a:r>
            <a:endParaRPr sz="1100">
              <a:solidFill>
                <a:schemeClr val="dk1"/>
              </a:solidFill>
            </a:endParaRPr>
          </a:p>
          <a:p>
            <a:pPr marL="0" lvl="0" indent="0" algn="l" rtl="0">
              <a:spcBef>
                <a:spcPts val="0"/>
              </a:spcBef>
              <a:spcAft>
                <a:spcPts val="0"/>
              </a:spcAft>
              <a:buNone/>
            </a:pPr>
            <a:endParaRPr sz="1800">
              <a:solidFill>
                <a:schemeClr val="dk2"/>
              </a:solidFill>
            </a:endParaRPr>
          </a:p>
        </p:txBody>
      </p:sp>
      <p:pic>
        <p:nvPicPr>
          <p:cNvPr id="2" name="Picture 1">
            <a:extLst>
              <a:ext uri="{FF2B5EF4-FFF2-40B4-BE49-F238E27FC236}">
                <a16:creationId xmlns:a16="http://schemas.microsoft.com/office/drawing/2014/main" id="{14B26F8A-B86B-29E7-2913-C58642751A8A}"/>
              </a:ext>
            </a:extLst>
          </p:cNvPr>
          <p:cNvPicPr>
            <a:picLocks noChangeAspect="1"/>
          </p:cNvPicPr>
          <p:nvPr/>
        </p:nvPicPr>
        <p:blipFill>
          <a:blip r:embed="rId3"/>
          <a:stretch>
            <a:fillRect/>
          </a:stretch>
        </p:blipFill>
        <p:spPr>
          <a:xfrm>
            <a:off x="6722144" y="963771"/>
            <a:ext cx="2026789" cy="3699533"/>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3263"/>
        <p:cNvGrpSpPr/>
        <p:nvPr/>
      </p:nvGrpSpPr>
      <p:grpSpPr>
        <a:xfrm>
          <a:off x="0" y="0"/>
          <a:ext cx="0" cy="0"/>
          <a:chOff x="0" y="0"/>
          <a:chExt cx="0" cy="0"/>
        </a:xfrm>
      </p:grpSpPr>
      <p:sp>
        <p:nvSpPr>
          <p:cNvPr id="3264" name="Google Shape;3264;p204"/>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164</a:t>
            </a:fld>
            <a:endParaRPr/>
          </a:p>
        </p:txBody>
      </p:sp>
      <p:sp>
        <p:nvSpPr>
          <p:cNvPr id="3265" name="Google Shape;3265;p204"/>
          <p:cNvSpPr txBox="1">
            <a:spLocks noGrp="1"/>
          </p:cNvSpPr>
          <p:nvPr>
            <p:ph type="title"/>
          </p:nvPr>
        </p:nvSpPr>
        <p:spPr>
          <a:xfrm>
            <a:off x="0" y="661763"/>
            <a:ext cx="85206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2000" b="1">
                <a:solidFill>
                  <a:srgbClr val="611BB8"/>
                </a:solidFill>
                <a:latin typeface="Calibri"/>
                <a:ea typeface="Calibri"/>
                <a:cs typeface="Calibri"/>
                <a:sym typeface="Calibri"/>
              </a:rPr>
              <a:t>Expand query and document tokens</a:t>
            </a:r>
            <a:endParaRPr sz="2000">
              <a:solidFill>
                <a:srgbClr val="611BB8"/>
              </a:solidFill>
              <a:latin typeface="Calibri"/>
              <a:ea typeface="Calibri"/>
              <a:cs typeface="Calibri"/>
              <a:sym typeface="Calibri"/>
            </a:endParaRPr>
          </a:p>
        </p:txBody>
      </p:sp>
      <p:sp>
        <p:nvSpPr>
          <p:cNvPr id="3266" name="Google Shape;3266;p204"/>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267" name="Google Shape;3267;p204"/>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Transformer-based LSR methods that…</a:t>
            </a:r>
            <a:endParaRPr sz="3000" b="1">
              <a:solidFill>
                <a:srgbClr val="611BB8"/>
              </a:solidFill>
              <a:latin typeface="Raleway"/>
              <a:ea typeface="Raleway"/>
              <a:cs typeface="Raleway"/>
              <a:sym typeface="Raleway"/>
            </a:endParaRPr>
          </a:p>
        </p:txBody>
      </p:sp>
      <p:graphicFrame>
        <p:nvGraphicFramePr>
          <p:cNvPr id="3268" name="Google Shape;3268;p204"/>
          <p:cNvGraphicFramePr/>
          <p:nvPr/>
        </p:nvGraphicFramePr>
        <p:xfrm>
          <a:off x="146150" y="1158888"/>
          <a:ext cx="7273700" cy="2621130"/>
        </p:xfrm>
        <a:graphic>
          <a:graphicData uri="http://schemas.openxmlformats.org/drawingml/2006/table">
            <a:tbl>
              <a:tblPr>
                <a:noFill/>
                <a:tableStyleId>{A134EB8B-E915-435F-AA6A-CB131EBE8F9E}</a:tableStyleId>
              </a:tblPr>
              <a:tblGrid>
                <a:gridCol w="1434800">
                  <a:extLst>
                    <a:ext uri="{9D8B030D-6E8A-4147-A177-3AD203B41FA5}">
                      <a16:colId xmlns:a16="http://schemas.microsoft.com/office/drawing/2014/main" val="20000"/>
                    </a:ext>
                  </a:extLst>
                </a:gridCol>
                <a:gridCol w="918925">
                  <a:extLst>
                    <a:ext uri="{9D8B030D-6E8A-4147-A177-3AD203B41FA5}">
                      <a16:colId xmlns:a16="http://schemas.microsoft.com/office/drawing/2014/main" val="20001"/>
                    </a:ext>
                  </a:extLst>
                </a:gridCol>
                <a:gridCol w="1191775">
                  <a:extLst>
                    <a:ext uri="{9D8B030D-6E8A-4147-A177-3AD203B41FA5}">
                      <a16:colId xmlns:a16="http://schemas.microsoft.com/office/drawing/2014/main" val="20002"/>
                    </a:ext>
                  </a:extLst>
                </a:gridCol>
                <a:gridCol w="1278075">
                  <a:extLst>
                    <a:ext uri="{9D8B030D-6E8A-4147-A177-3AD203B41FA5}">
                      <a16:colId xmlns:a16="http://schemas.microsoft.com/office/drawing/2014/main" val="20003"/>
                    </a:ext>
                  </a:extLst>
                </a:gridCol>
                <a:gridCol w="1252075">
                  <a:extLst>
                    <a:ext uri="{9D8B030D-6E8A-4147-A177-3AD203B41FA5}">
                      <a16:colId xmlns:a16="http://schemas.microsoft.com/office/drawing/2014/main" val="20004"/>
                    </a:ext>
                  </a:extLst>
                </a:gridCol>
                <a:gridCol w="1198050">
                  <a:extLst>
                    <a:ext uri="{9D8B030D-6E8A-4147-A177-3AD203B41FA5}">
                      <a16:colId xmlns:a16="http://schemas.microsoft.com/office/drawing/2014/main" val="20005"/>
                    </a:ext>
                  </a:extLst>
                </a:gridCol>
              </a:tblGrid>
              <a:tr h="549600">
                <a:tc>
                  <a:txBody>
                    <a:bodyPr/>
                    <a:lstStyle/>
                    <a:p>
                      <a:pPr marL="0" lvl="0" indent="0" algn="l" rtl="0">
                        <a:spcBef>
                          <a:spcPts val="0"/>
                        </a:spcBef>
                        <a:spcAft>
                          <a:spcPts val="0"/>
                        </a:spcAft>
                        <a:buNone/>
                      </a:pPr>
                      <a:r>
                        <a:rPr lang="zh-CN" sz="1600">
                          <a:latin typeface="Calibri"/>
                          <a:ea typeface="Calibri"/>
                          <a:cs typeface="Calibri"/>
                          <a:sym typeface="Calibri"/>
                        </a:rPr>
                        <a:t>Method</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Query</a:t>
                      </a:r>
                      <a:br>
                        <a:rPr lang="zh-CN" sz="160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Document</a:t>
                      </a:r>
                      <a:br>
                        <a:rPr lang="zh-CN" sz="160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Level</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Negatives</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Labels</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SPLADEv2</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 (m)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Distil SPLADE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Hard</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Teacher</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SPLADE v3*</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Hard</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Teacher</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Mistral** SPLADE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solidFill>
                            <a:srgbClr val="611BB8"/>
                          </a:solidFill>
                          <a:latin typeface="Calibri"/>
                          <a:ea typeface="Calibri"/>
                          <a:cs typeface="Calibri"/>
                          <a:sym typeface="Calibri"/>
                        </a:rPr>
                        <a:t>MLM</a:t>
                      </a:r>
                      <a:endParaRPr sz="1600">
                        <a:solidFill>
                          <a:srgbClr val="611BB8"/>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In-batch</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bl>
          </a:graphicData>
        </a:graphic>
      </p:graphicFrame>
      <p:sp>
        <p:nvSpPr>
          <p:cNvPr id="3269" name="Google Shape;3269;p204"/>
          <p:cNvSpPr txBox="1">
            <a:spLocks noGrp="1"/>
          </p:cNvSpPr>
          <p:nvPr>
            <p:ph type="title"/>
          </p:nvPr>
        </p:nvSpPr>
        <p:spPr>
          <a:xfrm>
            <a:off x="7419850" y="2571750"/>
            <a:ext cx="2169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1500">
                <a:solidFill>
                  <a:schemeClr val="accent2"/>
                </a:solidFill>
                <a:latin typeface="Calibri"/>
                <a:ea typeface="Calibri"/>
                <a:cs typeface="Calibri"/>
                <a:sym typeface="Calibri"/>
              </a:rPr>
              <a:t>*</a:t>
            </a:r>
            <a:r>
              <a:rPr lang="zh-CN" sz="1500">
                <a:solidFill>
                  <a:srgbClr val="611BB8"/>
                </a:solidFill>
                <a:latin typeface="Calibri"/>
                <a:ea typeface="Calibri"/>
                <a:cs typeface="Calibri"/>
                <a:sym typeface="Calibri"/>
              </a:rPr>
              <a:t>Negatives &amp; loss</a:t>
            </a:r>
            <a:endParaRPr sz="1500">
              <a:solidFill>
                <a:srgbClr val="611BB8"/>
              </a:solidFill>
              <a:latin typeface="Calibri"/>
              <a:ea typeface="Calibri"/>
              <a:cs typeface="Calibri"/>
              <a:sym typeface="Calibri"/>
            </a:endParaRPr>
          </a:p>
          <a:p>
            <a:pPr marL="0" lvl="0" indent="0" algn="l" rtl="0">
              <a:spcBef>
                <a:spcPts val="0"/>
              </a:spcBef>
              <a:spcAft>
                <a:spcPts val="0"/>
              </a:spcAft>
              <a:buSzPts val="990"/>
              <a:buNone/>
            </a:pPr>
            <a:r>
              <a:rPr lang="zh-CN" sz="1500">
                <a:solidFill>
                  <a:srgbClr val="611BB8"/>
                </a:solidFill>
                <a:latin typeface="Calibri"/>
                <a:ea typeface="Calibri"/>
                <a:cs typeface="Calibri"/>
                <a:sym typeface="Calibri"/>
              </a:rPr>
              <a:t>improved</a:t>
            </a:r>
            <a:endParaRPr sz="1500">
              <a:solidFill>
                <a:srgbClr val="611BB8"/>
              </a:solidFill>
              <a:latin typeface="Calibri"/>
              <a:ea typeface="Calibri"/>
              <a:cs typeface="Calibri"/>
              <a:sym typeface="Calibri"/>
            </a:endParaRPr>
          </a:p>
        </p:txBody>
      </p:sp>
      <p:sp>
        <p:nvSpPr>
          <p:cNvPr id="3270" name="Google Shape;3270;p204"/>
          <p:cNvSpPr txBox="1">
            <a:spLocks noGrp="1"/>
          </p:cNvSpPr>
          <p:nvPr>
            <p:ph type="title"/>
          </p:nvPr>
        </p:nvSpPr>
        <p:spPr>
          <a:xfrm>
            <a:off x="7419850" y="3109450"/>
            <a:ext cx="206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1500">
                <a:solidFill>
                  <a:schemeClr val="accent2"/>
                </a:solidFill>
                <a:latin typeface="Calibri"/>
                <a:ea typeface="Calibri"/>
                <a:cs typeface="Calibri"/>
                <a:sym typeface="Calibri"/>
              </a:rPr>
              <a:t>**</a:t>
            </a:r>
            <a:r>
              <a:rPr lang="zh-CN" sz="1500">
                <a:solidFill>
                  <a:srgbClr val="611BB8"/>
                </a:solidFill>
                <a:latin typeface="Calibri"/>
                <a:ea typeface="Calibri"/>
                <a:cs typeface="Calibri"/>
                <a:sym typeface="Calibri"/>
              </a:rPr>
              <a:t>Additional </a:t>
            </a:r>
            <a:endParaRPr sz="1500">
              <a:solidFill>
                <a:srgbClr val="611BB8"/>
              </a:solidFill>
              <a:latin typeface="Calibri"/>
              <a:ea typeface="Calibri"/>
              <a:cs typeface="Calibri"/>
              <a:sym typeface="Calibri"/>
            </a:endParaRPr>
          </a:p>
          <a:p>
            <a:pPr marL="0" lvl="0" indent="0" algn="l" rtl="0">
              <a:spcBef>
                <a:spcPts val="0"/>
              </a:spcBef>
              <a:spcAft>
                <a:spcPts val="0"/>
              </a:spcAft>
              <a:buSzPts val="990"/>
              <a:buNone/>
            </a:pPr>
            <a:r>
              <a:rPr lang="zh-CN" sz="1500">
                <a:solidFill>
                  <a:srgbClr val="611BB8"/>
                </a:solidFill>
                <a:latin typeface="Calibri"/>
                <a:ea typeface="Calibri"/>
                <a:cs typeface="Calibri"/>
                <a:sym typeface="Calibri"/>
              </a:rPr>
              <a:t>datasets</a:t>
            </a:r>
            <a:endParaRPr sz="1500">
              <a:solidFill>
                <a:srgbClr val="611BB8"/>
              </a:solidFill>
              <a:latin typeface="Calibri"/>
              <a:ea typeface="Calibri"/>
              <a:cs typeface="Calibri"/>
              <a:sym typeface="Calibri"/>
            </a:endParaRPr>
          </a:p>
        </p:txBody>
      </p:sp>
      <p:sp>
        <p:nvSpPr>
          <p:cNvPr id="3271" name="Google Shape;3271;p204"/>
          <p:cNvSpPr txBox="1"/>
          <p:nvPr/>
        </p:nvSpPr>
        <p:spPr>
          <a:xfrm>
            <a:off x="0" y="3883500"/>
            <a:ext cx="8750400" cy="11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100" i="1">
                <a:solidFill>
                  <a:schemeClr val="dk1"/>
                </a:solidFill>
              </a:rPr>
              <a:t>SPLADE v2: Sparse Lexical and Expansion Model for Information Retrieval</a:t>
            </a:r>
            <a:r>
              <a:rPr lang="zh-CN" sz="1100">
                <a:solidFill>
                  <a:schemeClr val="dk1"/>
                </a:solidFill>
              </a:rPr>
              <a:t>. Formal, Piwowarski, Lassance, Clinchant. arXiv, 2021</a:t>
            </a:r>
            <a:r>
              <a:rPr lang="zh-CN" sz="1100" b="1">
                <a:solidFill>
                  <a:schemeClr val="dk1"/>
                </a:solidFill>
              </a:rPr>
              <a:t> </a:t>
            </a:r>
            <a:endParaRPr sz="1100" b="1">
              <a:solidFill>
                <a:schemeClr val="dk1"/>
              </a:solidFill>
            </a:endParaRPr>
          </a:p>
          <a:p>
            <a:pPr marL="0" lvl="0" indent="0" algn="l" rtl="0">
              <a:spcBef>
                <a:spcPts val="0"/>
              </a:spcBef>
              <a:spcAft>
                <a:spcPts val="0"/>
              </a:spcAft>
              <a:buNone/>
            </a:pPr>
            <a:r>
              <a:rPr lang="zh-CN" sz="1100" i="1">
                <a:solidFill>
                  <a:schemeClr val="dk1"/>
                </a:solidFill>
              </a:rPr>
              <a:t>SPLADE-v3: New Baselines for SPLADE</a:t>
            </a:r>
            <a:r>
              <a:rPr lang="zh-CN" sz="1100">
                <a:solidFill>
                  <a:schemeClr val="dk1"/>
                </a:solidFill>
              </a:rPr>
              <a:t>. Lassance, Dejean, Formal, Clinchant. arXiv, 2024</a:t>
            </a:r>
            <a:endParaRPr sz="1100">
              <a:solidFill>
                <a:schemeClr val="dk1"/>
              </a:solidFill>
            </a:endParaRPr>
          </a:p>
          <a:p>
            <a:pPr marL="0" lvl="0" indent="0" algn="l" rtl="0">
              <a:spcBef>
                <a:spcPts val="0"/>
              </a:spcBef>
              <a:spcAft>
                <a:spcPts val="0"/>
              </a:spcAft>
              <a:buNone/>
            </a:pPr>
            <a:r>
              <a:rPr lang="zh-CN" sz="1100" i="1">
                <a:solidFill>
                  <a:schemeClr val="dk1"/>
                </a:solidFill>
              </a:rPr>
              <a:t>Mistral-SPLADE: LLMs for Better Learned Sparse Retrieval</a:t>
            </a:r>
            <a:r>
              <a:rPr lang="zh-CN" sz="1100">
                <a:solidFill>
                  <a:schemeClr val="dk1"/>
                </a:solidFill>
              </a:rPr>
              <a:t>. Doshi, Kumar, Murthy, Vignesh, Sen. arXiv, 2024</a:t>
            </a:r>
            <a:endParaRPr sz="1100">
              <a:solidFill>
                <a:schemeClr val="dk1"/>
              </a:solidFill>
            </a:endParaRPr>
          </a:p>
          <a:p>
            <a:pPr marL="0" lvl="0" indent="0" algn="l" rtl="0">
              <a:lnSpc>
                <a:spcPct val="115000"/>
              </a:lnSpc>
              <a:spcBef>
                <a:spcPts val="0"/>
              </a:spcBef>
              <a:spcAft>
                <a:spcPts val="0"/>
              </a:spcAft>
              <a:buNone/>
            </a:pPr>
            <a:r>
              <a:rPr lang="zh-CN" sz="1100" i="1">
                <a:solidFill>
                  <a:schemeClr val="dk1"/>
                </a:solidFill>
              </a:rPr>
              <a:t>CSPLADE: Learned Sparse Retrieval with Causal Language Models. </a:t>
            </a:r>
            <a:r>
              <a:rPr lang="zh-CN" sz="1100">
                <a:solidFill>
                  <a:schemeClr val="dk1"/>
                </a:solidFill>
              </a:rPr>
              <a:t>Zhichao Xu, Aosong Feng, Yijun Tian, Haibo Ding, Lin Lee Cheong. </a:t>
            </a:r>
            <a:r>
              <a:rPr lang="zh-CN" sz="1100" i="1">
                <a:solidFill>
                  <a:schemeClr val="dk1"/>
                </a:solidFill>
              </a:rPr>
              <a:t>arXiv:2504.10816</a:t>
            </a:r>
            <a:r>
              <a:rPr lang="zh-CN" sz="1100">
                <a:solidFill>
                  <a:schemeClr val="dk1"/>
                </a:solidFill>
              </a:rPr>
              <a:t>, 2025.</a:t>
            </a:r>
            <a:endParaRPr sz="1100">
              <a:solidFill>
                <a:schemeClr val="dk1"/>
              </a:solidFill>
            </a:endParaRPr>
          </a:p>
          <a:p>
            <a:pPr marL="0" lvl="0" indent="0" algn="l" rtl="0">
              <a:spcBef>
                <a:spcPts val="0"/>
              </a:spcBef>
              <a:spcAft>
                <a:spcPts val="0"/>
              </a:spcAft>
              <a:buNone/>
            </a:pPr>
            <a:r>
              <a:rPr lang="zh-CN" sz="1100" i="1">
                <a:solidFill>
                  <a:schemeClr val="dk1"/>
                </a:solidFill>
              </a:rPr>
              <a:t>Scaling Sparse and Dense Retrieval in Decoder-Only LLMs. </a:t>
            </a:r>
            <a:r>
              <a:rPr lang="zh-CN" sz="1100">
                <a:solidFill>
                  <a:schemeClr val="dk1"/>
                </a:solidFill>
              </a:rPr>
              <a:t>Hansi Zeng, Julian Killingback, Hamed Zamani. </a:t>
            </a:r>
            <a:r>
              <a:rPr lang="zh-CN" sz="1100" i="1">
                <a:solidFill>
                  <a:schemeClr val="dk1"/>
                </a:solidFill>
              </a:rPr>
              <a:t>arXiv:2502.15526</a:t>
            </a:r>
            <a:r>
              <a:rPr lang="zh-CN" sz="1100">
                <a:solidFill>
                  <a:schemeClr val="dk1"/>
                </a:solidFill>
              </a:rPr>
              <a:t>, 2025.</a:t>
            </a:r>
            <a:endParaRPr sz="1100">
              <a:solidFill>
                <a:schemeClr val="dk1"/>
              </a:solidFill>
            </a:endParaRPr>
          </a:p>
          <a:p>
            <a:pPr marL="647700" lvl="0" indent="-228600" algn="l" rtl="0">
              <a:lnSpc>
                <a:spcPct val="115000"/>
              </a:lnSpc>
              <a:spcBef>
                <a:spcPts val="0"/>
              </a:spcBef>
              <a:spcAft>
                <a:spcPts val="0"/>
              </a:spcAft>
              <a:buClr>
                <a:srgbClr val="1D1C1D"/>
              </a:buClr>
              <a:buSzPts val="1150"/>
              <a:buNone/>
            </a:pPr>
            <a:endParaRPr sz="1150">
              <a:solidFill>
                <a:srgbClr val="1D1C1D"/>
              </a:solidFill>
              <a:highlight>
                <a:srgbClr val="F8F8F8"/>
              </a:highlight>
            </a:endParaRPr>
          </a:p>
          <a:p>
            <a:pPr marL="0" lvl="0" indent="0" algn="l" rtl="0">
              <a:spcBef>
                <a:spcPts val="0"/>
              </a:spcBef>
              <a:spcAft>
                <a:spcPts val="0"/>
              </a:spcAft>
              <a:buNone/>
            </a:pPr>
            <a:endParaRPr sz="1100">
              <a:solidFill>
                <a:schemeClr val="dk1"/>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3276"/>
        <p:cNvGrpSpPr/>
        <p:nvPr/>
      </p:nvGrpSpPr>
      <p:grpSpPr>
        <a:xfrm>
          <a:off x="0" y="0"/>
          <a:ext cx="0" cy="0"/>
          <a:chOff x="0" y="0"/>
          <a:chExt cx="0" cy="0"/>
        </a:xfrm>
      </p:grpSpPr>
      <p:sp>
        <p:nvSpPr>
          <p:cNvPr id="3277" name="Google Shape;3277;p20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165</a:t>
            </a:fld>
            <a:endParaRPr/>
          </a:p>
        </p:txBody>
      </p:sp>
      <p:sp>
        <p:nvSpPr>
          <p:cNvPr id="3278" name="Google Shape;3278;p205"/>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graphicFrame>
        <p:nvGraphicFramePr>
          <p:cNvPr id="3279" name="Google Shape;3279;p205"/>
          <p:cNvGraphicFramePr/>
          <p:nvPr/>
        </p:nvGraphicFramePr>
        <p:xfrm>
          <a:off x="763000" y="316450"/>
          <a:ext cx="7879800" cy="4510740"/>
        </p:xfrm>
        <a:graphic>
          <a:graphicData uri="http://schemas.openxmlformats.org/drawingml/2006/table">
            <a:tbl>
              <a:tblPr>
                <a:noFill/>
                <a:tableStyleId>{A134EB8B-E915-435F-AA6A-CB131EBE8F9E}</a:tableStyleId>
              </a:tblPr>
              <a:tblGrid>
                <a:gridCol w="1603150">
                  <a:extLst>
                    <a:ext uri="{9D8B030D-6E8A-4147-A177-3AD203B41FA5}">
                      <a16:colId xmlns:a16="http://schemas.microsoft.com/office/drawing/2014/main" val="20000"/>
                    </a:ext>
                  </a:extLst>
                </a:gridCol>
                <a:gridCol w="1023450">
                  <a:extLst>
                    <a:ext uri="{9D8B030D-6E8A-4147-A177-3AD203B41FA5}">
                      <a16:colId xmlns:a16="http://schemas.microsoft.com/office/drawing/2014/main" val="20001"/>
                    </a:ext>
                  </a:extLst>
                </a:gridCol>
                <a:gridCol w="1313300">
                  <a:extLst>
                    <a:ext uri="{9D8B030D-6E8A-4147-A177-3AD203B41FA5}">
                      <a16:colId xmlns:a16="http://schemas.microsoft.com/office/drawing/2014/main" val="20002"/>
                    </a:ext>
                  </a:extLst>
                </a:gridCol>
                <a:gridCol w="1313300">
                  <a:extLst>
                    <a:ext uri="{9D8B030D-6E8A-4147-A177-3AD203B41FA5}">
                      <a16:colId xmlns:a16="http://schemas.microsoft.com/office/drawing/2014/main" val="20003"/>
                    </a:ext>
                  </a:extLst>
                </a:gridCol>
                <a:gridCol w="1313300">
                  <a:extLst>
                    <a:ext uri="{9D8B030D-6E8A-4147-A177-3AD203B41FA5}">
                      <a16:colId xmlns:a16="http://schemas.microsoft.com/office/drawing/2014/main" val="20004"/>
                    </a:ext>
                  </a:extLst>
                </a:gridCol>
                <a:gridCol w="1313300">
                  <a:extLst>
                    <a:ext uri="{9D8B030D-6E8A-4147-A177-3AD203B41FA5}">
                      <a16:colId xmlns:a16="http://schemas.microsoft.com/office/drawing/2014/main" val="20005"/>
                    </a:ext>
                  </a:extLst>
                </a:gridCol>
              </a:tblGrid>
              <a:tr h="549600">
                <a:tc>
                  <a:txBody>
                    <a:bodyPr/>
                    <a:lstStyle/>
                    <a:p>
                      <a:pPr marL="0" lvl="0" indent="0" algn="l" rtl="0">
                        <a:spcBef>
                          <a:spcPts val="0"/>
                        </a:spcBef>
                        <a:spcAft>
                          <a:spcPts val="0"/>
                        </a:spcAft>
                        <a:buNone/>
                      </a:pPr>
                      <a:r>
                        <a:rPr lang="zh-CN" sz="1600">
                          <a:latin typeface="Calibri"/>
                          <a:ea typeface="Calibri"/>
                          <a:cs typeface="Calibri"/>
                          <a:sym typeface="Calibri"/>
                        </a:rPr>
                        <a:t>Method</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Query</a:t>
                      </a:r>
                      <a:br>
                        <a:rPr lang="zh-CN" sz="160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Document</a:t>
                      </a:r>
                      <a:br>
                        <a:rPr lang="zh-CN" sz="1600">
                          <a:latin typeface="Calibri"/>
                          <a:ea typeface="Calibri"/>
                          <a:cs typeface="Calibri"/>
                          <a:sym typeface="Calibri"/>
                        </a:rPr>
                      </a:br>
                      <a:r>
                        <a:rPr lang="zh-CN" sz="1600">
                          <a:latin typeface="Calibri"/>
                          <a:ea typeface="Calibri"/>
                          <a:cs typeface="Calibri"/>
                          <a:sym typeface="Calibri"/>
                        </a:rPr>
                        <a:t>Encoder</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Level</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Negatives</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Supervision: Labels</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DeepCT</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Term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uniCOIL</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 (m)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uniCOIL dT5q</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expMLP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 (m)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EPIC</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DeepImpact</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Binary</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expMLP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TILDE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Binary</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clsMLM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Term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6"/>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TILDE v2</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Binary</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expMLP</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 (m)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7"/>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SPARTA</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Binary</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Human</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8"/>
                  </a:ext>
                </a:extLst>
              </a:tr>
              <a:tr h="349725">
                <a:tc>
                  <a:txBody>
                    <a:bodyPr/>
                    <a:lstStyle/>
                    <a:p>
                      <a:pPr marL="0" lvl="0" indent="0" algn="l" rtl="0">
                        <a:spcBef>
                          <a:spcPts val="0"/>
                        </a:spcBef>
                        <a:spcAft>
                          <a:spcPts val="0"/>
                        </a:spcAft>
                        <a:buNone/>
                      </a:pPr>
                      <a:r>
                        <a:rPr lang="zh-CN" sz="1600">
                          <a:latin typeface="Calibri"/>
                          <a:ea typeface="Calibri"/>
                          <a:cs typeface="Calibri"/>
                          <a:sym typeface="Calibri"/>
                        </a:rPr>
                        <a:t>SPLADE variants</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MLM</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Passage</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BM25 / Hard</a:t>
                      </a:r>
                      <a:endParaRPr sz="16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zh-CN" sz="1600">
                          <a:latin typeface="Calibri"/>
                          <a:ea typeface="Calibri"/>
                          <a:cs typeface="Calibri"/>
                          <a:sym typeface="Calibri"/>
                        </a:rPr>
                        <a:t>Teacher</a:t>
                      </a:r>
                      <a:endParaRPr sz="1600">
                        <a:latin typeface="Calibri"/>
                        <a:ea typeface="Calibri"/>
                        <a:cs typeface="Calibri"/>
                        <a:sym typeface="Calibri"/>
                      </a:endParaRPr>
                    </a:p>
                  </a:txBody>
                  <a:tcPr marL="91425" marR="91425" marT="91425" marB="91425"/>
                </a:tc>
                <a:extLst>
                  <a:ext uri="{0D108BD9-81ED-4DB2-BD59-A6C34878D82A}">
                    <a16:rowId xmlns:a16="http://schemas.microsoft.com/office/drawing/2014/main" val="10009"/>
                  </a:ext>
                </a:extLst>
              </a:tr>
            </a:tbl>
          </a:graphicData>
        </a:graphic>
      </p:graphicFrame>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3283"/>
        <p:cNvGrpSpPr/>
        <p:nvPr/>
      </p:nvGrpSpPr>
      <p:grpSpPr>
        <a:xfrm>
          <a:off x="0" y="0"/>
          <a:ext cx="0" cy="0"/>
          <a:chOff x="0" y="0"/>
          <a:chExt cx="0" cy="0"/>
        </a:xfrm>
      </p:grpSpPr>
      <p:sp>
        <p:nvSpPr>
          <p:cNvPr id="3284" name="Google Shape;3284;p20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4022">
                <a:solidFill>
                  <a:srgbClr val="611BB8"/>
                </a:solidFill>
              </a:rPr>
              <a:t>3. Results</a:t>
            </a:r>
            <a:endParaRPr sz="4022">
              <a:solidFill>
                <a:srgbClr val="611BB8"/>
              </a:solidFill>
            </a:endParaRPr>
          </a:p>
          <a:p>
            <a:pPr marL="0" lvl="0" indent="0" algn="l" rtl="0">
              <a:spcBef>
                <a:spcPts val="0"/>
              </a:spcBef>
              <a:spcAft>
                <a:spcPts val="0"/>
              </a:spcAft>
              <a:buNone/>
            </a:pPr>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3288"/>
        <p:cNvGrpSpPr/>
        <p:nvPr/>
      </p:nvGrpSpPr>
      <p:grpSpPr>
        <a:xfrm>
          <a:off x="0" y="0"/>
          <a:ext cx="0" cy="0"/>
          <a:chOff x="0" y="0"/>
          <a:chExt cx="0" cy="0"/>
        </a:xfrm>
      </p:grpSpPr>
      <p:pic>
        <p:nvPicPr>
          <p:cNvPr id="3289" name="Google Shape;3289;p207"/>
          <p:cNvPicPr preferRelativeResize="0"/>
          <p:nvPr/>
        </p:nvPicPr>
        <p:blipFill rotWithShape="1">
          <a:blip r:embed="rId3">
            <a:alphaModFix/>
          </a:blip>
          <a:srcRect b="16736"/>
          <a:stretch/>
        </p:blipFill>
        <p:spPr>
          <a:xfrm>
            <a:off x="738975" y="579413"/>
            <a:ext cx="7539804" cy="3984673"/>
          </a:xfrm>
          <a:prstGeom prst="rect">
            <a:avLst/>
          </a:prstGeom>
          <a:noFill/>
          <a:ln>
            <a:noFill/>
          </a:ln>
        </p:spPr>
      </p:pic>
      <p:sp>
        <p:nvSpPr>
          <p:cNvPr id="3290" name="Google Shape;3290;p207"/>
          <p:cNvSpPr txBox="1"/>
          <p:nvPr/>
        </p:nvSpPr>
        <p:spPr>
          <a:xfrm>
            <a:off x="97175" y="56325"/>
            <a:ext cx="7165800" cy="4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b="1">
                <a:solidFill>
                  <a:schemeClr val="dk1"/>
                </a:solidFill>
              </a:rPr>
              <a:t>Is LSR competitive?</a:t>
            </a:r>
            <a:endParaRPr sz="1800" b="1">
              <a:solidFill>
                <a:schemeClr val="dk1"/>
              </a:solidFill>
            </a:endParaRPr>
          </a:p>
        </p:txBody>
      </p:sp>
      <p:sp>
        <p:nvSpPr>
          <p:cNvPr id="3291" name="Google Shape;3291;p207"/>
          <p:cNvSpPr txBox="1"/>
          <p:nvPr/>
        </p:nvSpPr>
        <p:spPr>
          <a:xfrm>
            <a:off x="0" y="4453675"/>
            <a:ext cx="9144000" cy="6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100" i="1">
                <a:solidFill>
                  <a:schemeClr val="dk1"/>
                </a:solidFill>
              </a:rPr>
              <a:t>How to Train Your DRAGON: Diverse Augmentation Towards Generalizable Dense Retrieval</a:t>
            </a:r>
            <a:r>
              <a:rPr lang="zh-CN" sz="1100">
                <a:solidFill>
                  <a:schemeClr val="dk1"/>
                </a:solidFill>
              </a:rPr>
              <a:t>. Lin, Chen, Zhao, Yu, King, Li, Ji. arXiv 2024</a:t>
            </a:r>
            <a:endParaRPr sz="1100">
              <a:solidFill>
                <a:schemeClr val="dk1"/>
              </a:solidFill>
            </a:endParaRPr>
          </a:p>
          <a:p>
            <a:pPr marL="0" lvl="0" indent="0" algn="l" rtl="0">
              <a:spcBef>
                <a:spcPts val="0"/>
              </a:spcBef>
              <a:spcAft>
                <a:spcPts val="0"/>
              </a:spcAft>
              <a:buNone/>
            </a:pPr>
            <a:r>
              <a:rPr lang="zh-CN" sz="1100" i="1">
                <a:solidFill>
                  <a:schemeClr val="dk1"/>
                </a:solidFill>
              </a:rPr>
              <a:t>Making Large Language Models a Better Foundation for Dense Retrieval</a:t>
            </a:r>
            <a:r>
              <a:rPr lang="zh-CN" sz="1100">
                <a:solidFill>
                  <a:schemeClr val="dk1"/>
                </a:solidFill>
              </a:rPr>
              <a:t>. Zeng, Zhang, Chen, Yang, Zhao, Lin. arXiv 2024</a:t>
            </a:r>
            <a:endParaRPr sz="1100">
              <a:solidFill>
                <a:schemeClr val="dk1"/>
              </a:solidFill>
            </a:endParaRPr>
          </a:p>
          <a:p>
            <a:pPr marL="0" lvl="0" indent="0" algn="l" rtl="0">
              <a:spcBef>
                <a:spcPts val="0"/>
              </a:spcBef>
              <a:spcAft>
                <a:spcPts val="0"/>
              </a:spcAft>
              <a:buNone/>
            </a:pPr>
            <a:r>
              <a:rPr lang="zh-CN" sz="1100" i="1">
                <a:solidFill>
                  <a:schemeClr val="dk1"/>
                </a:solidFill>
              </a:rPr>
              <a:t>Fine-Tuning LLaMA for Multi-Stage Text Retrieval</a:t>
            </a:r>
            <a:r>
              <a:rPr lang="zh-CN" sz="1100">
                <a:solidFill>
                  <a:schemeClr val="dk1"/>
                </a:solidFill>
              </a:rPr>
              <a:t>. Ma, Luan, Xu, Lin. SIGIR 2024</a:t>
            </a:r>
            <a:endParaRPr sz="1100">
              <a:solidFill>
                <a:schemeClr val="dk1"/>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3295"/>
        <p:cNvGrpSpPr/>
        <p:nvPr/>
      </p:nvGrpSpPr>
      <p:grpSpPr>
        <a:xfrm>
          <a:off x="0" y="0"/>
          <a:ext cx="0" cy="0"/>
          <a:chOff x="0" y="0"/>
          <a:chExt cx="0" cy="0"/>
        </a:xfrm>
      </p:grpSpPr>
      <p:sp>
        <p:nvSpPr>
          <p:cNvPr id="3296" name="Google Shape;3296;p20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Quick Refresher</a:t>
            </a:r>
            <a:endParaRPr/>
          </a:p>
        </p:txBody>
      </p:sp>
      <p:sp>
        <p:nvSpPr>
          <p:cNvPr id="3297" name="Google Shape;3297;p20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a:t>‘</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3298" name="Google Shape;3298;p208"/>
          <p:cNvPicPr preferRelativeResize="0"/>
          <p:nvPr/>
        </p:nvPicPr>
        <p:blipFill rotWithShape="1">
          <a:blip r:embed="rId3">
            <a:alphaModFix/>
          </a:blip>
          <a:srcRect l="530" r="-529"/>
          <a:stretch/>
        </p:blipFill>
        <p:spPr>
          <a:xfrm>
            <a:off x="80913" y="1152469"/>
            <a:ext cx="8982176" cy="2940506"/>
          </a:xfrm>
          <a:prstGeom prst="rect">
            <a:avLst/>
          </a:prstGeom>
          <a:noFill/>
          <a:ln>
            <a:noFill/>
          </a:ln>
        </p:spPr>
      </p:pic>
      <p:sp>
        <p:nvSpPr>
          <p:cNvPr id="3299" name="Google Shape;3299;p208"/>
          <p:cNvSpPr txBox="1"/>
          <p:nvPr/>
        </p:nvSpPr>
        <p:spPr>
          <a:xfrm>
            <a:off x="0" y="4804200"/>
            <a:ext cx="6373500" cy="1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100" i="1">
                <a:solidFill>
                  <a:schemeClr val="dk2"/>
                </a:solidFill>
              </a:rPr>
              <a:t>A Unified Framework for Learned Sparse Retrieval</a:t>
            </a:r>
            <a:r>
              <a:rPr lang="zh-CN" sz="1100">
                <a:solidFill>
                  <a:schemeClr val="dk2"/>
                </a:solidFill>
              </a:rPr>
              <a:t>. Nguyen, MacAvaney, Yates. ECIR 2023</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3304"/>
        <p:cNvGrpSpPr/>
        <p:nvPr/>
      </p:nvGrpSpPr>
      <p:grpSpPr>
        <a:xfrm>
          <a:off x="0" y="0"/>
          <a:ext cx="0" cy="0"/>
          <a:chOff x="0" y="0"/>
          <a:chExt cx="0" cy="0"/>
        </a:xfrm>
      </p:grpSpPr>
      <p:pic>
        <p:nvPicPr>
          <p:cNvPr id="3305" name="Google Shape;3305;p209" title="Points scored"/>
          <p:cNvPicPr preferRelativeResize="0"/>
          <p:nvPr/>
        </p:nvPicPr>
        <p:blipFill>
          <a:blip r:embed="rId3">
            <a:alphaModFix/>
          </a:blip>
          <a:stretch>
            <a:fillRect/>
          </a:stretch>
        </p:blipFill>
        <p:spPr>
          <a:xfrm>
            <a:off x="1875850" y="638910"/>
            <a:ext cx="7268151" cy="4494110"/>
          </a:xfrm>
          <a:prstGeom prst="rect">
            <a:avLst/>
          </a:prstGeom>
          <a:noFill/>
          <a:ln>
            <a:noFill/>
          </a:ln>
        </p:spPr>
      </p:pic>
      <p:sp>
        <p:nvSpPr>
          <p:cNvPr id="3306" name="Google Shape;3306;p209"/>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169</a:t>
            </a:fld>
            <a:endParaRPr/>
          </a:p>
        </p:txBody>
      </p:sp>
      <p:sp>
        <p:nvSpPr>
          <p:cNvPr id="3307" name="Google Shape;3307;p209"/>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Document weighting is important</a:t>
            </a:r>
            <a:br>
              <a:rPr lang="zh-CN" sz="3000" b="1">
                <a:solidFill>
                  <a:srgbClr val="611BB8"/>
                </a:solidFill>
                <a:latin typeface="Raleway"/>
                <a:ea typeface="Raleway"/>
                <a:cs typeface="Raleway"/>
                <a:sym typeface="Raleway"/>
              </a:rPr>
            </a:br>
            <a:r>
              <a:rPr lang="zh-CN" sz="1777" b="1">
                <a:solidFill>
                  <a:srgbClr val="611BB8"/>
                </a:solidFill>
                <a:latin typeface="Raleway"/>
                <a:ea typeface="Raleway"/>
                <a:cs typeface="Raleway"/>
                <a:sym typeface="Raleway"/>
              </a:rPr>
              <a:t>(though without, about 10% lower than BM25)</a:t>
            </a:r>
            <a:endParaRPr sz="1777" b="1">
              <a:solidFill>
                <a:srgbClr val="611BB8"/>
              </a:solidFill>
              <a:latin typeface="Raleway"/>
              <a:ea typeface="Raleway"/>
              <a:cs typeface="Raleway"/>
              <a:sym typeface="Raleway"/>
            </a:endParaRPr>
          </a:p>
        </p:txBody>
      </p:sp>
      <p:sp>
        <p:nvSpPr>
          <p:cNvPr id="3308" name="Google Shape;3308;p209"/>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309" name="Google Shape;3309;p209"/>
          <p:cNvSpPr/>
          <p:nvPr/>
        </p:nvSpPr>
        <p:spPr>
          <a:xfrm>
            <a:off x="107520" y="3694237"/>
            <a:ext cx="124500" cy="139200"/>
          </a:xfrm>
          <a:prstGeom prst="rect">
            <a:avLst/>
          </a:prstGeom>
          <a:solidFill>
            <a:srgbClr val="5891AD"/>
          </a:solidFill>
          <a:ln w="9525" cap="flat" cmpd="sng">
            <a:solidFill>
              <a:srgbClr val="D9E5F8"/>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sp>
        <p:nvSpPr>
          <p:cNvPr id="3310" name="Google Shape;3310;p209"/>
          <p:cNvSpPr txBox="1"/>
          <p:nvPr/>
        </p:nvSpPr>
        <p:spPr>
          <a:xfrm>
            <a:off x="288062" y="3686916"/>
            <a:ext cx="13539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b="0" i="0" u="none" strike="noStrike" cap="none">
                <a:solidFill>
                  <a:srgbClr val="000000"/>
                </a:solidFill>
                <a:latin typeface="Arial"/>
                <a:ea typeface="Arial"/>
                <a:cs typeface="Arial"/>
                <a:sym typeface="Arial"/>
              </a:rPr>
              <a:t>No weighting (binary)</a:t>
            </a:r>
            <a:endParaRPr sz="1100" b="0" i="0" u="none" strike="noStrike" cap="none">
              <a:solidFill>
                <a:srgbClr val="000000"/>
              </a:solidFill>
              <a:latin typeface="Arial"/>
              <a:ea typeface="Arial"/>
              <a:cs typeface="Arial"/>
              <a:sym typeface="Arial"/>
            </a:endParaRPr>
          </a:p>
        </p:txBody>
      </p:sp>
      <p:sp>
        <p:nvSpPr>
          <p:cNvPr id="3311" name="Google Shape;3311;p209"/>
          <p:cNvSpPr txBox="1"/>
          <p:nvPr/>
        </p:nvSpPr>
        <p:spPr>
          <a:xfrm>
            <a:off x="-7" y="2571740"/>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611BB8"/>
                </a:solidFill>
                <a:latin typeface="Arial"/>
                <a:ea typeface="Arial"/>
                <a:cs typeface="Arial"/>
                <a:sym typeface="Arial"/>
              </a:rPr>
              <a:t>Query</a:t>
            </a:r>
            <a:endParaRPr sz="1100">
              <a:solidFill>
                <a:srgbClr val="611BB8"/>
              </a:solidFill>
            </a:endParaRPr>
          </a:p>
        </p:txBody>
      </p:sp>
      <p:sp>
        <p:nvSpPr>
          <p:cNvPr id="3312" name="Google Shape;3312;p209"/>
          <p:cNvSpPr txBox="1"/>
          <p:nvPr/>
        </p:nvSpPr>
        <p:spPr>
          <a:xfrm>
            <a:off x="-7" y="3340667"/>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5E2B97"/>
                </a:solidFill>
                <a:latin typeface="Arial"/>
                <a:ea typeface="Arial"/>
                <a:cs typeface="Arial"/>
                <a:sym typeface="Arial"/>
              </a:rPr>
              <a:t>Document</a:t>
            </a:r>
            <a:endParaRPr sz="1100">
              <a:solidFill>
                <a:srgbClr val="5E2B97"/>
              </a:solidFill>
            </a:endParaRPr>
          </a:p>
        </p:txBody>
      </p:sp>
      <p:sp>
        <p:nvSpPr>
          <p:cNvPr id="3313" name="Google Shape;3313;p209"/>
          <p:cNvSpPr/>
          <p:nvPr/>
        </p:nvSpPr>
        <p:spPr>
          <a:xfrm>
            <a:off x="107520" y="4081094"/>
            <a:ext cx="124500" cy="139200"/>
          </a:xfrm>
          <a:prstGeom prst="rect">
            <a:avLst/>
          </a:prstGeom>
          <a:solidFill>
            <a:srgbClr val="004561"/>
          </a:solidFill>
          <a:ln w="9525" cap="flat" cmpd="sng">
            <a:solidFill>
              <a:srgbClr val="FAE2D5"/>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cxnSp>
        <p:nvCxnSpPr>
          <p:cNvPr id="3314" name="Google Shape;3314;p209"/>
          <p:cNvCxnSpPr/>
          <p:nvPr/>
        </p:nvCxnSpPr>
        <p:spPr>
          <a:xfrm>
            <a:off x="168600" y="3848499"/>
            <a:ext cx="0" cy="200400"/>
          </a:xfrm>
          <a:prstGeom prst="straightConnector1">
            <a:avLst/>
          </a:prstGeom>
          <a:noFill/>
          <a:ln w="19050" cap="flat" cmpd="sng">
            <a:solidFill>
              <a:schemeClr val="dk2"/>
            </a:solidFill>
            <a:prstDash val="solid"/>
            <a:miter lim="800000"/>
            <a:headEnd type="none" w="sm" len="sm"/>
            <a:tailEnd type="triangle" w="med" len="med"/>
          </a:ln>
        </p:spPr>
      </p:cxnSp>
      <p:sp>
        <p:nvSpPr>
          <p:cNvPr id="3315" name="Google Shape;3315;p209"/>
          <p:cNvSpPr txBox="1"/>
          <p:nvPr/>
        </p:nvSpPr>
        <p:spPr>
          <a:xfrm>
            <a:off x="286250" y="4072909"/>
            <a:ext cx="18036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b="0" i="0" u="none" strike="noStrike" cap="none">
                <a:solidFill>
                  <a:srgbClr val="000000"/>
                </a:solidFill>
                <a:latin typeface="Arial"/>
                <a:ea typeface="Arial"/>
                <a:cs typeface="Arial"/>
                <a:sym typeface="Arial"/>
              </a:rPr>
              <a:t>Weighting</a:t>
            </a:r>
            <a:endParaRPr sz="1100" b="0" i="0" u="none" strike="noStrike" cap="none">
              <a:solidFill>
                <a:srgbClr val="000000"/>
              </a:solidFill>
              <a:latin typeface="Arial"/>
              <a:ea typeface="Arial"/>
              <a:cs typeface="Arial"/>
              <a:sym typeface="Arial"/>
            </a:endParaRPr>
          </a:p>
        </p:txBody>
      </p:sp>
      <p:sp>
        <p:nvSpPr>
          <p:cNvPr id="3316" name="Google Shape;3316;p209"/>
          <p:cNvSpPr/>
          <p:nvPr/>
        </p:nvSpPr>
        <p:spPr>
          <a:xfrm>
            <a:off x="109441" y="2918657"/>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3317" name="Google Shape;3317;p209"/>
          <p:cNvSpPr/>
          <p:nvPr/>
        </p:nvSpPr>
        <p:spPr>
          <a:xfrm>
            <a:off x="107520" y="3147914"/>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grpSp>
        <p:nvGrpSpPr>
          <p:cNvPr id="3318" name="Google Shape;3318;p209"/>
          <p:cNvGrpSpPr/>
          <p:nvPr/>
        </p:nvGrpSpPr>
        <p:grpSpPr>
          <a:xfrm>
            <a:off x="113831" y="2917989"/>
            <a:ext cx="904229" cy="138600"/>
            <a:chOff x="608887" y="3148765"/>
            <a:chExt cx="1205638" cy="184800"/>
          </a:xfrm>
        </p:grpSpPr>
        <p:sp>
          <p:nvSpPr>
            <p:cNvPr id="3319" name="Google Shape;3319;p209"/>
            <p:cNvSpPr txBox="1"/>
            <p:nvPr/>
          </p:nvSpPr>
          <p:spPr>
            <a:xfrm>
              <a:off x="841325" y="314876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expansion</a:t>
              </a:r>
              <a:endParaRPr sz="900" b="0" i="0" u="none" strike="noStrike" cap="none">
                <a:solidFill>
                  <a:srgbClr val="000000"/>
                </a:solidFill>
                <a:latin typeface="Arial"/>
                <a:ea typeface="Arial"/>
                <a:cs typeface="Arial"/>
                <a:sym typeface="Arial"/>
              </a:endParaRPr>
            </a:p>
          </p:txBody>
        </p:sp>
        <p:pic>
          <p:nvPicPr>
            <p:cNvPr id="3320" name="Google Shape;3320;p209"/>
            <p:cNvPicPr preferRelativeResize="0"/>
            <p:nvPr/>
          </p:nvPicPr>
          <p:blipFill rotWithShape="1">
            <a:blip r:embed="rId4">
              <a:alphaModFix/>
            </a:blip>
            <a:srcRect/>
            <a:stretch/>
          </p:blipFill>
          <p:spPr>
            <a:xfrm>
              <a:off x="608887" y="3168313"/>
              <a:ext cx="164659" cy="164659"/>
            </a:xfrm>
            <a:prstGeom prst="rect">
              <a:avLst/>
            </a:prstGeom>
            <a:noFill/>
            <a:ln>
              <a:noFill/>
            </a:ln>
          </p:spPr>
        </p:pic>
      </p:grpSp>
      <p:grpSp>
        <p:nvGrpSpPr>
          <p:cNvPr id="3321" name="Google Shape;3321;p209"/>
          <p:cNvGrpSpPr/>
          <p:nvPr/>
        </p:nvGrpSpPr>
        <p:grpSpPr>
          <a:xfrm>
            <a:off x="115372" y="3140593"/>
            <a:ext cx="716957" cy="147698"/>
            <a:chOff x="2031602" y="3141508"/>
            <a:chExt cx="955943" cy="196930"/>
          </a:xfrm>
        </p:grpSpPr>
        <p:sp>
          <p:nvSpPr>
            <p:cNvPr id="3322" name="Google Shape;3322;p209"/>
            <p:cNvSpPr txBox="1"/>
            <p:nvPr/>
          </p:nvSpPr>
          <p:spPr>
            <a:xfrm>
              <a:off x="2259445" y="3141508"/>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weighting</a:t>
              </a:r>
              <a:endParaRPr sz="900" b="0" i="0" u="none" strike="noStrike" cap="none">
                <a:solidFill>
                  <a:srgbClr val="000000"/>
                </a:solidFill>
                <a:latin typeface="Arial"/>
                <a:ea typeface="Arial"/>
                <a:cs typeface="Arial"/>
                <a:sym typeface="Arial"/>
              </a:endParaRPr>
            </a:p>
          </p:txBody>
        </p:sp>
        <p:pic>
          <p:nvPicPr>
            <p:cNvPr id="3323" name="Google Shape;3323;p209"/>
            <p:cNvPicPr preferRelativeResize="0"/>
            <p:nvPr/>
          </p:nvPicPr>
          <p:blipFill rotWithShape="1">
            <a:blip r:embed="rId4">
              <a:alphaModFix/>
            </a:blip>
            <a:srcRect/>
            <a:stretch/>
          </p:blipFill>
          <p:spPr>
            <a:xfrm>
              <a:off x="2031602" y="3173779"/>
              <a:ext cx="164659" cy="164659"/>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3"/>
          <p:cNvSpPr txBox="1">
            <a:spLocks noGrp="1"/>
          </p:cNvSpPr>
          <p:nvPr>
            <p:ph type="body" idx="1"/>
          </p:nvPr>
        </p:nvSpPr>
        <p:spPr>
          <a:xfrm>
            <a:off x="311700" y="1152475"/>
            <a:ext cx="8832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rgbClr val="000000"/>
                </a:solidFill>
              </a:rPr>
              <a:t>3. Philosophical</a:t>
            </a:r>
            <a:endParaRPr b="1">
              <a:solidFill>
                <a:srgbClr val="000000"/>
              </a:solidFill>
            </a:endParaRPr>
          </a:p>
          <a:p>
            <a:pPr marL="0" lvl="0" indent="0" algn="l" rtl="0">
              <a:spcBef>
                <a:spcPts val="1200"/>
              </a:spcBef>
              <a:spcAft>
                <a:spcPts val="0"/>
              </a:spcAft>
              <a:buNone/>
            </a:pPr>
            <a:r>
              <a:rPr lang="zh-CN">
                <a:solidFill>
                  <a:srgbClr val="000000"/>
                </a:solidFill>
              </a:rPr>
              <a:t>A piece of content (queries/documents/etc) is only “about” a limited number of concepts.</a:t>
            </a:r>
            <a:endParaRPr>
              <a:solidFill>
                <a:srgbClr val="000000"/>
              </a:solidFill>
            </a:endParaRPr>
          </a:p>
          <a:p>
            <a:pPr marL="0" lvl="0" indent="0" algn="l" rtl="0">
              <a:spcBef>
                <a:spcPts val="1200"/>
              </a:spcBef>
              <a:spcAft>
                <a:spcPts val="0"/>
              </a:spcAft>
              <a:buNone/>
            </a:pPr>
            <a:r>
              <a:rPr lang="zh-CN">
                <a:solidFill>
                  <a:srgbClr val="000000"/>
                </a:solidFill>
              </a:rPr>
              <a:t>Corollary: </a:t>
            </a:r>
            <a:r>
              <a:rPr lang="zh-CN">
                <a:solidFill>
                  <a:schemeClr val="dk2"/>
                </a:solidFill>
              </a:rPr>
              <a:t>A piece of content</a:t>
            </a:r>
            <a:r>
              <a:rPr lang="zh-CN">
                <a:solidFill>
                  <a:srgbClr val="000000"/>
                </a:solidFill>
              </a:rPr>
              <a:t> is completely unrelated to most concepts</a:t>
            </a:r>
            <a:br>
              <a:rPr lang="zh-CN">
                <a:solidFill>
                  <a:srgbClr val="000000"/>
                </a:solidFill>
              </a:rPr>
            </a:br>
            <a:r>
              <a:rPr lang="zh-CN">
                <a:solidFill>
                  <a:srgbClr val="999999"/>
                </a:solidFill>
              </a:rPr>
              <a:t>(i.e., it’s sparse in the space of concepts).</a:t>
            </a:r>
            <a:endParaRPr>
              <a:solidFill>
                <a:srgbClr val="999999"/>
              </a:solidFill>
            </a:endParaRPr>
          </a:p>
          <a:p>
            <a:pPr marL="0" lvl="0" indent="0" algn="l" rtl="0">
              <a:spcBef>
                <a:spcPts val="1200"/>
              </a:spcBef>
              <a:spcAft>
                <a:spcPts val="1200"/>
              </a:spcAft>
              <a:buNone/>
            </a:pPr>
            <a:r>
              <a:rPr lang="zh-CN">
                <a:solidFill>
                  <a:srgbClr val="000000"/>
                </a:solidFill>
              </a:rPr>
              <a:t>Representations that reflect this sparsity (arguably) better reflect reality.</a:t>
            </a:r>
            <a:endParaRPr>
              <a:solidFill>
                <a:srgbClr val="000000"/>
              </a:solidFill>
            </a:endParaRPr>
          </a:p>
        </p:txBody>
      </p:sp>
      <p:sp>
        <p:nvSpPr>
          <p:cNvPr id="397" name="Google Shape;397;p5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Why Sparse?</a:t>
            </a:r>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3328"/>
        <p:cNvGrpSpPr/>
        <p:nvPr/>
      </p:nvGrpSpPr>
      <p:grpSpPr>
        <a:xfrm>
          <a:off x="0" y="0"/>
          <a:ext cx="0" cy="0"/>
          <a:chOff x="0" y="0"/>
          <a:chExt cx="0" cy="0"/>
        </a:xfrm>
      </p:grpSpPr>
      <p:pic>
        <p:nvPicPr>
          <p:cNvPr id="3329" name="Google Shape;3329;p210" title="Points scored"/>
          <p:cNvPicPr preferRelativeResize="0"/>
          <p:nvPr/>
        </p:nvPicPr>
        <p:blipFill>
          <a:blip r:embed="rId3">
            <a:alphaModFix/>
          </a:blip>
          <a:stretch>
            <a:fillRect/>
          </a:stretch>
        </p:blipFill>
        <p:spPr>
          <a:xfrm>
            <a:off x="1875850" y="638910"/>
            <a:ext cx="7268151" cy="4494110"/>
          </a:xfrm>
          <a:prstGeom prst="rect">
            <a:avLst/>
          </a:prstGeom>
          <a:noFill/>
          <a:ln>
            <a:noFill/>
          </a:ln>
        </p:spPr>
      </p:pic>
      <p:sp>
        <p:nvSpPr>
          <p:cNvPr id="3330" name="Google Shape;3330;p210"/>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170</a:t>
            </a:fld>
            <a:endParaRPr/>
          </a:p>
        </p:txBody>
      </p:sp>
      <p:sp>
        <p:nvSpPr>
          <p:cNvPr id="3331" name="Google Shape;3331;p210"/>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332" name="Google Shape;3332;p210"/>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Document expansion helps…</a:t>
            </a:r>
            <a:endParaRPr sz="3000" b="1">
              <a:solidFill>
                <a:srgbClr val="611BB8"/>
              </a:solidFill>
              <a:latin typeface="Raleway"/>
              <a:ea typeface="Raleway"/>
              <a:cs typeface="Raleway"/>
              <a:sym typeface="Raleway"/>
            </a:endParaRPr>
          </a:p>
        </p:txBody>
      </p:sp>
      <p:sp>
        <p:nvSpPr>
          <p:cNvPr id="3333" name="Google Shape;3333;p210"/>
          <p:cNvSpPr/>
          <p:nvPr/>
        </p:nvSpPr>
        <p:spPr>
          <a:xfrm>
            <a:off x="107520" y="3694237"/>
            <a:ext cx="124500" cy="139200"/>
          </a:xfrm>
          <a:prstGeom prst="rect">
            <a:avLst/>
          </a:prstGeom>
          <a:solidFill>
            <a:srgbClr val="5891AD"/>
          </a:solidFill>
          <a:ln w="9525" cap="flat" cmpd="sng">
            <a:solidFill>
              <a:srgbClr val="D9E5F8"/>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sp>
        <p:nvSpPr>
          <p:cNvPr id="3334" name="Google Shape;3334;p210"/>
          <p:cNvSpPr txBox="1"/>
          <p:nvPr/>
        </p:nvSpPr>
        <p:spPr>
          <a:xfrm>
            <a:off x="288062" y="3686916"/>
            <a:ext cx="13539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a:t>Weighting</a:t>
            </a:r>
            <a:endParaRPr sz="1100" b="0" i="0" u="none" strike="noStrike" cap="none">
              <a:solidFill>
                <a:srgbClr val="000000"/>
              </a:solidFill>
              <a:latin typeface="Arial"/>
              <a:ea typeface="Arial"/>
              <a:cs typeface="Arial"/>
              <a:sym typeface="Arial"/>
            </a:endParaRPr>
          </a:p>
        </p:txBody>
      </p:sp>
      <p:sp>
        <p:nvSpPr>
          <p:cNvPr id="3335" name="Google Shape;3335;p210"/>
          <p:cNvSpPr txBox="1"/>
          <p:nvPr/>
        </p:nvSpPr>
        <p:spPr>
          <a:xfrm>
            <a:off x="-7" y="2571740"/>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611BB8"/>
                </a:solidFill>
                <a:latin typeface="Arial"/>
                <a:ea typeface="Arial"/>
                <a:cs typeface="Arial"/>
                <a:sym typeface="Arial"/>
              </a:rPr>
              <a:t>Query</a:t>
            </a:r>
            <a:endParaRPr sz="1100">
              <a:solidFill>
                <a:srgbClr val="611BB8"/>
              </a:solidFill>
            </a:endParaRPr>
          </a:p>
        </p:txBody>
      </p:sp>
      <p:sp>
        <p:nvSpPr>
          <p:cNvPr id="3336" name="Google Shape;3336;p210"/>
          <p:cNvSpPr txBox="1"/>
          <p:nvPr/>
        </p:nvSpPr>
        <p:spPr>
          <a:xfrm>
            <a:off x="-7" y="3340667"/>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5E2B97"/>
                </a:solidFill>
                <a:latin typeface="Arial"/>
                <a:ea typeface="Arial"/>
                <a:cs typeface="Arial"/>
                <a:sym typeface="Arial"/>
              </a:rPr>
              <a:t>Document</a:t>
            </a:r>
            <a:endParaRPr sz="1100">
              <a:solidFill>
                <a:srgbClr val="5E2B97"/>
              </a:solidFill>
            </a:endParaRPr>
          </a:p>
        </p:txBody>
      </p:sp>
      <p:sp>
        <p:nvSpPr>
          <p:cNvPr id="3337" name="Google Shape;3337;p210"/>
          <p:cNvSpPr/>
          <p:nvPr/>
        </p:nvSpPr>
        <p:spPr>
          <a:xfrm>
            <a:off x="107520" y="4081094"/>
            <a:ext cx="124500" cy="139200"/>
          </a:xfrm>
          <a:prstGeom prst="rect">
            <a:avLst/>
          </a:prstGeom>
          <a:solidFill>
            <a:srgbClr val="004561"/>
          </a:solidFill>
          <a:ln w="9525" cap="flat" cmpd="sng">
            <a:solidFill>
              <a:srgbClr val="FAE2D5"/>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cxnSp>
        <p:nvCxnSpPr>
          <p:cNvPr id="3338" name="Google Shape;3338;p210"/>
          <p:cNvCxnSpPr/>
          <p:nvPr/>
        </p:nvCxnSpPr>
        <p:spPr>
          <a:xfrm>
            <a:off x="168600" y="3848499"/>
            <a:ext cx="0" cy="200400"/>
          </a:xfrm>
          <a:prstGeom prst="straightConnector1">
            <a:avLst/>
          </a:prstGeom>
          <a:noFill/>
          <a:ln w="19050" cap="flat" cmpd="sng">
            <a:solidFill>
              <a:schemeClr val="dk2"/>
            </a:solidFill>
            <a:prstDash val="solid"/>
            <a:miter lim="800000"/>
            <a:headEnd type="none" w="sm" len="sm"/>
            <a:tailEnd type="triangle" w="med" len="med"/>
          </a:ln>
        </p:spPr>
      </p:cxnSp>
      <p:sp>
        <p:nvSpPr>
          <p:cNvPr id="3339" name="Google Shape;3339;p210"/>
          <p:cNvSpPr txBox="1"/>
          <p:nvPr/>
        </p:nvSpPr>
        <p:spPr>
          <a:xfrm>
            <a:off x="286250" y="4072909"/>
            <a:ext cx="18036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a:t>Weighting + Expansion</a:t>
            </a:r>
            <a:endParaRPr sz="1100" b="0" i="0" u="none" strike="noStrike" cap="none">
              <a:solidFill>
                <a:srgbClr val="000000"/>
              </a:solidFill>
              <a:latin typeface="Arial"/>
              <a:ea typeface="Arial"/>
              <a:cs typeface="Arial"/>
              <a:sym typeface="Arial"/>
            </a:endParaRPr>
          </a:p>
        </p:txBody>
      </p:sp>
      <p:sp>
        <p:nvSpPr>
          <p:cNvPr id="3340" name="Google Shape;3340;p210"/>
          <p:cNvSpPr/>
          <p:nvPr/>
        </p:nvSpPr>
        <p:spPr>
          <a:xfrm>
            <a:off x="109441" y="2918657"/>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3341" name="Google Shape;3341;p210"/>
          <p:cNvSpPr/>
          <p:nvPr/>
        </p:nvSpPr>
        <p:spPr>
          <a:xfrm>
            <a:off x="107520" y="3147914"/>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grpSp>
        <p:nvGrpSpPr>
          <p:cNvPr id="3342" name="Google Shape;3342;p210"/>
          <p:cNvGrpSpPr/>
          <p:nvPr/>
        </p:nvGrpSpPr>
        <p:grpSpPr>
          <a:xfrm>
            <a:off x="113831" y="2917989"/>
            <a:ext cx="904229" cy="138600"/>
            <a:chOff x="608887" y="3148765"/>
            <a:chExt cx="1205638" cy="184800"/>
          </a:xfrm>
        </p:grpSpPr>
        <p:sp>
          <p:nvSpPr>
            <p:cNvPr id="3343" name="Google Shape;3343;p210"/>
            <p:cNvSpPr txBox="1"/>
            <p:nvPr/>
          </p:nvSpPr>
          <p:spPr>
            <a:xfrm>
              <a:off x="841325" y="314876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expansion</a:t>
              </a:r>
              <a:endParaRPr sz="900" b="0" i="0" u="none" strike="noStrike" cap="none">
                <a:solidFill>
                  <a:srgbClr val="000000"/>
                </a:solidFill>
                <a:latin typeface="Arial"/>
                <a:ea typeface="Arial"/>
                <a:cs typeface="Arial"/>
                <a:sym typeface="Arial"/>
              </a:endParaRPr>
            </a:p>
          </p:txBody>
        </p:sp>
        <p:pic>
          <p:nvPicPr>
            <p:cNvPr id="3344" name="Google Shape;3344;p210"/>
            <p:cNvPicPr preferRelativeResize="0"/>
            <p:nvPr/>
          </p:nvPicPr>
          <p:blipFill rotWithShape="1">
            <a:blip r:embed="rId4">
              <a:alphaModFix/>
            </a:blip>
            <a:srcRect l="-640470" t="342240" r="640470" b="-342240"/>
            <a:stretch/>
          </p:blipFill>
          <p:spPr>
            <a:xfrm>
              <a:off x="608887" y="3168313"/>
              <a:ext cx="164659" cy="164659"/>
            </a:xfrm>
            <a:prstGeom prst="rect">
              <a:avLst/>
            </a:prstGeom>
            <a:noFill/>
            <a:ln>
              <a:noFill/>
            </a:ln>
          </p:spPr>
        </p:pic>
      </p:grpSp>
      <p:sp>
        <p:nvSpPr>
          <p:cNvPr id="3345" name="Google Shape;3345;p210"/>
          <p:cNvSpPr txBox="1"/>
          <p:nvPr/>
        </p:nvSpPr>
        <p:spPr>
          <a:xfrm>
            <a:off x="286254" y="3140593"/>
            <a:ext cx="5460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weighting</a:t>
            </a:r>
            <a:endParaRPr sz="900" b="0" i="0" u="none" strike="noStrike" cap="none">
              <a:solidFill>
                <a:srgbClr val="000000"/>
              </a:solidFill>
              <a:latin typeface="Arial"/>
              <a:ea typeface="Arial"/>
              <a:cs typeface="Arial"/>
              <a:sym typeface="Arial"/>
            </a:endParaRPr>
          </a:p>
        </p:txBody>
      </p:sp>
      <p:sp>
        <p:nvSpPr>
          <p:cNvPr id="3346" name="Google Shape;3346;p210"/>
          <p:cNvSpPr/>
          <p:nvPr/>
        </p:nvSpPr>
        <p:spPr>
          <a:xfrm>
            <a:off x="76750" y="2902688"/>
            <a:ext cx="189900" cy="169200"/>
          </a:xfrm>
          <a:prstGeom prst="mathMultiply">
            <a:avLst>
              <a:gd name="adj1" fmla="val 23520"/>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347" name="Google Shape;3347;p210"/>
          <p:cNvPicPr preferRelativeResize="0"/>
          <p:nvPr/>
        </p:nvPicPr>
        <p:blipFill rotWithShape="1">
          <a:blip r:embed="rId4">
            <a:alphaModFix/>
          </a:blip>
          <a:srcRect/>
          <a:stretch/>
        </p:blipFill>
        <p:spPr>
          <a:xfrm>
            <a:off x="115372" y="3164796"/>
            <a:ext cx="123494" cy="123494"/>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3352"/>
        <p:cNvGrpSpPr/>
        <p:nvPr/>
      </p:nvGrpSpPr>
      <p:grpSpPr>
        <a:xfrm>
          <a:off x="0" y="0"/>
          <a:ext cx="0" cy="0"/>
          <a:chOff x="0" y="0"/>
          <a:chExt cx="0" cy="0"/>
        </a:xfrm>
      </p:grpSpPr>
      <p:pic>
        <p:nvPicPr>
          <p:cNvPr id="3353" name="Google Shape;3353;p211" title="Points scored"/>
          <p:cNvPicPr preferRelativeResize="0"/>
          <p:nvPr/>
        </p:nvPicPr>
        <p:blipFill>
          <a:blip r:embed="rId3">
            <a:alphaModFix/>
          </a:blip>
          <a:stretch>
            <a:fillRect/>
          </a:stretch>
        </p:blipFill>
        <p:spPr>
          <a:xfrm>
            <a:off x="1875855" y="638910"/>
            <a:ext cx="7268151" cy="4494110"/>
          </a:xfrm>
          <a:prstGeom prst="rect">
            <a:avLst/>
          </a:prstGeom>
          <a:noFill/>
          <a:ln>
            <a:noFill/>
          </a:ln>
        </p:spPr>
      </p:pic>
      <p:sp>
        <p:nvSpPr>
          <p:cNvPr id="3354" name="Google Shape;3354;p211"/>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171</a:t>
            </a:fld>
            <a:endParaRPr/>
          </a:p>
        </p:txBody>
      </p:sp>
      <p:sp>
        <p:nvSpPr>
          <p:cNvPr id="3355" name="Google Shape;3355;p211"/>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356" name="Google Shape;3356;p211"/>
          <p:cNvSpPr txBox="1">
            <a:spLocks noGrp="1"/>
          </p:cNvSpPr>
          <p:nvPr>
            <p:ph type="title"/>
          </p:nvPr>
        </p:nvSpPr>
        <p:spPr>
          <a:xfrm>
            <a:off x="0" y="36900"/>
            <a:ext cx="9021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…but only a little when query expansion also present</a:t>
            </a:r>
            <a:endParaRPr sz="3000" b="1">
              <a:solidFill>
                <a:srgbClr val="611BB8"/>
              </a:solidFill>
              <a:latin typeface="Raleway"/>
              <a:ea typeface="Raleway"/>
              <a:cs typeface="Raleway"/>
              <a:sym typeface="Raleway"/>
            </a:endParaRPr>
          </a:p>
        </p:txBody>
      </p:sp>
      <p:sp>
        <p:nvSpPr>
          <p:cNvPr id="3357" name="Google Shape;3357;p211"/>
          <p:cNvSpPr/>
          <p:nvPr/>
        </p:nvSpPr>
        <p:spPr>
          <a:xfrm>
            <a:off x="107520" y="3694237"/>
            <a:ext cx="124500" cy="139200"/>
          </a:xfrm>
          <a:prstGeom prst="rect">
            <a:avLst/>
          </a:prstGeom>
          <a:solidFill>
            <a:srgbClr val="5891AD"/>
          </a:solidFill>
          <a:ln w="9525" cap="flat" cmpd="sng">
            <a:solidFill>
              <a:srgbClr val="D9E5F8"/>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sp>
        <p:nvSpPr>
          <p:cNvPr id="3358" name="Google Shape;3358;p211"/>
          <p:cNvSpPr txBox="1"/>
          <p:nvPr/>
        </p:nvSpPr>
        <p:spPr>
          <a:xfrm>
            <a:off x="288062" y="3686916"/>
            <a:ext cx="13539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a:t>Weighting</a:t>
            </a:r>
            <a:endParaRPr sz="1100" b="0" i="0" u="none" strike="noStrike" cap="none">
              <a:solidFill>
                <a:srgbClr val="000000"/>
              </a:solidFill>
              <a:latin typeface="Arial"/>
              <a:ea typeface="Arial"/>
              <a:cs typeface="Arial"/>
              <a:sym typeface="Arial"/>
            </a:endParaRPr>
          </a:p>
        </p:txBody>
      </p:sp>
      <p:sp>
        <p:nvSpPr>
          <p:cNvPr id="3359" name="Google Shape;3359;p211"/>
          <p:cNvSpPr txBox="1"/>
          <p:nvPr/>
        </p:nvSpPr>
        <p:spPr>
          <a:xfrm>
            <a:off x="-7" y="2571740"/>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611BB8"/>
                </a:solidFill>
                <a:latin typeface="Arial"/>
                <a:ea typeface="Arial"/>
                <a:cs typeface="Arial"/>
                <a:sym typeface="Arial"/>
              </a:rPr>
              <a:t>Query</a:t>
            </a:r>
            <a:endParaRPr sz="1100">
              <a:solidFill>
                <a:srgbClr val="611BB8"/>
              </a:solidFill>
            </a:endParaRPr>
          </a:p>
        </p:txBody>
      </p:sp>
      <p:sp>
        <p:nvSpPr>
          <p:cNvPr id="3360" name="Google Shape;3360;p211"/>
          <p:cNvSpPr txBox="1"/>
          <p:nvPr/>
        </p:nvSpPr>
        <p:spPr>
          <a:xfrm>
            <a:off x="-7" y="3340667"/>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5E2B97"/>
                </a:solidFill>
                <a:latin typeface="Arial"/>
                <a:ea typeface="Arial"/>
                <a:cs typeface="Arial"/>
                <a:sym typeface="Arial"/>
              </a:rPr>
              <a:t>Document</a:t>
            </a:r>
            <a:endParaRPr sz="1100">
              <a:solidFill>
                <a:srgbClr val="5E2B97"/>
              </a:solidFill>
            </a:endParaRPr>
          </a:p>
        </p:txBody>
      </p:sp>
      <p:sp>
        <p:nvSpPr>
          <p:cNvPr id="3361" name="Google Shape;3361;p211"/>
          <p:cNvSpPr/>
          <p:nvPr/>
        </p:nvSpPr>
        <p:spPr>
          <a:xfrm>
            <a:off x="107520" y="4081094"/>
            <a:ext cx="124500" cy="139200"/>
          </a:xfrm>
          <a:prstGeom prst="rect">
            <a:avLst/>
          </a:prstGeom>
          <a:solidFill>
            <a:srgbClr val="004561"/>
          </a:solidFill>
          <a:ln w="9525" cap="flat" cmpd="sng">
            <a:solidFill>
              <a:srgbClr val="FAE2D5"/>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cxnSp>
        <p:nvCxnSpPr>
          <p:cNvPr id="3362" name="Google Shape;3362;p211"/>
          <p:cNvCxnSpPr/>
          <p:nvPr/>
        </p:nvCxnSpPr>
        <p:spPr>
          <a:xfrm>
            <a:off x="168600" y="3848499"/>
            <a:ext cx="0" cy="200400"/>
          </a:xfrm>
          <a:prstGeom prst="straightConnector1">
            <a:avLst/>
          </a:prstGeom>
          <a:noFill/>
          <a:ln w="19050" cap="flat" cmpd="sng">
            <a:solidFill>
              <a:schemeClr val="dk2"/>
            </a:solidFill>
            <a:prstDash val="solid"/>
            <a:miter lim="800000"/>
            <a:headEnd type="none" w="sm" len="sm"/>
            <a:tailEnd type="triangle" w="med" len="med"/>
          </a:ln>
        </p:spPr>
      </p:cxnSp>
      <p:sp>
        <p:nvSpPr>
          <p:cNvPr id="3363" name="Google Shape;3363;p211"/>
          <p:cNvSpPr txBox="1"/>
          <p:nvPr/>
        </p:nvSpPr>
        <p:spPr>
          <a:xfrm>
            <a:off x="286250" y="4072909"/>
            <a:ext cx="18036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a:t>Weighting + Expansion</a:t>
            </a:r>
            <a:endParaRPr sz="1100" b="0" i="0" u="none" strike="noStrike" cap="none">
              <a:solidFill>
                <a:srgbClr val="000000"/>
              </a:solidFill>
              <a:latin typeface="Arial"/>
              <a:ea typeface="Arial"/>
              <a:cs typeface="Arial"/>
              <a:sym typeface="Arial"/>
            </a:endParaRPr>
          </a:p>
        </p:txBody>
      </p:sp>
      <p:sp>
        <p:nvSpPr>
          <p:cNvPr id="3364" name="Google Shape;3364;p211"/>
          <p:cNvSpPr/>
          <p:nvPr/>
        </p:nvSpPr>
        <p:spPr>
          <a:xfrm>
            <a:off x="109441" y="2918657"/>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3365" name="Google Shape;3365;p211"/>
          <p:cNvSpPr/>
          <p:nvPr/>
        </p:nvSpPr>
        <p:spPr>
          <a:xfrm>
            <a:off x="107520" y="3147914"/>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grpSp>
        <p:nvGrpSpPr>
          <p:cNvPr id="3366" name="Google Shape;3366;p211"/>
          <p:cNvGrpSpPr/>
          <p:nvPr/>
        </p:nvGrpSpPr>
        <p:grpSpPr>
          <a:xfrm>
            <a:off x="113831" y="2917989"/>
            <a:ext cx="904229" cy="138600"/>
            <a:chOff x="608887" y="3148765"/>
            <a:chExt cx="1205638" cy="184800"/>
          </a:xfrm>
        </p:grpSpPr>
        <p:sp>
          <p:nvSpPr>
            <p:cNvPr id="3367" name="Google Shape;3367;p211"/>
            <p:cNvSpPr txBox="1"/>
            <p:nvPr/>
          </p:nvSpPr>
          <p:spPr>
            <a:xfrm>
              <a:off x="841325" y="314876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expansion</a:t>
              </a:r>
              <a:endParaRPr sz="900" b="0" i="0" u="none" strike="noStrike" cap="none">
                <a:solidFill>
                  <a:srgbClr val="000000"/>
                </a:solidFill>
                <a:latin typeface="Arial"/>
                <a:ea typeface="Arial"/>
                <a:cs typeface="Arial"/>
                <a:sym typeface="Arial"/>
              </a:endParaRPr>
            </a:p>
          </p:txBody>
        </p:sp>
        <p:pic>
          <p:nvPicPr>
            <p:cNvPr id="3368" name="Google Shape;3368;p211"/>
            <p:cNvPicPr preferRelativeResize="0"/>
            <p:nvPr/>
          </p:nvPicPr>
          <p:blipFill rotWithShape="1">
            <a:blip r:embed="rId4">
              <a:alphaModFix/>
            </a:blip>
            <a:srcRect/>
            <a:stretch/>
          </p:blipFill>
          <p:spPr>
            <a:xfrm>
              <a:off x="608887" y="3168313"/>
              <a:ext cx="164659" cy="164659"/>
            </a:xfrm>
            <a:prstGeom prst="rect">
              <a:avLst/>
            </a:prstGeom>
            <a:noFill/>
            <a:ln>
              <a:noFill/>
            </a:ln>
          </p:spPr>
        </p:pic>
      </p:grpSp>
      <p:grpSp>
        <p:nvGrpSpPr>
          <p:cNvPr id="3369" name="Google Shape;3369;p211"/>
          <p:cNvGrpSpPr/>
          <p:nvPr/>
        </p:nvGrpSpPr>
        <p:grpSpPr>
          <a:xfrm>
            <a:off x="115372" y="3140593"/>
            <a:ext cx="716957" cy="147698"/>
            <a:chOff x="2031602" y="3141508"/>
            <a:chExt cx="955943" cy="196930"/>
          </a:xfrm>
        </p:grpSpPr>
        <p:sp>
          <p:nvSpPr>
            <p:cNvPr id="3370" name="Google Shape;3370;p211"/>
            <p:cNvSpPr txBox="1"/>
            <p:nvPr/>
          </p:nvSpPr>
          <p:spPr>
            <a:xfrm>
              <a:off x="2259445" y="3141508"/>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weighting</a:t>
              </a:r>
              <a:endParaRPr sz="900" b="0" i="0" u="none" strike="noStrike" cap="none">
                <a:solidFill>
                  <a:srgbClr val="000000"/>
                </a:solidFill>
                <a:latin typeface="Arial"/>
                <a:ea typeface="Arial"/>
                <a:cs typeface="Arial"/>
                <a:sym typeface="Arial"/>
              </a:endParaRPr>
            </a:p>
          </p:txBody>
        </p:sp>
        <p:pic>
          <p:nvPicPr>
            <p:cNvPr id="3371" name="Google Shape;3371;p211"/>
            <p:cNvPicPr preferRelativeResize="0"/>
            <p:nvPr/>
          </p:nvPicPr>
          <p:blipFill rotWithShape="1">
            <a:blip r:embed="rId4">
              <a:alphaModFix/>
            </a:blip>
            <a:srcRect/>
            <a:stretch/>
          </p:blipFill>
          <p:spPr>
            <a:xfrm>
              <a:off x="2031602" y="3173779"/>
              <a:ext cx="164659" cy="164659"/>
            </a:xfrm>
            <a:prstGeom prst="rect">
              <a:avLst/>
            </a:prstGeom>
            <a:noFill/>
            <a:ln>
              <a:noFill/>
            </a:ln>
          </p:spPr>
        </p:pic>
      </p:gr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3376"/>
        <p:cNvGrpSpPr/>
        <p:nvPr/>
      </p:nvGrpSpPr>
      <p:grpSpPr>
        <a:xfrm>
          <a:off x="0" y="0"/>
          <a:ext cx="0" cy="0"/>
          <a:chOff x="0" y="0"/>
          <a:chExt cx="0" cy="0"/>
        </a:xfrm>
      </p:grpSpPr>
      <p:pic>
        <p:nvPicPr>
          <p:cNvPr id="3377" name="Google Shape;3377;p212" title="Points scored"/>
          <p:cNvPicPr preferRelativeResize="0"/>
          <p:nvPr/>
        </p:nvPicPr>
        <p:blipFill>
          <a:blip r:embed="rId3">
            <a:alphaModFix/>
          </a:blip>
          <a:stretch>
            <a:fillRect/>
          </a:stretch>
        </p:blipFill>
        <p:spPr>
          <a:xfrm>
            <a:off x="1875850" y="638910"/>
            <a:ext cx="7268151" cy="4494110"/>
          </a:xfrm>
          <a:prstGeom prst="rect">
            <a:avLst/>
          </a:prstGeom>
          <a:noFill/>
          <a:ln>
            <a:noFill/>
          </a:ln>
        </p:spPr>
      </p:pic>
      <p:sp>
        <p:nvSpPr>
          <p:cNvPr id="3378" name="Google Shape;3378;p21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172</a:t>
            </a:fld>
            <a:endParaRPr/>
          </a:p>
        </p:txBody>
      </p:sp>
      <p:sp>
        <p:nvSpPr>
          <p:cNvPr id="3379" name="Google Shape;3379;p212"/>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380" name="Google Shape;3380;p212"/>
          <p:cNvSpPr txBox="1">
            <a:spLocks noGrp="1"/>
          </p:cNvSpPr>
          <p:nvPr>
            <p:ph type="title"/>
          </p:nvPr>
        </p:nvSpPr>
        <p:spPr>
          <a:xfrm>
            <a:off x="0" y="0"/>
            <a:ext cx="9144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Limited gains from weighting the query w/ doc exp.</a:t>
            </a:r>
            <a:endParaRPr sz="3000" b="1">
              <a:solidFill>
                <a:srgbClr val="611BB8"/>
              </a:solidFill>
              <a:latin typeface="Raleway"/>
              <a:ea typeface="Raleway"/>
              <a:cs typeface="Raleway"/>
              <a:sym typeface="Raleway"/>
            </a:endParaRPr>
          </a:p>
        </p:txBody>
      </p:sp>
      <p:sp>
        <p:nvSpPr>
          <p:cNvPr id="3381" name="Google Shape;3381;p212"/>
          <p:cNvSpPr/>
          <p:nvPr/>
        </p:nvSpPr>
        <p:spPr>
          <a:xfrm>
            <a:off x="107520" y="3694237"/>
            <a:ext cx="124500" cy="139200"/>
          </a:xfrm>
          <a:prstGeom prst="rect">
            <a:avLst/>
          </a:prstGeom>
          <a:solidFill>
            <a:srgbClr val="5891AD"/>
          </a:solidFill>
          <a:ln w="9525" cap="flat" cmpd="sng">
            <a:solidFill>
              <a:srgbClr val="D9E5F8"/>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sp>
        <p:nvSpPr>
          <p:cNvPr id="3382" name="Google Shape;3382;p212"/>
          <p:cNvSpPr txBox="1"/>
          <p:nvPr/>
        </p:nvSpPr>
        <p:spPr>
          <a:xfrm>
            <a:off x="288062" y="3686916"/>
            <a:ext cx="13539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b="0" i="0" u="none" strike="noStrike" cap="none">
                <a:solidFill>
                  <a:srgbClr val="000000"/>
                </a:solidFill>
                <a:latin typeface="Arial"/>
                <a:ea typeface="Arial"/>
                <a:cs typeface="Arial"/>
                <a:sym typeface="Arial"/>
              </a:rPr>
              <a:t>No weighting (binary)</a:t>
            </a:r>
            <a:endParaRPr sz="1100" b="0" i="0" u="none" strike="noStrike" cap="none">
              <a:solidFill>
                <a:srgbClr val="000000"/>
              </a:solidFill>
              <a:latin typeface="Arial"/>
              <a:ea typeface="Arial"/>
              <a:cs typeface="Arial"/>
              <a:sym typeface="Arial"/>
            </a:endParaRPr>
          </a:p>
        </p:txBody>
      </p:sp>
      <p:sp>
        <p:nvSpPr>
          <p:cNvPr id="3383" name="Google Shape;3383;p212"/>
          <p:cNvSpPr txBox="1"/>
          <p:nvPr/>
        </p:nvSpPr>
        <p:spPr>
          <a:xfrm>
            <a:off x="-7" y="2571740"/>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611BB8"/>
                </a:solidFill>
              </a:rPr>
              <a:t>Document</a:t>
            </a:r>
            <a:endParaRPr sz="1100">
              <a:solidFill>
                <a:srgbClr val="611BB8"/>
              </a:solidFill>
            </a:endParaRPr>
          </a:p>
        </p:txBody>
      </p:sp>
      <p:sp>
        <p:nvSpPr>
          <p:cNvPr id="3384" name="Google Shape;3384;p212"/>
          <p:cNvSpPr txBox="1"/>
          <p:nvPr/>
        </p:nvSpPr>
        <p:spPr>
          <a:xfrm>
            <a:off x="-7" y="3340667"/>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5E2B97"/>
                </a:solidFill>
              </a:rPr>
              <a:t>Query</a:t>
            </a:r>
            <a:endParaRPr sz="1100">
              <a:solidFill>
                <a:srgbClr val="5E2B97"/>
              </a:solidFill>
            </a:endParaRPr>
          </a:p>
        </p:txBody>
      </p:sp>
      <p:sp>
        <p:nvSpPr>
          <p:cNvPr id="3385" name="Google Shape;3385;p212"/>
          <p:cNvSpPr/>
          <p:nvPr/>
        </p:nvSpPr>
        <p:spPr>
          <a:xfrm>
            <a:off x="107520" y="4081094"/>
            <a:ext cx="124500" cy="139200"/>
          </a:xfrm>
          <a:prstGeom prst="rect">
            <a:avLst/>
          </a:prstGeom>
          <a:solidFill>
            <a:srgbClr val="004561"/>
          </a:solidFill>
          <a:ln w="9525" cap="flat" cmpd="sng">
            <a:solidFill>
              <a:srgbClr val="FAE2D5"/>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cxnSp>
        <p:nvCxnSpPr>
          <p:cNvPr id="3386" name="Google Shape;3386;p212"/>
          <p:cNvCxnSpPr/>
          <p:nvPr/>
        </p:nvCxnSpPr>
        <p:spPr>
          <a:xfrm>
            <a:off x="168600" y="3848499"/>
            <a:ext cx="0" cy="200400"/>
          </a:xfrm>
          <a:prstGeom prst="straightConnector1">
            <a:avLst/>
          </a:prstGeom>
          <a:noFill/>
          <a:ln w="19050" cap="flat" cmpd="sng">
            <a:solidFill>
              <a:schemeClr val="dk2"/>
            </a:solidFill>
            <a:prstDash val="solid"/>
            <a:miter lim="800000"/>
            <a:headEnd type="none" w="sm" len="sm"/>
            <a:tailEnd type="triangle" w="med" len="med"/>
          </a:ln>
        </p:spPr>
      </p:cxnSp>
      <p:sp>
        <p:nvSpPr>
          <p:cNvPr id="3387" name="Google Shape;3387;p212"/>
          <p:cNvSpPr txBox="1"/>
          <p:nvPr/>
        </p:nvSpPr>
        <p:spPr>
          <a:xfrm>
            <a:off x="286250" y="4072909"/>
            <a:ext cx="18036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b="0" i="0" u="none" strike="noStrike" cap="none">
                <a:solidFill>
                  <a:srgbClr val="000000"/>
                </a:solidFill>
                <a:latin typeface="Arial"/>
                <a:ea typeface="Arial"/>
                <a:cs typeface="Arial"/>
                <a:sym typeface="Arial"/>
              </a:rPr>
              <a:t>Weighting</a:t>
            </a:r>
            <a:endParaRPr sz="1100" b="0" i="0" u="none" strike="noStrike" cap="none">
              <a:solidFill>
                <a:srgbClr val="000000"/>
              </a:solidFill>
              <a:latin typeface="Arial"/>
              <a:ea typeface="Arial"/>
              <a:cs typeface="Arial"/>
              <a:sym typeface="Arial"/>
            </a:endParaRPr>
          </a:p>
        </p:txBody>
      </p:sp>
      <p:sp>
        <p:nvSpPr>
          <p:cNvPr id="3388" name="Google Shape;3388;p212"/>
          <p:cNvSpPr/>
          <p:nvPr/>
        </p:nvSpPr>
        <p:spPr>
          <a:xfrm>
            <a:off x="109441" y="2918657"/>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3389" name="Google Shape;3389;p212"/>
          <p:cNvSpPr/>
          <p:nvPr/>
        </p:nvSpPr>
        <p:spPr>
          <a:xfrm>
            <a:off x="107520" y="3147914"/>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grpSp>
        <p:nvGrpSpPr>
          <p:cNvPr id="3390" name="Google Shape;3390;p212"/>
          <p:cNvGrpSpPr/>
          <p:nvPr/>
        </p:nvGrpSpPr>
        <p:grpSpPr>
          <a:xfrm>
            <a:off x="113831" y="2917989"/>
            <a:ext cx="904229" cy="138600"/>
            <a:chOff x="608887" y="3148765"/>
            <a:chExt cx="1205638" cy="184800"/>
          </a:xfrm>
        </p:grpSpPr>
        <p:sp>
          <p:nvSpPr>
            <p:cNvPr id="3391" name="Google Shape;3391;p212"/>
            <p:cNvSpPr txBox="1"/>
            <p:nvPr/>
          </p:nvSpPr>
          <p:spPr>
            <a:xfrm>
              <a:off x="841325" y="314876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expansion</a:t>
              </a:r>
              <a:endParaRPr sz="900" b="0" i="0" u="none" strike="noStrike" cap="none">
                <a:solidFill>
                  <a:srgbClr val="000000"/>
                </a:solidFill>
                <a:latin typeface="Arial"/>
                <a:ea typeface="Arial"/>
                <a:cs typeface="Arial"/>
                <a:sym typeface="Arial"/>
              </a:endParaRPr>
            </a:p>
          </p:txBody>
        </p:sp>
        <p:pic>
          <p:nvPicPr>
            <p:cNvPr id="3392" name="Google Shape;3392;p212"/>
            <p:cNvPicPr preferRelativeResize="0"/>
            <p:nvPr/>
          </p:nvPicPr>
          <p:blipFill rotWithShape="1">
            <a:blip r:embed="rId4">
              <a:alphaModFix/>
            </a:blip>
            <a:srcRect/>
            <a:stretch/>
          </p:blipFill>
          <p:spPr>
            <a:xfrm>
              <a:off x="608887" y="3168313"/>
              <a:ext cx="164659" cy="164659"/>
            </a:xfrm>
            <a:prstGeom prst="rect">
              <a:avLst/>
            </a:prstGeom>
            <a:noFill/>
            <a:ln>
              <a:noFill/>
            </a:ln>
          </p:spPr>
        </p:pic>
      </p:grpSp>
      <p:grpSp>
        <p:nvGrpSpPr>
          <p:cNvPr id="3393" name="Google Shape;3393;p212"/>
          <p:cNvGrpSpPr/>
          <p:nvPr/>
        </p:nvGrpSpPr>
        <p:grpSpPr>
          <a:xfrm>
            <a:off x="115372" y="3140593"/>
            <a:ext cx="716957" cy="147698"/>
            <a:chOff x="2031602" y="3141508"/>
            <a:chExt cx="955943" cy="196930"/>
          </a:xfrm>
        </p:grpSpPr>
        <p:sp>
          <p:nvSpPr>
            <p:cNvPr id="3394" name="Google Shape;3394;p212"/>
            <p:cNvSpPr txBox="1"/>
            <p:nvPr/>
          </p:nvSpPr>
          <p:spPr>
            <a:xfrm>
              <a:off x="2259445" y="3141508"/>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weighting</a:t>
              </a:r>
              <a:endParaRPr sz="900" b="0" i="0" u="none" strike="noStrike" cap="none">
                <a:solidFill>
                  <a:srgbClr val="000000"/>
                </a:solidFill>
                <a:latin typeface="Arial"/>
                <a:ea typeface="Arial"/>
                <a:cs typeface="Arial"/>
                <a:sym typeface="Arial"/>
              </a:endParaRPr>
            </a:p>
          </p:txBody>
        </p:sp>
        <p:pic>
          <p:nvPicPr>
            <p:cNvPr id="3395" name="Google Shape;3395;p212"/>
            <p:cNvPicPr preferRelativeResize="0"/>
            <p:nvPr/>
          </p:nvPicPr>
          <p:blipFill rotWithShape="1">
            <a:blip r:embed="rId4">
              <a:alphaModFix/>
            </a:blip>
            <a:srcRect/>
            <a:stretch/>
          </p:blipFill>
          <p:spPr>
            <a:xfrm>
              <a:off x="2031602" y="3173779"/>
              <a:ext cx="164659" cy="164659"/>
            </a:xfrm>
            <a:prstGeom prst="rect">
              <a:avLst/>
            </a:prstGeom>
            <a:noFill/>
            <a:ln>
              <a:noFill/>
            </a:ln>
          </p:spPr>
        </p:pic>
      </p:gr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3400"/>
        <p:cNvGrpSpPr/>
        <p:nvPr/>
      </p:nvGrpSpPr>
      <p:grpSpPr>
        <a:xfrm>
          <a:off x="0" y="0"/>
          <a:ext cx="0" cy="0"/>
          <a:chOff x="0" y="0"/>
          <a:chExt cx="0" cy="0"/>
        </a:xfrm>
      </p:grpSpPr>
      <p:pic>
        <p:nvPicPr>
          <p:cNvPr id="3401" name="Google Shape;3401;p213" title="Points scored"/>
          <p:cNvPicPr preferRelativeResize="0"/>
          <p:nvPr/>
        </p:nvPicPr>
        <p:blipFill>
          <a:blip r:embed="rId3">
            <a:alphaModFix/>
          </a:blip>
          <a:stretch>
            <a:fillRect/>
          </a:stretch>
        </p:blipFill>
        <p:spPr>
          <a:xfrm>
            <a:off x="1875850" y="638910"/>
            <a:ext cx="7268151" cy="4494110"/>
          </a:xfrm>
          <a:prstGeom prst="rect">
            <a:avLst/>
          </a:prstGeom>
          <a:noFill/>
          <a:ln>
            <a:noFill/>
          </a:ln>
        </p:spPr>
      </p:pic>
      <p:sp>
        <p:nvSpPr>
          <p:cNvPr id="3402" name="Google Shape;3402;p21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173</a:t>
            </a:fld>
            <a:endParaRPr/>
          </a:p>
        </p:txBody>
      </p:sp>
      <p:sp>
        <p:nvSpPr>
          <p:cNvPr id="3403" name="Google Shape;3403;p213"/>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404" name="Google Shape;3404;p213"/>
          <p:cNvSpPr txBox="1">
            <a:spLocks noGrp="1"/>
          </p:cNvSpPr>
          <p:nvPr>
            <p:ph type="title"/>
          </p:nvPr>
        </p:nvSpPr>
        <p:spPr>
          <a:xfrm>
            <a:off x="0" y="0"/>
            <a:ext cx="9094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Limited gains from expanding the query w/ doc exp.</a:t>
            </a:r>
            <a:endParaRPr sz="3000" b="1">
              <a:solidFill>
                <a:srgbClr val="611BB8"/>
              </a:solidFill>
              <a:latin typeface="Raleway"/>
              <a:ea typeface="Raleway"/>
              <a:cs typeface="Raleway"/>
              <a:sym typeface="Raleway"/>
            </a:endParaRPr>
          </a:p>
        </p:txBody>
      </p:sp>
      <p:sp>
        <p:nvSpPr>
          <p:cNvPr id="3405" name="Google Shape;3405;p213"/>
          <p:cNvSpPr/>
          <p:nvPr/>
        </p:nvSpPr>
        <p:spPr>
          <a:xfrm>
            <a:off x="107520" y="3694237"/>
            <a:ext cx="124500" cy="139200"/>
          </a:xfrm>
          <a:prstGeom prst="rect">
            <a:avLst/>
          </a:prstGeom>
          <a:solidFill>
            <a:srgbClr val="5891AD"/>
          </a:solidFill>
          <a:ln w="9525" cap="flat" cmpd="sng">
            <a:solidFill>
              <a:srgbClr val="D9E5F8"/>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sp>
        <p:nvSpPr>
          <p:cNvPr id="3406" name="Google Shape;3406;p213"/>
          <p:cNvSpPr txBox="1"/>
          <p:nvPr/>
        </p:nvSpPr>
        <p:spPr>
          <a:xfrm>
            <a:off x="288062" y="3686916"/>
            <a:ext cx="13539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a:t>Weighting</a:t>
            </a:r>
            <a:endParaRPr sz="1100" b="0" i="0" u="none" strike="noStrike" cap="none">
              <a:solidFill>
                <a:srgbClr val="000000"/>
              </a:solidFill>
              <a:latin typeface="Arial"/>
              <a:ea typeface="Arial"/>
              <a:cs typeface="Arial"/>
              <a:sym typeface="Arial"/>
            </a:endParaRPr>
          </a:p>
        </p:txBody>
      </p:sp>
      <p:sp>
        <p:nvSpPr>
          <p:cNvPr id="3407" name="Google Shape;3407;p213"/>
          <p:cNvSpPr txBox="1"/>
          <p:nvPr/>
        </p:nvSpPr>
        <p:spPr>
          <a:xfrm>
            <a:off x="-7" y="2571740"/>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611BB8"/>
                </a:solidFill>
              </a:rPr>
              <a:t>Document</a:t>
            </a:r>
            <a:endParaRPr sz="1100">
              <a:solidFill>
                <a:srgbClr val="611BB8"/>
              </a:solidFill>
            </a:endParaRPr>
          </a:p>
        </p:txBody>
      </p:sp>
      <p:sp>
        <p:nvSpPr>
          <p:cNvPr id="3408" name="Google Shape;3408;p213"/>
          <p:cNvSpPr txBox="1"/>
          <p:nvPr/>
        </p:nvSpPr>
        <p:spPr>
          <a:xfrm>
            <a:off x="-7" y="3340667"/>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5E2B97"/>
                </a:solidFill>
              </a:rPr>
              <a:t>Query</a:t>
            </a:r>
            <a:endParaRPr sz="1100">
              <a:solidFill>
                <a:srgbClr val="5E2B97"/>
              </a:solidFill>
            </a:endParaRPr>
          </a:p>
        </p:txBody>
      </p:sp>
      <p:sp>
        <p:nvSpPr>
          <p:cNvPr id="3409" name="Google Shape;3409;p213"/>
          <p:cNvSpPr/>
          <p:nvPr/>
        </p:nvSpPr>
        <p:spPr>
          <a:xfrm>
            <a:off x="107520" y="4081094"/>
            <a:ext cx="124500" cy="139200"/>
          </a:xfrm>
          <a:prstGeom prst="rect">
            <a:avLst/>
          </a:prstGeom>
          <a:solidFill>
            <a:srgbClr val="004561"/>
          </a:solidFill>
          <a:ln w="9525" cap="flat" cmpd="sng">
            <a:solidFill>
              <a:srgbClr val="FAE2D5"/>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cxnSp>
        <p:nvCxnSpPr>
          <p:cNvPr id="3410" name="Google Shape;3410;p213"/>
          <p:cNvCxnSpPr/>
          <p:nvPr/>
        </p:nvCxnSpPr>
        <p:spPr>
          <a:xfrm>
            <a:off x="168600" y="3848499"/>
            <a:ext cx="0" cy="200400"/>
          </a:xfrm>
          <a:prstGeom prst="straightConnector1">
            <a:avLst/>
          </a:prstGeom>
          <a:noFill/>
          <a:ln w="19050" cap="flat" cmpd="sng">
            <a:solidFill>
              <a:schemeClr val="dk2"/>
            </a:solidFill>
            <a:prstDash val="solid"/>
            <a:miter lim="800000"/>
            <a:headEnd type="none" w="sm" len="sm"/>
            <a:tailEnd type="triangle" w="med" len="med"/>
          </a:ln>
        </p:spPr>
      </p:cxnSp>
      <p:sp>
        <p:nvSpPr>
          <p:cNvPr id="3411" name="Google Shape;3411;p213"/>
          <p:cNvSpPr txBox="1"/>
          <p:nvPr/>
        </p:nvSpPr>
        <p:spPr>
          <a:xfrm>
            <a:off x="286250" y="4072909"/>
            <a:ext cx="18036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a:t>Weighting + Expansion</a:t>
            </a:r>
            <a:endParaRPr sz="1100" b="0" i="0" u="none" strike="noStrike" cap="none">
              <a:solidFill>
                <a:srgbClr val="000000"/>
              </a:solidFill>
              <a:latin typeface="Arial"/>
              <a:ea typeface="Arial"/>
              <a:cs typeface="Arial"/>
              <a:sym typeface="Arial"/>
            </a:endParaRPr>
          </a:p>
        </p:txBody>
      </p:sp>
      <p:sp>
        <p:nvSpPr>
          <p:cNvPr id="3412" name="Google Shape;3412;p213"/>
          <p:cNvSpPr/>
          <p:nvPr/>
        </p:nvSpPr>
        <p:spPr>
          <a:xfrm>
            <a:off x="109441" y="2918657"/>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3413" name="Google Shape;3413;p213"/>
          <p:cNvSpPr/>
          <p:nvPr/>
        </p:nvSpPr>
        <p:spPr>
          <a:xfrm>
            <a:off x="107520" y="3147914"/>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grpSp>
        <p:nvGrpSpPr>
          <p:cNvPr id="3414" name="Google Shape;3414;p213"/>
          <p:cNvGrpSpPr/>
          <p:nvPr/>
        </p:nvGrpSpPr>
        <p:grpSpPr>
          <a:xfrm>
            <a:off x="113831" y="2917989"/>
            <a:ext cx="904229" cy="138600"/>
            <a:chOff x="608887" y="3148765"/>
            <a:chExt cx="1205638" cy="184800"/>
          </a:xfrm>
        </p:grpSpPr>
        <p:sp>
          <p:nvSpPr>
            <p:cNvPr id="3415" name="Google Shape;3415;p213"/>
            <p:cNvSpPr txBox="1"/>
            <p:nvPr/>
          </p:nvSpPr>
          <p:spPr>
            <a:xfrm>
              <a:off x="841325" y="314876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expansion</a:t>
              </a:r>
              <a:endParaRPr sz="900" b="0" i="0" u="none" strike="noStrike" cap="none">
                <a:solidFill>
                  <a:srgbClr val="000000"/>
                </a:solidFill>
                <a:latin typeface="Arial"/>
                <a:ea typeface="Arial"/>
                <a:cs typeface="Arial"/>
                <a:sym typeface="Arial"/>
              </a:endParaRPr>
            </a:p>
          </p:txBody>
        </p:sp>
        <p:pic>
          <p:nvPicPr>
            <p:cNvPr id="3416" name="Google Shape;3416;p213"/>
            <p:cNvPicPr preferRelativeResize="0"/>
            <p:nvPr/>
          </p:nvPicPr>
          <p:blipFill rotWithShape="1">
            <a:blip r:embed="rId4">
              <a:alphaModFix/>
            </a:blip>
            <a:srcRect/>
            <a:stretch/>
          </p:blipFill>
          <p:spPr>
            <a:xfrm>
              <a:off x="608887" y="3168313"/>
              <a:ext cx="164659" cy="164659"/>
            </a:xfrm>
            <a:prstGeom prst="rect">
              <a:avLst/>
            </a:prstGeom>
            <a:noFill/>
            <a:ln>
              <a:noFill/>
            </a:ln>
          </p:spPr>
        </p:pic>
      </p:grpSp>
      <p:grpSp>
        <p:nvGrpSpPr>
          <p:cNvPr id="3417" name="Google Shape;3417;p213"/>
          <p:cNvGrpSpPr/>
          <p:nvPr/>
        </p:nvGrpSpPr>
        <p:grpSpPr>
          <a:xfrm>
            <a:off x="115372" y="3140593"/>
            <a:ext cx="716957" cy="147698"/>
            <a:chOff x="2031602" y="3141508"/>
            <a:chExt cx="955943" cy="196930"/>
          </a:xfrm>
        </p:grpSpPr>
        <p:sp>
          <p:nvSpPr>
            <p:cNvPr id="3418" name="Google Shape;3418;p213"/>
            <p:cNvSpPr txBox="1"/>
            <p:nvPr/>
          </p:nvSpPr>
          <p:spPr>
            <a:xfrm>
              <a:off x="2259445" y="3141508"/>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weighting</a:t>
              </a:r>
              <a:endParaRPr sz="900" b="0" i="0" u="none" strike="noStrike" cap="none">
                <a:solidFill>
                  <a:srgbClr val="000000"/>
                </a:solidFill>
                <a:latin typeface="Arial"/>
                <a:ea typeface="Arial"/>
                <a:cs typeface="Arial"/>
                <a:sym typeface="Arial"/>
              </a:endParaRPr>
            </a:p>
          </p:txBody>
        </p:sp>
        <p:pic>
          <p:nvPicPr>
            <p:cNvPr id="3419" name="Google Shape;3419;p213"/>
            <p:cNvPicPr preferRelativeResize="0"/>
            <p:nvPr/>
          </p:nvPicPr>
          <p:blipFill rotWithShape="1">
            <a:blip r:embed="rId4">
              <a:alphaModFix/>
            </a:blip>
            <a:srcRect/>
            <a:stretch/>
          </p:blipFill>
          <p:spPr>
            <a:xfrm>
              <a:off x="2031602" y="3173779"/>
              <a:ext cx="164659" cy="164659"/>
            </a:xfrm>
            <a:prstGeom prst="rect">
              <a:avLst/>
            </a:prstGeom>
            <a:noFill/>
            <a:ln>
              <a:noFill/>
            </a:ln>
          </p:spPr>
        </p:pic>
      </p:gr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3424"/>
        <p:cNvGrpSpPr/>
        <p:nvPr/>
      </p:nvGrpSpPr>
      <p:grpSpPr>
        <a:xfrm>
          <a:off x="0" y="0"/>
          <a:ext cx="0" cy="0"/>
          <a:chOff x="0" y="0"/>
          <a:chExt cx="0" cy="0"/>
        </a:xfrm>
      </p:grpSpPr>
      <p:pic>
        <p:nvPicPr>
          <p:cNvPr id="3425" name="Google Shape;3425;p214" title="Points scored"/>
          <p:cNvPicPr preferRelativeResize="0"/>
          <p:nvPr/>
        </p:nvPicPr>
        <p:blipFill>
          <a:blip r:embed="rId3">
            <a:alphaModFix/>
          </a:blip>
          <a:stretch>
            <a:fillRect/>
          </a:stretch>
        </p:blipFill>
        <p:spPr>
          <a:xfrm>
            <a:off x="1875850" y="638910"/>
            <a:ext cx="7268151" cy="4494110"/>
          </a:xfrm>
          <a:prstGeom prst="rect">
            <a:avLst/>
          </a:prstGeom>
          <a:noFill/>
          <a:ln>
            <a:noFill/>
          </a:ln>
        </p:spPr>
      </p:pic>
      <p:sp>
        <p:nvSpPr>
          <p:cNvPr id="3426" name="Google Shape;3426;p214"/>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174</a:t>
            </a:fld>
            <a:endParaRPr/>
          </a:p>
        </p:txBody>
      </p:sp>
      <p:sp>
        <p:nvSpPr>
          <p:cNvPr id="3427" name="Google Shape;3427;p214"/>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428" name="Google Shape;3428;p214"/>
          <p:cNvSpPr txBox="1">
            <a:spLocks noGrp="1"/>
          </p:cNvSpPr>
          <p:nvPr>
            <p:ph type="title"/>
          </p:nvPr>
        </p:nvSpPr>
        <p:spPr>
          <a:xfrm>
            <a:off x="0" y="36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Top-K pruning can be effective</a:t>
            </a:r>
            <a:endParaRPr sz="3000" b="1">
              <a:solidFill>
                <a:srgbClr val="611BB8"/>
              </a:solidFill>
              <a:latin typeface="Raleway"/>
              <a:ea typeface="Raleway"/>
              <a:cs typeface="Raleway"/>
              <a:sym typeface="Raleway"/>
            </a:endParaRPr>
          </a:p>
        </p:txBody>
      </p:sp>
      <p:sp>
        <p:nvSpPr>
          <p:cNvPr id="3429" name="Google Shape;3429;p214"/>
          <p:cNvSpPr txBox="1"/>
          <p:nvPr/>
        </p:nvSpPr>
        <p:spPr>
          <a:xfrm>
            <a:off x="-7" y="2571740"/>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a:solidFill>
                  <a:srgbClr val="611BB8"/>
                </a:solidFill>
              </a:rPr>
              <a:t>Query</a:t>
            </a:r>
            <a:endParaRPr sz="1100">
              <a:solidFill>
                <a:srgbClr val="611BB8"/>
              </a:solidFill>
            </a:endParaRPr>
          </a:p>
        </p:txBody>
      </p:sp>
      <p:sp>
        <p:nvSpPr>
          <p:cNvPr id="3430" name="Google Shape;3430;p214"/>
          <p:cNvSpPr txBox="1"/>
          <p:nvPr/>
        </p:nvSpPr>
        <p:spPr>
          <a:xfrm>
            <a:off x="-7" y="3340667"/>
            <a:ext cx="164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a:solidFill>
                  <a:srgbClr val="5E2B97"/>
                </a:solidFill>
              </a:rPr>
              <a:t>Document</a:t>
            </a:r>
            <a:endParaRPr sz="1100">
              <a:solidFill>
                <a:srgbClr val="5E2B97"/>
              </a:solidFill>
            </a:endParaRPr>
          </a:p>
        </p:txBody>
      </p:sp>
      <p:sp>
        <p:nvSpPr>
          <p:cNvPr id="3431" name="Google Shape;3431;p214"/>
          <p:cNvSpPr/>
          <p:nvPr/>
        </p:nvSpPr>
        <p:spPr>
          <a:xfrm>
            <a:off x="109441" y="2918657"/>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3432" name="Google Shape;3432;p214"/>
          <p:cNvSpPr/>
          <p:nvPr/>
        </p:nvSpPr>
        <p:spPr>
          <a:xfrm>
            <a:off x="107520" y="3147914"/>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grpSp>
        <p:nvGrpSpPr>
          <p:cNvPr id="3433" name="Google Shape;3433;p214"/>
          <p:cNvGrpSpPr/>
          <p:nvPr/>
        </p:nvGrpSpPr>
        <p:grpSpPr>
          <a:xfrm>
            <a:off x="113831" y="2917989"/>
            <a:ext cx="904229" cy="138600"/>
            <a:chOff x="608887" y="3148765"/>
            <a:chExt cx="1205638" cy="184800"/>
          </a:xfrm>
        </p:grpSpPr>
        <p:sp>
          <p:nvSpPr>
            <p:cNvPr id="3434" name="Google Shape;3434;p214"/>
            <p:cNvSpPr txBox="1"/>
            <p:nvPr/>
          </p:nvSpPr>
          <p:spPr>
            <a:xfrm>
              <a:off x="841325" y="314876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expansion</a:t>
              </a:r>
              <a:endParaRPr sz="900" b="0" i="0" u="none" strike="noStrike" cap="none">
                <a:solidFill>
                  <a:srgbClr val="000000"/>
                </a:solidFill>
                <a:latin typeface="Arial"/>
                <a:ea typeface="Arial"/>
                <a:cs typeface="Arial"/>
                <a:sym typeface="Arial"/>
              </a:endParaRPr>
            </a:p>
          </p:txBody>
        </p:sp>
        <p:pic>
          <p:nvPicPr>
            <p:cNvPr id="3435" name="Google Shape;3435;p214"/>
            <p:cNvPicPr preferRelativeResize="0"/>
            <p:nvPr/>
          </p:nvPicPr>
          <p:blipFill rotWithShape="1">
            <a:blip r:embed="rId4">
              <a:alphaModFix/>
            </a:blip>
            <a:srcRect/>
            <a:stretch/>
          </p:blipFill>
          <p:spPr>
            <a:xfrm>
              <a:off x="608887" y="3168313"/>
              <a:ext cx="164659" cy="164659"/>
            </a:xfrm>
            <a:prstGeom prst="rect">
              <a:avLst/>
            </a:prstGeom>
            <a:noFill/>
            <a:ln>
              <a:noFill/>
            </a:ln>
          </p:spPr>
        </p:pic>
      </p:grpSp>
      <p:sp>
        <p:nvSpPr>
          <p:cNvPr id="3436" name="Google Shape;3436;p214"/>
          <p:cNvSpPr txBox="1"/>
          <p:nvPr/>
        </p:nvSpPr>
        <p:spPr>
          <a:xfrm>
            <a:off x="286254" y="3140593"/>
            <a:ext cx="5460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weighting</a:t>
            </a:r>
            <a:endParaRPr sz="900" b="0" i="0" u="none" strike="noStrike" cap="none">
              <a:solidFill>
                <a:srgbClr val="000000"/>
              </a:solidFill>
              <a:latin typeface="Arial"/>
              <a:ea typeface="Arial"/>
              <a:cs typeface="Arial"/>
              <a:sym typeface="Arial"/>
            </a:endParaRPr>
          </a:p>
        </p:txBody>
      </p:sp>
      <p:sp>
        <p:nvSpPr>
          <p:cNvPr id="3437" name="Google Shape;3437;p214"/>
          <p:cNvSpPr/>
          <p:nvPr/>
        </p:nvSpPr>
        <p:spPr>
          <a:xfrm>
            <a:off x="76750" y="3132913"/>
            <a:ext cx="189900" cy="169200"/>
          </a:xfrm>
          <a:prstGeom prst="mathMultiply">
            <a:avLst>
              <a:gd name="adj1" fmla="val 23520"/>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38" name="Google Shape;3438;p214"/>
          <p:cNvSpPr/>
          <p:nvPr/>
        </p:nvSpPr>
        <p:spPr>
          <a:xfrm>
            <a:off x="112591" y="3687532"/>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3439" name="Google Shape;3439;p214"/>
          <p:cNvSpPr/>
          <p:nvPr/>
        </p:nvSpPr>
        <p:spPr>
          <a:xfrm>
            <a:off x="110670" y="3916789"/>
            <a:ext cx="124500" cy="1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8761D"/>
              </a:solidFill>
              <a:latin typeface="Arial"/>
              <a:ea typeface="Arial"/>
              <a:cs typeface="Arial"/>
              <a:sym typeface="Arial"/>
            </a:endParaRPr>
          </a:p>
        </p:txBody>
      </p:sp>
      <p:grpSp>
        <p:nvGrpSpPr>
          <p:cNvPr id="3440" name="Google Shape;3440;p214"/>
          <p:cNvGrpSpPr/>
          <p:nvPr/>
        </p:nvGrpSpPr>
        <p:grpSpPr>
          <a:xfrm>
            <a:off x="116981" y="3686864"/>
            <a:ext cx="904229" cy="138600"/>
            <a:chOff x="608887" y="3148765"/>
            <a:chExt cx="1205638" cy="184800"/>
          </a:xfrm>
        </p:grpSpPr>
        <p:sp>
          <p:nvSpPr>
            <p:cNvPr id="3441" name="Google Shape;3441;p214"/>
            <p:cNvSpPr txBox="1"/>
            <p:nvPr/>
          </p:nvSpPr>
          <p:spPr>
            <a:xfrm>
              <a:off x="841325" y="314876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expansion</a:t>
              </a:r>
              <a:endParaRPr sz="900" b="0" i="0" u="none" strike="noStrike" cap="none">
                <a:solidFill>
                  <a:srgbClr val="000000"/>
                </a:solidFill>
                <a:latin typeface="Arial"/>
                <a:ea typeface="Arial"/>
                <a:cs typeface="Arial"/>
                <a:sym typeface="Arial"/>
              </a:endParaRPr>
            </a:p>
          </p:txBody>
        </p:sp>
        <p:pic>
          <p:nvPicPr>
            <p:cNvPr id="3442" name="Google Shape;3442;p214"/>
            <p:cNvPicPr preferRelativeResize="0"/>
            <p:nvPr/>
          </p:nvPicPr>
          <p:blipFill rotWithShape="1">
            <a:blip r:embed="rId4">
              <a:alphaModFix/>
            </a:blip>
            <a:srcRect/>
            <a:stretch/>
          </p:blipFill>
          <p:spPr>
            <a:xfrm>
              <a:off x="608887" y="3168313"/>
              <a:ext cx="164659" cy="164659"/>
            </a:xfrm>
            <a:prstGeom prst="rect">
              <a:avLst/>
            </a:prstGeom>
            <a:noFill/>
            <a:ln>
              <a:noFill/>
            </a:ln>
          </p:spPr>
        </p:pic>
      </p:grpSp>
      <p:grpSp>
        <p:nvGrpSpPr>
          <p:cNvPr id="3443" name="Google Shape;3443;p214"/>
          <p:cNvGrpSpPr/>
          <p:nvPr/>
        </p:nvGrpSpPr>
        <p:grpSpPr>
          <a:xfrm>
            <a:off x="118522" y="3909468"/>
            <a:ext cx="716957" cy="147698"/>
            <a:chOff x="2031602" y="3141508"/>
            <a:chExt cx="955943" cy="196930"/>
          </a:xfrm>
        </p:grpSpPr>
        <p:sp>
          <p:nvSpPr>
            <p:cNvPr id="3444" name="Google Shape;3444;p214"/>
            <p:cNvSpPr txBox="1"/>
            <p:nvPr/>
          </p:nvSpPr>
          <p:spPr>
            <a:xfrm>
              <a:off x="2259445" y="3141508"/>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zh-CN" sz="900" b="0" i="0" u="none" strike="noStrike" cap="none">
                  <a:solidFill>
                    <a:srgbClr val="000000"/>
                  </a:solidFill>
                  <a:latin typeface="Arial"/>
                  <a:ea typeface="Arial"/>
                  <a:cs typeface="Arial"/>
                  <a:sym typeface="Arial"/>
                </a:rPr>
                <a:t>weighting</a:t>
              </a:r>
              <a:endParaRPr sz="900" b="0" i="0" u="none" strike="noStrike" cap="none">
                <a:solidFill>
                  <a:srgbClr val="000000"/>
                </a:solidFill>
                <a:latin typeface="Arial"/>
                <a:ea typeface="Arial"/>
                <a:cs typeface="Arial"/>
                <a:sym typeface="Arial"/>
              </a:endParaRPr>
            </a:p>
          </p:txBody>
        </p:sp>
        <p:pic>
          <p:nvPicPr>
            <p:cNvPr id="3445" name="Google Shape;3445;p214"/>
            <p:cNvPicPr preferRelativeResize="0"/>
            <p:nvPr/>
          </p:nvPicPr>
          <p:blipFill rotWithShape="1">
            <a:blip r:embed="rId4">
              <a:alphaModFix/>
            </a:blip>
            <a:srcRect/>
            <a:stretch/>
          </p:blipFill>
          <p:spPr>
            <a:xfrm>
              <a:off x="2031602" y="3173779"/>
              <a:ext cx="164659" cy="164659"/>
            </a:xfrm>
            <a:prstGeom prst="rect">
              <a:avLst/>
            </a:prstGeom>
            <a:noFill/>
            <a:ln>
              <a:noFill/>
            </a:ln>
          </p:spPr>
        </p:pic>
      </p:grpSp>
      <p:sp>
        <p:nvSpPr>
          <p:cNvPr id="3446" name="Google Shape;3446;p214"/>
          <p:cNvSpPr txBox="1"/>
          <p:nvPr/>
        </p:nvSpPr>
        <p:spPr>
          <a:xfrm>
            <a:off x="0" y="4317025"/>
            <a:ext cx="1717200" cy="623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800" b="1">
                <a:solidFill>
                  <a:srgbClr val="5E2B97"/>
                </a:solidFill>
              </a:rPr>
              <a:t>Pruning vs.</a:t>
            </a:r>
            <a:br>
              <a:rPr lang="zh-CN" sz="1800" b="1">
                <a:solidFill>
                  <a:srgbClr val="5E2B97"/>
                </a:solidFill>
              </a:rPr>
            </a:br>
            <a:r>
              <a:rPr lang="zh-CN" sz="1800" b="1">
                <a:solidFill>
                  <a:srgbClr val="5E2B97"/>
                </a:solidFill>
              </a:rPr>
              <a:t>Loss Reg.</a:t>
            </a:r>
            <a:endParaRPr sz="1100" b="1">
              <a:solidFill>
                <a:srgbClr val="5E2B97"/>
              </a:solidFil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3451"/>
        <p:cNvGrpSpPr/>
        <p:nvPr/>
      </p:nvGrpSpPr>
      <p:grpSpPr>
        <a:xfrm>
          <a:off x="0" y="0"/>
          <a:ext cx="0" cy="0"/>
          <a:chOff x="0" y="0"/>
          <a:chExt cx="0" cy="0"/>
        </a:xfrm>
      </p:grpSpPr>
      <p:sp>
        <p:nvSpPr>
          <p:cNvPr id="3452" name="Google Shape;3452;p21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175</a:t>
            </a:fld>
            <a:endParaRPr/>
          </a:p>
        </p:txBody>
      </p:sp>
      <p:sp>
        <p:nvSpPr>
          <p:cNvPr id="3453" name="Google Shape;3453;p215"/>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454" name="Google Shape;3454;p2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Takeaways</a:t>
            </a:r>
            <a:endParaRPr sz="3000" b="1">
              <a:solidFill>
                <a:srgbClr val="611BB8"/>
              </a:solidFill>
              <a:latin typeface="Raleway"/>
              <a:ea typeface="Raleway"/>
              <a:cs typeface="Raleway"/>
              <a:sym typeface="Raleway"/>
            </a:endParaRPr>
          </a:p>
        </p:txBody>
      </p:sp>
      <p:sp>
        <p:nvSpPr>
          <p:cNvPr id="3455" name="Google Shape;3455;p215"/>
          <p:cNvSpPr txBox="1"/>
          <p:nvPr/>
        </p:nvSpPr>
        <p:spPr>
          <a:xfrm>
            <a:off x="351500" y="1126250"/>
            <a:ext cx="8350200" cy="32496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Char char="●"/>
            </a:pPr>
            <a:r>
              <a:rPr lang="zh-CN" sz="2300">
                <a:solidFill>
                  <a:schemeClr val="dk1"/>
                </a:solidFill>
              </a:rPr>
              <a:t>Including document term weighting is most important for a method’s eﬀectiveness</a:t>
            </a:r>
            <a:endParaRPr sz="2300">
              <a:solidFill>
                <a:schemeClr val="dk1"/>
              </a:solidFill>
            </a:endParaRPr>
          </a:p>
          <a:p>
            <a:pPr marL="457200" lvl="0" indent="-374650" algn="l" rtl="0">
              <a:spcBef>
                <a:spcPts val="0"/>
              </a:spcBef>
              <a:spcAft>
                <a:spcPts val="0"/>
              </a:spcAft>
              <a:buClr>
                <a:schemeClr val="dk1"/>
              </a:buClr>
              <a:buSzPts val="2300"/>
              <a:buChar char="●"/>
            </a:pPr>
            <a:r>
              <a:rPr lang="zh-CN" sz="2300">
                <a:solidFill>
                  <a:schemeClr val="dk1"/>
                </a:solidFill>
              </a:rPr>
              <a:t>Including query weighting has a small positive impact</a:t>
            </a:r>
            <a:endParaRPr sz="2300">
              <a:solidFill>
                <a:schemeClr val="dk1"/>
              </a:solidFill>
            </a:endParaRPr>
          </a:p>
          <a:p>
            <a:pPr marL="457200" lvl="0" indent="-374650" algn="l" rtl="0">
              <a:spcBef>
                <a:spcPts val="0"/>
              </a:spcBef>
              <a:spcAft>
                <a:spcPts val="0"/>
              </a:spcAft>
              <a:buClr>
                <a:schemeClr val="dk1"/>
              </a:buClr>
              <a:buSzPts val="2300"/>
              <a:buChar char="●"/>
            </a:pPr>
            <a:r>
              <a:rPr lang="zh-CN" sz="2300">
                <a:solidFill>
                  <a:schemeClr val="dk1"/>
                </a:solidFill>
              </a:rPr>
              <a:t>Document expansion and query expansion have a cancellation eﬀect.</a:t>
            </a:r>
            <a:endParaRPr sz="2300">
              <a:solidFill>
                <a:schemeClr val="dk1"/>
              </a:solidFill>
            </a:endParaRPr>
          </a:p>
          <a:p>
            <a:pPr marL="457200" lvl="0" indent="-374650" algn="l" rtl="0">
              <a:spcBef>
                <a:spcPts val="0"/>
              </a:spcBef>
              <a:spcAft>
                <a:spcPts val="0"/>
              </a:spcAft>
              <a:buClr>
                <a:schemeClr val="dk1"/>
              </a:buClr>
              <a:buSzPts val="2300"/>
              <a:buChar char="●"/>
            </a:pPr>
            <a:r>
              <a:rPr lang="zh-CN" sz="2300">
                <a:solidFill>
                  <a:schemeClr val="dk1"/>
                </a:solidFill>
              </a:rPr>
              <a:t>But you do need document expansion to be competitive </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3460"/>
        <p:cNvGrpSpPr/>
        <p:nvPr/>
      </p:nvGrpSpPr>
      <p:grpSpPr>
        <a:xfrm>
          <a:off x="0" y="0"/>
          <a:ext cx="0" cy="0"/>
          <a:chOff x="0" y="0"/>
          <a:chExt cx="0" cy="0"/>
        </a:xfrm>
      </p:grpSpPr>
      <p:sp>
        <p:nvSpPr>
          <p:cNvPr id="3461" name="Google Shape;3461;p21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176</a:t>
            </a:fld>
            <a:endParaRPr/>
          </a:p>
        </p:txBody>
      </p:sp>
      <p:sp>
        <p:nvSpPr>
          <p:cNvPr id="3462" name="Google Shape;3462;p216"/>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463" name="Google Shape;3463;p2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Other work (not exhaustive!)</a:t>
            </a:r>
            <a:endParaRPr sz="3000" b="1">
              <a:solidFill>
                <a:srgbClr val="611BB8"/>
              </a:solidFill>
              <a:latin typeface="Raleway"/>
              <a:ea typeface="Raleway"/>
              <a:cs typeface="Raleway"/>
              <a:sym typeface="Raleway"/>
            </a:endParaRPr>
          </a:p>
        </p:txBody>
      </p:sp>
      <p:sp>
        <p:nvSpPr>
          <p:cNvPr id="3464" name="Google Shape;3464;p216"/>
          <p:cNvSpPr txBox="1"/>
          <p:nvPr/>
        </p:nvSpPr>
        <p:spPr>
          <a:xfrm>
            <a:off x="117450" y="1052325"/>
            <a:ext cx="8909100" cy="3576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5E2B97"/>
              </a:buClr>
              <a:buSzPts val="1800"/>
              <a:buChar char="●"/>
            </a:pPr>
            <a:r>
              <a:rPr lang="zh-CN" sz="1800">
                <a:solidFill>
                  <a:schemeClr val="accent2"/>
                </a:solidFill>
              </a:rPr>
              <a:t>Training without (human-)labeled data.</a:t>
            </a:r>
            <a:br>
              <a:rPr lang="zh-CN" sz="1800">
                <a:solidFill>
                  <a:srgbClr val="5E2B97"/>
                </a:solidFill>
              </a:rPr>
            </a:br>
            <a:r>
              <a:rPr lang="zh-CN" i="1">
                <a:solidFill>
                  <a:srgbClr val="666666"/>
                </a:solidFill>
              </a:rPr>
              <a:t>Enhancing Sparse Retrieval via Unsupervised Learning</a:t>
            </a:r>
            <a:r>
              <a:rPr lang="zh-CN">
                <a:solidFill>
                  <a:srgbClr val="666666"/>
                </a:solidFill>
              </a:rPr>
              <a:t>. Ma, Fun, Yin, Mallia, Lin. SIGIR-AP 2023.</a:t>
            </a:r>
            <a:endParaRPr>
              <a:solidFill>
                <a:srgbClr val="666666"/>
              </a:solidFill>
            </a:endParaRPr>
          </a:p>
          <a:p>
            <a:pPr marL="457200" lvl="0" indent="-342900" algn="l" rtl="0">
              <a:spcBef>
                <a:spcPts val="0"/>
              </a:spcBef>
              <a:spcAft>
                <a:spcPts val="0"/>
              </a:spcAft>
              <a:buClr>
                <a:srgbClr val="5E2B97"/>
              </a:buClr>
              <a:buSzPts val="1800"/>
              <a:buChar char="●"/>
            </a:pPr>
            <a:r>
              <a:rPr lang="zh-CN" sz="1800">
                <a:solidFill>
                  <a:schemeClr val="accent2"/>
                </a:solidFill>
              </a:rPr>
              <a:t>Prompting a LLM to generate sparse representations zero-shot. </a:t>
            </a:r>
            <a:br>
              <a:rPr lang="zh-CN" sz="1800">
                <a:solidFill>
                  <a:srgbClr val="5E2B97"/>
                </a:solidFill>
              </a:rPr>
            </a:br>
            <a:r>
              <a:rPr lang="zh-CN" i="1">
                <a:solidFill>
                  <a:srgbClr val="666666"/>
                </a:solidFill>
              </a:rPr>
              <a:t>PromptReps: Prompting Large Language Models to Generate Dense and Sparse Representations for Zero-Shot Document Retrieval.</a:t>
            </a:r>
            <a:r>
              <a:rPr lang="zh-CN">
                <a:solidFill>
                  <a:srgbClr val="666666"/>
                </a:solidFill>
              </a:rPr>
              <a:t> Zhuang, Ma, Koopman, Lin, Zuccon. EMNLP 2024.</a:t>
            </a:r>
            <a:endParaRPr>
              <a:solidFill>
                <a:srgbClr val="666666"/>
              </a:solidFill>
            </a:endParaRPr>
          </a:p>
          <a:p>
            <a:pPr marL="457200" lvl="0" indent="-342900" algn="l" rtl="0">
              <a:spcBef>
                <a:spcPts val="0"/>
              </a:spcBef>
              <a:spcAft>
                <a:spcPts val="0"/>
              </a:spcAft>
              <a:buClr>
                <a:srgbClr val="5E2B97"/>
              </a:buClr>
              <a:buSzPts val="1800"/>
              <a:buChar char="●"/>
            </a:pPr>
            <a:r>
              <a:rPr lang="zh-CN" sz="1800">
                <a:solidFill>
                  <a:schemeClr val="accent2"/>
                </a:solidFill>
              </a:rPr>
              <a:t>Aggregating passage representations across long documents.</a:t>
            </a:r>
            <a:br>
              <a:rPr lang="zh-CN" sz="1800">
                <a:solidFill>
                  <a:srgbClr val="5E2B97"/>
                </a:solidFill>
              </a:rPr>
            </a:br>
            <a:r>
              <a:rPr lang="zh-CN" i="1">
                <a:solidFill>
                  <a:srgbClr val="666666"/>
                </a:solidFill>
              </a:rPr>
              <a:t>Adapting Learned Sparse Retrieval for Long Documents.</a:t>
            </a:r>
            <a:r>
              <a:rPr lang="zh-CN">
                <a:solidFill>
                  <a:srgbClr val="666666"/>
                </a:solidFill>
              </a:rPr>
              <a:t> Nguyen, MacAvaney, Yates. SIGIR 2023.</a:t>
            </a:r>
            <a:endParaRPr>
              <a:solidFill>
                <a:srgbClr val="666666"/>
              </a:solidFill>
            </a:endParaRPr>
          </a:p>
          <a:p>
            <a:pPr marL="457200" lvl="0" indent="-342900" algn="l" rtl="0">
              <a:spcBef>
                <a:spcPts val="0"/>
              </a:spcBef>
              <a:spcAft>
                <a:spcPts val="0"/>
              </a:spcAft>
              <a:buClr>
                <a:srgbClr val="5E2B97"/>
              </a:buClr>
              <a:buSzPts val="1800"/>
              <a:buChar char="●"/>
            </a:pPr>
            <a:r>
              <a:rPr lang="zh-CN" sz="1800">
                <a:solidFill>
                  <a:schemeClr val="accent2"/>
                </a:solidFill>
              </a:rPr>
              <a:t>Replacing the LSR vocabulary.</a:t>
            </a:r>
            <a:br>
              <a:rPr lang="zh-CN" sz="1800">
                <a:solidFill>
                  <a:srgbClr val="5E2B97"/>
                </a:solidFill>
              </a:rPr>
            </a:br>
            <a:r>
              <a:rPr lang="zh-CN">
                <a:solidFill>
                  <a:srgbClr val="666666"/>
                </a:solidFill>
              </a:rPr>
              <a:t>1. </a:t>
            </a:r>
            <a:r>
              <a:rPr lang="zh-CN" i="1">
                <a:solidFill>
                  <a:srgbClr val="666666"/>
                </a:solidFill>
              </a:rPr>
              <a:t>Learning Sparse Lexical Representations Over Specified Vocabularies for Retrieval.</a:t>
            </a:r>
            <a:br>
              <a:rPr lang="zh-CN">
                <a:solidFill>
                  <a:srgbClr val="666666"/>
                </a:solidFill>
              </a:rPr>
            </a:br>
            <a:r>
              <a:rPr lang="zh-CN">
                <a:solidFill>
                  <a:srgbClr val="666666"/>
                </a:solidFill>
              </a:rPr>
              <a:t>    Dudek, King, Li, Zhang, Bendersky. CIKM 2023.</a:t>
            </a:r>
            <a:br>
              <a:rPr lang="zh-CN">
                <a:solidFill>
                  <a:srgbClr val="666666"/>
                </a:solidFill>
              </a:rPr>
            </a:br>
            <a:r>
              <a:rPr lang="zh-CN">
                <a:solidFill>
                  <a:srgbClr val="666666"/>
                </a:solidFill>
              </a:rPr>
              <a:t>2. </a:t>
            </a:r>
            <a:r>
              <a:rPr lang="zh-CN" i="1">
                <a:solidFill>
                  <a:srgbClr val="666666"/>
                </a:solidFill>
              </a:rPr>
              <a:t>Improved Learned Sparse Retrieval with Corpus-Specific Vocabularies.</a:t>
            </a:r>
            <a:r>
              <a:rPr lang="zh-CN">
                <a:solidFill>
                  <a:srgbClr val="666666"/>
                </a:solidFill>
              </a:rPr>
              <a:t> Yu, Mallia, Petri. ECIR 2024.</a:t>
            </a:r>
            <a:endParaRPr sz="1800">
              <a:solidFill>
                <a:srgbClr val="666666"/>
              </a:solidFill>
            </a:endParaRPr>
          </a:p>
          <a:p>
            <a:pPr marL="457200" lvl="0" indent="-342900" algn="l" rtl="0">
              <a:spcBef>
                <a:spcPts val="0"/>
              </a:spcBef>
              <a:spcAft>
                <a:spcPts val="0"/>
              </a:spcAft>
              <a:buClr>
                <a:srgbClr val="5E2B97"/>
              </a:buClr>
              <a:buSzPts val="1800"/>
              <a:buChar char="●"/>
            </a:pPr>
            <a:r>
              <a:rPr lang="zh-CN" sz="1800">
                <a:solidFill>
                  <a:schemeClr val="accent2"/>
                </a:solidFill>
              </a:rPr>
              <a:t>Augmenting the LSR vocabulary.</a:t>
            </a:r>
            <a:br>
              <a:rPr lang="zh-CN" sz="1800">
                <a:solidFill>
                  <a:srgbClr val="5E2B97"/>
                </a:solidFill>
              </a:rPr>
            </a:br>
            <a:r>
              <a:rPr lang="zh-CN" i="1">
                <a:solidFill>
                  <a:srgbClr val="666666"/>
                </a:solidFill>
              </a:rPr>
              <a:t>DyVo: Dynamic Vocabularies for Learned Sparse Retrieval with Entities.</a:t>
            </a:r>
            <a:br>
              <a:rPr lang="zh-CN" i="1">
                <a:solidFill>
                  <a:srgbClr val="666666"/>
                </a:solidFill>
              </a:rPr>
            </a:br>
            <a:r>
              <a:rPr lang="zh-CN">
                <a:solidFill>
                  <a:srgbClr val="666666"/>
                </a:solidFill>
              </a:rPr>
              <a:t>Nguyen, Chatterjee, MacAvaney, Mackie, Dalton, Yates. EMNLP 2024.</a:t>
            </a:r>
            <a:br>
              <a:rPr lang="zh-CN" sz="1800">
                <a:solidFill>
                  <a:srgbClr val="5E2B97"/>
                </a:solidFill>
              </a:rPr>
            </a:br>
            <a:endParaRPr sz="1800">
              <a:solidFill>
                <a:srgbClr val="5E2B97"/>
              </a:solidFil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sp>
        <p:nvSpPr>
          <p:cNvPr id="3470" name="Google Shape;3470;p217"/>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177</a:t>
            </a:fld>
            <a:endParaRPr/>
          </a:p>
        </p:txBody>
      </p:sp>
      <p:sp>
        <p:nvSpPr>
          <p:cNvPr id="3471" name="Google Shape;3471;p217"/>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472" name="Google Shape;3472;p2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Conclusion: LSR on (English) Text</a:t>
            </a:r>
            <a:endParaRPr sz="3000" b="1">
              <a:solidFill>
                <a:srgbClr val="611BB8"/>
              </a:solidFill>
              <a:latin typeface="Raleway"/>
              <a:ea typeface="Raleway"/>
              <a:cs typeface="Raleway"/>
              <a:sym typeface="Raleway"/>
            </a:endParaRPr>
          </a:p>
        </p:txBody>
      </p:sp>
      <p:sp>
        <p:nvSpPr>
          <p:cNvPr id="3473" name="Google Shape;3473;p217"/>
          <p:cNvSpPr txBox="1"/>
          <p:nvPr/>
        </p:nvSpPr>
        <p:spPr>
          <a:xfrm>
            <a:off x="351500" y="1126250"/>
            <a:ext cx="8350200" cy="32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b="1">
                <a:solidFill>
                  <a:schemeClr val="dk1"/>
                </a:solidFill>
              </a:rPr>
              <a:t>Input:</a:t>
            </a:r>
            <a:r>
              <a:rPr lang="zh-CN" sz="1800">
                <a:solidFill>
                  <a:schemeClr val="dk1"/>
                </a:solidFill>
              </a:rPr>
              <a:t> text</a:t>
            </a:r>
            <a:br>
              <a:rPr lang="zh-CN" sz="1800" dirty="0"/>
            </a:br>
            <a:r>
              <a:rPr lang="zh-CN" sz="1800" b="1">
                <a:solidFill>
                  <a:schemeClr val="dk1"/>
                </a:solidFill>
              </a:rPr>
              <a:t>Output:</a:t>
            </a:r>
            <a:r>
              <a:rPr lang="zh-CN" sz="1800">
                <a:solidFill>
                  <a:schemeClr val="dk1"/>
                </a:solidFill>
              </a:rPr>
              <a:t> sparse vector representation (weighted bag of words)</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zh-CN" sz="1800">
                <a:solidFill>
                  <a:schemeClr val="dk1"/>
                </a:solidFill>
              </a:rPr>
              <a:t>We looked at</a:t>
            </a:r>
            <a:endParaRPr sz="1800">
              <a:solidFill>
                <a:schemeClr val="dk1"/>
              </a:solidFill>
            </a:endParaRPr>
          </a:p>
          <a:p>
            <a:pPr marL="457200" lvl="0" indent="-342900" algn="l" rtl="0">
              <a:spcBef>
                <a:spcPts val="0"/>
              </a:spcBef>
              <a:spcAft>
                <a:spcPts val="0"/>
              </a:spcAft>
              <a:buClr>
                <a:schemeClr val="dk1"/>
              </a:buClr>
              <a:buSzPts val="1800"/>
              <a:buChar char="●"/>
            </a:pPr>
            <a:r>
              <a:rPr lang="zh-CN" sz="1800">
                <a:solidFill>
                  <a:schemeClr val="dk1"/>
                </a:solidFill>
              </a:rPr>
              <a:t>Transformer-based methods and their architectures</a:t>
            </a:r>
            <a:endParaRPr sz="1800">
              <a:solidFill>
                <a:schemeClr val="dk1"/>
              </a:solidFill>
            </a:endParaRPr>
          </a:p>
          <a:p>
            <a:pPr marL="457200" lvl="0" indent="-342900" algn="l" rtl="0">
              <a:spcBef>
                <a:spcPts val="0"/>
              </a:spcBef>
              <a:spcAft>
                <a:spcPts val="0"/>
              </a:spcAft>
              <a:buClr>
                <a:schemeClr val="dk1"/>
              </a:buClr>
              <a:buSzPts val="1800"/>
              <a:buChar char="●"/>
            </a:pPr>
            <a:r>
              <a:rPr lang="zh-CN" sz="1800">
                <a:solidFill>
                  <a:schemeClr val="dk1"/>
                </a:solidFill>
              </a:rPr>
              <a:t>Document term weighting is most important for a method’s eﬀectiveness </a:t>
            </a:r>
            <a:endParaRPr sz="1800">
              <a:solidFill>
                <a:schemeClr val="dk1"/>
              </a:solidFill>
            </a:endParaRPr>
          </a:p>
          <a:p>
            <a:pPr marL="457200" lvl="0" indent="-342900" algn="l" rtl="0">
              <a:spcBef>
                <a:spcPts val="0"/>
              </a:spcBef>
              <a:spcAft>
                <a:spcPts val="0"/>
              </a:spcAft>
              <a:buClr>
                <a:schemeClr val="dk1"/>
              </a:buClr>
              <a:buSzPts val="1800"/>
              <a:buChar char="●"/>
            </a:pPr>
            <a:r>
              <a:rPr lang="zh-CN" sz="1800">
                <a:solidFill>
                  <a:schemeClr val="dk1"/>
                </a:solidFill>
              </a:rPr>
              <a:t>… but document expansion is also important!</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zh-CN" sz="1800">
                <a:solidFill>
                  <a:schemeClr val="dk1"/>
                </a:solidFill>
              </a:rPr>
              <a:t>Next: Multilingual LSR</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3474" name="Google Shape;3474;p217"/>
          <p:cNvSpPr txBox="1">
            <a:spLocks noGrp="1"/>
          </p:cNvSpPr>
          <p:nvPr>
            <p:ph type="title"/>
          </p:nvPr>
        </p:nvSpPr>
        <p:spPr>
          <a:xfrm>
            <a:off x="0" y="3962400"/>
            <a:ext cx="9144000" cy="75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CN" sz="4800" b="1">
                <a:solidFill>
                  <a:srgbClr val="611BB8"/>
                </a:solidFill>
                <a:latin typeface="Raleway"/>
                <a:ea typeface="Raleway"/>
                <a:cs typeface="Raleway"/>
                <a:sym typeface="Raleway"/>
              </a:rPr>
              <a:t>Questions?</a:t>
            </a:r>
            <a:endParaRPr sz="4800" b="1">
              <a:solidFill>
                <a:srgbClr val="611BB8"/>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3479" name="Google Shape;3479;p218"/>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Modalities: Multilingual LSR</a:t>
            </a:r>
            <a:endParaRPr/>
          </a:p>
        </p:txBody>
      </p:sp>
      <p:sp>
        <p:nvSpPr>
          <p:cNvPr id="3480" name="Google Shape;3480;p218"/>
          <p:cNvSpPr txBox="1">
            <a:spLocks noGrp="1"/>
          </p:cNvSpPr>
          <p:nvPr>
            <p:ph type="subTitle" idx="1"/>
          </p:nvPr>
        </p:nvSpPr>
        <p:spPr>
          <a:xfrm>
            <a:off x="507225" y="1619175"/>
            <a:ext cx="8183700" cy="11589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SIGIR 2025 Tutorial</a:t>
            </a:r>
            <a:br>
              <a:rPr lang="zh-CN" sz="2500" b="1">
                <a:solidFill>
                  <a:schemeClr val="dk2"/>
                </a:solidFill>
                <a:latin typeface="Raleway"/>
                <a:ea typeface="Raleway"/>
                <a:cs typeface="Raleway"/>
                <a:sym typeface="Raleway"/>
              </a:rPr>
            </a:br>
            <a:r>
              <a:rPr lang="zh-CN" sz="1600">
                <a:latin typeface="Raleway"/>
                <a:ea typeface="Raleway"/>
                <a:cs typeface="Raleway"/>
                <a:sym typeface="Raleway"/>
              </a:rPr>
              <a:t>presented by Eugene Yang</a:t>
            </a:r>
            <a:br>
              <a:rPr lang="zh-CN" sz="1600">
                <a:latin typeface="Raleway"/>
                <a:ea typeface="Raleway"/>
                <a:cs typeface="Raleway"/>
                <a:sym typeface="Raleway"/>
              </a:rPr>
            </a:br>
            <a:endParaRPr sz="1600">
              <a:latin typeface="Raleway"/>
              <a:ea typeface="Raleway"/>
              <a:cs typeface="Raleway"/>
              <a:sym typeface="Raleway"/>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3484"/>
        <p:cNvGrpSpPr/>
        <p:nvPr/>
      </p:nvGrpSpPr>
      <p:grpSpPr>
        <a:xfrm>
          <a:off x="0" y="0"/>
          <a:ext cx="0" cy="0"/>
          <a:chOff x="0" y="0"/>
          <a:chExt cx="0" cy="0"/>
        </a:xfrm>
      </p:grpSpPr>
      <p:sp>
        <p:nvSpPr>
          <p:cNvPr id="3485" name="Google Shape;3485;p219"/>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3486" name="Google Shape;3486;p2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179</a:t>
            </a:fld>
            <a:endParaRPr/>
          </a:p>
        </p:txBody>
      </p:sp>
      <p:sp>
        <p:nvSpPr>
          <p:cNvPr id="3487" name="Google Shape;3487;p219"/>
          <p:cNvSpPr txBox="1"/>
          <p:nvPr/>
        </p:nvSpPr>
        <p:spPr>
          <a:xfrm>
            <a:off x="1461925" y="1152475"/>
            <a:ext cx="73704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zh-CN" sz="1700">
                <a:solidFill>
                  <a:srgbClr val="000000"/>
                </a:solidFill>
              </a:rPr>
              <a:t>Introduction </a:t>
            </a:r>
            <a:endParaRPr sz="1700">
              <a:solidFill>
                <a:srgbClr val="000000"/>
              </a:solidFill>
            </a:endParaRPr>
          </a:p>
          <a:p>
            <a:pPr marL="0" lvl="0" indent="0" algn="l" rtl="0">
              <a:lnSpc>
                <a:spcPct val="115000"/>
              </a:lnSpc>
              <a:spcBef>
                <a:spcPts val="0"/>
              </a:spcBef>
              <a:spcAft>
                <a:spcPts val="0"/>
              </a:spcAft>
              <a:buNone/>
            </a:pPr>
            <a:r>
              <a:rPr lang="zh-CN" sz="1700">
                <a:solidFill>
                  <a:schemeClr val="dk2"/>
                </a:solidFill>
              </a:rPr>
              <a:t>Datasets and Evaluation </a:t>
            </a:r>
            <a:endParaRPr sz="1700">
              <a:solidFill>
                <a:schemeClr val="dk2"/>
              </a:solidFill>
            </a:endParaRPr>
          </a:p>
          <a:p>
            <a:pPr marL="0" lvl="0" indent="0" algn="l" rtl="0">
              <a:lnSpc>
                <a:spcPct val="115000"/>
              </a:lnSpc>
              <a:spcBef>
                <a:spcPts val="0"/>
              </a:spcBef>
              <a:spcAft>
                <a:spcPts val="0"/>
              </a:spcAft>
              <a:buNone/>
            </a:pPr>
            <a:r>
              <a:rPr lang="zh-CN" sz="1700">
                <a:solidFill>
                  <a:srgbClr val="000000"/>
                </a:solidFill>
              </a:rPr>
              <a:t>LSR Framework </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Training LSR</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Modalities</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English Text</a:t>
            </a:r>
            <a:endParaRPr sz="1700">
              <a:solidFill>
                <a:srgbClr val="000000"/>
              </a:solidFill>
            </a:endParaRPr>
          </a:p>
          <a:p>
            <a:pPr marL="457200" lvl="0" indent="-336550" algn="l" rtl="0">
              <a:lnSpc>
                <a:spcPct val="115000"/>
              </a:lnSpc>
              <a:spcBef>
                <a:spcPts val="0"/>
              </a:spcBef>
              <a:spcAft>
                <a:spcPts val="0"/>
              </a:spcAft>
              <a:buClr>
                <a:schemeClr val="dk1"/>
              </a:buClr>
              <a:buSzPts val="1700"/>
              <a:buFont typeface="Arial"/>
              <a:buChar char="●"/>
            </a:pPr>
            <a:r>
              <a:rPr lang="zh-CN" sz="1700" b="1">
                <a:solidFill>
                  <a:schemeClr val="dk1"/>
                </a:solidFill>
              </a:rPr>
              <a:t>Multilingual Text ← now</a:t>
            </a:r>
            <a:endParaRPr sz="1700" b="1">
              <a:solidFill>
                <a:schemeClr val="dk1"/>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Multimodal Data</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Indexing &amp; efficiency</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Hybrid dense-sparse retrieval</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Conclusion</a:t>
            </a:r>
            <a:endParaRPr sz="17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4"/>
          <p:cNvSpPr txBox="1">
            <a:spLocks noGrp="1"/>
          </p:cNvSpPr>
          <p:nvPr>
            <p:ph type="body" idx="1"/>
          </p:nvPr>
        </p:nvSpPr>
        <p:spPr>
          <a:xfrm>
            <a:off x="311700" y="667700"/>
            <a:ext cx="8520600" cy="3901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zh-CN" sz="3300">
                <a:solidFill>
                  <a:srgbClr val="1A1D21"/>
                </a:solidFill>
              </a:rPr>
              <a:t>Why Sparse?</a:t>
            </a:r>
            <a:endParaRPr sz="3300">
              <a:solidFill>
                <a:srgbClr val="1A1D21"/>
              </a:solidFill>
            </a:endParaRPr>
          </a:p>
          <a:p>
            <a:pPr marL="0" lvl="0" indent="0" algn="ctr" rtl="0">
              <a:spcBef>
                <a:spcPts val="1200"/>
              </a:spcBef>
              <a:spcAft>
                <a:spcPts val="0"/>
              </a:spcAft>
              <a:buNone/>
            </a:pPr>
            <a:endParaRPr sz="3300" b="1">
              <a:solidFill>
                <a:schemeClr val="dk1"/>
              </a:solidFill>
            </a:endParaRPr>
          </a:p>
          <a:p>
            <a:pPr marL="0" lvl="0" indent="0" algn="ctr" rtl="0">
              <a:spcBef>
                <a:spcPts val="1200"/>
              </a:spcBef>
              <a:spcAft>
                <a:spcPts val="0"/>
              </a:spcAft>
              <a:buNone/>
            </a:pPr>
            <a:r>
              <a:rPr lang="zh-CN" sz="3300" b="1">
                <a:solidFill>
                  <a:schemeClr val="dk1"/>
                </a:solidFill>
              </a:rPr>
              <a:t>Why Learned?</a:t>
            </a:r>
            <a:endParaRPr sz="3300" b="1">
              <a:solidFill>
                <a:schemeClr val="dk1"/>
              </a:solidFill>
            </a:endParaRPr>
          </a:p>
          <a:p>
            <a:pPr marL="0" lvl="0" indent="0" algn="ctr" rtl="0">
              <a:spcBef>
                <a:spcPts val="1200"/>
              </a:spcBef>
              <a:spcAft>
                <a:spcPts val="0"/>
              </a:spcAft>
              <a:buNone/>
            </a:pPr>
            <a:endParaRPr sz="3300" b="1">
              <a:solidFill>
                <a:schemeClr val="dk1"/>
              </a:solidFill>
            </a:endParaRPr>
          </a:p>
          <a:p>
            <a:pPr marL="0" lvl="0" indent="0" algn="ctr" rtl="0">
              <a:spcBef>
                <a:spcPts val="1200"/>
              </a:spcBef>
              <a:spcAft>
                <a:spcPts val="1200"/>
              </a:spcAft>
              <a:buNone/>
            </a:pPr>
            <a:r>
              <a:rPr lang="zh-CN" sz="3300">
                <a:solidFill>
                  <a:srgbClr val="000000"/>
                </a:solidFill>
              </a:rPr>
              <a:t>Why now?</a:t>
            </a:r>
            <a:endParaRPr sz="3300">
              <a:solidFill>
                <a:srgbClr val="000000"/>
              </a:solidFill>
            </a:endParaRPr>
          </a:p>
        </p:txBody>
      </p:sp>
      <p:sp>
        <p:nvSpPr>
          <p:cNvPr id="403" name="Google Shape;403;p54"/>
          <p:cNvSpPr txBox="1"/>
          <p:nvPr/>
        </p:nvSpPr>
        <p:spPr>
          <a:xfrm>
            <a:off x="5910400" y="2203275"/>
            <a:ext cx="30000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2200" b="1">
                <a:solidFill>
                  <a:schemeClr val="dk1"/>
                </a:solidFill>
              </a:rPr>
              <a:t>← now</a:t>
            </a:r>
            <a:endParaRPr sz="190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3492"/>
        <p:cNvGrpSpPr/>
        <p:nvPr/>
      </p:nvGrpSpPr>
      <p:grpSpPr>
        <a:xfrm>
          <a:off x="0" y="0"/>
          <a:ext cx="0" cy="0"/>
          <a:chOff x="0" y="0"/>
          <a:chExt cx="0" cy="0"/>
        </a:xfrm>
      </p:grpSpPr>
      <p:sp>
        <p:nvSpPr>
          <p:cNvPr id="3493" name="Google Shape;3493;p220"/>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180</a:t>
            </a:fld>
            <a:endParaRPr/>
          </a:p>
        </p:txBody>
      </p:sp>
      <p:sp>
        <p:nvSpPr>
          <p:cNvPr id="3494" name="Google Shape;3494;p2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Multilingual retrieval</a:t>
            </a:r>
            <a:endParaRPr sz="3000" b="1">
              <a:solidFill>
                <a:srgbClr val="222222"/>
              </a:solidFill>
              <a:latin typeface="Raleway"/>
              <a:ea typeface="Raleway"/>
              <a:cs typeface="Raleway"/>
              <a:sym typeface="Raleway"/>
            </a:endParaRPr>
          </a:p>
        </p:txBody>
      </p:sp>
      <p:cxnSp>
        <p:nvCxnSpPr>
          <p:cNvPr id="3495" name="Google Shape;3495;p22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496" name="Google Shape;3496;p220"/>
          <p:cNvPicPr preferRelativeResize="0"/>
          <p:nvPr/>
        </p:nvPicPr>
        <p:blipFill>
          <a:blip r:embed="rId3">
            <a:alphaModFix/>
          </a:blip>
          <a:stretch>
            <a:fillRect/>
          </a:stretch>
        </p:blipFill>
        <p:spPr>
          <a:xfrm>
            <a:off x="2661513" y="1126825"/>
            <a:ext cx="3820976" cy="3820976"/>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3501"/>
        <p:cNvGrpSpPr/>
        <p:nvPr/>
      </p:nvGrpSpPr>
      <p:grpSpPr>
        <a:xfrm>
          <a:off x="0" y="0"/>
          <a:ext cx="0" cy="0"/>
          <a:chOff x="0" y="0"/>
          <a:chExt cx="0" cy="0"/>
        </a:xfrm>
      </p:grpSpPr>
      <p:sp>
        <p:nvSpPr>
          <p:cNvPr id="3502" name="Google Shape;3502;p221"/>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181</a:t>
            </a:fld>
            <a:endParaRPr/>
          </a:p>
        </p:txBody>
      </p:sp>
      <p:sp>
        <p:nvSpPr>
          <p:cNvPr id="3503" name="Google Shape;3503;p2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Monolingual retrieval: English</a:t>
            </a:r>
            <a:endParaRPr sz="3000" b="1">
              <a:solidFill>
                <a:srgbClr val="222222"/>
              </a:solidFill>
              <a:latin typeface="Raleway"/>
              <a:ea typeface="Raleway"/>
              <a:cs typeface="Raleway"/>
              <a:sym typeface="Raleway"/>
            </a:endParaRPr>
          </a:p>
        </p:txBody>
      </p:sp>
      <p:pic>
        <p:nvPicPr>
          <p:cNvPr id="3504" name="Google Shape;3504;p221"/>
          <p:cNvPicPr preferRelativeResize="0"/>
          <p:nvPr/>
        </p:nvPicPr>
        <p:blipFill>
          <a:blip r:embed="rId3">
            <a:alphaModFix/>
          </a:blip>
          <a:stretch>
            <a:fillRect/>
          </a:stretch>
        </p:blipFill>
        <p:spPr>
          <a:xfrm>
            <a:off x="819150" y="1766451"/>
            <a:ext cx="1120476" cy="1120476"/>
          </a:xfrm>
          <a:prstGeom prst="rect">
            <a:avLst/>
          </a:prstGeom>
          <a:noFill/>
          <a:ln>
            <a:noFill/>
          </a:ln>
        </p:spPr>
      </p:pic>
      <p:sp>
        <p:nvSpPr>
          <p:cNvPr id="3505" name="Google Shape;3505;p221"/>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Who was </a:t>
            </a:r>
            <a:endParaRPr/>
          </a:p>
          <a:p>
            <a:pPr marL="0" lvl="0" indent="0" algn="ctr" rtl="0">
              <a:spcBef>
                <a:spcPts val="0"/>
              </a:spcBef>
              <a:spcAft>
                <a:spcPts val="0"/>
              </a:spcAft>
              <a:buNone/>
            </a:pPr>
            <a:r>
              <a:rPr lang="zh-CN"/>
              <a:t>Girolamo Muzio?</a:t>
            </a:r>
            <a:endParaRPr/>
          </a:p>
        </p:txBody>
      </p:sp>
      <p:cxnSp>
        <p:nvCxnSpPr>
          <p:cNvPr id="3506" name="Google Shape;3506;p22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507" name="Google Shape;3507;p221"/>
          <p:cNvPicPr preferRelativeResize="0"/>
          <p:nvPr/>
        </p:nvPicPr>
        <p:blipFill>
          <a:blip r:embed="rId4">
            <a:alphaModFix/>
          </a:blip>
          <a:stretch>
            <a:fillRect/>
          </a:stretch>
        </p:blipFill>
        <p:spPr>
          <a:xfrm>
            <a:off x="6509938" y="1766472"/>
            <a:ext cx="1120476" cy="1120456"/>
          </a:xfrm>
          <a:prstGeom prst="rect">
            <a:avLst/>
          </a:prstGeom>
          <a:noFill/>
          <a:ln>
            <a:noFill/>
          </a:ln>
        </p:spPr>
      </p:pic>
      <p:sp>
        <p:nvSpPr>
          <p:cNvPr id="3508" name="Google Shape;3508;p221"/>
          <p:cNvSpPr/>
          <p:nvPr/>
        </p:nvSpPr>
        <p:spPr>
          <a:xfrm>
            <a:off x="5992125" y="3357163"/>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atin typeface="Courier New"/>
                <a:ea typeface="Courier New"/>
                <a:cs typeface="Courier New"/>
                <a:sym typeface="Courier New"/>
              </a:rPr>
              <a:t>{</a:t>
            </a:r>
            <a:r>
              <a:rPr lang="zh-CN" b="1">
                <a:latin typeface="Courier New"/>
                <a:ea typeface="Courier New"/>
                <a:cs typeface="Courier New"/>
                <a:sym typeface="Courier New"/>
              </a:rPr>
              <a:t>Who</a:t>
            </a:r>
            <a:r>
              <a:rPr lang="zh-CN">
                <a:latin typeface="Courier New"/>
                <a:ea typeface="Courier New"/>
                <a:cs typeface="Courier New"/>
                <a:sym typeface="Courier New"/>
              </a:rPr>
              <a:t>: 3, </a:t>
            </a:r>
            <a:r>
              <a:rPr lang="zh-CN" b="1">
                <a:latin typeface="Courier New"/>
                <a:ea typeface="Courier New"/>
                <a:cs typeface="Courier New"/>
                <a:sym typeface="Courier New"/>
              </a:rPr>
              <a:t>Girolamo</a:t>
            </a:r>
            <a:r>
              <a:rPr lang="zh-CN">
                <a:latin typeface="Courier New"/>
                <a:ea typeface="Courier New"/>
                <a:cs typeface="Courier New"/>
                <a:sym typeface="Courier New"/>
              </a:rPr>
              <a:t>: 5, </a:t>
            </a:r>
            <a:r>
              <a:rPr lang="zh-CN" b="1">
                <a:latin typeface="Courier New"/>
                <a:ea typeface="Courier New"/>
                <a:cs typeface="Courier New"/>
                <a:sym typeface="Courier New"/>
              </a:rPr>
              <a:t>Muzio</a:t>
            </a:r>
            <a:r>
              <a:rPr lang="zh-CN">
                <a:latin typeface="Courier New"/>
                <a:ea typeface="Courier New"/>
                <a:cs typeface="Courier New"/>
                <a:sym typeface="Courier New"/>
              </a:rPr>
              <a:t>: 5, </a:t>
            </a:r>
            <a:r>
              <a:rPr lang="zh-CN" b="1">
                <a:latin typeface="Courier New"/>
                <a:ea typeface="Courier New"/>
                <a:cs typeface="Courier New"/>
                <a:sym typeface="Courier New"/>
              </a:rPr>
              <a:t>was</a:t>
            </a:r>
            <a:r>
              <a:rPr lang="zh-CN">
                <a:latin typeface="Courier New"/>
                <a:ea typeface="Courier New"/>
                <a:cs typeface="Courier New"/>
                <a:sym typeface="Courier New"/>
              </a:rPr>
              <a:t>: 1, </a:t>
            </a:r>
            <a:r>
              <a:rPr lang="zh-CN" b="1">
                <a:latin typeface="Courier New"/>
                <a:ea typeface="Courier New"/>
                <a:cs typeface="Courier New"/>
                <a:sym typeface="Courier New"/>
              </a:rPr>
              <a:t>Latin</a:t>
            </a:r>
            <a:r>
              <a:rPr lang="zh-CN">
                <a:latin typeface="Courier New"/>
                <a:ea typeface="Courier New"/>
                <a:cs typeface="Courier New"/>
                <a:sym typeface="Courier New"/>
              </a:rPr>
              <a:t>: 1, ...}</a:t>
            </a:r>
            <a:endParaRPr>
              <a:latin typeface="Courier New"/>
              <a:ea typeface="Courier New"/>
              <a:cs typeface="Courier New"/>
              <a:sym typeface="Courier New"/>
            </a:endParaRPr>
          </a:p>
        </p:txBody>
      </p:sp>
      <p:cxnSp>
        <p:nvCxnSpPr>
          <p:cNvPr id="3509" name="Google Shape;3509;p221"/>
          <p:cNvCxnSpPr>
            <a:stCxn id="3505" idx="3"/>
            <a:endCxn id="3507"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3510" name="Google Shape;3510;p221"/>
          <p:cNvCxnSpPr>
            <a:stCxn id="3507" idx="2"/>
            <a:endCxn id="3508" idx="0"/>
          </p:cNvCxnSpPr>
          <p:nvPr/>
        </p:nvCxnSpPr>
        <p:spPr>
          <a:xfrm>
            <a:off x="7070176" y="2886928"/>
            <a:ext cx="0" cy="470100"/>
          </a:xfrm>
          <a:prstGeom prst="straightConnector1">
            <a:avLst/>
          </a:prstGeom>
          <a:noFill/>
          <a:ln w="9525" cap="flat" cmpd="sng">
            <a:solidFill>
              <a:schemeClr val="dk2"/>
            </a:solidFill>
            <a:prstDash val="solid"/>
            <a:round/>
            <a:headEnd type="none" w="med" len="med"/>
            <a:tailEnd type="triangle" w="med" len="med"/>
          </a:ln>
        </p:spPr>
      </p:cxnSp>
      <p:pic>
        <p:nvPicPr>
          <p:cNvPr id="3511" name="Google Shape;3511;p221"/>
          <p:cNvPicPr preferRelativeResize="0"/>
          <p:nvPr/>
        </p:nvPicPr>
        <p:blipFill>
          <a:blip r:embed="rId5">
            <a:alphaModFix/>
          </a:blip>
          <a:stretch>
            <a:fillRect/>
          </a:stretch>
        </p:blipFill>
        <p:spPr>
          <a:xfrm>
            <a:off x="3993550" y="3053225"/>
            <a:ext cx="1352576" cy="1352550"/>
          </a:xfrm>
          <a:prstGeom prst="rect">
            <a:avLst/>
          </a:prstGeom>
          <a:noFill/>
          <a:ln>
            <a:noFill/>
          </a:ln>
        </p:spPr>
      </p:pic>
      <p:cxnSp>
        <p:nvCxnSpPr>
          <p:cNvPr id="3512" name="Google Shape;3512;p221"/>
          <p:cNvCxnSpPr>
            <a:stCxn id="3508" idx="1"/>
            <a:endCxn id="3511" idx="3"/>
          </p:cNvCxnSpPr>
          <p:nvPr/>
        </p:nvCxnSpPr>
        <p:spPr>
          <a:xfrm rot="10800000">
            <a:off x="5346225" y="3729463"/>
            <a:ext cx="645900" cy="0"/>
          </a:xfrm>
          <a:prstGeom prst="straightConnector1">
            <a:avLst/>
          </a:prstGeom>
          <a:noFill/>
          <a:ln w="9525" cap="flat" cmpd="sng">
            <a:solidFill>
              <a:schemeClr val="dk2"/>
            </a:solidFill>
            <a:prstDash val="solid"/>
            <a:round/>
            <a:headEnd type="none" w="med" len="med"/>
            <a:tailEnd type="triangle" w="med" len="med"/>
          </a:ln>
        </p:spPr>
      </p:cxnSp>
      <p:pic>
        <p:nvPicPr>
          <p:cNvPr id="3513" name="Google Shape;3513;p221"/>
          <p:cNvPicPr preferRelativeResize="0"/>
          <p:nvPr/>
        </p:nvPicPr>
        <p:blipFill>
          <a:blip r:embed="rId6">
            <a:alphaModFix/>
          </a:blip>
          <a:stretch>
            <a:fillRect/>
          </a:stretch>
        </p:blipFill>
        <p:spPr>
          <a:xfrm>
            <a:off x="2064375" y="3232525"/>
            <a:ext cx="1026900" cy="1026900"/>
          </a:xfrm>
          <a:prstGeom prst="rect">
            <a:avLst/>
          </a:prstGeom>
          <a:noFill/>
          <a:ln>
            <a:noFill/>
          </a:ln>
        </p:spPr>
      </p:pic>
      <p:cxnSp>
        <p:nvCxnSpPr>
          <p:cNvPr id="3514" name="Google Shape;3514;p221"/>
          <p:cNvCxnSpPr>
            <a:stCxn id="3511" idx="1"/>
            <a:endCxn id="3513" idx="3"/>
          </p:cNvCxnSpPr>
          <p:nvPr/>
        </p:nvCxnSpPr>
        <p:spPr>
          <a:xfrm flipH="1">
            <a:off x="3091150" y="3729500"/>
            <a:ext cx="902400" cy="16500"/>
          </a:xfrm>
          <a:prstGeom prst="straightConnector1">
            <a:avLst/>
          </a:prstGeom>
          <a:noFill/>
          <a:ln w="9525" cap="flat" cmpd="sng">
            <a:solidFill>
              <a:schemeClr val="dk2"/>
            </a:solidFill>
            <a:prstDash val="solid"/>
            <a:round/>
            <a:headEnd type="none" w="med" len="med"/>
            <a:tailEnd type="triangle" w="med" len="med"/>
          </a:ln>
        </p:spPr>
      </p:cxnSp>
      <p:cxnSp>
        <p:nvCxnSpPr>
          <p:cNvPr id="3515" name="Google Shape;3515;p221"/>
          <p:cNvCxnSpPr>
            <a:stCxn id="3513" idx="0"/>
            <a:endCxn id="3504" idx="2"/>
          </p:cNvCxnSpPr>
          <p:nvPr/>
        </p:nvCxnSpPr>
        <p:spPr>
          <a:xfrm rot="10800000">
            <a:off x="1379325" y="2886925"/>
            <a:ext cx="1198500" cy="345600"/>
          </a:xfrm>
          <a:prstGeom prst="straightConnector1">
            <a:avLst/>
          </a:prstGeom>
          <a:noFill/>
          <a:ln w="9525" cap="flat" cmpd="sng">
            <a:solidFill>
              <a:schemeClr val="dk2"/>
            </a:solidFill>
            <a:prstDash val="solid"/>
            <a:round/>
            <a:headEnd type="none" w="med" len="med"/>
            <a:tailEnd type="triangle" w="med" len="med"/>
          </a:ln>
        </p:spPr>
      </p:cxnSp>
      <p:sp>
        <p:nvSpPr>
          <p:cNvPr id="3516" name="Google Shape;3516;p221"/>
          <p:cNvSpPr txBox="1"/>
          <p:nvPr/>
        </p:nvSpPr>
        <p:spPr>
          <a:xfrm>
            <a:off x="2788250" y="15673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517" name="Google Shape;3517;p221"/>
          <p:cNvSpPr txBox="1"/>
          <p:nvPr/>
        </p:nvSpPr>
        <p:spPr>
          <a:xfrm>
            <a:off x="6828600" y="14055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800">
                <a:solidFill>
                  <a:srgbClr val="222222"/>
                </a:solidFill>
              </a:rPr>
              <a:t>EN</a:t>
            </a:r>
            <a:endParaRPr sz="1800">
              <a:solidFill>
                <a:schemeClr val="dk2"/>
              </a:solidFill>
            </a:endParaRPr>
          </a:p>
        </p:txBody>
      </p:sp>
      <p:sp>
        <p:nvSpPr>
          <p:cNvPr id="3518" name="Google Shape;3518;p221"/>
          <p:cNvSpPr txBox="1"/>
          <p:nvPr/>
        </p:nvSpPr>
        <p:spPr>
          <a:xfrm>
            <a:off x="7387975" y="29691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800">
                <a:solidFill>
                  <a:srgbClr val="222222"/>
                </a:solidFill>
              </a:rPr>
              <a:t>EN</a:t>
            </a:r>
            <a:endParaRPr sz="1800">
              <a:solidFill>
                <a:schemeClr val="dk2"/>
              </a:solidFill>
            </a:endParaRPr>
          </a:p>
        </p:txBody>
      </p:sp>
      <p:sp>
        <p:nvSpPr>
          <p:cNvPr id="3519" name="Google Shape;3519;p221"/>
          <p:cNvSpPr txBox="1"/>
          <p:nvPr/>
        </p:nvSpPr>
        <p:spPr>
          <a:xfrm>
            <a:off x="4360800" y="29038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800">
                <a:solidFill>
                  <a:srgbClr val="222222"/>
                </a:solidFill>
              </a:rPr>
              <a:t>EN</a:t>
            </a:r>
            <a:endParaRPr sz="1800">
              <a:solidFill>
                <a:schemeClr val="dk2"/>
              </a:solidFill>
            </a:endParaRPr>
          </a:p>
        </p:txBody>
      </p:sp>
      <p:sp>
        <p:nvSpPr>
          <p:cNvPr id="3520" name="Google Shape;3520;p221"/>
          <p:cNvSpPr txBox="1"/>
          <p:nvPr/>
        </p:nvSpPr>
        <p:spPr>
          <a:xfrm>
            <a:off x="2523300" y="29038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800">
                <a:solidFill>
                  <a:srgbClr val="222222"/>
                </a:solidFill>
              </a:rPr>
              <a:t>EN</a:t>
            </a:r>
            <a:endParaRPr sz="1800">
              <a:solidFill>
                <a:schemeClr val="dk2"/>
              </a:solidFil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3525"/>
        <p:cNvGrpSpPr/>
        <p:nvPr/>
      </p:nvGrpSpPr>
      <p:grpSpPr>
        <a:xfrm>
          <a:off x="0" y="0"/>
          <a:ext cx="0" cy="0"/>
          <a:chOff x="0" y="0"/>
          <a:chExt cx="0" cy="0"/>
        </a:xfrm>
      </p:grpSpPr>
      <p:sp>
        <p:nvSpPr>
          <p:cNvPr id="3526" name="Google Shape;3526;p22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182</a:t>
            </a:fld>
            <a:endParaRPr/>
          </a:p>
        </p:txBody>
      </p:sp>
      <p:sp>
        <p:nvSpPr>
          <p:cNvPr id="3527" name="Google Shape;3527;p2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Monolingual retrieval: Italian</a:t>
            </a:r>
            <a:endParaRPr sz="3000" b="1">
              <a:solidFill>
                <a:srgbClr val="222222"/>
              </a:solidFill>
              <a:latin typeface="Raleway"/>
              <a:ea typeface="Raleway"/>
              <a:cs typeface="Raleway"/>
              <a:sym typeface="Raleway"/>
            </a:endParaRPr>
          </a:p>
        </p:txBody>
      </p:sp>
      <p:pic>
        <p:nvPicPr>
          <p:cNvPr id="3528" name="Google Shape;3528;p222"/>
          <p:cNvPicPr preferRelativeResize="0"/>
          <p:nvPr/>
        </p:nvPicPr>
        <p:blipFill>
          <a:blip r:embed="rId3">
            <a:alphaModFix/>
          </a:blip>
          <a:stretch>
            <a:fillRect/>
          </a:stretch>
        </p:blipFill>
        <p:spPr>
          <a:xfrm>
            <a:off x="819150" y="1766451"/>
            <a:ext cx="1120476" cy="1120476"/>
          </a:xfrm>
          <a:prstGeom prst="rect">
            <a:avLst/>
          </a:prstGeom>
          <a:noFill/>
          <a:ln>
            <a:noFill/>
          </a:ln>
        </p:spPr>
      </p:pic>
      <p:sp>
        <p:nvSpPr>
          <p:cNvPr id="3529" name="Google Shape;3529;p222"/>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rgbClr val="611BB8"/>
                </a:solidFill>
              </a:rPr>
              <a:t>Chi era Girolamo Muzio ?</a:t>
            </a:r>
            <a:endParaRPr/>
          </a:p>
        </p:txBody>
      </p:sp>
      <p:cxnSp>
        <p:nvCxnSpPr>
          <p:cNvPr id="3530" name="Google Shape;3530;p22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531" name="Google Shape;3531;p222"/>
          <p:cNvSpPr/>
          <p:nvPr/>
        </p:nvSpPr>
        <p:spPr>
          <a:xfrm>
            <a:off x="5992125" y="3357175"/>
            <a:ext cx="22374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atin typeface="Courier New"/>
                <a:ea typeface="Courier New"/>
                <a:cs typeface="Courier New"/>
                <a:sym typeface="Courier New"/>
              </a:rPr>
              <a:t>{</a:t>
            </a:r>
            <a:r>
              <a:rPr lang="zh-CN" b="1">
                <a:solidFill>
                  <a:srgbClr val="611BB8"/>
                </a:solidFill>
                <a:latin typeface="Courier New"/>
                <a:ea typeface="Courier New"/>
                <a:cs typeface="Courier New"/>
                <a:sym typeface="Courier New"/>
              </a:rPr>
              <a:t>Chi</a:t>
            </a:r>
            <a:r>
              <a:rPr lang="zh-CN">
                <a:latin typeface="Courier New"/>
                <a:ea typeface="Courier New"/>
                <a:cs typeface="Courier New"/>
                <a:sym typeface="Courier New"/>
              </a:rPr>
              <a:t>: 3, </a:t>
            </a:r>
            <a:r>
              <a:rPr lang="zh-CN" b="1">
                <a:solidFill>
                  <a:srgbClr val="611BB8"/>
                </a:solidFill>
                <a:latin typeface="Courier New"/>
                <a:ea typeface="Courier New"/>
                <a:cs typeface="Courier New"/>
                <a:sym typeface="Courier New"/>
              </a:rPr>
              <a:t>Girolamo</a:t>
            </a:r>
            <a:r>
              <a:rPr lang="zh-CN">
                <a:latin typeface="Courier New"/>
                <a:ea typeface="Courier New"/>
                <a:cs typeface="Courier New"/>
                <a:sym typeface="Courier New"/>
              </a:rPr>
              <a:t>: 5, </a:t>
            </a:r>
            <a:r>
              <a:rPr lang="zh-CN" b="1">
                <a:solidFill>
                  <a:srgbClr val="611BB8"/>
                </a:solidFill>
                <a:latin typeface="Courier New"/>
                <a:ea typeface="Courier New"/>
                <a:cs typeface="Courier New"/>
                <a:sym typeface="Courier New"/>
              </a:rPr>
              <a:t>Muzio</a:t>
            </a:r>
            <a:r>
              <a:rPr lang="zh-CN">
                <a:latin typeface="Courier New"/>
                <a:ea typeface="Courier New"/>
                <a:cs typeface="Courier New"/>
                <a:sym typeface="Courier New"/>
              </a:rPr>
              <a:t>: 5, </a:t>
            </a:r>
            <a:r>
              <a:rPr lang="zh-CN" b="1">
                <a:solidFill>
                  <a:srgbClr val="611BB8"/>
                </a:solidFill>
                <a:latin typeface="Courier New"/>
                <a:ea typeface="Courier New"/>
                <a:cs typeface="Courier New"/>
                <a:sym typeface="Courier New"/>
              </a:rPr>
              <a:t>era</a:t>
            </a:r>
            <a:r>
              <a:rPr lang="zh-CN">
                <a:latin typeface="Courier New"/>
                <a:ea typeface="Courier New"/>
                <a:cs typeface="Courier New"/>
                <a:sym typeface="Courier New"/>
              </a:rPr>
              <a:t>: 1, </a:t>
            </a:r>
            <a:r>
              <a:rPr lang="zh-CN" b="1">
                <a:solidFill>
                  <a:srgbClr val="611BB8"/>
                </a:solidFill>
                <a:latin typeface="Courier New"/>
                <a:ea typeface="Courier New"/>
                <a:cs typeface="Courier New"/>
                <a:sym typeface="Courier New"/>
              </a:rPr>
              <a:t>lingua</a:t>
            </a:r>
            <a:r>
              <a:rPr lang="zh-CN">
                <a:latin typeface="Courier New"/>
                <a:ea typeface="Courier New"/>
                <a:cs typeface="Courier New"/>
                <a:sym typeface="Courier New"/>
              </a:rPr>
              <a:t>: 1, …}</a:t>
            </a:r>
            <a:endParaRPr>
              <a:latin typeface="Courier New"/>
              <a:ea typeface="Courier New"/>
              <a:cs typeface="Courier New"/>
              <a:sym typeface="Courier New"/>
            </a:endParaRPr>
          </a:p>
        </p:txBody>
      </p:sp>
      <p:cxnSp>
        <p:nvCxnSpPr>
          <p:cNvPr id="3532" name="Google Shape;3532;p222"/>
          <p:cNvCxnSpPr>
            <a:stCxn id="3529" idx="3"/>
            <a:endCxn id="3533"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3534" name="Google Shape;3534;p222"/>
          <p:cNvCxnSpPr>
            <a:stCxn id="3533" idx="2"/>
            <a:endCxn id="3531" idx="0"/>
          </p:cNvCxnSpPr>
          <p:nvPr/>
        </p:nvCxnSpPr>
        <p:spPr>
          <a:xfrm>
            <a:off x="7110825" y="2887075"/>
            <a:ext cx="0" cy="470100"/>
          </a:xfrm>
          <a:prstGeom prst="straightConnector1">
            <a:avLst/>
          </a:prstGeom>
          <a:noFill/>
          <a:ln w="9525" cap="flat" cmpd="sng">
            <a:solidFill>
              <a:schemeClr val="dk2"/>
            </a:solidFill>
            <a:prstDash val="solid"/>
            <a:round/>
            <a:headEnd type="none" w="med" len="med"/>
            <a:tailEnd type="triangle" w="med" len="med"/>
          </a:ln>
        </p:spPr>
      </p:cxnSp>
      <p:cxnSp>
        <p:nvCxnSpPr>
          <p:cNvPr id="3535" name="Google Shape;3535;p222"/>
          <p:cNvCxnSpPr>
            <a:stCxn id="3531" idx="1"/>
            <a:endCxn id="3536" idx="3"/>
          </p:cNvCxnSpPr>
          <p:nvPr/>
        </p:nvCxnSpPr>
        <p:spPr>
          <a:xfrm rot="10800000">
            <a:off x="5346225" y="3729475"/>
            <a:ext cx="645900" cy="0"/>
          </a:xfrm>
          <a:prstGeom prst="straightConnector1">
            <a:avLst/>
          </a:prstGeom>
          <a:noFill/>
          <a:ln w="9525" cap="flat" cmpd="sng">
            <a:solidFill>
              <a:schemeClr val="dk2"/>
            </a:solidFill>
            <a:prstDash val="solid"/>
            <a:round/>
            <a:headEnd type="none" w="med" len="med"/>
            <a:tailEnd type="triangle" w="med" len="med"/>
          </a:ln>
        </p:spPr>
      </p:cxnSp>
      <p:cxnSp>
        <p:nvCxnSpPr>
          <p:cNvPr id="3537" name="Google Shape;3537;p222"/>
          <p:cNvCxnSpPr>
            <a:stCxn id="3536" idx="1"/>
            <a:endCxn id="3538" idx="3"/>
          </p:cNvCxnSpPr>
          <p:nvPr/>
        </p:nvCxnSpPr>
        <p:spPr>
          <a:xfrm flipH="1">
            <a:off x="3091150" y="3729500"/>
            <a:ext cx="902400" cy="16500"/>
          </a:xfrm>
          <a:prstGeom prst="straightConnector1">
            <a:avLst/>
          </a:prstGeom>
          <a:noFill/>
          <a:ln w="9525" cap="flat" cmpd="sng">
            <a:solidFill>
              <a:schemeClr val="dk2"/>
            </a:solidFill>
            <a:prstDash val="solid"/>
            <a:round/>
            <a:headEnd type="none" w="med" len="med"/>
            <a:tailEnd type="triangle" w="med" len="med"/>
          </a:ln>
        </p:spPr>
      </p:cxnSp>
      <p:cxnSp>
        <p:nvCxnSpPr>
          <p:cNvPr id="3539" name="Google Shape;3539;p222"/>
          <p:cNvCxnSpPr>
            <a:stCxn id="3538" idx="0"/>
            <a:endCxn id="3528" idx="2"/>
          </p:cNvCxnSpPr>
          <p:nvPr/>
        </p:nvCxnSpPr>
        <p:spPr>
          <a:xfrm rot="10800000">
            <a:off x="1379388" y="2886927"/>
            <a:ext cx="1198500" cy="345600"/>
          </a:xfrm>
          <a:prstGeom prst="straightConnector1">
            <a:avLst/>
          </a:prstGeom>
          <a:noFill/>
          <a:ln w="9525" cap="flat" cmpd="sng">
            <a:solidFill>
              <a:schemeClr val="dk2"/>
            </a:solidFill>
            <a:prstDash val="solid"/>
            <a:round/>
            <a:headEnd type="none" w="med" len="med"/>
            <a:tailEnd type="triangle" w="med" len="med"/>
          </a:ln>
        </p:spPr>
      </p:cxnSp>
      <p:pic>
        <p:nvPicPr>
          <p:cNvPr id="3540" name="Google Shape;3540;p222"/>
          <p:cNvPicPr preferRelativeResize="0"/>
          <p:nvPr/>
        </p:nvPicPr>
        <p:blipFill>
          <a:blip r:embed="rId4">
            <a:alphaModFix/>
          </a:blip>
          <a:stretch>
            <a:fillRect/>
          </a:stretch>
        </p:blipFill>
        <p:spPr>
          <a:xfrm>
            <a:off x="2326850" y="3357025"/>
            <a:ext cx="548700" cy="548700"/>
          </a:xfrm>
          <a:prstGeom prst="rect">
            <a:avLst/>
          </a:prstGeom>
          <a:noFill/>
          <a:ln>
            <a:noFill/>
          </a:ln>
        </p:spPr>
      </p:pic>
      <p:pic>
        <p:nvPicPr>
          <p:cNvPr id="3541" name="Google Shape;3541;p222"/>
          <p:cNvPicPr preferRelativeResize="0"/>
          <p:nvPr/>
        </p:nvPicPr>
        <p:blipFill>
          <a:blip r:embed="rId5">
            <a:alphaModFix/>
          </a:blip>
          <a:stretch>
            <a:fillRect/>
          </a:stretch>
        </p:blipFill>
        <p:spPr>
          <a:xfrm>
            <a:off x="6618976" y="1875487"/>
            <a:ext cx="902400" cy="902400"/>
          </a:xfrm>
          <a:prstGeom prst="rect">
            <a:avLst/>
          </a:prstGeom>
          <a:noFill/>
          <a:ln>
            <a:noFill/>
          </a:ln>
        </p:spPr>
      </p:pic>
      <p:pic>
        <p:nvPicPr>
          <p:cNvPr id="3542" name="Google Shape;3542;p222"/>
          <p:cNvPicPr preferRelativeResize="0"/>
          <p:nvPr/>
        </p:nvPicPr>
        <p:blipFill>
          <a:blip r:embed="rId6">
            <a:alphaModFix/>
          </a:blip>
          <a:stretch>
            <a:fillRect/>
          </a:stretch>
        </p:blipFill>
        <p:spPr>
          <a:xfrm>
            <a:off x="4151945" y="3211538"/>
            <a:ext cx="1035876" cy="1035876"/>
          </a:xfrm>
          <a:prstGeom prst="rect">
            <a:avLst/>
          </a:prstGeom>
          <a:noFill/>
          <a:ln>
            <a:noFill/>
          </a:ln>
        </p:spPr>
      </p:pic>
      <p:sp>
        <p:nvSpPr>
          <p:cNvPr id="3543" name="Google Shape;3543;p222"/>
          <p:cNvSpPr txBox="1"/>
          <p:nvPr/>
        </p:nvSpPr>
        <p:spPr>
          <a:xfrm>
            <a:off x="2788250" y="15673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
        <p:nvSpPr>
          <p:cNvPr id="3544" name="Google Shape;3544;p222"/>
          <p:cNvSpPr txBox="1"/>
          <p:nvPr/>
        </p:nvSpPr>
        <p:spPr>
          <a:xfrm>
            <a:off x="6802600" y="14911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
        <p:nvSpPr>
          <p:cNvPr id="3545" name="Google Shape;3545;p222"/>
          <p:cNvSpPr txBox="1"/>
          <p:nvPr/>
        </p:nvSpPr>
        <p:spPr>
          <a:xfrm>
            <a:off x="7301375" y="29691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
        <p:nvSpPr>
          <p:cNvPr id="3546" name="Google Shape;3546;p222"/>
          <p:cNvSpPr txBox="1"/>
          <p:nvPr/>
        </p:nvSpPr>
        <p:spPr>
          <a:xfrm>
            <a:off x="4366888" y="29661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
        <p:nvSpPr>
          <p:cNvPr id="3547" name="Google Shape;3547;p222"/>
          <p:cNvSpPr txBox="1"/>
          <p:nvPr/>
        </p:nvSpPr>
        <p:spPr>
          <a:xfrm>
            <a:off x="2677825" y="29691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3552"/>
        <p:cNvGrpSpPr/>
        <p:nvPr/>
      </p:nvGrpSpPr>
      <p:grpSpPr>
        <a:xfrm>
          <a:off x="0" y="0"/>
          <a:ext cx="0" cy="0"/>
          <a:chOff x="0" y="0"/>
          <a:chExt cx="0" cy="0"/>
        </a:xfrm>
      </p:grpSpPr>
      <p:sp>
        <p:nvSpPr>
          <p:cNvPr id="3553" name="Google Shape;3553;p22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183</a:t>
            </a:fld>
            <a:endParaRPr/>
          </a:p>
        </p:txBody>
      </p:sp>
      <p:sp>
        <p:nvSpPr>
          <p:cNvPr id="3554" name="Google Shape;3554;p2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Cross-lingual retrieval, bilingual system</a:t>
            </a:r>
            <a:endParaRPr sz="3000" b="1">
              <a:solidFill>
                <a:srgbClr val="222222"/>
              </a:solidFill>
              <a:latin typeface="Raleway"/>
              <a:ea typeface="Raleway"/>
              <a:cs typeface="Raleway"/>
              <a:sym typeface="Raleway"/>
            </a:endParaRPr>
          </a:p>
        </p:txBody>
      </p:sp>
      <p:pic>
        <p:nvPicPr>
          <p:cNvPr id="3555" name="Google Shape;3555;p223"/>
          <p:cNvPicPr preferRelativeResize="0"/>
          <p:nvPr/>
        </p:nvPicPr>
        <p:blipFill>
          <a:blip r:embed="rId3">
            <a:alphaModFix/>
          </a:blip>
          <a:stretch>
            <a:fillRect/>
          </a:stretch>
        </p:blipFill>
        <p:spPr>
          <a:xfrm>
            <a:off x="819150" y="1766451"/>
            <a:ext cx="1120476" cy="1120476"/>
          </a:xfrm>
          <a:prstGeom prst="rect">
            <a:avLst/>
          </a:prstGeom>
          <a:noFill/>
          <a:ln>
            <a:noFill/>
          </a:ln>
        </p:spPr>
      </p:pic>
      <p:sp>
        <p:nvSpPr>
          <p:cNvPr id="3556" name="Google Shape;3556;p223"/>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rgbClr val="611BB8"/>
                </a:solidFill>
              </a:rPr>
              <a:t>Chi era Girolamo Muzio ?</a:t>
            </a:r>
            <a:endParaRPr>
              <a:solidFill>
                <a:schemeClr val="dk1"/>
              </a:solidFill>
            </a:endParaRPr>
          </a:p>
          <a:p>
            <a:pPr marL="0" lvl="0" indent="0" algn="ctr" rtl="0">
              <a:spcBef>
                <a:spcPts val="0"/>
              </a:spcBef>
              <a:spcAft>
                <a:spcPts val="0"/>
              </a:spcAft>
              <a:buNone/>
            </a:pPr>
            <a:endParaRPr>
              <a:solidFill>
                <a:srgbClr val="611BB8"/>
              </a:solidFill>
            </a:endParaRPr>
          </a:p>
        </p:txBody>
      </p:sp>
      <p:cxnSp>
        <p:nvCxnSpPr>
          <p:cNvPr id="3557" name="Google Shape;3557;p22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558" name="Google Shape;3558;p223"/>
          <p:cNvSpPr/>
          <p:nvPr/>
        </p:nvSpPr>
        <p:spPr>
          <a:xfrm>
            <a:off x="5992125" y="3357175"/>
            <a:ext cx="2156100" cy="902400"/>
          </a:xfrm>
          <a:prstGeom prst="rect">
            <a:avLst/>
          </a:prstGeom>
          <a:solidFill>
            <a:schemeClr val="lt2"/>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atin typeface="Courier New"/>
                <a:ea typeface="Courier New"/>
                <a:cs typeface="Courier New"/>
                <a:sym typeface="Courier New"/>
              </a:rPr>
              <a:t>{</a:t>
            </a:r>
            <a:r>
              <a:rPr lang="zh-CN" b="1">
                <a:latin typeface="Courier New"/>
                <a:ea typeface="Courier New"/>
                <a:cs typeface="Courier New"/>
                <a:sym typeface="Courier New"/>
              </a:rPr>
              <a:t>who</a:t>
            </a:r>
            <a:r>
              <a:rPr lang="zh-CN">
                <a:latin typeface="Courier New"/>
                <a:ea typeface="Courier New"/>
                <a:cs typeface="Courier New"/>
                <a:sym typeface="Courier New"/>
              </a:rPr>
              <a:t>, 3, </a:t>
            </a:r>
            <a:r>
              <a:rPr lang="zh-CN" b="1">
                <a:latin typeface="Courier New"/>
                <a:ea typeface="Courier New"/>
                <a:cs typeface="Courier New"/>
                <a:sym typeface="Courier New"/>
              </a:rPr>
              <a:t>Girolamo</a:t>
            </a:r>
            <a:r>
              <a:rPr lang="zh-CN">
                <a:latin typeface="Courier New"/>
                <a:ea typeface="Courier New"/>
                <a:cs typeface="Courier New"/>
                <a:sym typeface="Courier New"/>
              </a:rPr>
              <a:t>: 5, </a:t>
            </a:r>
            <a:r>
              <a:rPr lang="zh-CN" b="1">
                <a:latin typeface="Courier New"/>
                <a:ea typeface="Courier New"/>
                <a:cs typeface="Courier New"/>
                <a:sym typeface="Courier New"/>
              </a:rPr>
              <a:t>Muzio</a:t>
            </a:r>
            <a:r>
              <a:rPr lang="zh-CN">
                <a:latin typeface="Courier New"/>
                <a:ea typeface="Courier New"/>
                <a:cs typeface="Courier New"/>
                <a:sym typeface="Courier New"/>
              </a:rPr>
              <a:t>: 5, </a:t>
            </a:r>
            <a:r>
              <a:rPr lang="zh-CN" b="1">
                <a:latin typeface="Courier New"/>
                <a:ea typeface="Courier New"/>
                <a:cs typeface="Courier New"/>
                <a:sym typeface="Courier New"/>
              </a:rPr>
              <a:t>Latin</a:t>
            </a:r>
            <a:r>
              <a:rPr lang="zh-CN">
                <a:latin typeface="Courier New"/>
                <a:ea typeface="Courier New"/>
                <a:cs typeface="Courier New"/>
                <a:sym typeface="Courier New"/>
              </a:rPr>
              <a:t>: 1, …}</a:t>
            </a:r>
            <a:endParaRPr>
              <a:latin typeface="Courier New"/>
              <a:ea typeface="Courier New"/>
              <a:cs typeface="Courier New"/>
              <a:sym typeface="Courier New"/>
            </a:endParaRPr>
          </a:p>
        </p:txBody>
      </p:sp>
      <p:cxnSp>
        <p:nvCxnSpPr>
          <p:cNvPr id="3559" name="Google Shape;3559;p223"/>
          <p:cNvCxnSpPr>
            <a:stCxn id="3556" idx="3"/>
            <a:endCxn id="3560"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3561" name="Google Shape;3561;p223"/>
          <p:cNvCxnSpPr>
            <a:stCxn id="3560" idx="2"/>
            <a:endCxn id="3558" idx="0"/>
          </p:cNvCxnSpPr>
          <p:nvPr/>
        </p:nvCxnSpPr>
        <p:spPr>
          <a:xfrm>
            <a:off x="7070175" y="2887075"/>
            <a:ext cx="0" cy="470100"/>
          </a:xfrm>
          <a:prstGeom prst="straightConnector1">
            <a:avLst/>
          </a:prstGeom>
          <a:noFill/>
          <a:ln w="9525" cap="flat" cmpd="sng">
            <a:solidFill>
              <a:schemeClr val="dk2"/>
            </a:solidFill>
            <a:prstDash val="solid"/>
            <a:round/>
            <a:headEnd type="none" w="med" len="med"/>
            <a:tailEnd type="triangle" w="med" len="med"/>
          </a:ln>
        </p:spPr>
      </p:cxnSp>
      <p:pic>
        <p:nvPicPr>
          <p:cNvPr id="3562" name="Google Shape;3562;p223"/>
          <p:cNvPicPr preferRelativeResize="0"/>
          <p:nvPr/>
        </p:nvPicPr>
        <p:blipFill>
          <a:blip r:embed="rId4">
            <a:alphaModFix/>
          </a:blip>
          <a:stretch>
            <a:fillRect/>
          </a:stretch>
        </p:blipFill>
        <p:spPr>
          <a:xfrm>
            <a:off x="4109600" y="3215321"/>
            <a:ext cx="1120476" cy="1120454"/>
          </a:xfrm>
          <a:prstGeom prst="rect">
            <a:avLst/>
          </a:prstGeom>
          <a:noFill/>
          <a:ln>
            <a:noFill/>
          </a:ln>
        </p:spPr>
      </p:pic>
      <p:cxnSp>
        <p:nvCxnSpPr>
          <p:cNvPr id="3563" name="Google Shape;3563;p223"/>
          <p:cNvCxnSpPr>
            <a:stCxn id="3558" idx="1"/>
            <a:endCxn id="3562" idx="3"/>
          </p:cNvCxnSpPr>
          <p:nvPr/>
        </p:nvCxnSpPr>
        <p:spPr>
          <a:xfrm rot="10800000">
            <a:off x="5230125" y="3775675"/>
            <a:ext cx="762000" cy="32700"/>
          </a:xfrm>
          <a:prstGeom prst="straightConnector1">
            <a:avLst/>
          </a:prstGeom>
          <a:noFill/>
          <a:ln w="9525" cap="flat" cmpd="sng">
            <a:solidFill>
              <a:schemeClr val="dk2"/>
            </a:solidFill>
            <a:prstDash val="solid"/>
            <a:round/>
            <a:headEnd type="none" w="med" len="med"/>
            <a:tailEnd type="triangle" w="med" len="med"/>
          </a:ln>
        </p:spPr>
      </p:cxnSp>
      <p:pic>
        <p:nvPicPr>
          <p:cNvPr id="3564" name="Google Shape;3564;p223"/>
          <p:cNvPicPr preferRelativeResize="0"/>
          <p:nvPr/>
        </p:nvPicPr>
        <p:blipFill>
          <a:blip r:embed="rId5">
            <a:alphaModFix/>
          </a:blip>
          <a:stretch>
            <a:fillRect/>
          </a:stretch>
        </p:blipFill>
        <p:spPr>
          <a:xfrm>
            <a:off x="2344138" y="3494575"/>
            <a:ext cx="548700" cy="548700"/>
          </a:xfrm>
          <a:prstGeom prst="rect">
            <a:avLst/>
          </a:prstGeom>
          <a:noFill/>
          <a:ln>
            <a:noFill/>
          </a:ln>
        </p:spPr>
      </p:pic>
      <p:cxnSp>
        <p:nvCxnSpPr>
          <p:cNvPr id="3565" name="Google Shape;3565;p223"/>
          <p:cNvCxnSpPr>
            <a:stCxn id="3562" idx="1"/>
            <a:endCxn id="3564" idx="3"/>
          </p:cNvCxnSpPr>
          <p:nvPr/>
        </p:nvCxnSpPr>
        <p:spPr>
          <a:xfrm rot="10800000">
            <a:off x="2892800" y="3768948"/>
            <a:ext cx="1216800" cy="6600"/>
          </a:xfrm>
          <a:prstGeom prst="straightConnector1">
            <a:avLst/>
          </a:prstGeom>
          <a:noFill/>
          <a:ln w="9525" cap="flat" cmpd="sng">
            <a:solidFill>
              <a:schemeClr val="dk2"/>
            </a:solidFill>
            <a:prstDash val="solid"/>
            <a:round/>
            <a:headEnd type="none" w="med" len="med"/>
            <a:tailEnd type="triangle" w="med" len="med"/>
          </a:ln>
        </p:spPr>
      </p:cxnSp>
      <p:cxnSp>
        <p:nvCxnSpPr>
          <p:cNvPr id="3566" name="Google Shape;3566;p223"/>
          <p:cNvCxnSpPr>
            <a:stCxn id="3564" idx="0"/>
            <a:endCxn id="3555" idx="2"/>
          </p:cNvCxnSpPr>
          <p:nvPr/>
        </p:nvCxnSpPr>
        <p:spPr>
          <a:xfrm rot="10800000">
            <a:off x="1379488" y="2887075"/>
            <a:ext cx="1239000" cy="607500"/>
          </a:xfrm>
          <a:prstGeom prst="straightConnector1">
            <a:avLst/>
          </a:prstGeom>
          <a:noFill/>
          <a:ln w="9525" cap="flat" cmpd="sng">
            <a:solidFill>
              <a:schemeClr val="dk2"/>
            </a:solidFill>
            <a:prstDash val="solid"/>
            <a:round/>
            <a:headEnd type="none" w="med" len="med"/>
            <a:tailEnd type="triangle" w="med" len="med"/>
          </a:ln>
        </p:spPr>
      </p:cxnSp>
      <p:pic>
        <p:nvPicPr>
          <p:cNvPr id="3567" name="Google Shape;3567;p223"/>
          <p:cNvPicPr preferRelativeResize="0"/>
          <p:nvPr/>
        </p:nvPicPr>
        <p:blipFill>
          <a:blip r:embed="rId6">
            <a:alphaModFix/>
          </a:blip>
          <a:stretch>
            <a:fillRect/>
          </a:stretch>
        </p:blipFill>
        <p:spPr>
          <a:xfrm>
            <a:off x="6509938" y="1766472"/>
            <a:ext cx="1120476" cy="1120456"/>
          </a:xfrm>
          <a:prstGeom prst="rect">
            <a:avLst/>
          </a:prstGeom>
          <a:noFill/>
          <a:ln>
            <a:noFill/>
          </a:ln>
        </p:spPr>
      </p:pic>
      <p:sp>
        <p:nvSpPr>
          <p:cNvPr id="3568" name="Google Shape;3568;p223"/>
          <p:cNvSpPr txBox="1"/>
          <p:nvPr/>
        </p:nvSpPr>
        <p:spPr>
          <a:xfrm>
            <a:off x="2545800" y="314325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569" name="Google Shape;3569;p223"/>
          <p:cNvSpPr txBox="1"/>
          <p:nvPr/>
        </p:nvSpPr>
        <p:spPr>
          <a:xfrm>
            <a:off x="4366838" y="29662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570" name="Google Shape;3570;p223"/>
          <p:cNvSpPr txBox="1"/>
          <p:nvPr/>
        </p:nvSpPr>
        <p:spPr>
          <a:xfrm>
            <a:off x="6572250" y="1405500"/>
            <a:ext cx="14376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r>
              <a:rPr lang="zh-CN" sz="1800">
                <a:solidFill>
                  <a:srgbClr val="222222"/>
                </a:solidFill>
              </a:rPr>
              <a:t>-&gt;EN</a:t>
            </a:r>
            <a:endParaRPr sz="1800">
              <a:solidFill>
                <a:srgbClr val="222222"/>
              </a:solidFill>
            </a:endParaRPr>
          </a:p>
        </p:txBody>
      </p:sp>
      <p:sp>
        <p:nvSpPr>
          <p:cNvPr id="3571" name="Google Shape;3571;p223"/>
          <p:cNvSpPr txBox="1"/>
          <p:nvPr/>
        </p:nvSpPr>
        <p:spPr>
          <a:xfrm>
            <a:off x="7341200" y="30349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572" name="Google Shape;3572;p223"/>
          <p:cNvSpPr txBox="1"/>
          <p:nvPr/>
        </p:nvSpPr>
        <p:spPr>
          <a:xfrm>
            <a:off x="2788250" y="15673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
        <p:nvSpPr>
          <p:cNvPr id="3573" name="Google Shape;3573;p223"/>
          <p:cNvSpPr txBox="1"/>
          <p:nvPr/>
        </p:nvSpPr>
        <p:spPr>
          <a:xfrm>
            <a:off x="647700" y="3277975"/>
            <a:ext cx="16218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500">
                <a:solidFill>
                  <a:schemeClr val="dk2"/>
                </a:solidFill>
              </a:rPr>
              <a:t>Less useful for the users without translation</a:t>
            </a:r>
            <a:endParaRPr sz="1500">
              <a:solidFill>
                <a:schemeClr val="dk2"/>
              </a:solidFill>
            </a:endParaRPr>
          </a:p>
        </p:txBody>
      </p:sp>
      <p:sp>
        <p:nvSpPr>
          <p:cNvPr id="3574" name="Google Shape;3574;p223"/>
          <p:cNvSpPr txBox="1"/>
          <p:nvPr/>
        </p:nvSpPr>
        <p:spPr>
          <a:xfrm>
            <a:off x="304800" y="975638"/>
            <a:ext cx="654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For accessing information in another language</a:t>
            </a:r>
            <a:endParaRPr>
              <a:solidFill>
                <a:schemeClr val="dk2"/>
              </a:solidFill>
            </a:endParaRPr>
          </a:p>
        </p:txBody>
      </p:sp>
      <p:sp>
        <p:nvSpPr>
          <p:cNvPr id="3575" name="Google Shape;3575;p223"/>
          <p:cNvSpPr txBox="1"/>
          <p:nvPr/>
        </p:nvSpPr>
        <p:spPr>
          <a:xfrm>
            <a:off x="5773875" y="1182400"/>
            <a:ext cx="2756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300">
                <a:solidFill>
                  <a:schemeClr val="dk2"/>
                </a:solidFill>
              </a:rPr>
              <a:t>Cross-language encoding</a:t>
            </a:r>
            <a:endParaRPr sz="13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3580"/>
        <p:cNvGrpSpPr/>
        <p:nvPr/>
      </p:nvGrpSpPr>
      <p:grpSpPr>
        <a:xfrm>
          <a:off x="0" y="0"/>
          <a:ext cx="0" cy="0"/>
          <a:chOff x="0" y="0"/>
          <a:chExt cx="0" cy="0"/>
        </a:xfrm>
      </p:grpSpPr>
      <p:sp>
        <p:nvSpPr>
          <p:cNvPr id="3581" name="Google Shape;3581;p224"/>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184</a:t>
            </a:fld>
            <a:endParaRPr/>
          </a:p>
        </p:txBody>
      </p:sp>
      <p:sp>
        <p:nvSpPr>
          <p:cNvPr id="3582" name="Google Shape;3582;p2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Cross-lingual retrieval, bilingual system</a:t>
            </a:r>
            <a:endParaRPr sz="3000" b="1">
              <a:solidFill>
                <a:srgbClr val="222222"/>
              </a:solidFill>
              <a:latin typeface="Raleway"/>
              <a:ea typeface="Raleway"/>
              <a:cs typeface="Raleway"/>
              <a:sym typeface="Raleway"/>
            </a:endParaRPr>
          </a:p>
        </p:txBody>
      </p:sp>
      <p:pic>
        <p:nvPicPr>
          <p:cNvPr id="3583" name="Google Shape;3583;p224"/>
          <p:cNvPicPr preferRelativeResize="0"/>
          <p:nvPr/>
        </p:nvPicPr>
        <p:blipFill>
          <a:blip r:embed="rId3">
            <a:alphaModFix/>
          </a:blip>
          <a:stretch>
            <a:fillRect/>
          </a:stretch>
        </p:blipFill>
        <p:spPr>
          <a:xfrm>
            <a:off x="819150" y="1766451"/>
            <a:ext cx="1120476" cy="1120476"/>
          </a:xfrm>
          <a:prstGeom prst="rect">
            <a:avLst/>
          </a:prstGeom>
          <a:noFill/>
          <a:ln>
            <a:noFill/>
          </a:ln>
        </p:spPr>
      </p:pic>
      <p:sp>
        <p:nvSpPr>
          <p:cNvPr id="3584" name="Google Shape;3584;p224"/>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rgbClr val="611BB8"/>
                </a:solidFill>
              </a:rPr>
              <a:t>Chi era Girolamo Muzio ?</a:t>
            </a:r>
            <a:endParaRPr>
              <a:solidFill>
                <a:srgbClr val="611BB8"/>
              </a:solidFill>
            </a:endParaRPr>
          </a:p>
        </p:txBody>
      </p:sp>
      <p:cxnSp>
        <p:nvCxnSpPr>
          <p:cNvPr id="3585" name="Google Shape;3585;p22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586" name="Google Shape;3586;p224"/>
          <p:cNvSpPr/>
          <p:nvPr/>
        </p:nvSpPr>
        <p:spPr>
          <a:xfrm>
            <a:off x="5992125" y="3357175"/>
            <a:ext cx="2156100" cy="902400"/>
          </a:xfrm>
          <a:prstGeom prst="rect">
            <a:avLst/>
          </a:prstGeom>
          <a:solidFill>
            <a:schemeClr val="lt2"/>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chemeClr val="dk1"/>
                </a:solidFill>
                <a:latin typeface="Courier New"/>
                <a:ea typeface="Courier New"/>
                <a:cs typeface="Courier New"/>
                <a:sym typeface="Courier New"/>
              </a:rPr>
              <a:t>{</a:t>
            </a:r>
            <a:r>
              <a:rPr lang="zh-CN" b="1">
                <a:solidFill>
                  <a:srgbClr val="611BB8"/>
                </a:solidFill>
                <a:latin typeface="Courier New"/>
                <a:ea typeface="Courier New"/>
                <a:cs typeface="Courier New"/>
                <a:sym typeface="Courier New"/>
              </a:rPr>
              <a:t>Chi</a:t>
            </a:r>
            <a:r>
              <a:rPr lang="zh-CN">
                <a:solidFill>
                  <a:schemeClr val="dk1"/>
                </a:solidFill>
                <a:latin typeface="Courier New"/>
                <a:ea typeface="Courier New"/>
                <a:cs typeface="Courier New"/>
                <a:sym typeface="Courier New"/>
              </a:rPr>
              <a:t>: 3, </a:t>
            </a:r>
            <a:r>
              <a:rPr lang="zh-CN" b="1">
                <a:solidFill>
                  <a:srgbClr val="611BB8"/>
                </a:solidFill>
                <a:latin typeface="Courier New"/>
                <a:ea typeface="Courier New"/>
                <a:cs typeface="Courier New"/>
                <a:sym typeface="Courier New"/>
              </a:rPr>
              <a:t>Girolamo</a:t>
            </a:r>
            <a:r>
              <a:rPr lang="zh-CN">
                <a:solidFill>
                  <a:schemeClr val="dk1"/>
                </a:solidFill>
                <a:latin typeface="Courier New"/>
                <a:ea typeface="Courier New"/>
                <a:cs typeface="Courier New"/>
                <a:sym typeface="Courier New"/>
              </a:rPr>
              <a:t>: 5, </a:t>
            </a:r>
            <a:r>
              <a:rPr lang="zh-CN" b="1">
                <a:solidFill>
                  <a:srgbClr val="611BB8"/>
                </a:solidFill>
                <a:latin typeface="Courier New"/>
                <a:ea typeface="Courier New"/>
                <a:cs typeface="Courier New"/>
                <a:sym typeface="Courier New"/>
              </a:rPr>
              <a:t>Muzio</a:t>
            </a:r>
            <a:r>
              <a:rPr lang="zh-CN">
                <a:solidFill>
                  <a:srgbClr val="611BB8"/>
                </a:solidFill>
                <a:latin typeface="Courier New"/>
                <a:ea typeface="Courier New"/>
                <a:cs typeface="Courier New"/>
                <a:sym typeface="Courier New"/>
              </a:rPr>
              <a:t>:</a:t>
            </a:r>
            <a:r>
              <a:rPr lang="zh-CN">
                <a:solidFill>
                  <a:schemeClr val="dk1"/>
                </a:solidFill>
                <a:latin typeface="Courier New"/>
                <a:ea typeface="Courier New"/>
                <a:cs typeface="Courier New"/>
                <a:sym typeface="Courier New"/>
              </a:rPr>
              <a:t> 5, </a:t>
            </a:r>
            <a:r>
              <a:rPr lang="zh-CN" b="1">
                <a:solidFill>
                  <a:srgbClr val="611BB8"/>
                </a:solidFill>
                <a:latin typeface="Courier New"/>
                <a:ea typeface="Courier New"/>
                <a:cs typeface="Courier New"/>
                <a:sym typeface="Courier New"/>
              </a:rPr>
              <a:t>era</a:t>
            </a:r>
            <a:r>
              <a:rPr lang="zh-CN">
                <a:solidFill>
                  <a:schemeClr val="dk1"/>
                </a:solidFill>
                <a:latin typeface="Courier New"/>
                <a:ea typeface="Courier New"/>
                <a:cs typeface="Courier New"/>
                <a:sym typeface="Courier New"/>
              </a:rPr>
              <a:t>: 1, </a:t>
            </a:r>
            <a:r>
              <a:rPr lang="zh-CN" b="1">
                <a:solidFill>
                  <a:srgbClr val="611BB8"/>
                </a:solidFill>
                <a:latin typeface="Courier New"/>
                <a:ea typeface="Courier New"/>
                <a:cs typeface="Courier New"/>
                <a:sym typeface="Courier New"/>
              </a:rPr>
              <a:t>lingua</a:t>
            </a:r>
            <a:r>
              <a:rPr lang="zh-CN">
                <a:solidFill>
                  <a:schemeClr val="dk1"/>
                </a:solidFill>
                <a:latin typeface="Courier New"/>
                <a:ea typeface="Courier New"/>
                <a:cs typeface="Courier New"/>
                <a:sym typeface="Courier New"/>
              </a:rPr>
              <a:t>: 1, …}</a:t>
            </a:r>
            <a:endParaRPr>
              <a:latin typeface="Courier New"/>
              <a:ea typeface="Courier New"/>
              <a:cs typeface="Courier New"/>
              <a:sym typeface="Courier New"/>
            </a:endParaRPr>
          </a:p>
        </p:txBody>
      </p:sp>
      <p:cxnSp>
        <p:nvCxnSpPr>
          <p:cNvPr id="3587" name="Google Shape;3587;p224"/>
          <p:cNvCxnSpPr>
            <a:stCxn id="3584" idx="3"/>
            <a:endCxn id="3588"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3589" name="Google Shape;3589;p224"/>
          <p:cNvCxnSpPr>
            <a:stCxn id="3588" idx="2"/>
            <a:endCxn id="3586" idx="0"/>
          </p:cNvCxnSpPr>
          <p:nvPr/>
        </p:nvCxnSpPr>
        <p:spPr>
          <a:xfrm>
            <a:off x="7070175" y="2887075"/>
            <a:ext cx="0" cy="470100"/>
          </a:xfrm>
          <a:prstGeom prst="straightConnector1">
            <a:avLst/>
          </a:prstGeom>
          <a:noFill/>
          <a:ln w="9525" cap="flat" cmpd="sng">
            <a:solidFill>
              <a:schemeClr val="dk2"/>
            </a:solidFill>
            <a:prstDash val="solid"/>
            <a:round/>
            <a:headEnd type="none" w="med" len="med"/>
            <a:tailEnd type="triangle" w="med" len="med"/>
          </a:ln>
        </p:spPr>
      </p:cxnSp>
      <p:pic>
        <p:nvPicPr>
          <p:cNvPr id="3590" name="Google Shape;3590;p224"/>
          <p:cNvPicPr preferRelativeResize="0"/>
          <p:nvPr/>
        </p:nvPicPr>
        <p:blipFill>
          <a:blip r:embed="rId4">
            <a:alphaModFix/>
          </a:blip>
          <a:stretch>
            <a:fillRect/>
          </a:stretch>
        </p:blipFill>
        <p:spPr>
          <a:xfrm>
            <a:off x="6509938" y="1766472"/>
            <a:ext cx="1120476" cy="1120456"/>
          </a:xfrm>
          <a:prstGeom prst="rect">
            <a:avLst/>
          </a:prstGeom>
          <a:noFill/>
          <a:ln>
            <a:noFill/>
          </a:ln>
        </p:spPr>
      </p:pic>
      <p:sp>
        <p:nvSpPr>
          <p:cNvPr id="3591" name="Google Shape;3591;p224"/>
          <p:cNvSpPr txBox="1"/>
          <p:nvPr/>
        </p:nvSpPr>
        <p:spPr>
          <a:xfrm>
            <a:off x="6351388" y="1415313"/>
            <a:ext cx="1437600" cy="31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sz="1800">
                <a:solidFill>
                  <a:srgbClr val="611BB8"/>
                </a:solidFill>
              </a:rPr>
              <a:t>IT</a:t>
            </a:r>
            <a:endParaRPr sz="1800">
              <a:solidFill>
                <a:srgbClr val="222222"/>
              </a:solidFill>
            </a:endParaRPr>
          </a:p>
        </p:txBody>
      </p:sp>
      <p:sp>
        <p:nvSpPr>
          <p:cNvPr id="3592" name="Google Shape;3592;p224"/>
          <p:cNvSpPr txBox="1"/>
          <p:nvPr/>
        </p:nvSpPr>
        <p:spPr>
          <a:xfrm>
            <a:off x="7341200" y="29662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
        <p:nvSpPr>
          <p:cNvPr id="3593" name="Google Shape;3593;p224"/>
          <p:cNvSpPr txBox="1"/>
          <p:nvPr/>
        </p:nvSpPr>
        <p:spPr>
          <a:xfrm>
            <a:off x="2788250" y="15673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
        <p:nvSpPr>
          <p:cNvPr id="3594" name="Google Shape;3594;p224"/>
          <p:cNvSpPr txBox="1"/>
          <p:nvPr/>
        </p:nvSpPr>
        <p:spPr>
          <a:xfrm>
            <a:off x="304800" y="975638"/>
            <a:ext cx="654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For accessing information in another language</a:t>
            </a:r>
            <a:endParaRPr>
              <a:solidFill>
                <a:schemeClr val="dk2"/>
              </a:solidFill>
            </a:endParaRPr>
          </a:p>
        </p:txBody>
      </p:sp>
      <p:cxnSp>
        <p:nvCxnSpPr>
          <p:cNvPr id="3595" name="Google Shape;3595;p224"/>
          <p:cNvCxnSpPr/>
          <p:nvPr/>
        </p:nvCxnSpPr>
        <p:spPr>
          <a:xfrm rot="10800000">
            <a:off x="5230125" y="3775675"/>
            <a:ext cx="762000" cy="32700"/>
          </a:xfrm>
          <a:prstGeom prst="straightConnector1">
            <a:avLst/>
          </a:prstGeom>
          <a:noFill/>
          <a:ln w="9525" cap="flat" cmpd="sng">
            <a:solidFill>
              <a:schemeClr val="dk2"/>
            </a:solidFill>
            <a:prstDash val="solid"/>
            <a:round/>
            <a:headEnd type="none" w="med" len="med"/>
            <a:tailEnd type="triangle" w="med" len="med"/>
          </a:ln>
        </p:spPr>
      </p:cxnSp>
      <p:cxnSp>
        <p:nvCxnSpPr>
          <p:cNvPr id="3596" name="Google Shape;3596;p224"/>
          <p:cNvCxnSpPr/>
          <p:nvPr/>
        </p:nvCxnSpPr>
        <p:spPr>
          <a:xfrm rot="10800000">
            <a:off x="2892838" y="3768925"/>
            <a:ext cx="1216800" cy="6600"/>
          </a:xfrm>
          <a:prstGeom prst="straightConnector1">
            <a:avLst/>
          </a:prstGeom>
          <a:noFill/>
          <a:ln w="9525" cap="flat" cmpd="sng">
            <a:solidFill>
              <a:schemeClr val="dk2"/>
            </a:solidFill>
            <a:prstDash val="solid"/>
            <a:round/>
            <a:headEnd type="none" w="med" len="med"/>
            <a:tailEnd type="triangle" w="med" len="med"/>
          </a:ln>
        </p:spPr>
      </p:cxnSp>
      <p:cxnSp>
        <p:nvCxnSpPr>
          <p:cNvPr id="3597" name="Google Shape;3597;p224"/>
          <p:cNvCxnSpPr/>
          <p:nvPr/>
        </p:nvCxnSpPr>
        <p:spPr>
          <a:xfrm rot="10800000">
            <a:off x="1379388" y="2886927"/>
            <a:ext cx="1239000" cy="607500"/>
          </a:xfrm>
          <a:prstGeom prst="straightConnector1">
            <a:avLst/>
          </a:prstGeom>
          <a:noFill/>
          <a:ln w="9525" cap="flat" cmpd="sng">
            <a:solidFill>
              <a:schemeClr val="dk2"/>
            </a:solidFill>
            <a:prstDash val="solid"/>
            <a:round/>
            <a:headEnd type="none" w="med" len="med"/>
            <a:tailEnd type="triangle" w="med" len="med"/>
          </a:ln>
        </p:spPr>
      </p:cxnSp>
      <p:pic>
        <p:nvPicPr>
          <p:cNvPr id="3598" name="Google Shape;3598;p224"/>
          <p:cNvPicPr preferRelativeResize="0"/>
          <p:nvPr/>
        </p:nvPicPr>
        <p:blipFill>
          <a:blip r:embed="rId5">
            <a:alphaModFix/>
          </a:blip>
          <a:stretch>
            <a:fillRect/>
          </a:stretch>
        </p:blipFill>
        <p:spPr>
          <a:xfrm>
            <a:off x="4151920" y="3250988"/>
            <a:ext cx="1035876" cy="1035876"/>
          </a:xfrm>
          <a:prstGeom prst="rect">
            <a:avLst/>
          </a:prstGeom>
          <a:noFill/>
          <a:ln w="28575" cap="flat" cmpd="sng">
            <a:solidFill>
              <a:schemeClr val="dk1"/>
            </a:solidFill>
            <a:prstDash val="solid"/>
            <a:round/>
            <a:headEnd type="none" w="sm" len="sm"/>
            <a:tailEnd type="none" w="sm" len="sm"/>
          </a:ln>
        </p:spPr>
      </p:pic>
      <p:sp>
        <p:nvSpPr>
          <p:cNvPr id="3599" name="Google Shape;3599;p224"/>
          <p:cNvSpPr txBox="1"/>
          <p:nvPr/>
        </p:nvSpPr>
        <p:spPr>
          <a:xfrm>
            <a:off x="4109611" y="2895338"/>
            <a:ext cx="11205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EN-&gt;</a:t>
            </a:r>
            <a:r>
              <a:rPr lang="zh-CN" sz="1800">
                <a:solidFill>
                  <a:srgbClr val="611BB8"/>
                </a:solidFill>
              </a:rPr>
              <a:t>IT</a:t>
            </a:r>
            <a:endParaRPr sz="1800">
              <a:solidFill>
                <a:srgbClr val="222222"/>
              </a:solidFill>
            </a:endParaRPr>
          </a:p>
        </p:txBody>
      </p:sp>
      <p:sp>
        <p:nvSpPr>
          <p:cNvPr id="3600" name="Google Shape;3600;p224"/>
          <p:cNvSpPr txBox="1"/>
          <p:nvPr/>
        </p:nvSpPr>
        <p:spPr>
          <a:xfrm>
            <a:off x="2618500" y="3078125"/>
            <a:ext cx="10359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800">
                <a:solidFill>
                  <a:srgbClr val="222222"/>
                </a:solidFill>
              </a:rPr>
              <a:t>EN-&gt;</a:t>
            </a:r>
            <a:r>
              <a:rPr lang="zh-CN" sz="1800">
                <a:solidFill>
                  <a:srgbClr val="611BB8"/>
                </a:solidFill>
              </a:rPr>
              <a:t>IT</a:t>
            </a:r>
            <a:endParaRPr sz="1800">
              <a:solidFill>
                <a:srgbClr val="222222"/>
              </a:solidFill>
            </a:endParaRPr>
          </a:p>
        </p:txBody>
      </p:sp>
      <p:pic>
        <p:nvPicPr>
          <p:cNvPr id="3601" name="Google Shape;3601;p224"/>
          <p:cNvPicPr preferRelativeResize="0"/>
          <p:nvPr/>
        </p:nvPicPr>
        <p:blipFill>
          <a:blip r:embed="rId6">
            <a:alphaModFix/>
          </a:blip>
          <a:stretch>
            <a:fillRect/>
          </a:stretch>
        </p:blipFill>
        <p:spPr>
          <a:xfrm>
            <a:off x="2326850" y="3585625"/>
            <a:ext cx="548700" cy="548700"/>
          </a:xfrm>
          <a:prstGeom prst="rect">
            <a:avLst/>
          </a:prstGeom>
          <a:noFill/>
          <a:ln w="28575" cap="flat" cmpd="sng">
            <a:solidFill>
              <a:schemeClr val="dk1"/>
            </a:solidFill>
            <a:prstDash val="solid"/>
            <a:round/>
            <a:headEnd type="none" w="sm" len="sm"/>
            <a:tailEnd type="none" w="sm" len="sm"/>
          </a:ln>
        </p:spPr>
      </p:pic>
      <p:sp>
        <p:nvSpPr>
          <p:cNvPr id="3602" name="Google Shape;3602;p224"/>
          <p:cNvSpPr txBox="1"/>
          <p:nvPr/>
        </p:nvSpPr>
        <p:spPr>
          <a:xfrm>
            <a:off x="3329575" y="4286875"/>
            <a:ext cx="2756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300">
                <a:solidFill>
                  <a:schemeClr val="dk2"/>
                </a:solidFill>
              </a:rPr>
              <a:t>Document Translation</a:t>
            </a:r>
            <a:endParaRPr sz="1300">
              <a:solidFill>
                <a:schemeClr val="dk2"/>
              </a:solidFill>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Shape 3607"/>
        <p:cNvGrpSpPr/>
        <p:nvPr/>
      </p:nvGrpSpPr>
      <p:grpSpPr>
        <a:xfrm>
          <a:off x="0" y="0"/>
          <a:ext cx="0" cy="0"/>
          <a:chOff x="0" y="0"/>
          <a:chExt cx="0" cy="0"/>
        </a:xfrm>
      </p:grpSpPr>
      <p:sp>
        <p:nvSpPr>
          <p:cNvPr id="3608" name="Google Shape;3608;p22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185</a:t>
            </a:fld>
            <a:endParaRPr/>
          </a:p>
        </p:txBody>
      </p:sp>
      <p:sp>
        <p:nvSpPr>
          <p:cNvPr id="3609" name="Google Shape;3609;p2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Baseline: Translation + monolingual retrieval</a:t>
            </a:r>
            <a:endParaRPr sz="3000" b="1">
              <a:solidFill>
                <a:srgbClr val="222222"/>
              </a:solidFill>
              <a:latin typeface="Raleway"/>
              <a:ea typeface="Raleway"/>
              <a:cs typeface="Raleway"/>
              <a:sym typeface="Raleway"/>
            </a:endParaRPr>
          </a:p>
        </p:txBody>
      </p:sp>
      <p:pic>
        <p:nvPicPr>
          <p:cNvPr id="3610" name="Google Shape;3610;p225"/>
          <p:cNvPicPr preferRelativeResize="0"/>
          <p:nvPr/>
        </p:nvPicPr>
        <p:blipFill>
          <a:blip r:embed="rId3">
            <a:alphaModFix/>
          </a:blip>
          <a:stretch>
            <a:fillRect/>
          </a:stretch>
        </p:blipFill>
        <p:spPr>
          <a:xfrm>
            <a:off x="819150" y="1766451"/>
            <a:ext cx="1120476" cy="1120476"/>
          </a:xfrm>
          <a:prstGeom prst="rect">
            <a:avLst/>
          </a:prstGeom>
          <a:noFill/>
          <a:ln>
            <a:noFill/>
          </a:ln>
        </p:spPr>
      </p:pic>
      <p:sp>
        <p:nvSpPr>
          <p:cNvPr id="3611" name="Google Shape;3611;p225"/>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chemeClr val="dk1"/>
                </a:solidFill>
              </a:rPr>
              <a:t>Who was </a:t>
            </a:r>
            <a:endParaRPr>
              <a:solidFill>
                <a:schemeClr val="dk1"/>
              </a:solidFill>
            </a:endParaRPr>
          </a:p>
          <a:p>
            <a:pPr marL="0" lvl="0" indent="0" algn="ctr" rtl="0">
              <a:spcBef>
                <a:spcPts val="0"/>
              </a:spcBef>
              <a:spcAft>
                <a:spcPts val="0"/>
              </a:spcAft>
              <a:buClr>
                <a:schemeClr val="dk1"/>
              </a:buClr>
              <a:buSzPts val="1100"/>
              <a:buFont typeface="Arial"/>
              <a:buNone/>
            </a:pPr>
            <a:r>
              <a:rPr lang="zh-CN">
                <a:solidFill>
                  <a:schemeClr val="dk1"/>
                </a:solidFill>
              </a:rPr>
              <a:t>Girolamo Muzio?</a:t>
            </a:r>
            <a:endParaRPr>
              <a:solidFill>
                <a:schemeClr val="dk1"/>
              </a:solidFill>
            </a:endParaRPr>
          </a:p>
        </p:txBody>
      </p:sp>
      <p:cxnSp>
        <p:nvCxnSpPr>
          <p:cNvPr id="3612" name="Google Shape;3612;p22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613" name="Google Shape;3613;p225"/>
          <p:cNvSpPr/>
          <p:nvPr/>
        </p:nvSpPr>
        <p:spPr>
          <a:xfrm>
            <a:off x="5992125" y="3357175"/>
            <a:ext cx="2156100" cy="902400"/>
          </a:xfrm>
          <a:prstGeom prst="rect">
            <a:avLst/>
          </a:prstGeom>
          <a:solidFill>
            <a:schemeClr val="lt2"/>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chemeClr val="dk1"/>
                </a:solidFill>
                <a:latin typeface="Courier New"/>
                <a:ea typeface="Courier New"/>
                <a:cs typeface="Courier New"/>
                <a:sym typeface="Courier New"/>
              </a:rPr>
              <a:t>{</a:t>
            </a:r>
            <a:r>
              <a:rPr lang="zh-CN" b="1">
                <a:solidFill>
                  <a:schemeClr val="dk1"/>
                </a:solidFill>
                <a:latin typeface="Courier New"/>
                <a:ea typeface="Courier New"/>
                <a:cs typeface="Courier New"/>
                <a:sym typeface="Courier New"/>
              </a:rPr>
              <a:t>Who</a:t>
            </a:r>
            <a:r>
              <a:rPr lang="zh-CN">
                <a:solidFill>
                  <a:schemeClr val="dk1"/>
                </a:solidFill>
                <a:latin typeface="Courier New"/>
                <a:ea typeface="Courier New"/>
                <a:cs typeface="Courier New"/>
                <a:sym typeface="Courier New"/>
              </a:rPr>
              <a:t>: 3, </a:t>
            </a:r>
            <a:r>
              <a:rPr lang="zh-CN" b="1">
                <a:solidFill>
                  <a:schemeClr val="dk1"/>
                </a:solidFill>
                <a:latin typeface="Courier New"/>
                <a:ea typeface="Courier New"/>
                <a:cs typeface="Courier New"/>
                <a:sym typeface="Courier New"/>
              </a:rPr>
              <a:t>Girolamo</a:t>
            </a:r>
            <a:r>
              <a:rPr lang="zh-CN">
                <a:solidFill>
                  <a:schemeClr val="dk1"/>
                </a:solidFill>
                <a:latin typeface="Courier New"/>
                <a:ea typeface="Courier New"/>
                <a:cs typeface="Courier New"/>
                <a:sym typeface="Courier New"/>
              </a:rPr>
              <a:t>: 5, </a:t>
            </a:r>
            <a:r>
              <a:rPr lang="zh-CN" b="1">
                <a:solidFill>
                  <a:schemeClr val="dk1"/>
                </a:solidFill>
                <a:latin typeface="Courier New"/>
                <a:ea typeface="Courier New"/>
                <a:cs typeface="Courier New"/>
                <a:sym typeface="Courier New"/>
              </a:rPr>
              <a:t>Muzio</a:t>
            </a:r>
            <a:r>
              <a:rPr lang="zh-CN">
                <a:solidFill>
                  <a:schemeClr val="dk1"/>
                </a:solidFill>
                <a:latin typeface="Courier New"/>
                <a:ea typeface="Courier New"/>
                <a:cs typeface="Courier New"/>
                <a:sym typeface="Courier New"/>
              </a:rPr>
              <a:t>: 5, </a:t>
            </a:r>
            <a:r>
              <a:rPr lang="zh-CN" b="1">
                <a:solidFill>
                  <a:schemeClr val="dk1"/>
                </a:solidFill>
                <a:latin typeface="Courier New"/>
                <a:ea typeface="Courier New"/>
                <a:cs typeface="Courier New"/>
                <a:sym typeface="Courier New"/>
              </a:rPr>
              <a:t>was</a:t>
            </a:r>
            <a:r>
              <a:rPr lang="zh-CN">
                <a:solidFill>
                  <a:schemeClr val="dk1"/>
                </a:solidFill>
                <a:latin typeface="Courier New"/>
                <a:ea typeface="Courier New"/>
                <a:cs typeface="Courier New"/>
                <a:sym typeface="Courier New"/>
              </a:rPr>
              <a:t>: 1, </a:t>
            </a:r>
            <a:r>
              <a:rPr lang="zh-CN" b="1">
                <a:solidFill>
                  <a:schemeClr val="dk1"/>
                </a:solidFill>
                <a:latin typeface="Courier New"/>
                <a:ea typeface="Courier New"/>
                <a:cs typeface="Courier New"/>
                <a:sym typeface="Courier New"/>
              </a:rPr>
              <a:t>Latin</a:t>
            </a:r>
            <a:r>
              <a:rPr lang="zh-CN">
                <a:solidFill>
                  <a:schemeClr val="dk1"/>
                </a:solidFill>
                <a:latin typeface="Courier New"/>
                <a:ea typeface="Courier New"/>
                <a:cs typeface="Courier New"/>
                <a:sym typeface="Courier New"/>
              </a:rPr>
              <a:t>: 1, …}</a:t>
            </a:r>
            <a:endParaRPr>
              <a:latin typeface="Courier New"/>
              <a:ea typeface="Courier New"/>
              <a:cs typeface="Courier New"/>
              <a:sym typeface="Courier New"/>
            </a:endParaRPr>
          </a:p>
        </p:txBody>
      </p:sp>
      <p:cxnSp>
        <p:nvCxnSpPr>
          <p:cNvPr id="3614" name="Google Shape;3614;p225"/>
          <p:cNvCxnSpPr>
            <a:stCxn id="3611" idx="3"/>
            <a:endCxn id="3615"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3616" name="Google Shape;3616;p225"/>
          <p:cNvCxnSpPr>
            <a:stCxn id="3615" idx="2"/>
            <a:endCxn id="3613" idx="0"/>
          </p:cNvCxnSpPr>
          <p:nvPr/>
        </p:nvCxnSpPr>
        <p:spPr>
          <a:xfrm>
            <a:off x="7070175" y="2887075"/>
            <a:ext cx="0" cy="470100"/>
          </a:xfrm>
          <a:prstGeom prst="straightConnector1">
            <a:avLst/>
          </a:prstGeom>
          <a:noFill/>
          <a:ln w="9525" cap="flat" cmpd="sng">
            <a:solidFill>
              <a:schemeClr val="dk2"/>
            </a:solidFill>
            <a:prstDash val="solid"/>
            <a:round/>
            <a:headEnd type="none" w="med" len="med"/>
            <a:tailEnd type="triangle" w="med" len="med"/>
          </a:ln>
        </p:spPr>
      </p:cxnSp>
      <p:cxnSp>
        <p:nvCxnSpPr>
          <p:cNvPr id="3617" name="Google Shape;3617;p225"/>
          <p:cNvCxnSpPr>
            <a:stCxn id="3613" idx="1"/>
            <a:endCxn id="3618" idx="3"/>
          </p:cNvCxnSpPr>
          <p:nvPr/>
        </p:nvCxnSpPr>
        <p:spPr>
          <a:xfrm rot="10800000">
            <a:off x="5230125" y="3775675"/>
            <a:ext cx="762000" cy="32700"/>
          </a:xfrm>
          <a:prstGeom prst="straightConnector1">
            <a:avLst/>
          </a:prstGeom>
          <a:noFill/>
          <a:ln w="9525" cap="flat" cmpd="sng">
            <a:solidFill>
              <a:schemeClr val="dk2"/>
            </a:solidFill>
            <a:prstDash val="solid"/>
            <a:round/>
            <a:headEnd type="none" w="med" len="med"/>
            <a:tailEnd type="triangle" w="med" len="med"/>
          </a:ln>
        </p:spPr>
      </p:cxnSp>
      <p:cxnSp>
        <p:nvCxnSpPr>
          <p:cNvPr id="3619" name="Google Shape;3619;p225"/>
          <p:cNvCxnSpPr>
            <a:stCxn id="3618" idx="1"/>
            <a:endCxn id="3620" idx="3"/>
          </p:cNvCxnSpPr>
          <p:nvPr/>
        </p:nvCxnSpPr>
        <p:spPr>
          <a:xfrm rot="10800000">
            <a:off x="2892838" y="3768925"/>
            <a:ext cx="1216800" cy="6600"/>
          </a:xfrm>
          <a:prstGeom prst="straightConnector1">
            <a:avLst/>
          </a:prstGeom>
          <a:noFill/>
          <a:ln w="9525" cap="flat" cmpd="sng">
            <a:solidFill>
              <a:schemeClr val="dk2"/>
            </a:solidFill>
            <a:prstDash val="solid"/>
            <a:round/>
            <a:headEnd type="none" w="med" len="med"/>
            <a:tailEnd type="triangle" w="med" len="med"/>
          </a:ln>
        </p:spPr>
      </p:cxnSp>
      <p:cxnSp>
        <p:nvCxnSpPr>
          <p:cNvPr id="3621" name="Google Shape;3621;p225"/>
          <p:cNvCxnSpPr>
            <a:stCxn id="3620" idx="0"/>
            <a:endCxn id="3610" idx="2"/>
          </p:cNvCxnSpPr>
          <p:nvPr/>
        </p:nvCxnSpPr>
        <p:spPr>
          <a:xfrm rot="10800000">
            <a:off x="1379388" y="2886927"/>
            <a:ext cx="1239000" cy="607500"/>
          </a:xfrm>
          <a:prstGeom prst="straightConnector1">
            <a:avLst/>
          </a:prstGeom>
          <a:noFill/>
          <a:ln w="9525" cap="flat" cmpd="sng">
            <a:solidFill>
              <a:schemeClr val="dk2"/>
            </a:solidFill>
            <a:prstDash val="solid"/>
            <a:round/>
            <a:headEnd type="none" w="med" len="med"/>
            <a:tailEnd type="triangle" w="med" len="med"/>
          </a:ln>
        </p:spPr>
      </p:cxnSp>
      <p:pic>
        <p:nvPicPr>
          <p:cNvPr id="3622" name="Google Shape;3622;p225"/>
          <p:cNvPicPr preferRelativeResize="0"/>
          <p:nvPr/>
        </p:nvPicPr>
        <p:blipFill>
          <a:blip r:embed="rId4">
            <a:alphaModFix/>
          </a:blip>
          <a:stretch>
            <a:fillRect/>
          </a:stretch>
        </p:blipFill>
        <p:spPr>
          <a:xfrm>
            <a:off x="6509938" y="1766472"/>
            <a:ext cx="1120476" cy="1120456"/>
          </a:xfrm>
          <a:prstGeom prst="rect">
            <a:avLst/>
          </a:prstGeom>
          <a:noFill/>
          <a:ln>
            <a:noFill/>
          </a:ln>
        </p:spPr>
      </p:pic>
      <p:pic>
        <p:nvPicPr>
          <p:cNvPr id="3623" name="Google Shape;3623;p225"/>
          <p:cNvPicPr preferRelativeResize="0"/>
          <p:nvPr/>
        </p:nvPicPr>
        <p:blipFill>
          <a:blip r:embed="rId5">
            <a:alphaModFix/>
          </a:blip>
          <a:stretch>
            <a:fillRect/>
          </a:stretch>
        </p:blipFill>
        <p:spPr>
          <a:xfrm>
            <a:off x="4151920" y="3250988"/>
            <a:ext cx="1035876" cy="1035876"/>
          </a:xfrm>
          <a:prstGeom prst="rect">
            <a:avLst/>
          </a:prstGeom>
          <a:noFill/>
          <a:ln w="28575" cap="flat" cmpd="sng">
            <a:solidFill>
              <a:schemeClr val="dk1"/>
            </a:solidFill>
            <a:prstDash val="solid"/>
            <a:round/>
            <a:headEnd type="none" w="sm" len="sm"/>
            <a:tailEnd type="none" w="sm" len="sm"/>
          </a:ln>
        </p:spPr>
      </p:pic>
      <p:sp>
        <p:nvSpPr>
          <p:cNvPr id="3624" name="Google Shape;3624;p225"/>
          <p:cNvSpPr txBox="1"/>
          <p:nvPr/>
        </p:nvSpPr>
        <p:spPr>
          <a:xfrm>
            <a:off x="3145913" y="15721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625" name="Google Shape;3625;p225"/>
          <p:cNvSpPr txBox="1"/>
          <p:nvPr/>
        </p:nvSpPr>
        <p:spPr>
          <a:xfrm>
            <a:off x="6813888" y="14055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626" name="Google Shape;3626;p225"/>
          <p:cNvSpPr txBox="1"/>
          <p:nvPr/>
        </p:nvSpPr>
        <p:spPr>
          <a:xfrm>
            <a:off x="7329988" y="30349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627" name="Google Shape;3627;p225"/>
          <p:cNvSpPr txBox="1"/>
          <p:nvPr/>
        </p:nvSpPr>
        <p:spPr>
          <a:xfrm>
            <a:off x="4109611" y="2895338"/>
            <a:ext cx="11205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r>
              <a:rPr lang="zh-CN" sz="1800">
                <a:solidFill>
                  <a:srgbClr val="222222"/>
                </a:solidFill>
              </a:rPr>
              <a:t>-&gt;EN</a:t>
            </a:r>
            <a:endParaRPr sz="1800">
              <a:solidFill>
                <a:srgbClr val="222222"/>
              </a:solidFill>
            </a:endParaRPr>
          </a:p>
        </p:txBody>
      </p:sp>
      <p:sp>
        <p:nvSpPr>
          <p:cNvPr id="3628" name="Google Shape;3628;p225"/>
          <p:cNvSpPr txBox="1"/>
          <p:nvPr/>
        </p:nvSpPr>
        <p:spPr>
          <a:xfrm>
            <a:off x="2618500" y="3078125"/>
            <a:ext cx="10359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800">
                <a:solidFill>
                  <a:srgbClr val="611BB8"/>
                </a:solidFill>
              </a:rPr>
              <a:t>IT</a:t>
            </a:r>
            <a:r>
              <a:rPr lang="zh-CN" sz="1800">
                <a:solidFill>
                  <a:srgbClr val="222222"/>
                </a:solidFill>
              </a:rPr>
              <a:t>-&gt;EN</a:t>
            </a:r>
            <a:endParaRPr sz="1800">
              <a:solidFill>
                <a:srgbClr val="222222"/>
              </a:solidFill>
            </a:endParaRPr>
          </a:p>
        </p:txBody>
      </p:sp>
      <p:pic>
        <p:nvPicPr>
          <p:cNvPr id="3629" name="Google Shape;3629;p225"/>
          <p:cNvPicPr preferRelativeResize="0"/>
          <p:nvPr/>
        </p:nvPicPr>
        <p:blipFill>
          <a:blip r:embed="rId6">
            <a:alphaModFix/>
          </a:blip>
          <a:stretch>
            <a:fillRect/>
          </a:stretch>
        </p:blipFill>
        <p:spPr>
          <a:xfrm>
            <a:off x="2326850" y="3585625"/>
            <a:ext cx="548700" cy="548700"/>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3634"/>
        <p:cNvGrpSpPr/>
        <p:nvPr/>
      </p:nvGrpSpPr>
      <p:grpSpPr>
        <a:xfrm>
          <a:off x="0" y="0"/>
          <a:ext cx="0" cy="0"/>
          <a:chOff x="0" y="0"/>
          <a:chExt cx="0" cy="0"/>
        </a:xfrm>
      </p:grpSpPr>
      <p:sp>
        <p:nvSpPr>
          <p:cNvPr id="3635" name="Google Shape;3635;p22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186</a:t>
            </a:fld>
            <a:endParaRPr/>
          </a:p>
        </p:txBody>
      </p:sp>
      <p:sp>
        <p:nvSpPr>
          <p:cNvPr id="3636" name="Google Shape;3636;p2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Multilingual retrieval - one model per language</a:t>
            </a:r>
            <a:endParaRPr sz="3000" b="1">
              <a:solidFill>
                <a:srgbClr val="222222"/>
              </a:solidFill>
              <a:latin typeface="Raleway"/>
              <a:ea typeface="Raleway"/>
              <a:cs typeface="Raleway"/>
              <a:sym typeface="Raleway"/>
            </a:endParaRPr>
          </a:p>
        </p:txBody>
      </p:sp>
      <p:pic>
        <p:nvPicPr>
          <p:cNvPr id="3637" name="Google Shape;3637;p226"/>
          <p:cNvPicPr preferRelativeResize="0"/>
          <p:nvPr/>
        </p:nvPicPr>
        <p:blipFill>
          <a:blip r:embed="rId3">
            <a:alphaModFix/>
          </a:blip>
          <a:stretch>
            <a:fillRect/>
          </a:stretch>
        </p:blipFill>
        <p:spPr>
          <a:xfrm>
            <a:off x="502700" y="1766463"/>
            <a:ext cx="1120476" cy="1120476"/>
          </a:xfrm>
          <a:prstGeom prst="rect">
            <a:avLst/>
          </a:prstGeom>
          <a:noFill/>
          <a:ln>
            <a:noFill/>
          </a:ln>
        </p:spPr>
      </p:pic>
      <p:sp>
        <p:nvSpPr>
          <p:cNvPr id="3638" name="Google Shape;3638;p226"/>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chemeClr val="dk1"/>
                </a:solidFill>
              </a:rPr>
              <a:t>Who was </a:t>
            </a:r>
            <a:endParaRPr>
              <a:solidFill>
                <a:schemeClr val="dk1"/>
              </a:solidFill>
            </a:endParaRPr>
          </a:p>
          <a:p>
            <a:pPr marL="0" lvl="0" indent="0" algn="ctr" rtl="0">
              <a:spcBef>
                <a:spcPts val="0"/>
              </a:spcBef>
              <a:spcAft>
                <a:spcPts val="0"/>
              </a:spcAft>
              <a:buClr>
                <a:schemeClr val="dk1"/>
              </a:buClr>
              <a:buSzPts val="1100"/>
              <a:buFont typeface="Arial"/>
              <a:buNone/>
            </a:pPr>
            <a:r>
              <a:rPr lang="zh-CN">
                <a:solidFill>
                  <a:schemeClr val="dk1"/>
                </a:solidFill>
              </a:rPr>
              <a:t>Girolamo Muzio?</a:t>
            </a:r>
            <a:endParaRPr>
              <a:solidFill>
                <a:schemeClr val="dk1"/>
              </a:solidFill>
            </a:endParaRPr>
          </a:p>
          <a:p>
            <a:pPr marL="0" lvl="0" indent="0" algn="ctr" rtl="0">
              <a:spcBef>
                <a:spcPts val="0"/>
              </a:spcBef>
              <a:spcAft>
                <a:spcPts val="0"/>
              </a:spcAft>
              <a:buClr>
                <a:schemeClr val="dk1"/>
              </a:buClr>
              <a:buSzPts val="1100"/>
              <a:buFont typeface="Arial"/>
              <a:buNone/>
            </a:pPr>
            <a:endParaRPr>
              <a:solidFill>
                <a:schemeClr val="dk1"/>
              </a:solidFill>
            </a:endParaRPr>
          </a:p>
        </p:txBody>
      </p:sp>
      <p:cxnSp>
        <p:nvCxnSpPr>
          <p:cNvPr id="3639" name="Google Shape;3639;p22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640" name="Google Shape;3640;p226"/>
          <p:cNvSpPr/>
          <p:nvPr/>
        </p:nvSpPr>
        <p:spPr>
          <a:xfrm>
            <a:off x="5992125" y="3357175"/>
            <a:ext cx="2156100" cy="902400"/>
          </a:xfrm>
          <a:prstGeom prst="rect">
            <a:avLst/>
          </a:prstGeom>
          <a:solidFill>
            <a:schemeClr val="lt2"/>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chemeClr val="dk1"/>
                </a:solidFill>
                <a:latin typeface="Courier New"/>
                <a:ea typeface="Courier New"/>
                <a:cs typeface="Courier New"/>
                <a:sym typeface="Courier New"/>
              </a:rPr>
              <a:t>{</a:t>
            </a:r>
            <a:r>
              <a:rPr lang="zh-CN" b="1">
                <a:solidFill>
                  <a:schemeClr val="dk1"/>
                </a:solidFill>
                <a:latin typeface="Courier New"/>
                <a:ea typeface="Courier New"/>
                <a:cs typeface="Courier New"/>
                <a:sym typeface="Courier New"/>
              </a:rPr>
              <a:t>Who</a:t>
            </a:r>
            <a:r>
              <a:rPr lang="zh-CN">
                <a:solidFill>
                  <a:schemeClr val="dk1"/>
                </a:solidFill>
                <a:latin typeface="Courier New"/>
                <a:ea typeface="Courier New"/>
                <a:cs typeface="Courier New"/>
                <a:sym typeface="Courier New"/>
              </a:rPr>
              <a:t>: 3, </a:t>
            </a:r>
            <a:r>
              <a:rPr lang="zh-CN" b="1">
                <a:solidFill>
                  <a:schemeClr val="dk1"/>
                </a:solidFill>
                <a:latin typeface="Courier New"/>
                <a:ea typeface="Courier New"/>
                <a:cs typeface="Courier New"/>
                <a:sym typeface="Courier New"/>
              </a:rPr>
              <a:t>Girolamo</a:t>
            </a:r>
            <a:r>
              <a:rPr lang="zh-CN">
                <a:solidFill>
                  <a:schemeClr val="dk1"/>
                </a:solidFill>
                <a:latin typeface="Courier New"/>
                <a:ea typeface="Courier New"/>
                <a:cs typeface="Courier New"/>
                <a:sym typeface="Courier New"/>
              </a:rPr>
              <a:t>: 5, </a:t>
            </a:r>
            <a:r>
              <a:rPr lang="zh-CN" b="1">
                <a:solidFill>
                  <a:schemeClr val="dk1"/>
                </a:solidFill>
                <a:latin typeface="Courier New"/>
                <a:ea typeface="Courier New"/>
                <a:cs typeface="Courier New"/>
                <a:sym typeface="Courier New"/>
              </a:rPr>
              <a:t>Muzio</a:t>
            </a:r>
            <a:r>
              <a:rPr lang="zh-CN">
                <a:solidFill>
                  <a:schemeClr val="dk1"/>
                </a:solidFill>
                <a:latin typeface="Courier New"/>
                <a:ea typeface="Courier New"/>
                <a:cs typeface="Courier New"/>
                <a:sym typeface="Courier New"/>
              </a:rPr>
              <a:t>: 5, </a:t>
            </a:r>
            <a:r>
              <a:rPr lang="zh-CN" b="1">
                <a:solidFill>
                  <a:schemeClr val="dk1"/>
                </a:solidFill>
                <a:latin typeface="Courier New"/>
                <a:ea typeface="Courier New"/>
                <a:cs typeface="Courier New"/>
                <a:sym typeface="Courier New"/>
              </a:rPr>
              <a:t>was</a:t>
            </a:r>
            <a:r>
              <a:rPr lang="zh-CN">
                <a:solidFill>
                  <a:schemeClr val="dk1"/>
                </a:solidFill>
                <a:latin typeface="Courier New"/>
                <a:ea typeface="Courier New"/>
                <a:cs typeface="Courier New"/>
                <a:sym typeface="Courier New"/>
              </a:rPr>
              <a:t>: 1, </a:t>
            </a:r>
            <a:r>
              <a:rPr lang="zh-CN" b="1">
                <a:solidFill>
                  <a:schemeClr val="dk1"/>
                </a:solidFill>
                <a:latin typeface="Courier New"/>
                <a:ea typeface="Courier New"/>
                <a:cs typeface="Courier New"/>
                <a:sym typeface="Courier New"/>
              </a:rPr>
              <a:t>Latin</a:t>
            </a:r>
            <a:r>
              <a:rPr lang="zh-CN">
                <a:solidFill>
                  <a:schemeClr val="dk1"/>
                </a:solidFill>
                <a:latin typeface="Courier New"/>
                <a:ea typeface="Courier New"/>
                <a:cs typeface="Courier New"/>
                <a:sym typeface="Courier New"/>
              </a:rPr>
              <a:t>: 1, …}</a:t>
            </a:r>
            <a:endParaRPr>
              <a:latin typeface="Courier New"/>
              <a:ea typeface="Courier New"/>
              <a:cs typeface="Courier New"/>
              <a:sym typeface="Courier New"/>
            </a:endParaRPr>
          </a:p>
        </p:txBody>
      </p:sp>
      <p:cxnSp>
        <p:nvCxnSpPr>
          <p:cNvPr id="3641" name="Google Shape;3641;p226"/>
          <p:cNvCxnSpPr>
            <a:stCxn id="3638" idx="3"/>
            <a:endCxn id="3642"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3643" name="Google Shape;3643;p226"/>
          <p:cNvCxnSpPr>
            <a:stCxn id="3642" idx="2"/>
            <a:endCxn id="3640" idx="0"/>
          </p:cNvCxnSpPr>
          <p:nvPr/>
        </p:nvCxnSpPr>
        <p:spPr>
          <a:xfrm>
            <a:off x="7070175" y="2887075"/>
            <a:ext cx="0" cy="470100"/>
          </a:xfrm>
          <a:prstGeom prst="straightConnector1">
            <a:avLst/>
          </a:prstGeom>
          <a:noFill/>
          <a:ln w="9525" cap="flat" cmpd="sng">
            <a:solidFill>
              <a:schemeClr val="dk2"/>
            </a:solidFill>
            <a:prstDash val="solid"/>
            <a:round/>
            <a:headEnd type="none" w="med" len="med"/>
            <a:tailEnd type="triangle" w="med" len="med"/>
          </a:ln>
        </p:spPr>
      </p:cxnSp>
      <p:pic>
        <p:nvPicPr>
          <p:cNvPr id="3644" name="Google Shape;3644;p226"/>
          <p:cNvPicPr preferRelativeResize="0"/>
          <p:nvPr/>
        </p:nvPicPr>
        <p:blipFill>
          <a:blip r:embed="rId4">
            <a:alphaModFix/>
          </a:blip>
          <a:stretch>
            <a:fillRect/>
          </a:stretch>
        </p:blipFill>
        <p:spPr>
          <a:xfrm>
            <a:off x="4109600" y="3215321"/>
            <a:ext cx="1120476" cy="1120454"/>
          </a:xfrm>
          <a:prstGeom prst="rect">
            <a:avLst/>
          </a:prstGeom>
          <a:noFill/>
          <a:ln>
            <a:noFill/>
          </a:ln>
        </p:spPr>
      </p:pic>
      <p:cxnSp>
        <p:nvCxnSpPr>
          <p:cNvPr id="3645" name="Google Shape;3645;p226"/>
          <p:cNvCxnSpPr>
            <a:stCxn id="3640" idx="1"/>
            <a:endCxn id="3644" idx="3"/>
          </p:cNvCxnSpPr>
          <p:nvPr/>
        </p:nvCxnSpPr>
        <p:spPr>
          <a:xfrm rot="10800000">
            <a:off x="5230125" y="3775675"/>
            <a:ext cx="762000" cy="32700"/>
          </a:xfrm>
          <a:prstGeom prst="straightConnector1">
            <a:avLst/>
          </a:prstGeom>
          <a:noFill/>
          <a:ln w="9525" cap="flat" cmpd="sng">
            <a:solidFill>
              <a:schemeClr val="dk2"/>
            </a:solidFill>
            <a:prstDash val="solid"/>
            <a:round/>
            <a:headEnd type="none" w="med" len="med"/>
            <a:tailEnd type="triangle" w="med" len="med"/>
          </a:ln>
        </p:spPr>
      </p:cxnSp>
      <p:pic>
        <p:nvPicPr>
          <p:cNvPr id="3646" name="Google Shape;3646;p226"/>
          <p:cNvPicPr preferRelativeResize="0"/>
          <p:nvPr/>
        </p:nvPicPr>
        <p:blipFill>
          <a:blip r:embed="rId5">
            <a:alphaModFix/>
          </a:blip>
          <a:stretch>
            <a:fillRect/>
          </a:stretch>
        </p:blipFill>
        <p:spPr>
          <a:xfrm>
            <a:off x="2344138" y="3494575"/>
            <a:ext cx="548700" cy="548700"/>
          </a:xfrm>
          <a:prstGeom prst="rect">
            <a:avLst/>
          </a:prstGeom>
          <a:noFill/>
          <a:ln>
            <a:noFill/>
          </a:ln>
        </p:spPr>
      </p:pic>
      <p:cxnSp>
        <p:nvCxnSpPr>
          <p:cNvPr id="3647" name="Google Shape;3647;p226"/>
          <p:cNvCxnSpPr>
            <a:stCxn id="3644" idx="1"/>
            <a:endCxn id="3646" idx="3"/>
          </p:cNvCxnSpPr>
          <p:nvPr/>
        </p:nvCxnSpPr>
        <p:spPr>
          <a:xfrm rot="10800000">
            <a:off x="2892800" y="3768948"/>
            <a:ext cx="1216800" cy="6600"/>
          </a:xfrm>
          <a:prstGeom prst="straightConnector1">
            <a:avLst/>
          </a:prstGeom>
          <a:noFill/>
          <a:ln w="9525" cap="flat" cmpd="sng">
            <a:solidFill>
              <a:schemeClr val="dk2"/>
            </a:solidFill>
            <a:prstDash val="solid"/>
            <a:round/>
            <a:headEnd type="none" w="med" len="med"/>
            <a:tailEnd type="triangle" w="med" len="med"/>
          </a:ln>
        </p:spPr>
      </p:cxnSp>
      <p:cxnSp>
        <p:nvCxnSpPr>
          <p:cNvPr id="3648" name="Google Shape;3648;p226"/>
          <p:cNvCxnSpPr/>
          <p:nvPr/>
        </p:nvCxnSpPr>
        <p:spPr>
          <a:xfrm rot="10800000">
            <a:off x="1105138" y="2930225"/>
            <a:ext cx="1239000" cy="607500"/>
          </a:xfrm>
          <a:prstGeom prst="straightConnector1">
            <a:avLst/>
          </a:prstGeom>
          <a:noFill/>
          <a:ln w="9525" cap="flat" cmpd="sng">
            <a:solidFill>
              <a:schemeClr val="dk2"/>
            </a:solidFill>
            <a:prstDash val="solid"/>
            <a:round/>
            <a:headEnd type="none" w="med" len="med"/>
            <a:tailEnd type="triangle" w="med" len="med"/>
          </a:ln>
        </p:spPr>
      </p:cxnSp>
      <p:pic>
        <p:nvPicPr>
          <p:cNvPr id="3649" name="Google Shape;3649;p226"/>
          <p:cNvPicPr preferRelativeResize="0"/>
          <p:nvPr/>
        </p:nvPicPr>
        <p:blipFill>
          <a:blip r:embed="rId6">
            <a:alphaModFix/>
          </a:blip>
          <a:stretch>
            <a:fillRect/>
          </a:stretch>
        </p:blipFill>
        <p:spPr>
          <a:xfrm>
            <a:off x="6509938" y="1766472"/>
            <a:ext cx="1120476" cy="1120456"/>
          </a:xfrm>
          <a:prstGeom prst="rect">
            <a:avLst/>
          </a:prstGeom>
          <a:noFill/>
          <a:ln>
            <a:noFill/>
          </a:ln>
        </p:spPr>
      </p:pic>
      <p:pic>
        <p:nvPicPr>
          <p:cNvPr id="3650" name="Google Shape;3650;p226"/>
          <p:cNvPicPr preferRelativeResize="0"/>
          <p:nvPr/>
        </p:nvPicPr>
        <p:blipFill>
          <a:blip r:embed="rId7">
            <a:alphaModFix/>
          </a:blip>
          <a:stretch>
            <a:fillRect/>
          </a:stretch>
        </p:blipFill>
        <p:spPr>
          <a:xfrm>
            <a:off x="7630426" y="1234712"/>
            <a:ext cx="902400" cy="902400"/>
          </a:xfrm>
          <a:prstGeom prst="rect">
            <a:avLst/>
          </a:prstGeom>
          <a:noFill/>
          <a:ln>
            <a:noFill/>
          </a:ln>
        </p:spPr>
      </p:pic>
      <p:pic>
        <p:nvPicPr>
          <p:cNvPr id="3651" name="Google Shape;3651;p226"/>
          <p:cNvPicPr preferRelativeResize="0"/>
          <p:nvPr/>
        </p:nvPicPr>
        <p:blipFill>
          <a:blip r:embed="rId8">
            <a:alphaModFix/>
          </a:blip>
          <a:stretch>
            <a:fillRect/>
          </a:stretch>
        </p:blipFill>
        <p:spPr>
          <a:xfrm>
            <a:off x="7897100" y="2161300"/>
            <a:ext cx="987126" cy="987126"/>
          </a:xfrm>
          <a:prstGeom prst="rect">
            <a:avLst/>
          </a:prstGeom>
          <a:noFill/>
          <a:ln>
            <a:noFill/>
          </a:ln>
        </p:spPr>
      </p:pic>
      <p:pic>
        <p:nvPicPr>
          <p:cNvPr id="3652" name="Google Shape;3652;p226"/>
          <p:cNvPicPr preferRelativeResize="0"/>
          <p:nvPr/>
        </p:nvPicPr>
        <p:blipFill>
          <a:blip r:embed="rId9">
            <a:alphaModFix/>
          </a:blip>
          <a:stretch>
            <a:fillRect/>
          </a:stretch>
        </p:blipFill>
        <p:spPr>
          <a:xfrm>
            <a:off x="3654150" y="4156375"/>
            <a:ext cx="987124" cy="987124"/>
          </a:xfrm>
          <a:prstGeom prst="rect">
            <a:avLst/>
          </a:prstGeom>
          <a:noFill/>
          <a:ln>
            <a:noFill/>
          </a:ln>
        </p:spPr>
      </p:pic>
      <p:pic>
        <p:nvPicPr>
          <p:cNvPr id="3653" name="Google Shape;3653;p226"/>
          <p:cNvPicPr preferRelativeResize="0"/>
          <p:nvPr/>
        </p:nvPicPr>
        <p:blipFill>
          <a:blip r:embed="rId10">
            <a:alphaModFix/>
          </a:blip>
          <a:stretch>
            <a:fillRect/>
          </a:stretch>
        </p:blipFill>
        <p:spPr>
          <a:xfrm>
            <a:off x="4420320" y="4132000"/>
            <a:ext cx="1035876" cy="1035876"/>
          </a:xfrm>
          <a:prstGeom prst="rect">
            <a:avLst/>
          </a:prstGeom>
          <a:noFill/>
          <a:ln>
            <a:noFill/>
          </a:ln>
        </p:spPr>
      </p:pic>
      <p:sp>
        <p:nvSpPr>
          <p:cNvPr id="3654" name="Google Shape;3654;p226"/>
          <p:cNvSpPr txBox="1"/>
          <p:nvPr/>
        </p:nvSpPr>
        <p:spPr>
          <a:xfrm>
            <a:off x="4366838" y="29662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655" name="Google Shape;3655;p226"/>
          <p:cNvSpPr txBox="1"/>
          <p:nvPr/>
        </p:nvSpPr>
        <p:spPr>
          <a:xfrm>
            <a:off x="3358938" y="160335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656" name="Google Shape;3656;p226"/>
          <p:cNvSpPr txBox="1"/>
          <p:nvPr/>
        </p:nvSpPr>
        <p:spPr>
          <a:xfrm>
            <a:off x="6767163" y="14055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657" name="Google Shape;3657;p226"/>
          <p:cNvSpPr txBox="1"/>
          <p:nvPr/>
        </p:nvSpPr>
        <p:spPr>
          <a:xfrm>
            <a:off x="6260575" y="29662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658" name="Google Shape;3658;p226"/>
          <p:cNvSpPr txBox="1"/>
          <p:nvPr/>
        </p:nvSpPr>
        <p:spPr>
          <a:xfrm>
            <a:off x="2569213" y="30781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659" name="Google Shape;3659;p226"/>
          <p:cNvSpPr txBox="1"/>
          <p:nvPr/>
        </p:nvSpPr>
        <p:spPr>
          <a:xfrm>
            <a:off x="5272625" y="44940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
        <p:nvSpPr>
          <p:cNvPr id="3660" name="Google Shape;3660;p226"/>
          <p:cNvSpPr txBox="1"/>
          <p:nvPr/>
        </p:nvSpPr>
        <p:spPr>
          <a:xfrm>
            <a:off x="8415150" y="1025988"/>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
        <p:nvSpPr>
          <p:cNvPr id="3661" name="Google Shape;3661;p226"/>
          <p:cNvSpPr txBox="1"/>
          <p:nvPr/>
        </p:nvSpPr>
        <p:spPr>
          <a:xfrm>
            <a:off x="8532825" y="1915038"/>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B7B7B7"/>
                </a:solidFill>
              </a:rPr>
              <a:t>PT</a:t>
            </a:r>
            <a:endParaRPr sz="1800">
              <a:solidFill>
                <a:srgbClr val="B7B7B7"/>
              </a:solidFill>
            </a:endParaRPr>
          </a:p>
        </p:txBody>
      </p:sp>
      <p:sp>
        <p:nvSpPr>
          <p:cNvPr id="3662" name="Google Shape;3662;p226"/>
          <p:cNvSpPr txBox="1"/>
          <p:nvPr/>
        </p:nvSpPr>
        <p:spPr>
          <a:xfrm>
            <a:off x="3358950" y="4517738"/>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B7B7B7"/>
                </a:solidFill>
              </a:rPr>
              <a:t>PT</a:t>
            </a:r>
            <a:endParaRPr sz="1800">
              <a:solidFill>
                <a:srgbClr val="B7B7B7"/>
              </a:solidFill>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3667"/>
        <p:cNvGrpSpPr/>
        <p:nvPr/>
      </p:nvGrpSpPr>
      <p:grpSpPr>
        <a:xfrm>
          <a:off x="0" y="0"/>
          <a:ext cx="0" cy="0"/>
          <a:chOff x="0" y="0"/>
          <a:chExt cx="0" cy="0"/>
        </a:xfrm>
      </p:grpSpPr>
      <p:sp>
        <p:nvSpPr>
          <p:cNvPr id="3668" name="Google Shape;3668;p227"/>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187</a:t>
            </a:fld>
            <a:endParaRPr/>
          </a:p>
        </p:txBody>
      </p:sp>
      <p:sp>
        <p:nvSpPr>
          <p:cNvPr id="3669" name="Google Shape;3669;p2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Multilingual retrieval - one model per language</a:t>
            </a:r>
            <a:endParaRPr sz="3000" b="1">
              <a:solidFill>
                <a:srgbClr val="222222"/>
              </a:solidFill>
              <a:latin typeface="Raleway"/>
              <a:ea typeface="Raleway"/>
              <a:cs typeface="Raleway"/>
              <a:sym typeface="Raleway"/>
            </a:endParaRPr>
          </a:p>
        </p:txBody>
      </p:sp>
      <p:pic>
        <p:nvPicPr>
          <p:cNvPr id="3670" name="Google Shape;3670;p227"/>
          <p:cNvPicPr preferRelativeResize="0"/>
          <p:nvPr/>
        </p:nvPicPr>
        <p:blipFill>
          <a:blip r:embed="rId3">
            <a:alphaModFix/>
          </a:blip>
          <a:stretch>
            <a:fillRect/>
          </a:stretch>
        </p:blipFill>
        <p:spPr>
          <a:xfrm>
            <a:off x="819150" y="1766451"/>
            <a:ext cx="1120476" cy="1120476"/>
          </a:xfrm>
          <a:prstGeom prst="rect">
            <a:avLst/>
          </a:prstGeom>
          <a:noFill/>
          <a:ln>
            <a:noFill/>
          </a:ln>
        </p:spPr>
      </p:pic>
      <p:cxnSp>
        <p:nvCxnSpPr>
          <p:cNvPr id="3671" name="Google Shape;3671;p22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cxnSp>
        <p:nvCxnSpPr>
          <p:cNvPr id="3672" name="Google Shape;3672;p227"/>
          <p:cNvCxnSpPr>
            <a:stCxn id="3673" idx="3"/>
            <a:endCxn id="3674"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3675" name="Google Shape;3675;p227"/>
          <p:cNvCxnSpPr>
            <a:stCxn id="3674" idx="2"/>
            <a:endCxn id="3676" idx="0"/>
          </p:cNvCxnSpPr>
          <p:nvPr/>
        </p:nvCxnSpPr>
        <p:spPr>
          <a:xfrm>
            <a:off x="7070175" y="2887075"/>
            <a:ext cx="0" cy="470100"/>
          </a:xfrm>
          <a:prstGeom prst="straightConnector1">
            <a:avLst/>
          </a:prstGeom>
          <a:noFill/>
          <a:ln w="9525" cap="flat" cmpd="sng">
            <a:solidFill>
              <a:schemeClr val="dk2"/>
            </a:solidFill>
            <a:prstDash val="solid"/>
            <a:round/>
            <a:headEnd type="none" w="med" len="med"/>
            <a:tailEnd type="triangle" w="med" len="med"/>
          </a:ln>
        </p:spPr>
      </p:cxnSp>
      <p:pic>
        <p:nvPicPr>
          <p:cNvPr id="3677" name="Google Shape;3677;p227"/>
          <p:cNvPicPr preferRelativeResize="0"/>
          <p:nvPr/>
        </p:nvPicPr>
        <p:blipFill>
          <a:blip r:embed="rId4">
            <a:alphaModFix/>
          </a:blip>
          <a:stretch>
            <a:fillRect/>
          </a:stretch>
        </p:blipFill>
        <p:spPr>
          <a:xfrm>
            <a:off x="4109600" y="3215321"/>
            <a:ext cx="1120476" cy="1120454"/>
          </a:xfrm>
          <a:prstGeom prst="rect">
            <a:avLst/>
          </a:prstGeom>
          <a:noFill/>
          <a:ln>
            <a:noFill/>
          </a:ln>
        </p:spPr>
      </p:pic>
      <p:cxnSp>
        <p:nvCxnSpPr>
          <p:cNvPr id="3678" name="Google Shape;3678;p227"/>
          <p:cNvCxnSpPr>
            <a:stCxn id="3676" idx="1"/>
            <a:endCxn id="3677" idx="3"/>
          </p:cNvCxnSpPr>
          <p:nvPr/>
        </p:nvCxnSpPr>
        <p:spPr>
          <a:xfrm rot="10800000">
            <a:off x="5230076" y="3775548"/>
            <a:ext cx="762000" cy="32700"/>
          </a:xfrm>
          <a:prstGeom prst="straightConnector1">
            <a:avLst/>
          </a:prstGeom>
          <a:noFill/>
          <a:ln w="9525" cap="flat" cmpd="sng">
            <a:solidFill>
              <a:schemeClr val="dk2"/>
            </a:solidFill>
            <a:prstDash val="solid"/>
            <a:round/>
            <a:headEnd type="none" w="med" len="med"/>
            <a:tailEnd type="triangle" w="med" len="med"/>
          </a:ln>
        </p:spPr>
      </p:cxnSp>
      <p:cxnSp>
        <p:nvCxnSpPr>
          <p:cNvPr id="3679" name="Google Shape;3679;p227"/>
          <p:cNvCxnSpPr>
            <a:stCxn id="3677" idx="1"/>
            <a:endCxn id="3680" idx="3"/>
          </p:cNvCxnSpPr>
          <p:nvPr/>
        </p:nvCxnSpPr>
        <p:spPr>
          <a:xfrm rot="10800000">
            <a:off x="2892800" y="3768948"/>
            <a:ext cx="1216800" cy="6600"/>
          </a:xfrm>
          <a:prstGeom prst="straightConnector1">
            <a:avLst/>
          </a:prstGeom>
          <a:noFill/>
          <a:ln w="9525" cap="flat" cmpd="sng">
            <a:solidFill>
              <a:schemeClr val="dk2"/>
            </a:solidFill>
            <a:prstDash val="solid"/>
            <a:round/>
            <a:headEnd type="none" w="med" len="med"/>
            <a:tailEnd type="triangle" w="med" len="med"/>
          </a:ln>
        </p:spPr>
      </p:cxnSp>
      <p:cxnSp>
        <p:nvCxnSpPr>
          <p:cNvPr id="3681" name="Google Shape;3681;p227"/>
          <p:cNvCxnSpPr>
            <a:stCxn id="3680" idx="0"/>
            <a:endCxn id="3670" idx="2"/>
          </p:cNvCxnSpPr>
          <p:nvPr/>
        </p:nvCxnSpPr>
        <p:spPr>
          <a:xfrm rot="10800000">
            <a:off x="1379388" y="2886927"/>
            <a:ext cx="1239000" cy="607500"/>
          </a:xfrm>
          <a:prstGeom prst="straightConnector1">
            <a:avLst/>
          </a:prstGeom>
          <a:noFill/>
          <a:ln w="9525" cap="flat" cmpd="sng">
            <a:solidFill>
              <a:schemeClr val="dk2"/>
            </a:solidFill>
            <a:prstDash val="solid"/>
            <a:round/>
            <a:headEnd type="none" w="med" len="med"/>
            <a:tailEnd type="triangle" w="med" len="med"/>
          </a:ln>
        </p:spPr>
      </p:cxnSp>
      <p:pic>
        <p:nvPicPr>
          <p:cNvPr id="3682" name="Google Shape;3682;p227"/>
          <p:cNvPicPr preferRelativeResize="0"/>
          <p:nvPr/>
        </p:nvPicPr>
        <p:blipFill>
          <a:blip r:embed="rId5">
            <a:alphaModFix/>
          </a:blip>
          <a:stretch>
            <a:fillRect/>
          </a:stretch>
        </p:blipFill>
        <p:spPr>
          <a:xfrm>
            <a:off x="6509938" y="1766472"/>
            <a:ext cx="1120476" cy="1120456"/>
          </a:xfrm>
          <a:prstGeom prst="rect">
            <a:avLst/>
          </a:prstGeom>
          <a:noFill/>
          <a:ln>
            <a:noFill/>
          </a:ln>
        </p:spPr>
      </p:pic>
      <p:pic>
        <p:nvPicPr>
          <p:cNvPr id="3683" name="Google Shape;3683;p227"/>
          <p:cNvPicPr preferRelativeResize="0"/>
          <p:nvPr/>
        </p:nvPicPr>
        <p:blipFill>
          <a:blip r:embed="rId6">
            <a:alphaModFix/>
          </a:blip>
          <a:stretch>
            <a:fillRect/>
          </a:stretch>
        </p:blipFill>
        <p:spPr>
          <a:xfrm>
            <a:off x="7630426" y="1234712"/>
            <a:ext cx="902400" cy="902400"/>
          </a:xfrm>
          <a:prstGeom prst="rect">
            <a:avLst/>
          </a:prstGeom>
          <a:noFill/>
          <a:ln>
            <a:noFill/>
          </a:ln>
        </p:spPr>
      </p:pic>
      <p:pic>
        <p:nvPicPr>
          <p:cNvPr id="3684" name="Google Shape;3684;p227"/>
          <p:cNvPicPr preferRelativeResize="0"/>
          <p:nvPr/>
        </p:nvPicPr>
        <p:blipFill>
          <a:blip r:embed="rId7">
            <a:alphaModFix/>
          </a:blip>
          <a:stretch>
            <a:fillRect/>
          </a:stretch>
        </p:blipFill>
        <p:spPr>
          <a:xfrm>
            <a:off x="7897100" y="2161300"/>
            <a:ext cx="987126" cy="987126"/>
          </a:xfrm>
          <a:prstGeom prst="rect">
            <a:avLst/>
          </a:prstGeom>
          <a:noFill/>
          <a:ln>
            <a:noFill/>
          </a:ln>
        </p:spPr>
      </p:pic>
      <p:pic>
        <p:nvPicPr>
          <p:cNvPr id="3685" name="Google Shape;3685;p227"/>
          <p:cNvPicPr preferRelativeResize="0"/>
          <p:nvPr/>
        </p:nvPicPr>
        <p:blipFill>
          <a:blip r:embed="rId8">
            <a:alphaModFix/>
          </a:blip>
          <a:stretch>
            <a:fillRect/>
          </a:stretch>
        </p:blipFill>
        <p:spPr>
          <a:xfrm>
            <a:off x="3654150" y="4156375"/>
            <a:ext cx="987124" cy="987124"/>
          </a:xfrm>
          <a:prstGeom prst="rect">
            <a:avLst/>
          </a:prstGeom>
          <a:noFill/>
          <a:ln>
            <a:noFill/>
          </a:ln>
        </p:spPr>
      </p:pic>
      <p:pic>
        <p:nvPicPr>
          <p:cNvPr id="3686" name="Google Shape;3686;p227"/>
          <p:cNvPicPr preferRelativeResize="0"/>
          <p:nvPr/>
        </p:nvPicPr>
        <p:blipFill>
          <a:blip r:embed="rId9">
            <a:alphaModFix/>
          </a:blip>
          <a:stretch>
            <a:fillRect/>
          </a:stretch>
        </p:blipFill>
        <p:spPr>
          <a:xfrm>
            <a:off x="4420320" y="4132000"/>
            <a:ext cx="1035876" cy="1035876"/>
          </a:xfrm>
          <a:prstGeom prst="rect">
            <a:avLst/>
          </a:prstGeom>
          <a:noFill/>
          <a:ln>
            <a:noFill/>
          </a:ln>
        </p:spPr>
      </p:pic>
      <p:sp>
        <p:nvSpPr>
          <p:cNvPr id="3687" name="Google Shape;3687;p227"/>
          <p:cNvSpPr txBox="1"/>
          <p:nvPr/>
        </p:nvSpPr>
        <p:spPr>
          <a:xfrm>
            <a:off x="4366838" y="29662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688" name="Google Shape;3688;p227"/>
          <p:cNvSpPr txBox="1"/>
          <p:nvPr/>
        </p:nvSpPr>
        <p:spPr>
          <a:xfrm>
            <a:off x="6767163" y="14055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689" name="Google Shape;3689;p227"/>
          <p:cNvSpPr txBox="1"/>
          <p:nvPr/>
        </p:nvSpPr>
        <p:spPr>
          <a:xfrm>
            <a:off x="5272625" y="44940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
        <p:nvSpPr>
          <p:cNvPr id="3690" name="Google Shape;3690;p227"/>
          <p:cNvSpPr txBox="1"/>
          <p:nvPr/>
        </p:nvSpPr>
        <p:spPr>
          <a:xfrm>
            <a:off x="8346575" y="1093788"/>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
        <p:nvSpPr>
          <p:cNvPr id="3691" name="Google Shape;3691;p227"/>
          <p:cNvSpPr txBox="1"/>
          <p:nvPr/>
        </p:nvSpPr>
        <p:spPr>
          <a:xfrm>
            <a:off x="8532825" y="1915038"/>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B7B7B7"/>
                </a:solidFill>
              </a:rPr>
              <a:t>PT</a:t>
            </a:r>
            <a:endParaRPr sz="1800">
              <a:solidFill>
                <a:srgbClr val="B7B7B7"/>
              </a:solidFill>
            </a:endParaRPr>
          </a:p>
        </p:txBody>
      </p:sp>
      <p:sp>
        <p:nvSpPr>
          <p:cNvPr id="3692" name="Google Shape;3692;p227"/>
          <p:cNvSpPr txBox="1"/>
          <p:nvPr/>
        </p:nvSpPr>
        <p:spPr>
          <a:xfrm>
            <a:off x="3358950" y="4517738"/>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B7B7B7"/>
                </a:solidFill>
              </a:rPr>
              <a:t>PT</a:t>
            </a:r>
            <a:endParaRPr sz="1800">
              <a:solidFill>
                <a:srgbClr val="B7B7B7"/>
              </a:solidFill>
            </a:endParaRPr>
          </a:p>
        </p:txBody>
      </p:sp>
      <p:sp>
        <p:nvSpPr>
          <p:cNvPr id="3693" name="Google Shape;3693;p227"/>
          <p:cNvSpPr/>
          <p:nvPr/>
        </p:nvSpPr>
        <p:spPr>
          <a:xfrm>
            <a:off x="2485175" y="1954375"/>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rgbClr val="611BB8"/>
                </a:solidFill>
              </a:rPr>
              <a:t>Chi era Girolamo Muzio ?</a:t>
            </a:r>
            <a:endParaRPr>
              <a:solidFill>
                <a:schemeClr val="dk1"/>
              </a:solidFill>
            </a:endParaRPr>
          </a:p>
          <a:p>
            <a:pPr marL="0" lvl="0" indent="0" algn="ctr" rtl="0">
              <a:spcBef>
                <a:spcPts val="0"/>
              </a:spcBef>
              <a:spcAft>
                <a:spcPts val="0"/>
              </a:spcAft>
              <a:buNone/>
            </a:pPr>
            <a:endParaRPr>
              <a:solidFill>
                <a:srgbClr val="611BB8"/>
              </a:solidFill>
            </a:endParaRPr>
          </a:p>
        </p:txBody>
      </p:sp>
      <p:sp>
        <p:nvSpPr>
          <p:cNvPr id="3694" name="Google Shape;3694;p227"/>
          <p:cNvSpPr/>
          <p:nvPr/>
        </p:nvSpPr>
        <p:spPr>
          <a:xfrm>
            <a:off x="5992125" y="3357163"/>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chemeClr val="dk1"/>
                </a:solidFill>
                <a:latin typeface="Courier New"/>
                <a:ea typeface="Courier New"/>
                <a:cs typeface="Courier New"/>
                <a:sym typeface="Courier New"/>
              </a:rPr>
              <a:t>{</a:t>
            </a:r>
            <a:r>
              <a:rPr lang="zh-CN" b="1">
                <a:solidFill>
                  <a:srgbClr val="611BB8"/>
                </a:solidFill>
                <a:latin typeface="Courier New"/>
                <a:ea typeface="Courier New"/>
                <a:cs typeface="Courier New"/>
                <a:sym typeface="Courier New"/>
              </a:rPr>
              <a:t>Chi</a:t>
            </a:r>
            <a:r>
              <a:rPr lang="zh-CN">
                <a:solidFill>
                  <a:schemeClr val="dk1"/>
                </a:solidFill>
                <a:latin typeface="Courier New"/>
                <a:ea typeface="Courier New"/>
                <a:cs typeface="Courier New"/>
                <a:sym typeface="Courier New"/>
              </a:rPr>
              <a:t>: 3, </a:t>
            </a:r>
            <a:r>
              <a:rPr lang="zh-CN" b="1">
                <a:solidFill>
                  <a:srgbClr val="611BB8"/>
                </a:solidFill>
                <a:latin typeface="Courier New"/>
                <a:ea typeface="Courier New"/>
                <a:cs typeface="Courier New"/>
                <a:sym typeface="Courier New"/>
              </a:rPr>
              <a:t>Girolamo</a:t>
            </a:r>
            <a:r>
              <a:rPr lang="zh-CN">
                <a:solidFill>
                  <a:schemeClr val="dk1"/>
                </a:solidFill>
                <a:latin typeface="Courier New"/>
                <a:ea typeface="Courier New"/>
                <a:cs typeface="Courier New"/>
                <a:sym typeface="Courier New"/>
              </a:rPr>
              <a:t>: 5, </a:t>
            </a:r>
            <a:r>
              <a:rPr lang="zh-CN" b="1">
                <a:solidFill>
                  <a:srgbClr val="611BB8"/>
                </a:solidFill>
                <a:latin typeface="Courier New"/>
                <a:ea typeface="Courier New"/>
                <a:cs typeface="Courier New"/>
                <a:sym typeface="Courier New"/>
              </a:rPr>
              <a:t>Muzio</a:t>
            </a:r>
            <a:r>
              <a:rPr lang="zh-CN">
                <a:solidFill>
                  <a:srgbClr val="611BB8"/>
                </a:solidFill>
                <a:latin typeface="Courier New"/>
                <a:ea typeface="Courier New"/>
                <a:cs typeface="Courier New"/>
                <a:sym typeface="Courier New"/>
              </a:rPr>
              <a:t>:</a:t>
            </a:r>
            <a:r>
              <a:rPr lang="zh-CN">
                <a:solidFill>
                  <a:schemeClr val="dk1"/>
                </a:solidFill>
                <a:latin typeface="Courier New"/>
                <a:ea typeface="Courier New"/>
                <a:cs typeface="Courier New"/>
                <a:sym typeface="Courier New"/>
              </a:rPr>
              <a:t> 5, </a:t>
            </a:r>
            <a:r>
              <a:rPr lang="zh-CN" b="1">
                <a:solidFill>
                  <a:srgbClr val="611BB8"/>
                </a:solidFill>
                <a:latin typeface="Courier New"/>
                <a:ea typeface="Courier New"/>
                <a:cs typeface="Courier New"/>
                <a:sym typeface="Courier New"/>
              </a:rPr>
              <a:t>era</a:t>
            </a:r>
            <a:r>
              <a:rPr lang="zh-CN">
                <a:solidFill>
                  <a:schemeClr val="dk1"/>
                </a:solidFill>
                <a:latin typeface="Courier New"/>
                <a:ea typeface="Courier New"/>
                <a:cs typeface="Courier New"/>
                <a:sym typeface="Courier New"/>
              </a:rPr>
              <a:t>: 1, </a:t>
            </a:r>
            <a:r>
              <a:rPr lang="zh-CN" b="1">
                <a:solidFill>
                  <a:srgbClr val="611BB8"/>
                </a:solidFill>
                <a:latin typeface="Courier New"/>
                <a:ea typeface="Courier New"/>
                <a:cs typeface="Courier New"/>
                <a:sym typeface="Courier New"/>
              </a:rPr>
              <a:t>lingua</a:t>
            </a:r>
            <a:r>
              <a:rPr lang="zh-CN">
                <a:solidFill>
                  <a:schemeClr val="dk1"/>
                </a:solidFill>
                <a:latin typeface="Courier New"/>
                <a:ea typeface="Courier New"/>
                <a:cs typeface="Courier New"/>
                <a:sym typeface="Courier New"/>
              </a:rPr>
              <a:t>: 1, …}</a:t>
            </a:r>
            <a:endParaRPr>
              <a:solidFill>
                <a:schemeClr val="dk1"/>
              </a:solidFill>
            </a:endParaRPr>
          </a:p>
        </p:txBody>
      </p:sp>
      <p:sp>
        <p:nvSpPr>
          <p:cNvPr id="3695" name="Google Shape;3695;p227"/>
          <p:cNvSpPr txBox="1"/>
          <p:nvPr/>
        </p:nvSpPr>
        <p:spPr>
          <a:xfrm>
            <a:off x="7301375" y="29691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
        <p:nvSpPr>
          <p:cNvPr id="3696" name="Google Shape;3696;p227"/>
          <p:cNvSpPr txBox="1"/>
          <p:nvPr/>
        </p:nvSpPr>
        <p:spPr>
          <a:xfrm>
            <a:off x="2788250" y="15673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pic>
        <p:nvPicPr>
          <p:cNvPr id="3697" name="Google Shape;3697;p227"/>
          <p:cNvPicPr preferRelativeResize="0"/>
          <p:nvPr/>
        </p:nvPicPr>
        <p:blipFill>
          <a:blip r:embed="rId10">
            <a:alphaModFix/>
          </a:blip>
          <a:stretch>
            <a:fillRect/>
          </a:stretch>
        </p:blipFill>
        <p:spPr>
          <a:xfrm>
            <a:off x="2344100" y="3497900"/>
            <a:ext cx="548700" cy="548700"/>
          </a:xfrm>
          <a:prstGeom prst="rect">
            <a:avLst/>
          </a:prstGeom>
          <a:noFill/>
          <a:ln>
            <a:noFill/>
          </a:ln>
        </p:spPr>
      </p:pic>
      <p:sp>
        <p:nvSpPr>
          <p:cNvPr id="3698" name="Google Shape;3698;p227"/>
          <p:cNvSpPr txBox="1"/>
          <p:nvPr/>
        </p:nvSpPr>
        <p:spPr>
          <a:xfrm>
            <a:off x="2644500" y="30453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3703"/>
        <p:cNvGrpSpPr/>
        <p:nvPr/>
      </p:nvGrpSpPr>
      <p:grpSpPr>
        <a:xfrm>
          <a:off x="0" y="0"/>
          <a:ext cx="0" cy="0"/>
          <a:chOff x="0" y="0"/>
          <a:chExt cx="0" cy="0"/>
        </a:xfrm>
      </p:grpSpPr>
      <p:sp>
        <p:nvSpPr>
          <p:cNvPr id="3704" name="Google Shape;3704;p228"/>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188</a:t>
            </a:fld>
            <a:endParaRPr/>
          </a:p>
        </p:txBody>
      </p:sp>
      <p:sp>
        <p:nvSpPr>
          <p:cNvPr id="3705" name="Google Shape;3705;p2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Multilingual retrieval - ideal scenario</a:t>
            </a:r>
            <a:endParaRPr sz="3000" b="1">
              <a:solidFill>
                <a:srgbClr val="222222"/>
              </a:solidFill>
              <a:latin typeface="Raleway"/>
              <a:ea typeface="Raleway"/>
              <a:cs typeface="Raleway"/>
              <a:sym typeface="Raleway"/>
            </a:endParaRPr>
          </a:p>
        </p:txBody>
      </p:sp>
      <p:pic>
        <p:nvPicPr>
          <p:cNvPr id="3706" name="Google Shape;3706;p228"/>
          <p:cNvPicPr preferRelativeResize="0"/>
          <p:nvPr/>
        </p:nvPicPr>
        <p:blipFill>
          <a:blip r:embed="rId3">
            <a:alphaModFix/>
          </a:blip>
          <a:stretch>
            <a:fillRect/>
          </a:stretch>
        </p:blipFill>
        <p:spPr>
          <a:xfrm>
            <a:off x="819150" y="1766451"/>
            <a:ext cx="1120476" cy="1120476"/>
          </a:xfrm>
          <a:prstGeom prst="rect">
            <a:avLst/>
          </a:prstGeom>
          <a:noFill/>
          <a:ln>
            <a:noFill/>
          </a:ln>
        </p:spPr>
      </p:pic>
      <p:sp>
        <p:nvSpPr>
          <p:cNvPr id="3707" name="Google Shape;3707;p228"/>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rgbClr val="611BB8"/>
                </a:solidFill>
              </a:rPr>
              <a:t>Chi era Girolamo Muzio ?</a:t>
            </a:r>
            <a:endParaRPr>
              <a:solidFill>
                <a:srgbClr val="611BB8"/>
              </a:solidFill>
            </a:endParaRPr>
          </a:p>
        </p:txBody>
      </p:sp>
      <p:cxnSp>
        <p:nvCxnSpPr>
          <p:cNvPr id="3708" name="Google Shape;3708;p22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709" name="Google Shape;3709;p228"/>
          <p:cNvSpPr/>
          <p:nvPr/>
        </p:nvSpPr>
        <p:spPr>
          <a:xfrm>
            <a:off x="5992125" y="3357175"/>
            <a:ext cx="2156100" cy="902400"/>
          </a:xfrm>
          <a:prstGeom prst="rect">
            <a:avLst/>
          </a:prstGeom>
          <a:solidFill>
            <a:schemeClr val="lt2"/>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300">
                <a:latin typeface="Courier New"/>
                <a:ea typeface="Courier New"/>
                <a:cs typeface="Courier New"/>
                <a:sym typeface="Courier New"/>
              </a:rPr>
              <a:t>{</a:t>
            </a:r>
            <a:r>
              <a:rPr lang="zh-CN" sz="1300" b="1">
                <a:solidFill>
                  <a:srgbClr val="611BB8"/>
                </a:solidFill>
                <a:latin typeface="Courier New"/>
                <a:ea typeface="Courier New"/>
                <a:cs typeface="Courier New"/>
                <a:sym typeface="Courier New"/>
              </a:rPr>
              <a:t>Chi</a:t>
            </a:r>
            <a:r>
              <a:rPr lang="zh-CN" sz="1300">
                <a:latin typeface="Courier New"/>
                <a:ea typeface="Courier New"/>
                <a:cs typeface="Courier New"/>
                <a:sym typeface="Courier New"/>
              </a:rPr>
              <a:t>: 3, </a:t>
            </a:r>
            <a:r>
              <a:rPr lang="zh-CN" sz="1300" b="1">
                <a:latin typeface="Courier New"/>
                <a:ea typeface="Courier New"/>
                <a:cs typeface="Courier New"/>
                <a:sym typeface="Courier New"/>
              </a:rPr>
              <a:t>who</a:t>
            </a:r>
            <a:r>
              <a:rPr lang="zh-CN" sz="1300">
                <a:latin typeface="Courier New"/>
                <a:ea typeface="Courier New"/>
                <a:cs typeface="Courier New"/>
                <a:sym typeface="Courier New"/>
              </a:rPr>
              <a:t>: 3, </a:t>
            </a:r>
            <a:r>
              <a:rPr lang="zh-CN" sz="1300" b="1">
                <a:latin typeface="Courier New"/>
                <a:ea typeface="Courier New"/>
                <a:cs typeface="Courier New"/>
                <a:sym typeface="Courier New"/>
              </a:rPr>
              <a:t>Girolamo</a:t>
            </a:r>
            <a:r>
              <a:rPr lang="zh-CN" sz="1300">
                <a:latin typeface="Courier New"/>
                <a:ea typeface="Courier New"/>
                <a:cs typeface="Courier New"/>
                <a:sym typeface="Courier New"/>
              </a:rPr>
              <a:t>: 5, </a:t>
            </a:r>
            <a:r>
              <a:rPr lang="zh-CN" sz="1300" b="1">
                <a:latin typeface="Courier New"/>
                <a:ea typeface="Courier New"/>
                <a:cs typeface="Courier New"/>
                <a:sym typeface="Courier New"/>
              </a:rPr>
              <a:t>Muzio</a:t>
            </a:r>
            <a:r>
              <a:rPr lang="zh-CN" sz="1300">
                <a:latin typeface="Courier New"/>
                <a:ea typeface="Courier New"/>
                <a:cs typeface="Courier New"/>
                <a:sym typeface="Courier New"/>
              </a:rPr>
              <a:t>: 5, </a:t>
            </a:r>
            <a:r>
              <a:rPr lang="zh-CN" sz="1300" b="1">
                <a:solidFill>
                  <a:srgbClr val="611BB8"/>
                </a:solidFill>
                <a:latin typeface="Courier New"/>
                <a:ea typeface="Courier New"/>
                <a:cs typeface="Courier New"/>
                <a:sym typeface="Courier New"/>
              </a:rPr>
              <a:t>era</a:t>
            </a:r>
            <a:r>
              <a:rPr lang="zh-CN" sz="1300">
                <a:latin typeface="Courier New"/>
                <a:ea typeface="Courier New"/>
                <a:cs typeface="Courier New"/>
                <a:sym typeface="Courier New"/>
              </a:rPr>
              <a:t>: 1, </a:t>
            </a:r>
            <a:r>
              <a:rPr lang="zh-CN" sz="1300" b="1">
                <a:latin typeface="Courier New"/>
                <a:ea typeface="Courier New"/>
                <a:cs typeface="Courier New"/>
                <a:sym typeface="Courier New"/>
              </a:rPr>
              <a:t>Latin:</a:t>
            </a:r>
            <a:r>
              <a:rPr lang="zh-CN" sz="1300">
                <a:latin typeface="Courier New"/>
                <a:ea typeface="Courier New"/>
                <a:cs typeface="Courier New"/>
                <a:sym typeface="Courier New"/>
              </a:rPr>
              <a:t> 1, </a:t>
            </a:r>
            <a:r>
              <a:rPr lang="zh-CN" sz="1300" b="1">
                <a:solidFill>
                  <a:srgbClr val="611BB8"/>
                </a:solidFill>
                <a:latin typeface="Courier New"/>
                <a:ea typeface="Courier New"/>
                <a:cs typeface="Courier New"/>
                <a:sym typeface="Courier New"/>
              </a:rPr>
              <a:t>lingua</a:t>
            </a:r>
            <a:r>
              <a:rPr lang="zh-CN" sz="1300">
                <a:solidFill>
                  <a:schemeClr val="dk1"/>
                </a:solidFill>
                <a:latin typeface="Courier New"/>
                <a:ea typeface="Courier New"/>
                <a:cs typeface="Courier New"/>
                <a:sym typeface="Courier New"/>
              </a:rPr>
              <a:t>: 1, …}</a:t>
            </a:r>
            <a:endParaRPr sz="1300">
              <a:latin typeface="Courier New"/>
              <a:ea typeface="Courier New"/>
              <a:cs typeface="Courier New"/>
              <a:sym typeface="Courier New"/>
            </a:endParaRPr>
          </a:p>
        </p:txBody>
      </p:sp>
      <p:cxnSp>
        <p:nvCxnSpPr>
          <p:cNvPr id="3710" name="Google Shape;3710;p228"/>
          <p:cNvCxnSpPr>
            <a:stCxn id="3707" idx="3"/>
            <a:endCxn id="3711"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3712" name="Google Shape;3712;p228"/>
          <p:cNvCxnSpPr>
            <a:stCxn id="3711" idx="2"/>
            <a:endCxn id="3709" idx="0"/>
          </p:cNvCxnSpPr>
          <p:nvPr/>
        </p:nvCxnSpPr>
        <p:spPr>
          <a:xfrm>
            <a:off x="7070175" y="2887075"/>
            <a:ext cx="0" cy="470100"/>
          </a:xfrm>
          <a:prstGeom prst="straightConnector1">
            <a:avLst/>
          </a:prstGeom>
          <a:noFill/>
          <a:ln w="9525" cap="flat" cmpd="sng">
            <a:solidFill>
              <a:schemeClr val="dk2"/>
            </a:solidFill>
            <a:prstDash val="solid"/>
            <a:round/>
            <a:headEnd type="none" w="med" len="med"/>
            <a:tailEnd type="triangle" w="med" len="med"/>
          </a:ln>
        </p:spPr>
      </p:cxnSp>
      <p:pic>
        <p:nvPicPr>
          <p:cNvPr id="3713" name="Google Shape;3713;p228"/>
          <p:cNvPicPr preferRelativeResize="0"/>
          <p:nvPr/>
        </p:nvPicPr>
        <p:blipFill>
          <a:blip r:embed="rId4">
            <a:alphaModFix/>
          </a:blip>
          <a:stretch>
            <a:fillRect/>
          </a:stretch>
        </p:blipFill>
        <p:spPr>
          <a:xfrm>
            <a:off x="4109600" y="3215321"/>
            <a:ext cx="1120476" cy="1120454"/>
          </a:xfrm>
          <a:prstGeom prst="rect">
            <a:avLst/>
          </a:prstGeom>
          <a:noFill/>
          <a:ln>
            <a:noFill/>
          </a:ln>
        </p:spPr>
      </p:pic>
      <p:cxnSp>
        <p:nvCxnSpPr>
          <p:cNvPr id="3714" name="Google Shape;3714;p228"/>
          <p:cNvCxnSpPr>
            <a:stCxn id="3709" idx="1"/>
            <a:endCxn id="3713" idx="3"/>
          </p:cNvCxnSpPr>
          <p:nvPr/>
        </p:nvCxnSpPr>
        <p:spPr>
          <a:xfrm rot="10800000">
            <a:off x="5230125" y="3775675"/>
            <a:ext cx="762000" cy="32700"/>
          </a:xfrm>
          <a:prstGeom prst="straightConnector1">
            <a:avLst/>
          </a:prstGeom>
          <a:noFill/>
          <a:ln w="9525" cap="flat" cmpd="sng">
            <a:solidFill>
              <a:schemeClr val="dk2"/>
            </a:solidFill>
            <a:prstDash val="solid"/>
            <a:round/>
            <a:headEnd type="none" w="med" len="med"/>
            <a:tailEnd type="triangle" w="med" len="med"/>
          </a:ln>
        </p:spPr>
      </p:cxnSp>
      <p:pic>
        <p:nvPicPr>
          <p:cNvPr id="3715" name="Google Shape;3715;p228"/>
          <p:cNvPicPr preferRelativeResize="0"/>
          <p:nvPr/>
        </p:nvPicPr>
        <p:blipFill>
          <a:blip r:embed="rId5">
            <a:alphaModFix/>
          </a:blip>
          <a:stretch>
            <a:fillRect/>
          </a:stretch>
        </p:blipFill>
        <p:spPr>
          <a:xfrm>
            <a:off x="2344138" y="3494575"/>
            <a:ext cx="548700" cy="548700"/>
          </a:xfrm>
          <a:prstGeom prst="rect">
            <a:avLst/>
          </a:prstGeom>
          <a:noFill/>
          <a:ln>
            <a:noFill/>
          </a:ln>
        </p:spPr>
      </p:pic>
      <p:cxnSp>
        <p:nvCxnSpPr>
          <p:cNvPr id="3716" name="Google Shape;3716;p228"/>
          <p:cNvCxnSpPr>
            <a:stCxn id="3713" idx="1"/>
            <a:endCxn id="3715" idx="3"/>
          </p:cNvCxnSpPr>
          <p:nvPr/>
        </p:nvCxnSpPr>
        <p:spPr>
          <a:xfrm rot="10800000">
            <a:off x="2892800" y="3768948"/>
            <a:ext cx="1216800" cy="6600"/>
          </a:xfrm>
          <a:prstGeom prst="straightConnector1">
            <a:avLst/>
          </a:prstGeom>
          <a:noFill/>
          <a:ln w="9525" cap="flat" cmpd="sng">
            <a:solidFill>
              <a:schemeClr val="dk2"/>
            </a:solidFill>
            <a:prstDash val="solid"/>
            <a:round/>
            <a:headEnd type="none" w="med" len="med"/>
            <a:tailEnd type="triangle" w="med" len="med"/>
          </a:ln>
        </p:spPr>
      </p:cxnSp>
      <p:cxnSp>
        <p:nvCxnSpPr>
          <p:cNvPr id="3717" name="Google Shape;3717;p228"/>
          <p:cNvCxnSpPr>
            <a:stCxn id="3715" idx="0"/>
            <a:endCxn id="3706" idx="2"/>
          </p:cNvCxnSpPr>
          <p:nvPr/>
        </p:nvCxnSpPr>
        <p:spPr>
          <a:xfrm rot="10800000">
            <a:off x="1379488" y="2887075"/>
            <a:ext cx="1239000" cy="607500"/>
          </a:xfrm>
          <a:prstGeom prst="straightConnector1">
            <a:avLst/>
          </a:prstGeom>
          <a:noFill/>
          <a:ln w="9525" cap="flat" cmpd="sng">
            <a:solidFill>
              <a:schemeClr val="dk2"/>
            </a:solidFill>
            <a:prstDash val="solid"/>
            <a:round/>
            <a:headEnd type="none" w="med" len="med"/>
            <a:tailEnd type="triangle" w="med" len="med"/>
          </a:ln>
        </p:spPr>
      </p:cxnSp>
      <p:pic>
        <p:nvPicPr>
          <p:cNvPr id="3718" name="Google Shape;3718;p228"/>
          <p:cNvPicPr preferRelativeResize="0"/>
          <p:nvPr/>
        </p:nvPicPr>
        <p:blipFill>
          <a:blip r:embed="rId6">
            <a:alphaModFix/>
          </a:blip>
          <a:stretch>
            <a:fillRect/>
          </a:stretch>
        </p:blipFill>
        <p:spPr>
          <a:xfrm>
            <a:off x="2344150" y="4172250"/>
            <a:ext cx="548700" cy="548700"/>
          </a:xfrm>
          <a:prstGeom prst="rect">
            <a:avLst/>
          </a:prstGeom>
          <a:noFill/>
          <a:ln>
            <a:noFill/>
          </a:ln>
        </p:spPr>
      </p:pic>
      <p:pic>
        <p:nvPicPr>
          <p:cNvPr id="3719" name="Google Shape;3719;p228"/>
          <p:cNvPicPr preferRelativeResize="0"/>
          <p:nvPr/>
        </p:nvPicPr>
        <p:blipFill>
          <a:blip r:embed="rId7">
            <a:alphaModFix/>
          </a:blip>
          <a:stretch>
            <a:fillRect/>
          </a:stretch>
        </p:blipFill>
        <p:spPr>
          <a:xfrm>
            <a:off x="4151895" y="4138175"/>
            <a:ext cx="1035876" cy="1035876"/>
          </a:xfrm>
          <a:prstGeom prst="rect">
            <a:avLst/>
          </a:prstGeom>
          <a:noFill/>
          <a:ln>
            <a:noFill/>
          </a:ln>
        </p:spPr>
      </p:pic>
      <p:pic>
        <p:nvPicPr>
          <p:cNvPr id="3720" name="Google Shape;3720;p228"/>
          <p:cNvPicPr preferRelativeResize="0"/>
          <p:nvPr/>
        </p:nvPicPr>
        <p:blipFill>
          <a:blip r:embed="rId8">
            <a:alphaModFix/>
          </a:blip>
          <a:stretch>
            <a:fillRect/>
          </a:stretch>
        </p:blipFill>
        <p:spPr>
          <a:xfrm>
            <a:off x="6509938" y="1766300"/>
            <a:ext cx="1120476" cy="1120476"/>
          </a:xfrm>
          <a:prstGeom prst="rect">
            <a:avLst/>
          </a:prstGeom>
          <a:noFill/>
          <a:ln>
            <a:noFill/>
          </a:ln>
        </p:spPr>
      </p:pic>
      <p:sp>
        <p:nvSpPr>
          <p:cNvPr id="3721" name="Google Shape;3721;p228"/>
          <p:cNvSpPr txBox="1"/>
          <p:nvPr/>
        </p:nvSpPr>
        <p:spPr>
          <a:xfrm>
            <a:off x="2892850" y="429075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
        <p:nvSpPr>
          <p:cNvPr id="3722" name="Google Shape;3722;p228"/>
          <p:cNvSpPr txBox="1"/>
          <p:nvPr/>
        </p:nvSpPr>
        <p:spPr>
          <a:xfrm>
            <a:off x="6509975" y="1405500"/>
            <a:ext cx="17196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EN+</a:t>
            </a:r>
            <a:r>
              <a:rPr lang="zh-CN" sz="1800">
                <a:solidFill>
                  <a:srgbClr val="611BB8"/>
                </a:solidFill>
              </a:rPr>
              <a:t>IT+</a:t>
            </a:r>
            <a:r>
              <a:rPr lang="zh-CN" sz="1800">
                <a:solidFill>
                  <a:srgbClr val="999999"/>
                </a:solidFill>
              </a:rPr>
              <a:t>PT</a:t>
            </a:r>
            <a:r>
              <a:rPr lang="zh-CN" sz="1800">
                <a:solidFill>
                  <a:srgbClr val="611BB8"/>
                </a:solidFill>
              </a:rPr>
              <a:t>…</a:t>
            </a:r>
            <a:endParaRPr sz="1800">
              <a:solidFill>
                <a:srgbClr val="611BB8"/>
              </a:solidFill>
            </a:endParaRPr>
          </a:p>
        </p:txBody>
      </p:sp>
      <p:sp>
        <p:nvSpPr>
          <p:cNvPr id="3723" name="Google Shape;3723;p228"/>
          <p:cNvSpPr txBox="1"/>
          <p:nvPr/>
        </p:nvSpPr>
        <p:spPr>
          <a:xfrm>
            <a:off x="3062575" y="16029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
        <p:nvSpPr>
          <p:cNvPr id="3724" name="Google Shape;3724;p228"/>
          <p:cNvSpPr txBox="1"/>
          <p:nvPr/>
        </p:nvSpPr>
        <p:spPr>
          <a:xfrm>
            <a:off x="7255425" y="2966125"/>
            <a:ext cx="8928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r>
              <a:rPr lang="zh-CN" sz="1800">
                <a:solidFill>
                  <a:srgbClr val="611BB8"/>
                </a:solidFill>
              </a:rPr>
              <a:t>,IT</a:t>
            </a:r>
            <a:endParaRPr sz="1800">
              <a:solidFill>
                <a:srgbClr val="611BB8"/>
              </a:solidFill>
            </a:endParaRPr>
          </a:p>
        </p:txBody>
      </p:sp>
      <p:sp>
        <p:nvSpPr>
          <p:cNvPr id="3725" name="Google Shape;3725;p228"/>
          <p:cNvSpPr txBox="1"/>
          <p:nvPr/>
        </p:nvSpPr>
        <p:spPr>
          <a:xfrm>
            <a:off x="2839363" y="3279763"/>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726" name="Google Shape;3726;p228"/>
          <p:cNvSpPr/>
          <p:nvPr/>
        </p:nvSpPr>
        <p:spPr>
          <a:xfrm>
            <a:off x="4199650" y="3151900"/>
            <a:ext cx="988200" cy="19050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27" name="Google Shape;3727;p228"/>
          <p:cNvSpPr txBox="1"/>
          <p:nvPr/>
        </p:nvSpPr>
        <p:spPr>
          <a:xfrm>
            <a:off x="3910150" y="2801313"/>
            <a:ext cx="17196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EN+</a:t>
            </a:r>
            <a:r>
              <a:rPr lang="zh-CN" sz="1800">
                <a:solidFill>
                  <a:srgbClr val="611BB8"/>
                </a:solidFill>
              </a:rPr>
              <a:t>IT+</a:t>
            </a:r>
            <a:r>
              <a:rPr lang="zh-CN" sz="1800">
                <a:solidFill>
                  <a:srgbClr val="999999"/>
                </a:solidFill>
              </a:rPr>
              <a:t>PT</a:t>
            </a:r>
            <a:r>
              <a:rPr lang="zh-CN" sz="1800">
                <a:solidFill>
                  <a:srgbClr val="611BB8"/>
                </a:solidFill>
              </a:rPr>
              <a:t>…</a:t>
            </a:r>
            <a:endParaRPr sz="1800">
              <a:solidFill>
                <a:srgbClr val="611BB8"/>
              </a:solidFill>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3732"/>
        <p:cNvGrpSpPr/>
        <p:nvPr/>
      </p:nvGrpSpPr>
      <p:grpSpPr>
        <a:xfrm>
          <a:off x="0" y="0"/>
          <a:ext cx="0" cy="0"/>
          <a:chOff x="0" y="0"/>
          <a:chExt cx="0" cy="0"/>
        </a:xfrm>
      </p:grpSpPr>
      <p:sp>
        <p:nvSpPr>
          <p:cNvPr id="3733" name="Google Shape;3733;p229"/>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189</a:t>
            </a:fld>
            <a:endParaRPr/>
          </a:p>
        </p:txBody>
      </p:sp>
      <p:sp>
        <p:nvSpPr>
          <p:cNvPr id="3734" name="Google Shape;3734;p2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222222"/>
                </a:solidFill>
                <a:latin typeface="Raleway"/>
                <a:ea typeface="Raleway"/>
                <a:cs typeface="Raleway"/>
                <a:sym typeface="Raleway"/>
              </a:rPr>
              <a:t>Multilingual sparse retrieval: challenges</a:t>
            </a:r>
            <a:endParaRPr sz="3000" b="1">
              <a:solidFill>
                <a:srgbClr val="222222"/>
              </a:solidFill>
              <a:latin typeface="Raleway"/>
              <a:ea typeface="Raleway"/>
              <a:cs typeface="Raleway"/>
              <a:sym typeface="Raleway"/>
            </a:endParaRPr>
          </a:p>
        </p:txBody>
      </p:sp>
      <p:sp>
        <p:nvSpPr>
          <p:cNvPr id="3735" name="Google Shape;3735;p2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Lexical matching</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How do you perform lexical match over multiple languages?</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Size of MLM encoder</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Number of tokens increases massively (30k-&gt;250k)</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Training data</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How to distribute training data between languages.</a:t>
            </a:r>
            <a:endParaRPr sz="1600">
              <a:solidFill>
                <a:srgbClr val="222222"/>
              </a:solidFill>
              <a:latin typeface="Source Sans Pro"/>
              <a:ea typeface="Source Sans Pro"/>
              <a:cs typeface="Source Sans Pro"/>
              <a:sym typeface="Source Sans Pro"/>
            </a:endParaRPr>
          </a:p>
        </p:txBody>
      </p:sp>
      <p:cxnSp>
        <p:nvCxnSpPr>
          <p:cNvPr id="3736" name="Google Shape;3736;p22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We already have (non-learned) sparse models!</a:t>
            </a:r>
            <a:endParaRPr/>
          </a:p>
        </p:txBody>
      </p:sp>
      <p:sp>
        <p:nvSpPr>
          <p:cNvPr id="409" name="Google Shape;409;p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Clr>
                <a:schemeClr val="dk2"/>
              </a:buClr>
              <a:buSzPts val="1100"/>
              <a:buFont typeface="Arial"/>
              <a:buNone/>
            </a:pPr>
            <a:endParaRPr b="1">
              <a:solidFill>
                <a:srgbClr val="1A1D21"/>
              </a:solidFill>
            </a:endParaRPr>
          </a:p>
          <a:p>
            <a:pPr marL="0" lvl="0" indent="0" algn="ctr" rtl="0">
              <a:spcBef>
                <a:spcPts val="1200"/>
              </a:spcBef>
              <a:spcAft>
                <a:spcPts val="0"/>
              </a:spcAft>
              <a:buNone/>
            </a:pPr>
            <a:r>
              <a:rPr lang="zh-CN">
                <a:solidFill>
                  <a:srgbClr val="1A1D21"/>
                </a:solidFill>
              </a:rPr>
              <a:t>Rivers in Italy total about 1,200, and give rise, compared to other European countries,</a:t>
            </a:r>
            <a:br>
              <a:rPr lang="zh-CN">
                <a:solidFill>
                  <a:srgbClr val="1A1D21"/>
                </a:solidFill>
              </a:rPr>
            </a:br>
            <a:r>
              <a:rPr lang="zh-CN">
                <a:solidFill>
                  <a:srgbClr val="1A1D21"/>
                </a:solidFill>
              </a:rPr>
              <a:t>to a large number of marine mouths. This is due to the relative abundance of rain events in Italy, and to the presence of the Alpine chain rich in snowfields and glaciers in the northern part of the country, in the presence of the Apennines in the center-south and in the coastal extension of Italy. </a:t>
            </a:r>
            <a:endParaRPr>
              <a:solidFill>
                <a:srgbClr val="1A1D21"/>
              </a:solidFill>
            </a:endParaRPr>
          </a:p>
          <a:p>
            <a:pPr marL="0" lvl="0" indent="0" algn="ctr" rtl="0">
              <a:spcBef>
                <a:spcPts val="1200"/>
              </a:spcBef>
              <a:spcAft>
                <a:spcPts val="0"/>
              </a:spcAft>
              <a:buNone/>
            </a:pPr>
            <a:r>
              <a:rPr lang="zh-CN">
                <a:solidFill>
                  <a:srgbClr val="1A1D21"/>
                </a:solidFill>
              </a:rPr>
              <a:t>(TF) →</a:t>
            </a:r>
            <a:endParaRPr>
              <a:solidFill>
                <a:srgbClr val="1A1D21"/>
              </a:solidFill>
            </a:endParaRPr>
          </a:p>
          <a:p>
            <a:pPr marL="0" lvl="0" indent="0" algn="ctr" rtl="0">
              <a:spcBef>
                <a:spcPts val="1200"/>
              </a:spcBef>
              <a:spcAft>
                <a:spcPts val="1200"/>
              </a:spcAft>
              <a:buClr>
                <a:schemeClr val="dk2"/>
              </a:buClr>
              <a:buSzPts val="1100"/>
              <a:buFont typeface="Arial"/>
              <a:buNone/>
            </a:pPr>
            <a:r>
              <a:rPr lang="zh-CN" sz="1600">
                <a:solidFill>
                  <a:srgbClr val="1A1D21"/>
                </a:solidFill>
                <a:latin typeface="Courier New"/>
                <a:ea typeface="Courier New"/>
                <a:cs typeface="Courier New"/>
                <a:sym typeface="Courier New"/>
              </a:rPr>
              <a:t>{italy: 3, rivers: 1, alpine: 1, mouths: 1, snowfields: 1, ...}</a:t>
            </a:r>
            <a:endParaRPr>
              <a:solidFill>
                <a:srgbClr val="1A1D21"/>
              </a:solidFil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3740"/>
        <p:cNvGrpSpPr/>
        <p:nvPr/>
      </p:nvGrpSpPr>
      <p:grpSpPr>
        <a:xfrm>
          <a:off x="0" y="0"/>
          <a:ext cx="0" cy="0"/>
          <a:chOff x="0" y="0"/>
          <a:chExt cx="0" cy="0"/>
        </a:xfrm>
      </p:grpSpPr>
      <p:sp>
        <p:nvSpPr>
          <p:cNvPr id="3741" name="Google Shape;3741;p230"/>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3742" name="Google Shape;3742;p230"/>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3743" name="Google Shape;3743;p230"/>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3744" name="Google Shape;3744;p230"/>
          <p:cNvGrpSpPr/>
          <p:nvPr/>
        </p:nvGrpSpPr>
        <p:grpSpPr>
          <a:xfrm>
            <a:off x="541038" y="3489412"/>
            <a:ext cx="2025470" cy="195600"/>
            <a:chOff x="538513" y="3050312"/>
            <a:chExt cx="2025470" cy="195600"/>
          </a:xfrm>
        </p:grpSpPr>
        <p:sp>
          <p:nvSpPr>
            <p:cNvPr id="3745" name="Google Shape;3745;p230"/>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3746" name="Google Shape;3746;p230"/>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3747" name="Google Shape;3747;p230"/>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3748" name="Google Shape;3748;p230"/>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3749" name="Google Shape;3749;p230"/>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3750" name="Google Shape;3750;p230"/>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51" name="Google Shape;3751;p230"/>
          <p:cNvGrpSpPr/>
          <p:nvPr/>
        </p:nvGrpSpPr>
        <p:grpSpPr>
          <a:xfrm>
            <a:off x="516894" y="1769801"/>
            <a:ext cx="2141261" cy="254724"/>
            <a:chOff x="4927448" y="2061729"/>
            <a:chExt cx="875664" cy="123941"/>
          </a:xfrm>
        </p:grpSpPr>
        <p:sp>
          <p:nvSpPr>
            <p:cNvPr id="3752" name="Google Shape;3752;p230"/>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3753" name="Google Shape;3753;p230"/>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3754" name="Google Shape;3754;p230"/>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0.8</a:t>
              </a:r>
              <a:endParaRPr sz="800" b="1"/>
            </a:p>
          </p:txBody>
        </p:sp>
        <p:sp>
          <p:nvSpPr>
            <p:cNvPr id="3755" name="Google Shape;3755;p230"/>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1.4</a:t>
              </a:r>
              <a:endParaRPr sz="800" b="1">
                <a:solidFill>
                  <a:srgbClr val="FFFFFF"/>
                </a:solidFill>
                <a:latin typeface="Calibri"/>
                <a:ea typeface="Calibri"/>
                <a:cs typeface="Calibri"/>
                <a:sym typeface="Calibri"/>
              </a:endParaRPr>
            </a:p>
          </p:txBody>
        </p:sp>
        <p:sp>
          <p:nvSpPr>
            <p:cNvPr id="3756" name="Google Shape;3756;p230"/>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3757" name="Google Shape;3757;p230"/>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3758" name="Google Shape;3758;p230"/>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1.5</a:t>
              </a:r>
              <a:endParaRPr sz="800" b="1">
                <a:solidFill>
                  <a:srgbClr val="FFFFFF"/>
                </a:solidFill>
                <a:latin typeface="Calibri"/>
                <a:ea typeface="Calibri"/>
                <a:cs typeface="Calibri"/>
                <a:sym typeface="Calibri"/>
              </a:endParaRPr>
            </a:p>
          </p:txBody>
        </p:sp>
      </p:grpSp>
      <p:grpSp>
        <p:nvGrpSpPr>
          <p:cNvPr id="3759" name="Google Shape;3759;p230"/>
          <p:cNvGrpSpPr/>
          <p:nvPr/>
        </p:nvGrpSpPr>
        <p:grpSpPr>
          <a:xfrm>
            <a:off x="3154700" y="2775519"/>
            <a:ext cx="1211492" cy="186590"/>
            <a:chOff x="284030" y="2273193"/>
            <a:chExt cx="1211492" cy="186590"/>
          </a:xfrm>
        </p:grpSpPr>
        <p:sp>
          <p:nvSpPr>
            <p:cNvPr id="3760" name="Google Shape;3760;p230"/>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sp>
          <p:nvSpPr>
            <p:cNvPr id="3761" name="Google Shape;3761;p230"/>
            <p:cNvSpPr txBox="1"/>
            <p:nvPr/>
          </p:nvSpPr>
          <p:spPr>
            <a:xfrm>
              <a:off x="522322" y="2273193"/>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grpSp>
      <p:grpSp>
        <p:nvGrpSpPr>
          <p:cNvPr id="3762" name="Google Shape;3762;p230"/>
          <p:cNvGrpSpPr/>
          <p:nvPr/>
        </p:nvGrpSpPr>
        <p:grpSpPr>
          <a:xfrm>
            <a:off x="3156687" y="3073935"/>
            <a:ext cx="966412" cy="195462"/>
            <a:chOff x="1882362" y="1944731"/>
            <a:chExt cx="966412" cy="195462"/>
          </a:xfrm>
        </p:grpSpPr>
        <p:sp>
          <p:nvSpPr>
            <p:cNvPr id="3763" name="Google Shape;3763;p230"/>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3764" name="Google Shape;3764;p230"/>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3765" name="Google Shape;3765;p230"/>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6" name="Google Shape;3766;p230"/>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3767" name="Google Shape;3767;p230"/>
          <p:cNvSpPr/>
          <p:nvPr/>
        </p:nvSpPr>
        <p:spPr>
          <a:xfrm>
            <a:off x="546225" y="2366975"/>
            <a:ext cx="2082600" cy="2304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3768" name="Google Shape;3768;p230"/>
          <p:cNvSpPr txBox="1"/>
          <p:nvPr/>
        </p:nvSpPr>
        <p:spPr>
          <a:xfrm rot="-4148218">
            <a:off x="2284130" y="1368440"/>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3769" name="Google Shape;3769;p230"/>
          <p:cNvSpPr txBox="1"/>
          <p:nvPr/>
        </p:nvSpPr>
        <p:spPr>
          <a:xfrm rot="-4146878">
            <a:off x="1385820" y="136844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best</a:t>
            </a:r>
            <a:endParaRPr sz="1000" b="1" i="0" u="none" strike="noStrike" cap="none">
              <a:solidFill>
                <a:srgbClr val="000000"/>
              </a:solidFill>
              <a:latin typeface="Courier New"/>
              <a:ea typeface="Courier New"/>
              <a:cs typeface="Courier New"/>
              <a:sym typeface="Courier New"/>
            </a:endParaRPr>
          </a:p>
        </p:txBody>
      </p:sp>
      <p:sp>
        <p:nvSpPr>
          <p:cNvPr id="3770" name="Google Shape;3770;p230"/>
          <p:cNvSpPr txBox="1"/>
          <p:nvPr/>
        </p:nvSpPr>
        <p:spPr>
          <a:xfrm rot="-4147670">
            <a:off x="1066033" y="131714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dishes</a:t>
            </a:r>
            <a:endParaRPr sz="1000" b="1" i="0" u="none" strike="noStrike" cap="none">
              <a:solidFill>
                <a:srgbClr val="000000"/>
              </a:solidFill>
              <a:latin typeface="Courier New"/>
              <a:ea typeface="Courier New"/>
              <a:cs typeface="Courier New"/>
              <a:sym typeface="Courier New"/>
            </a:endParaRPr>
          </a:p>
        </p:txBody>
      </p:sp>
      <p:pic>
        <p:nvPicPr>
          <p:cNvPr id="3771" name="Google Shape;3771;p230"/>
          <p:cNvPicPr preferRelativeResize="0"/>
          <p:nvPr/>
        </p:nvPicPr>
        <p:blipFill rotWithShape="1">
          <a:blip r:embed="rId3">
            <a:alphaModFix/>
          </a:blip>
          <a:srcRect/>
          <a:stretch/>
        </p:blipFill>
        <p:spPr>
          <a:xfrm>
            <a:off x="3172977" y="3089329"/>
            <a:ext cx="164659" cy="164659"/>
          </a:xfrm>
          <a:prstGeom prst="rect">
            <a:avLst/>
          </a:prstGeom>
          <a:noFill/>
          <a:ln>
            <a:noFill/>
          </a:ln>
        </p:spPr>
      </p:pic>
      <p:sp>
        <p:nvSpPr>
          <p:cNvPr id="3772" name="Google Shape;3772;p230"/>
          <p:cNvSpPr/>
          <p:nvPr/>
        </p:nvSpPr>
        <p:spPr>
          <a:xfrm>
            <a:off x="1490175" y="264844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3" name="Google Shape;3773;p230"/>
          <p:cNvSpPr/>
          <p:nvPr/>
        </p:nvSpPr>
        <p:spPr>
          <a:xfrm>
            <a:off x="1490175" y="21395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4" name="Google Shape;3774;p230"/>
          <p:cNvSpPr txBox="1">
            <a:spLocks noGrp="1"/>
          </p:cNvSpPr>
          <p:nvPr>
            <p:ph type="title"/>
          </p:nvPr>
        </p:nvSpPr>
        <p:spPr>
          <a:xfrm>
            <a:off x="311700" y="334250"/>
            <a:ext cx="6247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 + External Expansion</a:t>
            </a:r>
            <a:endParaRPr b="1">
              <a:solidFill>
                <a:srgbClr val="611BB8"/>
              </a:solidFill>
            </a:endParaRPr>
          </a:p>
        </p:txBody>
      </p:sp>
      <p:sp>
        <p:nvSpPr>
          <p:cNvPr id="3775" name="Google Shape;3775;p230"/>
          <p:cNvSpPr txBox="1"/>
          <p:nvPr/>
        </p:nvSpPr>
        <p:spPr>
          <a:xfrm>
            <a:off x="4708250" y="1902450"/>
            <a:ext cx="36375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Learning to score input terms by an MLP regression head</a:t>
            </a:r>
            <a:endParaRPr sz="1600">
              <a:solidFill>
                <a:schemeClr val="dk2"/>
              </a:solidFill>
            </a:endParaRPr>
          </a:p>
        </p:txBody>
      </p:sp>
      <p:sp>
        <p:nvSpPr>
          <p:cNvPr id="3776" name="Google Shape;3776;p230"/>
          <p:cNvSpPr txBox="1"/>
          <p:nvPr/>
        </p:nvSpPr>
        <p:spPr>
          <a:xfrm>
            <a:off x="4708250" y="2775525"/>
            <a:ext cx="36375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Could not handle term mismatch </a:t>
            </a:r>
            <a:br>
              <a:rPr lang="zh-CN" sz="1600">
                <a:solidFill>
                  <a:schemeClr val="dk2"/>
                </a:solidFill>
              </a:rPr>
            </a:br>
            <a:r>
              <a:rPr lang="zh-CN" sz="1600">
                <a:solidFill>
                  <a:schemeClr val="dk2"/>
                </a:solidFill>
              </a:rPr>
              <a:t>(e.g., “best dishes” vs “bigoli”)</a:t>
            </a:r>
            <a:endParaRPr sz="1600">
              <a:solidFill>
                <a:schemeClr val="dk2"/>
              </a:solidFill>
            </a:endParaRPr>
          </a:p>
        </p:txBody>
      </p:sp>
      <p:sp>
        <p:nvSpPr>
          <p:cNvPr id="3777" name="Google Shape;3777;p230"/>
          <p:cNvSpPr/>
          <p:nvPr/>
        </p:nvSpPr>
        <p:spPr>
          <a:xfrm>
            <a:off x="3064625" y="4350900"/>
            <a:ext cx="2703000" cy="3387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sz="1200"/>
              <a:t>Expansion Module (e.g., Doc2Query)</a:t>
            </a:r>
            <a:endParaRPr sz="1200" i="0" u="none" strike="noStrike" cap="none">
              <a:solidFill>
                <a:srgbClr val="000000"/>
              </a:solidFill>
            </a:endParaRPr>
          </a:p>
        </p:txBody>
      </p:sp>
      <p:sp>
        <p:nvSpPr>
          <p:cNvPr id="3778" name="Google Shape;3778;p230"/>
          <p:cNvSpPr/>
          <p:nvPr/>
        </p:nvSpPr>
        <p:spPr>
          <a:xfrm>
            <a:off x="2736475" y="4395175"/>
            <a:ext cx="243900" cy="2547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79" name="Google Shape;3779;p230"/>
          <p:cNvPicPr preferRelativeResize="0"/>
          <p:nvPr/>
        </p:nvPicPr>
        <p:blipFill rotWithShape="1">
          <a:blip r:embed="rId3">
            <a:alphaModFix/>
          </a:blip>
          <a:srcRect/>
          <a:stretch/>
        </p:blipFill>
        <p:spPr>
          <a:xfrm>
            <a:off x="3172977" y="2786479"/>
            <a:ext cx="164659" cy="164659"/>
          </a:xfrm>
          <a:prstGeom prst="rect">
            <a:avLst/>
          </a:prstGeom>
          <a:noFill/>
          <a:ln>
            <a:noFill/>
          </a:ln>
        </p:spPr>
      </p:pic>
      <p:sp>
        <p:nvSpPr>
          <p:cNvPr id="3780" name="Google Shape;3780;p2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190</a:t>
            </a:fld>
            <a:endParaRPr/>
          </a:p>
        </p:txBody>
      </p:sp>
      <p:sp>
        <p:nvSpPr>
          <p:cNvPr id="3781" name="Google Shape;3781;p230"/>
          <p:cNvSpPr/>
          <p:nvPr/>
        </p:nvSpPr>
        <p:spPr>
          <a:xfrm>
            <a:off x="6208575" y="51950"/>
            <a:ext cx="2433240" cy="124686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rgbClr val="611BB8"/>
                </a:solidFill>
                <a:latin typeface="Source Sans Pro"/>
                <a:ea typeface="Source Sans Pro"/>
                <a:cs typeface="Source Sans Pro"/>
                <a:sym typeface="Source Sans Pro"/>
              </a:rPr>
              <a:t>Recall from earlier</a:t>
            </a:r>
            <a:endParaRPr>
              <a:solidFill>
                <a:srgbClr val="611BB8"/>
              </a:solidFill>
              <a:latin typeface="Source Sans Pro"/>
              <a:ea typeface="Source Sans Pro"/>
              <a:cs typeface="Source Sans Pro"/>
              <a:sym typeface="Source Sans Pro"/>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3785"/>
        <p:cNvGrpSpPr/>
        <p:nvPr/>
      </p:nvGrpSpPr>
      <p:grpSpPr>
        <a:xfrm>
          <a:off x="0" y="0"/>
          <a:ext cx="0" cy="0"/>
          <a:chOff x="0" y="0"/>
          <a:chExt cx="0" cy="0"/>
        </a:xfrm>
      </p:grpSpPr>
      <p:sp>
        <p:nvSpPr>
          <p:cNvPr id="3786" name="Google Shape;3786;p231"/>
          <p:cNvSpPr/>
          <p:nvPr/>
        </p:nvSpPr>
        <p:spPr>
          <a:xfrm>
            <a:off x="5831489"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7" name="Google Shape;3787;p231"/>
          <p:cNvSpPr/>
          <p:nvPr/>
        </p:nvSpPr>
        <p:spPr>
          <a:xfrm>
            <a:off x="5831489"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8" name="Google Shape;3788;p231"/>
          <p:cNvSpPr txBox="1"/>
          <p:nvPr/>
        </p:nvSpPr>
        <p:spPr>
          <a:xfrm>
            <a:off x="4772975" y="46278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3789" name="Google Shape;3789;p231"/>
          <p:cNvSpPr/>
          <p:nvPr/>
        </p:nvSpPr>
        <p:spPr>
          <a:xfrm>
            <a:off x="4886075" y="41930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3790" name="Google Shape;3790;p231"/>
          <p:cNvGrpSpPr/>
          <p:nvPr/>
        </p:nvGrpSpPr>
        <p:grpSpPr>
          <a:xfrm>
            <a:off x="4880888" y="3821962"/>
            <a:ext cx="2025470" cy="195600"/>
            <a:chOff x="538513" y="3050312"/>
            <a:chExt cx="2025470" cy="195600"/>
          </a:xfrm>
        </p:grpSpPr>
        <p:sp>
          <p:nvSpPr>
            <p:cNvPr id="3791" name="Google Shape;3791;p231"/>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3792" name="Google Shape;3792;p231"/>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3793" name="Google Shape;3793;p231"/>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3794" name="Google Shape;3794;p231"/>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3795" name="Google Shape;3795;p231"/>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3796" name="Google Shape;3796;p231"/>
          <p:cNvSpPr/>
          <p:nvPr/>
        </p:nvSpPr>
        <p:spPr>
          <a:xfrm>
            <a:off x="5830025" y="45583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7" name="Google Shape;3797;p231"/>
          <p:cNvSpPr/>
          <p:nvPr/>
        </p:nvSpPr>
        <p:spPr>
          <a:xfrm>
            <a:off x="4886080" y="31493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3798" name="Google Shape;3798;p231"/>
          <p:cNvSpPr/>
          <p:nvPr/>
        </p:nvSpPr>
        <p:spPr>
          <a:xfrm>
            <a:off x="4843550" y="2505525"/>
            <a:ext cx="2082600" cy="4113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chemeClr val="dk1"/>
                </a:solidFill>
              </a:rPr>
              <a:t>MLM Head</a:t>
            </a:r>
            <a:endParaRPr b="1"/>
          </a:p>
        </p:txBody>
      </p:sp>
      <p:sp>
        <p:nvSpPr>
          <p:cNvPr id="3799" name="Google Shape;3799;p231"/>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Encoder</a:t>
            </a:r>
            <a:endParaRPr b="1">
              <a:solidFill>
                <a:srgbClr val="611BB8"/>
              </a:solidFill>
            </a:endParaRPr>
          </a:p>
        </p:txBody>
      </p:sp>
      <p:graphicFrame>
        <p:nvGraphicFramePr>
          <p:cNvPr id="3800" name="Google Shape;3800;p231"/>
          <p:cNvGraphicFramePr/>
          <p:nvPr/>
        </p:nvGraphicFramePr>
        <p:xfrm>
          <a:off x="5346328" y="877264"/>
          <a:ext cx="200000" cy="140818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3109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5"/>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801" name="Google Shape;3801;p231"/>
          <p:cNvSpPr/>
          <p:nvPr/>
        </p:nvSpPr>
        <p:spPr>
          <a:xfrm>
            <a:off x="5831489"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2" name="Google Shape;3802;p231"/>
          <p:cNvSpPr/>
          <p:nvPr/>
        </p:nvSpPr>
        <p:spPr>
          <a:xfrm>
            <a:off x="5380687"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3" name="Google Shape;3803;p231"/>
          <p:cNvSpPr/>
          <p:nvPr/>
        </p:nvSpPr>
        <p:spPr>
          <a:xfrm>
            <a:off x="4929884"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4" name="Google Shape;3804;p231"/>
          <p:cNvSpPr/>
          <p:nvPr/>
        </p:nvSpPr>
        <p:spPr>
          <a:xfrm>
            <a:off x="6282292"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5" name="Google Shape;3805;p231"/>
          <p:cNvSpPr/>
          <p:nvPr/>
        </p:nvSpPr>
        <p:spPr>
          <a:xfrm>
            <a:off x="6733095"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806" name="Google Shape;3806;p231"/>
          <p:cNvGraphicFramePr/>
          <p:nvPr/>
        </p:nvGraphicFramePr>
        <p:xfrm>
          <a:off x="5792398" y="877264"/>
          <a:ext cx="200000" cy="138684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2"/>
                  </a:ext>
                </a:extLst>
              </a:tr>
              <a:tr h="2877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5"/>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6"/>
                  </a:ext>
                </a:extLst>
              </a:tr>
            </a:tbl>
          </a:graphicData>
        </a:graphic>
      </p:graphicFrame>
      <p:graphicFrame>
        <p:nvGraphicFramePr>
          <p:cNvPr id="3807" name="Google Shape;3807;p231"/>
          <p:cNvGraphicFramePr/>
          <p:nvPr/>
        </p:nvGraphicFramePr>
        <p:xfrm>
          <a:off x="4900259" y="877264"/>
          <a:ext cx="200000" cy="140103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6"/>
                  </a:ext>
                </a:extLst>
              </a:tr>
            </a:tbl>
          </a:graphicData>
        </a:graphic>
      </p:graphicFrame>
      <p:graphicFrame>
        <p:nvGraphicFramePr>
          <p:cNvPr id="3808" name="Google Shape;3808;p231"/>
          <p:cNvGraphicFramePr/>
          <p:nvPr/>
        </p:nvGraphicFramePr>
        <p:xfrm>
          <a:off x="6238467" y="877264"/>
          <a:ext cx="200000" cy="1413655"/>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0"/>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1"/>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163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4"/>
                  </a:ext>
                </a:extLst>
              </a:tr>
              <a:tr h="165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5"/>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3809" name="Google Shape;3809;p231"/>
          <p:cNvSpPr/>
          <p:nvPr/>
        </p:nvSpPr>
        <p:spPr>
          <a:xfrm rot="-5400000">
            <a:off x="5830373" y="-465625"/>
            <a:ext cx="169200" cy="2223300"/>
          </a:xfrm>
          <a:prstGeom prst="rightBrace">
            <a:avLst>
              <a:gd name="adj1" fmla="val 43314"/>
              <a:gd name="adj2" fmla="val 51381"/>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0" name="Google Shape;3810;p231"/>
          <p:cNvSpPr/>
          <p:nvPr/>
        </p:nvSpPr>
        <p:spPr>
          <a:xfrm>
            <a:off x="7094573" y="760743"/>
            <a:ext cx="79200" cy="1563300"/>
          </a:xfrm>
          <a:prstGeom prst="rightBrace">
            <a:avLst>
              <a:gd name="adj1" fmla="val 120665"/>
              <a:gd name="adj2" fmla="val 49236"/>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1" name="Google Shape;3811;p231"/>
          <p:cNvSpPr txBox="1"/>
          <p:nvPr/>
        </p:nvSpPr>
        <p:spPr>
          <a:xfrm>
            <a:off x="7274614" y="1219050"/>
            <a:ext cx="522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Logits over vocab</a:t>
            </a:r>
            <a:endParaRPr sz="1200" b="0" i="0" u="none" strike="noStrike" cap="none">
              <a:solidFill>
                <a:srgbClr val="000000"/>
              </a:solidFill>
              <a:latin typeface="Arial"/>
              <a:ea typeface="Arial"/>
              <a:cs typeface="Arial"/>
              <a:sym typeface="Arial"/>
            </a:endParaRPr>
          </a:p>
        </p:txBody>
      </p:sp>
      <p:graphicFrame>
        <p:nvGraphicFramePr>
          <p:cNvPr id="3812" name="Google Shape;3812;p231"/>
          <p:cNvGraphicFramePr/>
          <p:nvPr/>
        </p:nvGraphicFramePr>
        <p:xfrm>
          <a:off x="6684537" y="877264"/>
          <a:ext cx="200000" cy="141258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153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4"/>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3813" name="Google Shape;3813;p231"/>
          <p:cNvSpPr/>
          <p:nvPr/>
        </p:nvSpPr>
        <p:spPr>
          <a:xfrm>
            <a:off x="5380687"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4" name="Google Shape;3814;p231"/>
          <p:cNvSpPr/>
          <p:nvPr/>
        </p:nvSpPr>
        <p:spPr>
          <a:xfrm>
            <a:off x="4929884"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5" name="Google Shape;3815;p231"/>
          <p:cNvSpPr/>
          <p:nvPr/>
        </p:nvSpPr>
        <p:spPr>
          <a:xfrm>
            <a:off x="6282292"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6" name="Google Shape;3816;p231"/>
          <p:cNvSpPr/>
          <p:nvPr/>
        </p:nvSpPr>
        <p:spPr>
          <a:xfrm>
            <a:off x="6733095"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7" name="Google Shape;3817;p231"/>
          <p:cNvSpPr/>
          <p:nvPr/>
        </p:nvSpPr>
        <p:spPr>
          <a:xfrm>
            <a:off x="5380687"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8" name="Google Shape;3818;p231"/>
          <p:cNvSpPr/>
          <p:nvPr/>
        </p:nvSpPr>
        <p:spPr>
          <a:xfrm>
            <a:off x="4929884"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9" name="Google Shape;3819;p231"/>
          <p:cNvSpPr/>
          <p:nvPr/>
        </p:nvSpPr>
        <p:spPr>
          <a:xfrm>
            <a:off x="6282292"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0" name="Google Shape;3820;p231"/>
          <p:cNvSpPr/>
          <p:nvPr/>
        </p:nvSpPr>
        <p:spPr>
          <a:xfrm>
            <a:off x="6733095"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1" name="Google Shape;3821;p231"/>
          <p:cNvSpPr/>
          <p:nvPr/>
        </p:nvSpPr>
        <p:spPr>
          <a:xfrm>
            <a:off x="4772975" y="234475"/>
            <a:ext cx="2357400" cy="1803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rgbClr val="FFFFFF"/>
                </a:solidFill>
                <a:latin typeface="Arial"/>
                <a:ea typeface="Arial"/>
                <a:cs typeface="Arial"/>
                <a:sym typeface="Arial"/>
              </a:rPr>
              <a:t>sparse vector</a:t>
            </a:r>
            <a:endParaRPr sz="1100" b="0" i="0" u="none" strike="noStrike" cap="none">
              <a:solidFill>
                <a:srgbClr val="FFFFFF"/>
              </a:solidFill>
              <a:latin typeface="Arial"/>
              <a:ea typeface="Arial"/>
              <a:cs typeface="Arial"/>
              <a:sym typeface="Arial"/>
            </a:endParaRPr>
          </a:p>
        </p:txBody>
      </p:sp>
      <p:sp>
        <p:nvSpPr>
          <p:cNvPr id="3822" name="Google Shape;3822;p231"/>
          <p:cNvSpPr txBox="1"/>
          <p:nvPr/>
        </p:nvSpPr>
        <p:spPr>
          <a:xfrm>
            <a:off x="6062375" y="445027"/>
            <a:ext cx="16893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Column-wise pooling</a:t>
            </a:r>
            <a:endParaRPr sz="1200" b="0" i="0" u="none" strike="noStrike" cap="none">
              <a:solidFill>
                <a:srgbClr val="000000"/>
              </a:solidFill>
              <a:latin typeface="Arial"/>
              <a:ea typeface="Arial"/>
              <a:cs typeface="Arial"/>
              <a:sym typeface="Arial"/>
            </a:endParaRPr>
          </a:p>
        </p:txBody>
      </p:sp>
      <p:grpSp>
        <p:nvGrpSpPr>
          <p:cNvPr id="3823" name="Google Shape;3823;p231"/>
          <p:cNvGrpSpPr/>
          <p:nvPr/>
        </p:nvGrpSpPr>
        <p:grpSpPr>
          <a:xfrm>
            <a:off x="2031050" y="2505525"/>
            <a:ext cx="2263898" cy="186596"/>
            <a:chOff x="284030" y="2273187"/>
            <a:chExt cx="2263898" cy="186596"/>
          </a:xfrm>
        </p:grpSpPr>
        <p:sp>
          <p:nvSpPr>
            <p:cNvPr id="3824" name="Google Shape;3824;p231"/>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sp>
          <p:nvSpPr>
            <p:cNvPr id="3825" name="Google Shape;3825;p231"/>
            <p:cNvSpPr txBox="1"/>
            <p:nvPr/>
          </p:nvSpPr>
          <p:spPr>
            <a:xfrm>
              <a:off x="522328" y="2273187"/>
              <a:ext cx="2025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t>e</a:t>
              </a:r>
              <a:r>
                <a:rPr lang="zh-CN" sz="1200" b="0" i="0" u="none" strike="noStrike" cap="none">
                  <a:solidFill>
                    <a:srgbClr val="000000"/>
                  </a:solidFill>
                  <a:latin typeface="Arial"/>
                  <a:ea typeface="Arial"/>
                  <a:cs typeface="Arial"/>
                  <a:sym typeface="Arial"/>
                </a:rPr>
                <a:t>xpansion </a:t>
              </a:r>
              <a:r>
                <a:rPr lang="zh-CN" sz="1200">
                  <a:solidFill>
                    <a:schemeClr val="dk1"/>
                  </a:solidFill>
                </a:rPr>
                <a:t>(differentiable)</a:t>
              </a:r>
              <a:endParaRPr sz="1200" b="0" i="0" u="none" strike="noStrike" cap="none">
                <a:solidFill>
                  <a:srgbClr val="000000"/>
                </a:solidFill>
                <a:latin typeface="Arial"/>
                <a:ea typeface="Arial"/>
                <a:cs typeface="Arial"/>
                <a:sym typeface="Arial"/>
              </a:endParaRPr>
            </a:p>
          </p:txBody>
        </p:sp>
      </p:grpSp>
      <p:grpSp>
        <p:nvGrpSpPr>
          <p:cNvPr id="3826" name="Google Shape;3826;p231"/>
          <p:cNvGrpSpPr/>
          <p:nvPr/>
        </p:nvGrpSpPr>
        <p:grpSpPr>
          <a:xfrm>
            <a:off x="2033044" y="2803950"/>
            <a:ext cx="2691100" cy="195459"/>
            <a:chOff x="1882362" y="1944734"/>
            <a:chExt cx="2320914" cy="195459"/>
          </a:xfrm>
        </p:grpSpPr>
        <p:sp>
          <p:nvSpPr>
            <p:cNvPr id="3827" name="Google Shape;3827;p231"/>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3828" name="Google Shape;3828;p231"/>
            <p:cNvSpPr txBox="1"/>
            <p:nvPr/>
          </p:nvSpPr>
          <p:spPr>
            <a:xfrm>
              <a:off x="2120676" y="1944734"/>
              <a:ext cx="2082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t>w</a:t>
              </a:r>
              <a:r>
                <a:rPr lang="zh-CN" sz="1200" b="0" i="0" u="none" strike="noStrike" cap="none">
                  <a:solidFill>
                    <a:srgbClr val="000000"/>
                  </a:solidFill>
                  <a:latin typeface="Arial"/>
                  <a:ea typeface="Arial"/>
                  <a:cs typeface="Arial"/>
                  <a:sym typeface="Arial"/>
                </a:rPr>
                <a:t>eighting</a:t>
              </a:r>
              <a:endParaRPr sz="1200" b="0" i="0" u="none" strike="noStrike" cap="none">
                <a:solidFill>
                  <a:srgbClr val="000000"/>
                </a:solidFill>
                <a:latin typeface="Arial"/>
                <a:ea typeface="Arial"/>
                <a:cs typeface="Arial"/>
                <a:sym typeface="Arial"/>
              </a:endParaRPr>
            </a:p>
          </p:txBody>
        </p:sp>
      </p:grpSp>
      <p:pic>
        <p:nvPicPr>
          <p:cNvPr id="3829" name="Google Shape;3829;p231"/>
          <p:cNvPicPr preferRelativeResize="0"/>
          <p:nvPr/>
        </p:nvPicPr>
        <p:blipFill rotWithShape="1">
          <a:blip r:embed="rId3">
            <a:alphaModFix/>
          </a:blip>
          <a:srcRect/>
          <a:stretch/>
        </p:blipFill>
        <p:spPr>
          <a:xfrm>
            <a:off x="2049327" y="2819342"/>
            <a:ext cx="164659" cy="164659"/>
          </a:xfrm>
          <a:prstGeom prst="rect">
            <a:avLst/>
          </a:prstGeom>
          <a:noFill/>
          <a:ln>
            <a:noFill/>
          </a:ln>
        </p:spPr>
      </p:pic>
      <p:pic>
        <p:nvPicPr>
          <p:cNvPr id="3830" name="Google Shape;3830;p231"/>
          <p:cNvPicPr preferRelativeResize="0"/>
          <p:nvPr/>
        </p:nvPicPr>
        <p:blipFill rotWithShape="1">
          <a:blip r:embed="rId3">
            <a:alphaModFix/>
          </a:blip>
          <a:srcRect/>
          <a:stretch/>
        </p:blipFill>
        <p:spPr>
          <a:xfrm>
            <a:off x="2049327" y="2516492"/>
            <a:ext cx="164659" cy="164659"/>
          </a:xfrm>
          <a:prstGeom prst="rect">
            <a:avLst/>
          </a:prstGeom>
          <a:noFill/>
          <a:ln>
            <a:noFill/>
          </a:ln>
        </p:spPr>
      </p:pic>
      <p:sp>
        <p:nvSpPr>
          <p:cNvPr id="3831" name="Google Shape;3831;p2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191</a:t>
            </a:fld>
            <a:endParaRPr/>
          </a:p>
        </p:txBody>
      </p:sp>
      <p:sp>
        <p:nvSpPr>
          <p:cNvPr id="3832" name="Google Shape;3832;p231"/>
          <p:cNvSpPr/>
          <p:nvPr/>
        </p:nvSpPr>
        <p:spPr>
          <a:xfrm>
            <a:off x="164525" y="3821950"/>
            <a:ext cx="2433240" cy="124686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rgbClr val="611BB8"/>
                </a:solidFill>
                <a:latin typeface="Source Sans Pro"/>
                <a:ea typeface="Source Sans Pro"/>
                <a:cs typeface="Source Sans Pro"/>
                <a:sym typeface="Source Sans Pro"/>
              </a:rPr>
              <a:t>Recall from earlier</a:t>
            </a:r>
            <a:endParaRPr>
              <a:solidFill>
                <a:srgbClr val="611BB8"/>
              </a:solidFill>
              <a:latin typeface="Source Sans Pro"/>
              <a:ea typeface="Source Sans Pro"/>
              <a:cs typeface="Source Sans Pro"/>
              <a:sym typeface="Source Sans Pro"/>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3836"/>
        <p:cNvGrpSpPr/>
        <p:nvPr/>
      </p:nvGrpSpPr>
      <p:grpSpPr>
        <a:xfrm>
          <a:off x="0" y="0"/>
          <a:ext cx="0" cy="0"/>
          <a:chOff x="0" y="0"/>
          <a:chExt cx="0" cy="0"/>
        </a:xfrm>
      </p:grpSpPr>
      <p:sp>
        <p:nvSpPr>
          <p:cNvPr id="3837" name="Google Shape;3837;p232"/>
          <p:cNvSpPr/>
          <p:nvPr/>
        </p:nvSpPr>
        <p:spPr>
          <a:xfrm>
            <a:off x="5831489"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8" name="Google Shape;3838;p232"/>
          <p:cNvSpPr/>
          <p:nvPr/>
        </p:nvSpPr>
        <p:spPr>
          <a:xfrm>
            <a:off x="5831489"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9" name="Google Shape;3839;p232"/>
          <p:cNvSpPr txBox="1"/>
          <p:nvPr/>
        </p:nvSpPr>
        <p:spPr>
          <a:xfrm>
            <a:off x="4772975" y="46278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3840" name="Google Shape;3840;p232"/>
          <p:cNvSpPr/>
          <p:nvPr/>
        </p:nvSpPr>
        <p:spPr>
          <a:xfrm>
            <a:off x="4886075" y="41930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3841" name="Google Shape;3841;p232"/>
          <p:cNvGrpSpPr/>
          <p:nvPr/>
        </p:nvGrpSpPr>
        <p:grpSpPr>
          <a:xfrm>
            <a:off x="4880888" y="3821962"/>
            <a:ext cx="2025470" cy="195600"/>
            <a:chOff x="538513" y="3050312"/>
            <a:chExt cx="2025470" cy="195600"/>
          </a:xfrm>
        </p:grpSpPr>
        <p:sp>
          <p:nvSpPr>
            <p:cNvPr id="3842" name="Google Shape;3842;p232"/>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3843" name="Google Shape;3843;p232"/>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3844" name="Google Shape;3844;p232"/>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3845" name="Google Shape;3845;p232"/>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3846" name="Google Shape;3846;p232"/>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3847" name="Google Shape;3847;p232"/>
          <p:cNvSpPr/>
          <p:nvPr/>
        </p:nvSpPr>
        <p:spPr>
          <a:xfrm>
            <a:off x="5830025" y="45583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8" name="Google Shape;3848;p232"/>
          <p:cNvSpPr/>
          <p:nvPr/>
        </p:nvSpPr>
        <p:spPr>
          <a:xfrm>
            <a:off x="4886080" y="31493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3849" name="Google Shape;3849;p232"/>
          <p:cNvSpPr/>
          <p:nvPr/>
        </p:nvSpPr>
        <p:spPr>
          <a:xfrm>
            <a:off x="4843550" y="2505525"/>
            <a:ext cx="2082600" cy="4113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chemeClr val="dk1"/>
                </a:solidFill>
              </a:rPr>
              <a:t>MLM Head</a:t>
            </a:r>
            <a:endParaRPr b="1"/>
          </a:p>
        </p:txBody>
      </p:sp>
      <p:sp>
        <p:nvSpPr>
          <p:cNvPr id="3850" name="Google Shape;3850;p232"/>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Encoder</a:t>
            </a:r>
            <a:endParaRPr b="1">
              <a:solidFill>
                <a:srgbClr val="611BB8"/>
              </a:solidFill>
            </a:endParaRPr>
          </a:p>
        </p:txBody>
      </p:sp>
      <p:graphicFrame>
        <p:nvGraphicFramePr>
          <p:cNvPr id="3851" name="Google Shape;3851;p232"/>
          <p:cNvGraphicFramePr/>
          <p:nvPr/>
        </p:nvGraphicFramePr>
        <p:xfrm>
          <a:off x="5346328" y="877264"/>
          <a:ext cx="200000" cy="140818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3109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5"/>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852" name="Google Shape;3852;p232"/>
          <p:cNvSpPr/>
          <p:nvPr/>
        </p:nvSpPr>
        <p:spPr>
          <a:xfrm>
            <a:off x="5831489"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3" name="Google Shape;3853;p232"/>
          <p:cNvSpPr/>
          <p:nvPr/>
        </p:nvSpPr>
        <p:spPr>
          <a:xfrm>
            <a:off x="5380687"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4" name="Google Shape;3854;p232"/>
          <p:cNvSpPr/>
          <p:nvPr/>
        </p:nvSpPr>
        <p:spPr>
          <a:xfrm>
            <a:off x="4929884"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5" name="Google Shape;3855;p232"/>
          <p:cNvSpPr/>
          <p:nvPr/>
        </p:nvSpPr>
        <p:spPr>
          <a:xfrm>
            <a:off x="6282292"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6" name="Google Shape;3856;p232"/>
          <p:cNvSpPr/>
          <p:nvPr/>
        </p:nvSpPr>
        <p:spPr>
          <a:xfrm>
            <a:off x="6733095"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857" name="Google Shape;3857;p232"/>
          <p:cNvGraphicFramePr/>
          <p:nvPr/>
        </p:nvGraphicFramePr>
        <p:xfrm>
          <a:off x="5792398" y="877264"/>
          <a:ext cx="200000" cy="138684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2"/>
                  </a:ext>
                </a:extLst>
              </a:tr>
              <a:tr h="2877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5"/>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6"/>
                  </a:ext>
                </a:extLst>
              </a:tr>
            </a:tbl>
          </a:graphicData>
        </a:graphic>
      </p:graphicFrame>
      <p:graphicFrame>
        <p:nvGraphicFramePr>
          <p:cNvPr id="3858" name="Google Shape;3858;p232"/>
          <p:cNvGraphicFramePr/>
          <p:nvPr/>
        </p:nvGraphicFramePr>
        <p:xfrm>
          <a:off x="4900259" y="877264"/>
          <a:ext cx="200000" cy="140103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6"/>
                  </a:ext>
                </a:extLst>
              </a:tr>
            </a:tbl>
          </a:graphicData>
        </a:graphic>
      </p:graphicFrame>
      <p:graphicFrame>
        <p:nvGraphicFramePr>
          <p:cNvPr id="3859" name="Google Shape;3859;p232"/>
          <p:cNvGraphicFramePr/>
          <p:nvPr/>
        </p:nvGraphicFramePr>
        <p:xfrm>
          <a:off x="6238467" y="877264"/>
          <a:ext cx="200000" cy="1413655"/>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0"/>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1"/>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163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4"/>
                  </a:ext>
                </a:extLst>
              </a:tr>
              <a:tr h="165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5"/>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3860" name="Google Shape;3860;p232"/>
          <p:cNvSpPr/>
          <p:nvPr/>
        </p:nvSpPr>
        <p:spPr>
          <a:xfrm rot="-5400000">
            <a:off x="5830373" y="-465625"/>
            <a:ext cx="169200" cy="2223300"/>
          </a:xfrm>
          <a:prstGeom prst="rightBrace">
            <a:avLst>
              <a:gd name="adj1" fmla="val 43314"/>
              <a:gd name="adj2" fmla="val 51381"/>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1" name="Google Shape;3861;p232"/>
          <p:cNvSpPr/>
          <p:nvPr/>
        </p:nvSpPr>
        <p:spPr>
          <a:xfrm>
            <a:off x="7094573" y="760743"/>
            <a:ext cx="79200" cy="1563300"/>
          </a:xfrm>
          <a:prstGeom prst="rightBrace">
            <a:avLst>
              <a:gd name="adj1" fmla="val 120665"/>
              <a:gd name="adj2" fmla="val 49236"/>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2" name="Google Shape;3862;p232"/>
          <p:cNvSpPr txBox="1"/>
          <p:nvPr/>
        </p:nvSpPr>
        <p:spPr>
          <a:xfrm>
            <a:off x="7274614" y="1219050"/>
            <a:ext cx="522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Logits over vocab</a:t>
            </a:r>
            <a:endParaRPr sz="1200" b="0" i="0" u="none" strike="noStrike" cap="none">
              <a:solidFill>
                <a:srgbClr val="000000"/>
              </a:solidFill>
              <a:latin typeface="Arial"/>
              <a:ea typeface="Arial"/>
              <a:cs typeface="Arial"/>
              <a:sym typeface="Arial"/>
            </a:endParaRPr>
          </a:p>
        </p:txBody>
      </p:sp>
      <p:graphicFrame>
        <p:nvGraphicFramePr>
          <p:cNvPr id="3863" name="Google Shape;3863;p232"/>
          <p:cNvGraphicFramePr/>
          <p:nvPr/>
        </p:nvGraphicFramePr>
        <p:xfrm>
          <a:off x="6684537" y="877264"/>
          <a:ext cx="200000" cy="141258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153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4"/>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3864" name="Google Shape;3864;p232"/>
          <p:cNvSpPr/>
          <p:nvPr/>
        </p:nvSpPr>
        <p:spPr>
          <a:xfrm>
            <a:off x="5380687"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5" name="Google Shape;3865;p232"/>
          <p:cNvSpPr/>
          <p:nvPr/>
        </p:nvSpPr>
        <p:spPr>
          <a:xfrm>
            <a:off x="4929884"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6" name="Google Shape;3866;p232"/>
          <p:cNvSpPr/>
          <p:nvPr/>
        </p:nvSpPr>
        <p:spPr>
          <a:xfrm>
            <a:off x="6282292"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7" name="Google Shape;3867;p232"/>
          <p:cNvSpPr/>
          <p:nvPr/>
        </p:nvSpPr>
        <p:spPr>
          <a:xfrm>
            <a:off x="6733095"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8" name="Google Shape;3868;p232"/>
          <p:cNvSpPr/>
          <p:nvPr/>
        </p:nvSpPr>
        <p:spPr>
          <a:xfrm>
            <a:off x="5380687"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9" name="Google Shape;3869;p232"/>
          <p:cNvSpPr/>
          <p:nvPr/>
        </p:nvSpPr>
        <p:spPr>
          <a:xfrm>
            <a:off x="4929884"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0" name="Google Shape;3870;p232"/>
          <p:cNvSpPr/>
          <p:nvPr/>
        </p:nvSpPr>
        <p:spPr>
          <a:xfrm>
            <a:off x="6282292"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1" name="Google Shape;3871;p232"/>
          <p:cNvSpPr/>
          <p:nvPr/>
        </p:nvSpPr>
        <p:spPr>
          <a:xfrm>
            <a:off x="6733095"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2" name="Google Shape;3872;p232"/>
          <p:cNvSpPr/>
          <p:nvPr/>
        </p:nvSpPr>
        <p:spPr>
          <a:xfrm>
            <a:off x="4772975" y="234475"/>
            <a:ext cx="2357400" cy="1803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rgbClr val="FFFFFF"/>
                </a:solidFill>
                <a:latin typeface="Arial"/>
                <a:ea typeface="Arial"/>
                <a:cs typeface="Arial"/>
                <a:sym typeface="Arial"/>
              </a:rPr>
              <a:t>sparse vector</a:t>
            </a:r>
            <a:endParaRPr sz="1100" b="0" i="0" u="none" strike="noStrike" cap="none">
              <a:solidFill>
                <a:srgbClr val="FFFFFF"/>
              </a:solidFill>
              <a:latin typeface="Arial"/>
              <a:ea typeface="Arial"/>
              <a:cs typeface="Arial"/>
              <a:sym typeface="Arial"/>
            </a:endParaRPr>
          </a:p>
        </p:txBody>
      </p:sp>
      <p:sp>
        <p:nvSpPr>
          <p:cNvPr id="3873" name="Google Shape;3873;p232"/>
          <p:cNvSpPr txBox="1"/>
          <p:nvPr/>
        </p:nvSpPr>
        <p:spPr>
          <a:xfrm>
            <a:off x="6062375" y="445027"/>
            <a:ext cx="16893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Column-wise pooling</a:t>
            </a:r>
            <a:endParaRPr sz="1200" b="0" i="0" u="none" strike="noStrike" cap="none">
              <a:solidFill>
                <a:srgbClr val="000000"/>
              </a:solidFill>
              <a:latin typeface="Arial"/>
              <a:ea typeface="Arial"/>
              <a:cs typeface="Arial"/>
              <a:sym typeface="Arial"/>
            </a:endParaRPr>
          </a:p>
        </p:txBody>
      </p:sp>
      <p:grpSp>
        <p:nvGrpSpPr>
          <p:cNvPr id="3874" name="Google Shape;3874;p232"/>
          <p:cNvGrpSpPr/>
          <p:nvPr/>
        </p:nvGrpSpPr>
        <p:grpSpPr>
          <a:xfrm>
            <a:off x="2031050" y="2505525"/>
            <a:ext cx="2263898" cy="186596"/>
            <a:chOff x="284030" y="2273187"/>
            <a:chExt cx="2263898" cy="186596"/>
          </a:xfrm>
        </p:grpSpPr>
        <p:sp>
          <p:nvSpPr>
            <p:cNvPr id="3875" name="Google Shape;3875;p232"/>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sp>
          <p:nvSpPr>
            <p:cNvPr id="3876" name="Google Shape;3876;p232"/>
            <p:cNvSpPr txBox="1"/>
            <p:nvPr/>
          </p:nvSpPr>
          <p:spPr>
            <a:xfrm>
              <a:off x="522328" y="2273187"/>
              <a:ext cx="2025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t>e</a:t>
              </a:r>
              <a:r>
                <a:rPr lang="zh-CN" sz="1200" b="0" i="0" u="none" strike="noStrike" cap="none">
                  <a:solidFill>
                    <a:srgbClr val="000000"/>
                  </a:solidFill>
                  <a:latin typeface="Arial"/>
                  <a:ea typeface="Arial"/>
                  <a:cs typeface="Arial"/>
                  <a:sym typeface="Arial"/>
                </a:rPr>
                <a:t>xpansion </a:t>
              </a:r>
              <a:r>
                <a:rPr lang="zh-CN" sz="1200">
                  <a:solidFill>
                    <a:schemeClr val="dk1"/>
                  </a:solidFill>
                </a:rPr>
                <a:t>(differentiable)</a:t>
              </a:r>
              <a:endParaRPr sz="1200" b="0" i="0" u="none" strike="noStrike" cap="none">
                <a:solidFill>
                  <a:srgbClr val="000000"/>
                </a:solidFill>
                <a:latin typeface="Arial"/>
                <a:ea typeface="Arial"/>
                <a:cs typeface="Arial"/>
                <a:sym typeface="Arial"/>
              </a:endParaRPr>
            </a:p>
          </p:txBody>
        </p:sp>
      </p:grpSp>
      <p:grpSp>
        <p:nvGrpSpPr>
          <p:cNvPr id="3877" name="Google Shape;3877;p232"/>
          <p:cNvGrpSpPr/>
          <p:nvPr/>
        </p:nvGrpSpPr>
        <p:grpSpPr>
          <a:xfrm>
            <a:off x="2033044" y="2803950"/>
            <a:ext cx="2691100" cy="195459"/>
            <a:chOff x="1882362" y="1944734"/>
            <a:chExt cx="2320914" cy="195459"/>
          </a:xfrm>
        </p:grpSpPr>
        <p:sp>
          <p:nvSpPr>
            <p:cNvPr id="3878" name="Google Shape;3878;p232"/>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3879" name="Google Shape;3879;p232"/>
            <p:cNvSpPr txBox="1"/>
            <p:nvPr/>
          </p:nvSpPr>
          <p:spPr>
            <a:xfrm>
              <a:off x="2120676" y="1944734"/>
              <a:ext cx="2082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t>w</a:t>
              </a:r>
              <a:r>
                <a:rPr lang="zh-CN" sz="1200" b="0" i="0" u="none" strike="noStrike" cap="none">
                  <a:solidFill>
                    <a:srgbClr val="000000"/>
                  </a:solidFill>
                  <a:latin typeface="Arial"/>
                  <a:ea typeface="Arial"/>
                  <a:cs typeface="Arial"/>
                  <a:sym typeface="Arial"/>
                </a:rPr>
                <a:t>eighting</a:t>
              </a:r>
              <a:endParaRPr sz="1200" b="0" i="0" u="none" strike="noStrike" cap="none">
                <a:solidFill>
                  <a:srgbClr val="000000"/>
                </a:solidFill>
                <a:latin typeface="Arial"/>
                <a:ea typeface="Arial"/>
                <a:cs typeface="Arial"/>
                <a:sym typeface="Arial"/>
              </a:endParaRPr>
            </a:p>
          </p:txBody>
        </p:sp>
      </p:grpSp>
      <p:pic>
        <p:nvPicPr>
          <p:cNvPr id="3880" name="Google Shape;3880;p232"/>
          <p:cNvPicPr preferRelativeResize="0"/>
          <p:nvPr/>
        </p:nvPicPr>
        <p:blipFill rotWithShape="1">
          <a:blip r:embed="rId3">
            <a:alphaModFix/>
          </a:blip>
          <a:srcRect/>
          <a:stretch/>
        </p:blipFill>
        <p:spPr>
          <a:xfrm>
            <a:off x="2049327" y="2819342"/>
            <a:ext cx="164659" cy="164659"/>
          </a:xfrm>
          <a:prstGeom prst="rect">
            <a:avLst/>
          </a:prstGeom>
          <a:noFill/>
          <a:ln>
            <a:noFill/>
          </a:ln>
        </p:spPr>
      </p:pic>
      <p:pic>
        <p:nvPicPr>
          <p:cNvPr id="3881" name="Google Shape;3881;p232"/>
          <p:cNvPicPr preferRelativeResize="0"/>
          <p:nvPr/>
        </p:nvPicPr>
        <p:blipFill rotWithShape="1">
          <a:blip r:embed="rId3">
            <a:alphaModFix/>
          </a:blip>
          <a:srcRect/>
          <a:stretch/>
        </p:blipFill>
        <p:spPr>
          <a:xfrm>
            <a:off x="2049327" y="2516492"/>
            <a:ext cx="164659" cy="164659"/>
          </a:xfrm>
          <a:prstGeom prst="rect">
            <a:avLst/>
          </a:prstGeom>
          <a:noFill/>
          <a:ln>
            <a:noFill/>
          </a:ln>
        </p:spPr>
      </p:pic>
      <p:sp>
        <p:nvSpPr>
          <p:cNvPr id="3882" name="Google Shape;3882;p2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192</a:t>
            </a:fld>
            <a:endParaRPr/>
          </a:p>
        </p:txBody>
      </p:sp>
      <p:sp>
        <p:nvSpPr>
          <p:cNvPr id="3883" name="Google Shape;3883;p232"/>
          <p:cNvSpPr/>
          <p:nvPr/>
        </p:nvSpPr>
        <p:spPr>
          <a:xfrm>
            <a:off x="164525" y="3821950"/>
            <a:ext cx="2433240" cy="124686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rgbClr val="611BB8"/>
                </a:solidFill>
                <a:latin typeface="Source Sans Pro"/>
                <a:ea typeface="Source Sans Pro"/>
                <a:cs typeface="Source Sans Pro"/>
                <a:sym typeface="Source Sans Pro"/>
              </a:rPr>
              <a:t>Recall from earlier</a:t>
            </a:r>
            <a:endParaRPr>
              <a:solidFill>
                <a:srgbClr val="611BB8"/>
              </a:solidFill>
              <a:latin typeface="Source Sans Pro"/>
              <a:ea typeface="Source Sans Pro"/>
              <a:cs typeface="Source Sans Pro"/>
              <a:sym typeface="Source Sans Pro"/>
            </a:endParaRPr>
          </a:p>
        </p:txBody>
      </p:sp>
      <p:sp>
        <p:nvSpPr>
          <p:cNvPr id="3884" name="Google Shape;3884;p232"/>
          <p:cNvSpPr txBox="1"/>
          <p:nvPr/>
        </p:nvSpPr>
        <p:spPr>
          <a:xfrm>
            <a:off x="7026625" y="2438575"/>
            <a:ext cx="2093700" cy="585000"/>
          </a:xfrm>
          <a:prstGeom prst="rect">
            <a:avLst/>
          </a:prstGeom>
          <a:noFill/>
          <a:ln w="28575" cap="flat" cmpd="sng">
            <a:solidFill>
              <a:srgbClr val="611BB8"/>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zh-CN" sz="1300" b="1">
                <a:solidFill>
                  <a:srgbClr val="0000FF"/>
                </a:solidFill>
                <a:latin typeface="Source Sans Pro"/>
                <a:ea typeface="Source Sans Pro"/>
                <a:cs typeface="Source Sans Pro"/>
                <a:sym typeface="Source Sans Pro"/>
              </a:rPr>
              <a:t>30k vocab: 23M params</a:t>
            </a:r>
            <a:endParaRPr sz="1300" b="1">
              <a:solidFill>
                <a:srgbClr val="0000FF"/>
              </a:solidFill>
              <a:latin typeface="Source Sans Pro"/>
              <a:ea typeface="Source Sans Pro"/>
              <a:cs typeface="Source Sans Pro"/>
              <a:sym typeface="Source Sans Pro"/>
            </a:endParaRPr>
          </a:p>
          <a:p>
            <a:pPr marL="0" lvl="0" indent="0" algn="l" rtl="0">
              <a:spcBef>
                <a:spcPts val="0"/>
              </a:spcBef>
              <a:spcAft>
                <a:spcPts val="0"/>
              </a:spcAft>
              <a:buNone/>
            </a:pPr>
            <a:r>
              <a:rPr lang="zh-CN" sz="1300" b="1">
                <a:solidFill>
                  <a:srgbClr val="0000FF"/>
                </a:solidFill>
                <a:latin typeface="Source Sans Pro"/>
                <a:ea typeface="Source Sans Pro"/>
                <a:cs typeface="Source Sans Pro"/>
                <a:sym typeface="Source Sans Pro"/>
              </a:rPr>
              <a:t>250k vocab: 192M params</a:t>
            </a:r>
            <a:endParaRPr sz="1300" b="1">
              <a:solidFill>
                <a:srgbClr val="0000FF"/>
              </a:solidFill>
              <a:latin typeface="Source Sans Pro"/>
              <a:ea typeface="Source Sans Pro"/>
              <a:cs typeface="Source Sans Pro"/>
              <a:sym typeface="Source Sans Pro"/>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3889"/>
        <p:cNvGrpSpPr/>
        <p:nvPr/>
      </p:nvGrpSpPr>
      <p:grpSpPr>
        <a:xfrm>
          <a:off x="0" y="0"/>
          <a:ext cx="0" cy="0"/>
          <a:chOff x="0" y="0"/>
          <a:chExt cx="0" cy="0"/>
        </a:xfrm>
      </p:grpSpPr>
      <p:sp>
        <p:nvSpPr>
          <p:cNvPr id="3890" name="Google Shape;3890;p23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193</a:t>
            </a:fld>
            <a:endParaRPr/>
          </a:p>
        </p:txBody>
      </p:sp>
      <p:sp>
        <p:nvSpPr>
          <p:cNvPr id="3891" name="Google Shape;3891;p2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222222"/>
                </a:solidFill>
                <a:latin typeface="Raleway"/>
                <a:ea typeface="Raleway"/>
                <a:cs typeface="Raleway"/>
                <a:sym typeface="Raleway"/>
              </a:rPr>
              <a:t>Multilingual sparse retrieval: challenges</a:t>
            </a:r>
            <a:endParaRPr sz="3000" b="1">
              <a:solidFill>
                <a:srgbClr val="222222"/>
              </a:solidFill>
              <a:latin typeface="Raleway"/>
              <a:ea typeface="Raleway"/>
              <a:cs typeface="Raleway"/>
              <a:sym typeface="Raleway"/>
            </a:endParaRPr>
          </a:p>
        </p:txBody>
      </p:sp>
      <p:sp>
        <p:nvSpPr>
          <p:cNvPr id="3892" name="Google Shape;3892;p2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Lexical matching</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How do you perform lexical match over multiple languages?</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Size of MLM encoder</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Number of tokens increases massively (30k-&gt;250k)</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Training data</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How to distribute training data between languages.</a:t>
            </a:r>
            <a:endParaRPr sz="1600">
              <a:solidFill>
                <a:srgbClr val="222222"/>
              </a:solidFill>
              <a:latin typeface="Source Sans Pro"/>
              <a:ea typeface="Source Sans Pro"/>
              <a:cs typeface="Source Sans Pro"/>
              <a:sym typeface="Source Sans Pro"/>
            </a:endParaRPr>
          </a:p>
        </p:txBody>
      </p:sp>
      <p:cxnSp>
        <p:nvCxnSpPr>
          <p:cNvPr id="3893" name="Google Shape;3893;p23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3898"/>
        <p:cNvGrpSpPr/>
        <p:nvPr/>
      </p:nvGrpSpPr>
      <p:grpSpPr>
        <a:xfrm>
          <a:off x="0" y="0"/>
          <a:ext cx="0" cy="0"/>
          <a:chOff x="0" y="0"/>
          <a:chExt cx="0" cy="0"/>
        </a:xfrm>
      </p:grpSpPr>
      <p:sp>
        <p:nvSpPr>
          <p:cNvPr id="3899" name="Google Shape;3899;p234"/>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194</a:t>
            </a:fld>
            <a:endParaRPr/>
          </a:p>
        </p:txBody>
      </p:sp>
      <p:sp>
        <p:nvSpPr>
          <p:cNvPr id="3900" name="Google Shape;3900;p2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SPLADE-X</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901" name="Google Shape;3901;p2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Cross-lingual retrieval, bilingual system</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English queries, passages in other languages</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Based on SPLADE (MLM encoder, expansion)</a:t>
            </a:r>
            <a:endParaRPr sz="20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Changes encoder from BERT to mBERT</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Size increases (32k -&gt; 110k)</a:t>
            </a:r>
            <a:endParaRPr sz="16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Filters tokens, so that only “english tokens” are used</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Training with translated passages through translate-train</a:t>
            </a:r>
            <a:endParaRPr sz="2000">
              <a:solidFill>
                <a:srgbClr val="222222"/>
              </a:solidFill>
              <a:latin typeface="Source Sans Pro"/>
              <a:ea typeface="Source Sans Pro"/>
              <a:cs typeface="Source Sans Pro"/>
              <a:sym typeface="Source Sans Pro"/>
            </a:endParaRPr>
          </a:p>
        </p:txBody>
      </p:sp>
      <p:sp>
        <p:nvSpPr>
          <p:cNvPr id="3902" name="Google Shape;3902;p234"/>
          <p:cNvSpPr txBox="1"/>
          <p:nvPr/>
        </p:nvSpPr>
        <p:spPr>
          <a:xfrm>
            <a:off x="142275" y="4611500"/>
            <a:ext cx="7714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Learning a Sparse Representation Model for Neural CLIR. Nair, Yang, Lawrie, Mayfield and Oard. </a:t>
            </a:r>
            <a:r>
              <a:rPr lang="zh-CN" sz="1000" i="1">
                <a:solidFill>
                  <a:srgbClr val="222222"/>
                </a:solidFill>
                <a:highlight>
                  <a:srgbClr val="FFFFFF"/>
                </a:highlight>
              </a:rPr>
              <a:t>DESIRES</a:t>
            </a:r>
            <a:r>
              <a:rPr lang="zh-CN" sz="1000">
                <a:solidFill>
                  <a:srgbClr val="222222"/>
                </a:solidFill>
                <a:highlight>
                  <a:srgbClr val="FFFFFF"/>
                </a:highlight>
              </a:rPr>
              <a:t>. 2022.</a:t>
            </a:r>
            <a:endParaRPr/>
          </a:p>
        </p:txBody>
      </p:sp>
      <p:cxnSp>
        <p:nvCxnSpPr>
          <p:cNvPr id="3903" name="Google Shape;3903;p23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3908"/>
        <p:cNvGrpSpPr/>
        <p:nvPr/>
      </p:nvGrpSpPr>
      <p:grpSpPr>
        <a:xfrm>
          <a:off x="0" y="0"/>
          <a:ext cx="0" cy="0"/>
          <a:chOff x="0" y="0"/>
          <a:chExt cx="0" cy="0"/>
        </a:xfrm>
      </p:grpSpPr>
      <p:sp>
        <p:nvSpPr>
          <p:cNvPr id="3909" name="Google Shape;3909;p23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195</a:t>
            </a:fld>
            <a:endParaRPr/>
          </a:p>
        </p:txBody>
      </p:sp>
      <p:sp>
        <p:nvSpPr>
          <p:cNvPr id="3910" name="Google Shape;3910;p2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Cross-lingual retrieval, english encoded</a:t>
            </a:r>
            <a:endParaRPr sz="3000" b="1">
              <a:solidFill>
                <a:srgbClr val="222222"/>
              </a:solidFill>
              <a:latin typeface="Raleway"/>
              <a:ea typeface="Raleway"/>
              <a:cs typeface="Raleway"/>
              <a:sym typeface="Raleway"/>
            </a:endParaRPr>
          </a:p>
        </p:txBody>
      </p:sp>
      <p:pic>
        <p:nvPicPr>
          <p:cNvPr id="3911" name="Google Shape;3911;p235"/>
          <p:cNvPicPr preferRelativeResize="0"/>
          <p:nvPr/>
        </p:nvPicPr>
        <p:blipFill>
          <a:blip r:embed="rId3">
            <a:alphaModFix/>
          </a:blip>
          <a:stretch>
            <a:fillRect/>
          </a:stretch>
        </p:blipFill>
        <p:spPr>
          <a:xfrm>
            <a:off x="528850" y="1766463"/>
            <a:ext cx="1120476" cy="1120476"/>
          </a:xfrm>
          <a:prstGeom prst="rect">
            <a:avLst/>
          </a:prstGeom>
          <a:noFill/>
          <a:ln>
            <a:noFill/>
          </a:ln>
        </p:spPr>
      </p:pic>
      <p:sp>
        <p:nvSpPr>
          <p:cNvPr id="3912" name="Google Shape;3912;p235"/>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rgbClr val="611BB8"/>
                </a:solidFill>
              </a:rPr>
              <a:t>Chi era Girolamo Muzio?</a:t>
            </a:r>
            <a:endParaRPr>
              <a:solidFill>
                <a:srgbClr val="611BB8"/>
              </a:solidFill>
            </a:endParaRPr>
          </a:p>
        </p:txBody>
      </p:sp>
      <p:cxnSp>
        <p:nvCxnSpPr>
          <p:cNvPr id="3913" name="Google Shape;3913;p23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914" name="Google Shape;3914;p235"/>
          <p:cNvSpPr/>
          <p:nvPr/>
        </p:nvSpPr>
        <p:spPr>
          <a:xfrm>
            <a:off x="5992125" y="3357175"/>
            <a:ext cx="2156100" cy="902400"/>
          </a:xfrm>
          <a:prstGeom prst="rect">
            <a:avLst/>
          </a:prstGeom>
          <a:solidFill>
            <a:schemeClr val="lt2"/>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dk1"/>
                </a:solidFill>
                <a:latin typeface="Courier New"/>
                <a:ea typeface="Courier New"/>
                <a:cs typeface="Courier New"/>
                <a:sym typeface="Courier New"/>
              </a:rPr>
              <a:t>{</a:t>
            </a:r>
            <a:r>
              <a:rPr lang="zh-CN" b="1">
                <a:solidFill>
                  <a:schemeClr val="dk1"/>
                </a:solidFill>
                <a:latin typeface="Courier New"/>
                <a:ea typeface="Courier New"/>
                <a:cs typeface="Courier New"/>
                <a:sym typeface="Courier New"/>
              </a:rPr>
              <a:t>who</a:t>
            </a:r>
            <a:r>
              <a:rPr lang="zh-CN">
                <a:solidFill>
                  <a:schemeClr val="dk1"/>
                </a:solidFill>
                <a:latin typeface="Courier New"/>
                <a:ea typeface="Courier New"/>
                <a:cs typeface="Courier New"/>
                <a:sym typeface="Courier New"/>
              </a:rPr>
              <a:t>, 3, </a:t>
            </a:r>
            <a:r>
              <a:rPr lang="zh-CN" b="1">
                <a:solidFill>
                  <a:schemeClr val="dk1"/>
                </a:solidFill>
                <a:latin typeface="Courier New"/>
                <a:ea typeface="Courier New"/>
                <a:cs typeface="Courier New"/>
                <a:sym typeface="Courier New"/>
              </a:rPr>
              <a:t>Girolamo</a:t>
            </a:r>
            <a:r>
              <a:rPr lang="zh-CN">
                <a:solidFill>
                  <a:schemeClr val="dk1"/>
                </a:solidFill>
                <a:latin typeface="Courier New"/>
                <a:ea typeface="Courier New"/>
                <a:cs typeface="Courier New"/>
                <a:sym typeface="Courier New"/>
              </a:rPr>
              <a:t>: 5, </a:t>
            </a:r>
            <a:r>
              <a:rPr lang="zh-CN" b="1">
                <a:solidFill>
                  <a:schemeClr val="dk1"/>
                </a:solidFill>
                <a:latin typeface="Courier New"/>
                <a:ea typeface="Courier New"/>
                <a:cs typeface="Courier New"/>
                <a:sym typeface="Courier New"/>
              </a:rPr>
              <a:t>Muzio</a:t>
            </a:r>
            <a:r>
              <a:rPr lang="zh-CN">
                <a:solidFill>
                  <a:schemeClr val="dk1"/>
                </a:solidFill>
                <a:latin typeface="Courier New"/>
                <a:ea typeface="Courier New"/>
                <a:cs typeface="Courier New"/>
                <a:sym typeface="Courier New"/>
              </a:rPr>
              <a:t>: 5, </a:t>
            </a:r>
            <a:r>
              <a:rPr lang="zh-CN" b="1">
                <a:solidFill>
                  <a:schemeClr val="dk1"/>
                </a:solidFill>
                <a:latin typeface="Courier New"/>
                <a:ea typeface="Courier New"/>
                <a:cs typeface="Courier New"/>
                <a:sym typeface="Courier New"/>
              </a:rPr>
              <a:t>Latin</a:t>
            </a:r>
            <a:r>
              <a:rPr lang="zh-CN">
                <a:solidFill>
                  <a:schemeClr val="dk1"/>
                </a:solidFill>
                <a:latin typeface="Courier New"/>
                <a:ea typeface="Courier New"/>
                <a:cs typeface="Courier New"/>
                <a:sym typeface="Courier New"/>
              </a:rPr>
              <a:t>: 1, …}</a:t>
            </a:r>
            <a:endParaRPr/>
          </a:p>
        </p:txBody>
      </p:sp>
      <p:cxnSp>
        <p:nvCxnSpPr>
          <p:cNvPr id="3915" name="Google Shape;3915;p235"/>
          <p:cNvCxnSpPr>
            <a:stCxn id="3912" idx="3"/>
            <a:endCxn id="3916" idx="1"/>
          </p:cNvCxnSpPr>
          <p:nvPr/>
        </p:nvCxnSpPr>
        <p:spPr>
          <a:xfrm>
            <a:off x="4641275" y="2326688"/>
            <a:ext cx="1868700" cy="0"/>
          </a:xfrm>
          <a:prstGeom prst="straightConnector1">
            <a:avLst/>
          </a:prstGeom>
          <a:noFill/>
          <a:ln w="9525" cap="flat" cmpd="sng">
            <a:solidFill>
              <a:schemeClr val="dk2"/>
            </a:solidFill>
            <a:prstDash val="solid"/>
            <a:round/>
            <a:headEnd type="none" w="med" len="med"/>
            <a:tailEnd type="triangle" w="med" len="med"/>
          </a:ln>
        </p:spPr>
      </p:cxnSp>
      <p:cxnSp>
        <p:nvCxnSpPr>
          <p:cNvPr id="3917" name="Google Shape;3917;p235"/>
          <p:cNvCxnSpPr>
            <a:stCxn id="3916" idx="2"/>
            <a:endCxn id="3914" idx="0"/>
          </p:cNvCxnSpPr>
          <p:nvPr/>
        </p:nvCxnSpPr>
        <p:spPr>
          <a:xfrm>
            <a:off x="7070175" y="2887075"/>
            <a:ext cx="0" cy="470100"/>
          </a:xfrm>
          <a:prstGeom prst="straightConnector1">
            <a:avLst/>
          </a:prstGeom>
          <a:noFill/>
          <a:ln w="9525" cap="flat" cmpd="sng">
            <a:solidFill>
              <a:schemeClr val="dk2"/>
            </a:solidFill>
            <a:prstDash val="solid"/>
            <a:round/>
            <a:headEnd type="none" w="med" len="med"/>
            <a:tailEnd type="triangle" w="med" len="med"/>
          </a:ln>
        </p:spPr>
      </p:cxnSp>
      <p:pic>
        <p:nvPicPr>
          <p:cNvPr id="3918" name="Google Shape;3918;p235"/>
          <p:cNvPicPr preferRelativeResize="0"/>
          <p:nvPr/>
        </p:nvPicPr>
        <p:blipFill>
          <a:blip r:embed="rId4">
            <a:alphaModFix/>
          </a:blip>
          <a:stretch>
            <a:fillRect/>
          </a:stretch>
        </p:blipFill>
        <p:spPr>
          <a:xfrm>
            <a:off x="4109600" y="3215321"/>
            <a:ext cx="1120476" cy="1120454"/>
          </a:xfrm>
          <a:prstGeom prst="rect">
            <a:avLst/>
          </a:prstGeom>
          <a:noFill/>
          <a:ln>
            <a:noFill/>
          </a:ln>
        </p:spPr>
      </p:pic>
      <p:cxnSp>
        <p:nvCxnSpPr>
          <p:cNvPr id="3919" name="Google Shape;3919;p235"/>
          <p:cNvCxnSpPr>
            <a:stCxn id="3914" idx="1"/>
            <a:endCxn id="3918" idx="3"/>
          </p:cNvCxnSpPr>
          <p:nvPr/>
        </p:nvCxnSpPr>
        <p:spPr>
          <a:xfrm rot="10800000">
            <a:off x="5230125" y="3775675"/>
            <a:ext cx="762000" cy="32700"/>
          </a:xfrm>
          <a:prstGeom prst="straightConnector1">
            <a:avLst/>
          </a:prstGeom>
          <a:noFill/>
          <a:ln w="9525" cap="flat" cmpd="sng">
            <a:solidFill>
              <a:schemeClr val="dk2"/>
            </a:solidFill>
            <a:prstDash val="solid"/>
            <a:round/>
            <a:headEnd type="none" w="med" len="med"/>
            <a:tailEnd type="triangle" w="med" len="med"/>
          </a:ln>
        </p:spPr>
      </p:cxnSp>
      <p:pic>
        <p:nvPicPr>
          <p:cNvPr id="3920" name="Google Shape;3920;p235"/>
          <p:cNvPicPr preferRelativeResize="0"/>
          <p:nvPr/>
        </p:nvPicPr>
        <p:blipFill>
          <a:blip r:embed="rId5">
            <a:alphaModFix/>
          </a:blip>
          <a:stretch>
            <a:fillRect/>
          </a:stretch>
        </p:blipFill>
        <p:spPr>
          <a:xfrm>
            <a:off x="2344138" y="3494575"/>
            <a:ext cx="548700" cy="548700"/>
          </a:xfrm>
          <a:prstGeom prst="rect">
            <a:avLst/>
          </a:prstGeom>
          <a:noFill/>
          <a:ln>
            <a:noFill/>
          </a:ln>
        </p:spPr>
      </p:pic>
      <p:cxnSp>
        <p:nvCxnSpPr>
          <p:cNvPr id="3921" name="Google Shape;3921;p235"/>
          <p:cNvCxnSpPr>
            <a:stCxn id="3918" idx="1"/>
            <a:endCxn id="3920" idx="3"/>
          </p:cNvCxnSpPr>
          <p:nvPr/>
        </p:nvCxnSpPr>
        <p:spPr>
          <a:xfrm rot="10800000">
            <a:off x="2892800" y="3768948"/>
            <a:ext cx="1216800" cy="6600"/>
          </a:xfrm>
          <a:prstGeom prst="straightConnector1">
            <a:avLst/>
          </a:prstGeom>
          <a:noFill/>
          <a:ln w="9525" cap="flat" cmpd="sng">
            <a:solidFill>
              <a:schemeClr val="dk2"/>
            </a:solidFill>
            <a:prstDash val="solid"/>
            <a:round/>
            <a:headEnd type="none" w="med" len="med"/>
            <a:tailEnd type="triangle" w="med" len="med"/>
          </a:ln>
        </p:spPr>
      </p:cxnSp>
      <p:cxnSp>
        <p:nvCxnSpPr>
          <p:cNvPr id="3922" name="Google Shape;3922;p235"/>
          <p:cNvCxnSpPr/>
          <p:nvPr/>
        </p:nvCxnSpPr>
        <p:spPr>
          <a:xfrm rot="10800000">
            <a:off x="1105138" y="2966275"/>
            <a:ext cx="1239000" cy="607500"/>
          </a:xfrm>
          <a:prstGeom prst="straightConnector1">
            <a:avLst/>
          </a:prstGeom>
          <a:noFill/>
          <a:ln w="9525" cap="flat" cmpd="sng">
            <a:solidFill>
              <a:schemeClr val="dk2"/>
            </a:solidFill>
            <a:prstDash val="solid"/>
            <a:round/>
            <a:headEnd type="none" w="med" len="med"/>
            <a:tailEnd type="triangle" w="med" len="med"/>
          </a:ln>
        </p:spPr>
      </p:cxnSp>
      <p:sp>
        <p:nvSpPr>
          <p:cNvPr id="3923" name="Google Shape;3923;p235"/>
          <p:cNvSpPr txBox="1"/>
          <p:nvPr/>
        </p:nvSpPr>
        <p:spPr>
          <a:xfrm>
            <a:off x="2545800" y="314325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924" name="Google Shape;3924;p235"/>
          <p:cNvSpPr txBox="1"/>
          <p:nvPr/>
        </p:nvSpPr>
        <p:spPr>
          <a:xfrm>
            <a:off x="4366838" y="29662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925" name="Google Shape;3925;p235"/>
          <p:cNvSpPr txBox="1"/>
          <p:nvPr/>
        </p:nvSpPr>
        <p:spPr>
          <a:xfrm>
            <a:off x="7341200" y="30349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3926" name="Google Shape;3926;p235"/>
          <p:cNvSpPr txBox="1"/>
          <p:nvPr/>
        </p:nvSpPr>
        <p:spPr>
          <a:xfrm>
            <a:off x="2788250" y="15673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pic>
        <p:nvPicPr>
          <p:cNvPr id="3927" name="Google Shape;3927;p235"/>
          <p:cNvPicPr preferRelativeResize="0"/>
          <p:nvPr/>
        </p:nvPicPr>
        <p:blipFill>
          <a:blip r:embed="rId6">
            <a:alphaModFix/>
          </a:blip>
          <a:stretch>
            <a:fillRect/>
          </a:stretch>
        </p:blipFill>
        <p:spPr>
          <a:xfrm>
            <a:off x="6509938" y="1766300"/>
            <a:ext cx="1120476" cy="1120476"/>
          </a:xfrm>
          <a:prstGeom prst="rect">
            <a:avLst/>
          </a:prstGeom>
          <a:noFill/>
          <a:ln>
            <a:noFill/>
          </a:ln>
        </p:spPr>
      </p:pic>
      <p:sp>
        <p:nvSpPr>
          <p:cNvPr id="3928" name="Google Shape;3928;p235"/>
          <p:cNvSpPr txBox="1"/>
          <p:nvPr/>
        </p:nvSpPr>
        <p:spPr>
          <a:xfrm>
            <a:off x="6509975" y="1405500"/>
            <a:ext cx="17196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rPr>
              <a:t>EN+</a:t>
            </a:r>
            <a:r>
              <a:rPr lang="zh-CN" sz="1800">
                <a:solidFill>
                  <a:srgbClr val="611BB8"/>
                </a:solidFill>
              </a:rPr>
              <a:t>IT+</a:t>
            </a:r>
            <a:r>
              <a:rPr lang="zh-CN" sz="1800">
                <a:solidFill>
                  <a:srgbClr val="999999"/>
                </a:solidFill>
              </a:rPr>
              <a:t>PT</a:t>
            </a:r>
            <a:r>
              <a:rPr lang="zh-CN" sz="1800">
                <a:solidFill>
                  <a:srgbClr val="611BB8"/>
                </a:solidFill>
              </a:rPr>
              <a:t>…</a:t>
            </a:r>
            <a:endParaRPr sz="1800">
              <a:solidFill>
                <a:srgbClr val="611BB8"/>
              </a:solidFill>
            </a:endParaRPr>
          </a:p>
        </p:txBody>
      </p:sp>
      <p:pic>
        <p:nvPicPr>
          <p:cNvPr id="3929" name="Google Shape;3929;p235"/>
          <p:cNvPicPr preferRelativeResize="0"/>
          <p:nvPr/>
        </p:nvPicPr>
        <p:blipFill>
          <a:blip r:embed="rId7">
            <a:alphaModFix/>
          </a:blip>
          <a:stretch>
            <a:fillRect/>
          </a:stretch>
        </p:blipFill>
        <p:spPr>
          <a:xfrm>
            <a:off x="2344150" y="4172250"/>
            <a:ext cx="548700" cy="548700"/>
          </a:xfrm>
          <a:prstGeom prst="rect">
            <a:avLst/>
          </a:prstGeom>
          <a:noFill/>
          <a:ln>
            <a:noFill/>
          </a:ln>
        </p:spPr>
      </p:pic>
      <p:sp>
        <p:nvSpPr>
          <p:cNvPr id="3930" name="Google Shape;3930;p235"/>
          <p:cNvSpPr txBox="1"/>
          <p:nvPr/>
        </p:nvSpPr>
        <p:spPr>
          <a:xfrm>
            <a:off x="2892850" y="429075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pic>
        <p:nvPicPr>
          <p:cNvPr id="3931" name="Google Shape;3931;p235"/>
          <p:cNvPicPr preferRelativeResize="0"/>
          <p:nvPr/>
        </p:nvPicPr>
        <p:blipFill>
          <a:blip r:embed="rId8">
            <a:alphaModFix/>
          </a:blip>
          <a:stretch>
            <a:fillRect/>
          </a:stretch>
        </p:blipFill>
        <p:spPr>
          <a:xfrm>
            <a:off x="4151345" y="4172250"/>
            <a:ext cx="1035876" cy="1035876"/>
          </a:xfrm>
          <a:prstGeom prst="rect">
            <a:avLst/>
          </a:prstGeom>
          <a:noFill/>
          <a:ln>
            <a:noFill/>
          </a:ln>
        </p:spPr>
      </p:pic>
      <p:sp>
        <p:nvSpPr>
          <p:cNvPr id="3932" name="Google Shape;3932;p235"/>
          <p:cNvSpPr txBox="1"/>
          <p:nvPr/>
        </p:nvSpPr>
        <p:spPr>
          <a:xfrm>
            <a:off x="4972850" y="460245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611BB8"/>
                </a:solidFill>
              </a:rPr>
              <a:t>IT*</a:t>
            </a:r>
            <a:endParaRPr sz="1800">
              <a:solidFill>
                <a:srgbClr val="611BB8"/>
              </a:solidFill>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3937"/>
        <p:cNvGrpSpPr/>
        <p:nvPr/>
      </p:nvGrpSpPr>
      <p:grpSpPr>
        <a:xfrm>
          <a:off x="0" y="0"/>
          <a:ext cx="0" cy="0"/>
          <a:chOff x="0" y="0"/>
          <a:chExt cx="0" cy="0"/>
        </a:xfrm>
      </p:grpSpPr>
      <p:sp>
        <p:nvSpPr>
          <p:cNvPr id="3938" name="Google Shape;3938;p23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196</a:t>
            </a:fld>
            <a:endParaRPr/>
          </a:p>
        </p:txBody>
      </p:sp>
      <p:sp>
        <p:nvSpPr>
          <p:cNvPr id="3939" name="Google Shape;3939;p2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latin typeface="Raleway"/>
                <a:ea typeface="Raleway"/>
                <a:cs typeface="Raleway"/>
                <a:sym typeface="Raleway"/>
              </a:rPr>
              <a:t>SPLADE-X - results</a:t>
            </a:r>
            <a:endParaRPr sz="3000" b="1">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940" name="Google Shape;3940;p236"/>
          <p:cNvSpPr txBox="1"/>
          <p:nvPr/>
        </p:nvSpPr>
        <p:spPr>
          <a:xfrm>
            <a:off x="0" y="4663225"/>
            <a:ext cx="7417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Learning a Sparse Representation Model for Neural CLIR. Nair, Yang, Lawrie, Mayfield and Oard. </a:t>
            </a:r>
            <a:r>
              <a:rPr lang="zh-CN" sz="1000" i="1">
                <a:solidFill>
                  <a:srgbClr val="222222"/>
                </a:solidFill>
                <a:highlight>
                  <a:srgbClr val="FFFFFF"/>
                </a:highlight>
              </a:rPr>
              <a:t>DESIRES</a:t>
            </a:r>
            <a:r>
              <a:rPr lang="zh-CN" sz="1000">
                <a:solidFill>
                  <a:srgbClr val="222222"/>
                </a:solidFill>
                <a:highlight>
                  <a:srgbClr val="FFFFFF"/>
                </a:highlight>
              </a:rPr>
              <a:t>. 2022.</a:t>
            </a:r>
            <a:endParaRPr/>
          </a:p>
        </p:txBody>
      </p:sp>
      <p:cxnSp>
        <p:nvCxnSpPr>
          <p:cNvPr id="3941" name="Google Shape;3941;p23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aphicFrame>
        <p:nvGraphicFramePr>
          <p:cNvPr id="3942" name="Google Shape;3942;p236"/>
          <p:cNvGraphicFramePr/>
          <p:nvPr/>
        </p:nvGraphicFramePr>
        <p:xfrm>
          <a:off x="381000" y="1353775"/>
          <a:ext cx="8520625" cy="2602175"/>
        </p:xfrm>
        <a:graphic>
          <a:graphicData uri="http://schemas.openxmlformats.org/drawingml/2006/table">
            <a:tbl>
              <a:tblPr>
                <a:noFill/>
                <a:tableStyleId>{23DE432C-DA91-41F7-AEAE-FDE13B321AF9}</a:tableStyleId>
              </a:tblPr>
              <a:tblGrid>
                <a:gridCol w="1172025">
                  <a:extLst>
                    <a:ext uri="{9D8B030D-6E8A-4147-A177-3AD203B41FA5}">
                      <a16:colId xmlns:a16="http://schemas.microsoft.com/office/drawing/2014/main" val="20000"/>
                    </a:ext>
                  </a:extLst>
                </a:gridCol>
                <a:gridCol w="2660500">
                  <a:extLst>
                    <a:ext uri="{9D8B030D-6E8A-4147-A177-3AD203B41FA5}">
                      <a16:colId xmlns:a16="http://schemas.microsoft.com/office/drawing/2014/main" val="20001"/>
                    </a:ext>
                  </a:extLst>
                </a:gridCol>
                <a:gridCol w="1172025">
                  <a:extLst>
                    <a:ext uri="{9D8B030D-6E8A-4147-A177-3AD203B41FA5}">
                      <a16:colId xmlns:a16="http://schemas.microsoft.com/office/drawing/2014/main" val="20002"/>
                    </a:ext>
                  </a:extLst>
                </a:gridCol>
                <a:gridCol w="1172025">
                  <a:extLst>
                    <a:ext uri="{9D8B030D-6E8A-4147-A177-3AD203B41FA5}">
                      <a16:colId xmlns:a16="http://schemas.microsoft.com/office/drawing/2014/main" val="20003"/>
                    </a:ext>
                  </a:extLst>
                </a:gridCol>
                <a:gridCol w="1172025">
                  <a:extLst>
                    <a:ext uri="{9D8B030D-6E8A-4147-A177-3AD203B41FA5}">
                      <a16:colId xmlns:a16="http://schemas.microsoft.com/office/drawing/2014/main" val="20004"/>
                    </a:ext>
                  </a:extLst>
                </a:gridCol>
                <a:gridCol w="1172025">
                  <a:extLst>
                    <a:ext uri="{9D8B030D-6E8A-4147-A177-3AD203B41FA5}">
                      <a16:colId xmlns:a16="http://schemas.microsoft.com/office/drawing/2014/main" val="20005"/>
                    </a:ext>
                  </a:extLst>
                </a:gridCol>
              </a:tblGrid>
              <a:tr h="445025">
                <a:tc gridSpan="2">
                  <a:txBody>
                    <a:bodyPr/>
                    <a:lstStyle/>
                    <a:p>
                      <a:pPr marL="0" lvl="0" indent="0" algn="ctr" rtl="0">
                        <a:spcBef>
                          <a:spcPts val="0"/>
                        </a:spcBef>
                        <a:spcAft>
                          <a:spcPts val="0"/>
                        </a:spcAft>
                        <a:buNone/>
                      </a:pPr>
                      <a:r>
                        <a:rPr lang="zh-CN" sz="1700">
                          <a:latin typeface="Source Sans Pro"/>
                          <a:ea typeface="Source Sans Pro"/>
                          <a:cs typeface="Source Sans Pro"/>
                          <a:sym typeface="Source Sans Pro"/>
                        </a:rPr>
                        <a:t>Models</a:t>
                      </a:r>
                      <a:endParaRPr sz="17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gridSpan="4">
                  <a:txBody>
                    <a:bodyPr/>
                    <a:lstStyle/>
                    <a:p>
                      <a:pPr marL="0" lvl="0" indent="0" algn="ctr" rtl="0">
                        <a:lnSpc>
                          <a:spcPct val="115000"/>
                        </a:lnSpc>
                        <a:spcBef>
                          <a:spcPts val="0"/>
                        </a:spcBef>
                        <a:spcAft>
                          <a:spcPts val="0"/>
                        </a:spcAft>
                        <a:buNone/>
                      </a:pPr>
                      <a:r>
                        <a:rPr lang="zh-CN" sz="1700">
                          <a:latin typeface="Source Sans Pro"/>
                          <a:ea typeface="Source Sans Pro"/>
                          <a:cs typeface="Source Sans Pro"/>
                          <a:sym typeface="Source Sans Pro"/>
                        </a:rPr>
                        <a:t>CLEF-03 (English -&gt; Language), mAP</a:t>
                      </a:r>
                      <a:endParaRPr sz="17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2075">
                <a:tc>
                  <a:txBody>
                    <a:bodyPr/>
                    <a:lstStyle/>
                    <a:p>
                      <a:pPr marL="0" lvl="0" indent="0" algn="ctr" rtl="0">
                        <a:spcBef>
                          <a:spcPts val="0"/>
                        </a:spcBef>
                        <a:spcAft>
                          <a:spcPts val="0"/>
                        </a:spcAft>
                        <a:buNone/>
                      </a:pPr>
                      <a:r>
                        <a:rPr lang="zh-CN" sz="1700">
                          <a:latin typeface="Source Sans Pro"/>
                          <a:ea typeface="Source Sans Pro"/>
                          <a:cs typeface="Source Sans Pro"/>
                          <a:sym typeface="Source Sans Pro"/>
                        </a:rPr>
                        <a:t>Model</a:t>
                      </a:r>
                      <a:endParaRPr sz="17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zh-CN" sz="1700">
                          <a:latin typeface="Source Sans Pro"/>
                          <a:ea typeface="Source Sans Pro"/>
                          <a:cs typeface="Source Sans Pro"/>
                          <a:sym typeface="Source Sans Pro"/>
                        </a:rPr>
                        <a:t>description</a:t>
                      </a:r>
                      <a:endParaRPr sz="17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700">
                          <a:latin typeface="Source Sans Pro"/>
                          <a:ea typeface="Source Sans Pro"/>
                          <a:cs typeface="Source Sans Pro"/>
                          <a:sym typeface="Source Sans Pro"/>
                        </a:rPr>
                        <a:t>French</a:t>
                      </a:r>
                      <a:endParaRPr sz="17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700">
                          <a:latin typeface="Source Sans Pro"/>
                          <a:ea typeface="Source Sans Pro"/>
                          <a:cs typeface="Source Sans Pro"/>
                          <a:sym typeface="Source Sans Pro"/>
                        </a:rPr>
                        <a:t>Italian</a:t>
                      </a:r>
                      <a:endParaRPr sz="17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700">
                          <a:latin typeface="Source Sans Pro"/>
                          <a:ea typeface="Source Sans Pro"/>
                          <a:cs typeface="Source Sans Pro"/>
                          <a:sym typeface="Source Sans Pro"/>
                        </a:rPr>
                        <a:t>German</a:t>
                      </a:r>
                      <a:endParaRPr sz="17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700">
                          <a:latin typeface="Source Sans Pro"/>
                          <a:ea typeface="Source Sans Pro"/>
                          <a:cs typeface="Source Sans Pro"/>
                          <a:sym typeface="Source Sans Pro"/>
                        </a:rPr>
                        <a:t>Spanish</a:t>
                      </a:r>
                      <a:endParaRPr sz="17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60075">
                <a:tc rowSpan="2">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BM25</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Manual query translation</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40.6</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38.7</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29.6</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43.1</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432075">
                <a:tc vMerge="1">
                  <a:txBody>
                    <a:bodyPr/>
                    <a:lstStyle/>
                    <a:p>
                      <a:endParaRPr lang="en-US"/>
                    </a:p>
                  </a:txBody>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Automatic query translation</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37.0</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30.6</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26.0</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b="1">
                          <a:latin typeface="Source Sans Pro"/>
                          <a:ea typeface="Source Sans Pro"/>
                          <a:cs typeface="Source Sans Pro"/>
                          <a:sym typeface="Source Sans Pro"/>
                        </a:rPr>
                        <a:t>40.0</a:t>
                      </a:r>
                      <a:endParaRPr sz="1300"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572850">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PSQ-HMM</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Document translation + HMM ranking</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36.3</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30.7</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b="1">
                          <a:latin typeface="Source Sans Pro"/>
                          <a:ea typeface="Source Sans Pro"/>
                          <a:cs typeface="Source Sans Pro"/>
                          <a:sym typeface="Source Sans Pro"/>
                        </a:rPr>
                        <a:t>32.2</a:t>
                      </a:r>
                      <a:endParaRPr sz="1300"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34.7</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60075">
                <a:tc gridSpan="2">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SPLADE-X</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zh-CN" sz="1300" b="1">
                          <a:latin typeface="Source Sans Pro"/>
                          <a:ea typeface="Source Sans Pro"/>
                          <a:cs typeface="Source Sans Pro"/>
                          <a:sym typeface="Source Sans Pro"/>
                        </a:rPr>
                        <a:t>39.3</a:t>
                      </a:r>
                      <a:endParaRPr sz="1300"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b="1">
                          <a:latin typeface="Source Sans Pro"/>
                          <a:ea typeface="Source Sans Pro"/>
                          <a:cs typeface="Source Sans Pro"/>
                          <a:sym typeface="Source Sans Pro"/>
                        </a:rPr>
                        <a:t>31.4</a:t>
                      </a:r>
                      <a:endParaRPr sz="1300"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31.7</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300">
                          <a:latin typeface="Source Sans Pro"/>
                          <a:ea typeface="Source Sans Pro"/>
                          <a:cs typeface="Source Sans Pro"/>
                          <a:sym typeface="Source Sans Pro"/>
                        </a:rPr>
                        <a:t>33.1</a:t>
                      </a:r>
                      <a:endParaRPr sz="13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3947"/>
        <p:cNvGrpSpPr/>
        <p:nvPr/>
      </p:nvGrpSpPr>
      <p:grpSpPr>
        <a:xfrm>
          <a:off x="0" y="0"/>
          <a:ext cx="0" cy="0"/>
          <a:chOff x="0" y="0"/>
          <a:chExt cx="0" cy="0"/>
        </a:xfrm>
      </p:grpSpPr>
      <p:sp>
        <p:nvSpPr>
          <p:cNvPr id="3948" name="Google Shape;3948;p237"/>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197</a:t>
            </a:fld>
            <a:endParaRPr/>
          </a:p>
        </p:txBody>
      </p:sp>
      <p:sp>
        <p:nvSpPr>
          <p:cNvPr id="3949" name="Google Shape;3949;p2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latin typeface="Raleway"/>
                <a:ea typeface="Raleway"/>
                <a:cs typeface="Raleway"/>
                <a:sym typeface="Raleway"/>
              </a:rPr>
              <a:t>SPLADE-X - examples</a:t>
            </a:r>
            <a:endParaRPr sz="3000" b="1">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950" name="Google Shape;3950;p237"/>
          <p:cNvSpPr txBox="1"/>
          <p:nvPr/>
        </p:nvSpPr>
        <p:spPr>
          <a:xfrm>
            <a:off x="0" y="4663225"/>
            <a:ext cx="7960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Learning a Sparse Representation Model for Neural CLIR. Nair, Yang, Lawrie, Mayfield and Oard. </a:t>
            </a:r>
            <a:r>
              <a:rPr lang="zh-CN" sz="1000" i="1">
                <a:solidFill>
                  <a:srgbClr val="222222"/>
                </a:solidFill>
                <a:highlight>
                  <a:srgbClr val="FFFFFF"/>
                </a:highlight>
              </a:rPr>
              <a:t>DESIRES</a:t>
            </a:r>
            <a:r>
              <a:rPr lang="zh-CN" sz="1000">
                <a:solidFill>
                  <a:srgbClr val="222222"/>
                </a:solidFill>
                <a:highlight>
                  <a:srgbClr val="FFFFFF"/>
                </a:highlight>
              </a:rPr>
              <a:t>. 2022.</a:t>
            </a:r>
            <a:endParaRPr/>
          </a:p>
        </p:txBody>
      </p:sp>
      <p:cxnSp>
        <p:nvCxnSpPr>
          <p:cNvPr id="3951" name="Google Shape;3951;p23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952" name="Google Shape;3952;p237"/>
          <p:cNvPicPr preferRelativeResize="0"/>
          <p:nvPr/>
        </p:nvPicPr>
        <p:blipFill>
          <a:blip r:embed="rId3">
            <a:alphaModFix/>
          </a:blip>
          <a:stretch>
            <a:fillRect/>
          </a:stretch>
        </p:blipFill>
        <p:spPr>
          <a:xfrm>
            <a:off x="4395350" y="1230750"/>
            <a:ext cx="3957139" cy="3340700"/>
          </a:xfrm>
          <a:prstGeom prst="rect">
            <a:avLst/>
          </a:prstGeom>
          <a:noFill/>
          <a:ln>
            <a:noFill/>
          </a:ln>
        </p:spPr>
      </p:pic>
      <p:sp>
        <p:nvSpPr>
          <p:cNvPr id="3953" name="Google Shape;3953;p237"/>
          <p:cNvSpPr txBox="1"/>
          <p:nvPr/>
        </p:nvSpPr>
        <p:spPr>
          <a:xfrm>
            <a:off x="381000" y="2277000"/>
            <a:ext cx="3498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1"/>
                </a:solidFill>
                <a:latin typeface="Source Sans Pro"/>
                <a:ea typeface="Source Sans Pro"/>
                <a:cs typeface="Source Sans Pro"/>
                <a:sym typeface="Source Sans Pro"/>
              </a:rPr>
              <a:t>Example: positive document for </a:t>
            </a:r>
            <a:endParaRPr sz="18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dk1"/>
                </a:solidFill>
                <a:latin typeface="Source Sans Pro"/>
                <a:ea typeface="Source Sans Pro"/>
                <a:cs typeface="Source Sans Pro"/>
                <a:sym typeface="Source Sans Pro"/>
              </a:rPr>
              <a:t>“german spelling reform”</a:t>
            </a:r>
            <a:endParaRPr sz="18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dk1"/>
                </a:solidFill>
                <a:latin typeface="Source Sans Pro"/>
                <a:ea typeface="Source Sans Pro"/>
                <a:cs typeface="Source Sans Pro"/>
                <a:sym typeface="Source Sans Pro"/>
              </a:rPr>
              <a:t>On the french corpus</a:t>
            </a: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3958"/>
        <p:cNvGrpSpPr/>
        <p:nvPr/>
      </p:nvGrpSpPr>
      <p:grpSpPr>
        <a:xfrm>
          <a:off x="0" y="0"/>
          <a:ext cx="0" cy="0"/>
          <a:chOff x="0" y="0"/>
          <a:chExt cx="0" cy="0"/>
        </a:xfrm>
      </p:grpSpPr>
      <p:sp>
        <p:nvSpPr>
          <p:cNvPr id="3959" name="Google Shape;3959;p238"/>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198</a:t>
            </a:fld>
            <a:endParaRPr/>
          </a:p>
        </p:txBody>
      </p:sp>
      <p:sp>
        <p:nvSpPr>
          <p:cNvPr id="3960" name="Google Shape;3960;p2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SPLADE-X - Not all MLM heads are created equal</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pic>
        <p:nvPicPr>
          <p:cNvPr id="3961" name="Google Shape;3961;p238"/>
          <p:cNvPicPr preferRelativeResize="0"/>
          <p:nvPr/>
        </p:nvPicPr>
        <p:blipFill>
          <a:blip r:embed="rId3">
            <a:alphaModFix/>
          </a:blip>
          <a:stretch>
            <a:fillRect/>
          </a:stretch>
        </p:blipFill>
        <p:spPr>
          <a:xfrm>
            <a:off x="3108524" y="1054965"/>
            <a:ext cx="5912626" cy="3647886"/>
          </a:xfrm>
          <a:prstGeom prst="rect">
            <a:avLst/>
          </a:prstGeom>
          <a:noFill/>
          <a:ln>
            <a:noFill/>
          </a:ln>
        </p:spPr>
      </p:pic>
      <p:sp>
        <p:nvSpPr>
          <p:cNvPr id="3962" name="Google Shape;3962;p238"/>
          <p:cNvSpPr txBox="1"/>
          <p:nvPr/>
        </p:nvSpPr>
        <p:spPr>
          <a:xfrm>
            <a:off x="0" y="4663225"/>
            <a:ext cx="6000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Learning a Sparse Representation Model for Neural CLIR.</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Nair, Yang, Lawrie, Mayfield and Oard. </a:t>
            </a:r>
            <a:r>
              <a:rPr lang="zh-CN" sz="1000" i="1">
                <a:solidFill>
                  <a:srgbClr val="222222"/>
                </a:solidFill>
                <a:highlight>
                  <a:srgbClr val="FFFFFF"/>
                </a:highlight>
              </a:rPr>
              <a:t>DESIRES</a:t>
            </a:r>
            <a:r>
              <a:rPr lang="zh-CN" sz="1000">
                <a:solidFill>
                  <a:srgbClr val="222222"/>
                </a:solidFill>
                <a:highlight>
                  <a:srgbClr val="FFFFFF"/>
                </a:highlight>
              </a:rPr>
              <a:t>. 2022.</a:t>
            </a:r>
            <a:endParaRPr/>
          </a:p>
        </p:txBody>
      </p:sp>
      <p:cxnSp>
        <p:nvCxnSpPr>
          <p:cNvPr id="3963" name="Google Shape;3963;p23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3964" name="Google Shape;3964;p238"/>
          <p:cNvSpPr txBox="1"/>
          <p:nvPr/>
        </p:nvSpPr>
        <p:spPr>
          <a:xfrm>
            <a:off x="-1402775" y="1186300"/>
            <a:ext cx="49875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3965" name="Google Shape;3965;p238"/>
          <p:cNvSpPr txBox="1"/>
          <p:nvPr/>
        </p:nvSpPr>
        <p:spPr>
          <a:xfrm>
            <a:off x="242316" y="2453110"/>
            <a:ext cx="2866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b="1">
                <a:solidFill>
                  <a:srgbClr val="611BB8"/>
                </a:solidFill>
                <a:latin typeface="Source Sans Pro"/>
                <a:ea typeface="Source Sans Pro"/>
                <a:cs typeface="Source Sans Pro"/>
                <a:sym typeface="Source Sans Pro"/>
              </a:rPr>
              <a:t>MLM initialization matters!</a:t>
            </a:r>
            <a:endParaRPr sz="1800" b="1">
              <a:solidFill>
                <a:srgbClr val="611BB8"/>
              </a:solidFill>
              <a:latin typeface="Source Sans Pro"/>
              <a:ea typeface="Source Sans Pro"/>
              <a:cs typeface="Source Sans Pro"/>
              <a:sym typeface="Source Sans Pro"/>
            </a:endParaRPr>
          </a:p>
        </p:txBody>
      </p:sp>
      <p:sp>
        <p:nvSpPr>
          <p:cNvPr id="3966" name="Google Shape;3966;p238"/>
          <p:cNvSpPr txBox="1"/>
          <p:nvPr/>
        </p:nvSpPr>
        <p:spPr>
          <a:xfrm>
            <a:off x="5069550" y="4494500"/>
            <a:ext cx="34029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rPr>
              <a:t>MLM score</a:t>
            </a:r>
            <a:endParaRPr sz="1800">
              <a:solidFill>
                <a:schemeClr val="dk2"/>
              </a:solidFill>
            </a:endParaRPr>
          </a:p>
        </p:txBody>
      </p:sp>
      <p:sp>
        <p:nvSpPr>
          <p:cNvPr id="3967" name="Google Shape;3967;p238"/>
          <p:cNvSpPr txBox="1"/>
          <p:nvPr/>
        </p:nvSpPr>
        <p:spPr>
          <a:xfrm>
            <a:off x="1627900" y="2502475"/>
            <a:ext cx="49875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3972"/>
        <p:cNvGrpSpPr/>
        <p:nvPr/>
      </p:nvGrpSpPr>
      <p:grpSpPr>
        <a:xfrm>
          <a:off x="0" y="0"/>
          <a:ext cx="0" cy="0"/>
          <a:chOff x="0" y="0"/>
          <a:chExt cx="0" cy="0"/>
        </a:xfrm>
      </p:grpSpPr>
      <p:sp>
        <p:nvSpPr>
          <p:cNvPr id="3973" name="Google Shape;3973;p239"/>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199</a:t>
            </a:fld>
            <a:endParaRPr/>
          </a:p>
        </p:txBody>
      </p:sp>
      <p:sp>
        <p:nvSpPr>
          <p:cNvPr id="3974" name="Google Shape;3974;p2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BLADE, improving over SPLADE-X</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975" name="Google Shape;3975;p2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Cross-lingual retrieval, bilingual system</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English queries, passages in other languages</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Changes MLM encoder tokens filtering</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Bi-lingual model, only “English” and “target” tokens are used</a:t>
            </a:r>
            <a:endParaRPr sz="1600">
              <a:solidFill>
                <a:srgbClr val="222222"/>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Adds MLM and parallel pretraining</a:t>
            </a:r>
            <a:endParaRPr sz="20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(Sort of) Fix the MLM initialization problem from before </a:t>
            </a:r>
            <a:endParaRPr sz="1600">
              <a:solidFill>
                <a:srgbClr val="222222"/>
              </a:solidFill>
              <a:latin typeface="Source Sans Pro"/>
              <a:ea typeface="Source Sans Pro"/>
              <a:cs typeface="Source Sans Pro"/>
              <a:sym typeface="Source Sans Pro"/>
            </a:endParaRPr>
          </a:p>
          <a:p>
            <a:pPr marL="914400" lvl="1" indent="-330200" algn="l" rtl="0">
              <a:lnSpc>
                <a:spcPct val="150000"/>
              </a:lnSpc>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Trains with comparable passages in Wikipedia</a:t>
            </a:r>
            <a:endParaRPr sz="1600">
              <a:solidFill>
                <a:srgbClr val="222222"/>
              </a:solidFill>
              <a:latin typeface="Source Sans Pro"/>
              <a:ea typeface="Source Sans Pro"/>
              <a:cs typeface="Source Sans Pro"/>
              <a:sym typeface="Source Sans Pro"/>
            </a:endParaRPr>
          </a:p>
        </p:txBody>
      </p:sp>
      <p:sp>
        <p:nvSpPr>
          <p:cNvPr id="3976" name="Google Shape;3976;p239"/>
          <p:cNvSpPr txBox="1"/>
          <p:nvPr/>
        </p:nvSpPr>
        <p:spPr>
          <a:xfrm>
            <a:off x="0" y="4663225"/>
            <a:ext cx="8943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BLADE: combining vocabulary pruning and intermediate pretraining for scaleable neural CLIR Nair, Yang, Lawrie, Mayfield and Oard. </a:t>
            </a:r>
            <a:r>
              <a:rPr lang="zh-CN" sz="1000" i="1">
                <a:solidFill>
                  <a:srgbClr val="222222"/>
                </a:solidFill>
                <a:highlight>
                  <a:srgbClr val="FFFFFF"/>
                </a:highlight>
              </a:rPr>
              <a:t>SIGIR</a:t>
            </a:r>
            <a:r>
              <a:rPr lang="zh-CN" sz="1000">
                <a:solidFill>
                  <a:srgbClr val="222222"/>
                </a:solidFill>
                <a:highlight>
                  <a:srgbClr val="FFFFFF"/>
                </a:highlight>
              </a:rPr>
              <a:t>. 2023.</a:t>
            </a:r>
            <a:endParaRPr/>
          </a:p>
        </p:txBody>
      </p:sp>
      <p:cxnSp>
        <p:nvCxnSpPr>
          <p:cNvPr id="3977" name="Google Shape;3977;p23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8"/>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Introduction</a:t>
            </a:r>
            <a:endParaRPr/>
          </a:p>
        </p:txBody>
      </p:sp>
      <p:sp>
        <p:nvSpPr>
          <p:cNvPr id="159" name="Google Shape;159;p38"/>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SIGIR 2025 Tutorial</a:t>
            </a:r>
            <a:br>
              <a:rPr lang="zh-CN" sz="2500" b="1">
                <a:solidFill>
                  <a:schemeClr val="dk2"/>
                </a:solidFill>
                <a:latin typeface="Raleway"/>
                <a:ea typeface="Raleway"/>
                <a:cs typeface="Raleway"/>
                <a:sym typeface="Raleway"/>
              </a:rPr>
            </a:br>
            <a:r>
              <a:rPr lang="zh-CN" sz="1600">
                <a:latin typeface="Raleway"/>
                <a:ea typeface="Raleway"/>
                <a:cs typeface="Raleway"/>
                <a:sym typeface="Raleway"/>
              </a:rPr>
              <a:t>presented by Sean MacAvaney</a:t>
            </a:r>
            <a:endParaRPr sz="1600">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We already have (non-learned) sparse models!</a:t>
            </a:r>
            <a:endParaRPr/>
          </a:p>
        </p:txBody>
      </p:sp>
      <p:sp>
        <p:nvSpPr>
          <p:cNvPr id="415" name="Google Shape;415;p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Clr>
                <a:schemeClr val="dk2"/>
              </a:buClr>
              <a:buSzPts val="1100"/>
              <a:buFont typeface="Arial"/>
              <a:buNone/>
            </a:pPr>
            <a:endParaRPr b="1">
              <a:solidFill>
                <a:srgbClr val="1A1D21"/>
              </a:solidFill>
            </a:endParaRPr>
          </a:p>
          <a:p>
            <a:pPr marL="0" lvl="0" indent="0" algn="ctr" rtl="0">
              <a:spcBef>
                <a:spcPts val="1200"/>
              </a:spcBef>
              <a:spcAft>
                <a:spcPts val="0"/>
              </a:spcAft>
              <a:buClr>
                <a:schemeClr val="dk2"/>
              </a:buClr>
              <a:buSzPts val="1100"/>
              <a:buFont typeface="Arial"/>
              <a:buNone/>
            </a:pPr>
            <a:r>
              <a:rPr lang="zh-CN">
                <a:solidFill>
                  <a:srgbClr val="1A1D21"/>
                </a:solidFill>
              </a:rPr>
              <a:t>Rivers in </a:t>
            </a:r>
            <a:r>
              <a:rPr lang="zh-CN" b="1">
                <a:solidFill>
                  <a:srgbClr val="1A1D21"/>
                </a:solidFill>
              </a:rPr>
              <a:t>Italy</a:t>
            </a:r>
            <a:r>
              <a:rPr lang="zh-CN">
                <a:solidFill>
                  <a:srgbClr val="1A1D21"/>
                </a:solidFill>
              </a:rPr>
              <a:t> total about 1,200, and give rise, compared to other European countries, to a large number of marine mouths. This is due to the relative abundance of rain events in </a:t>
            </a:r>
            <a:r>
              <a:rPr lang="zh-CN" b="1">
                <a:solidFill>
                  <a:srgbClr val="1A1D21"/>
                </a:solidFill>
              </a:rPr>
              <a:t>Italy</a:t>
            </a:r>
            <a:r>
              <a:rPr lang="zh-CN">
                <a:solidFill>
                  <a:srgbClr val="1A1D21"/>
                </a:solidFill>
              </a:rPr>
              <a:t>, and to the presence of the Alpine chain rich in snowfields and glaciers in the northern part of the country, in the presence of the Apennines in the center-south and in the coastal extension of </a:t>
            </a:r>
            <a:r>
              <a:rPr lang="zh-CN" b="1">
                <a:solidFill>
                  <a:srgbClr val="1A1D21"/>
                </a:solidFill>
              </a:rPr>
              <a:t>Italy</a:t>
            </a:r>
            <a:r>
              <a:rPr lang="zh-CN">
                <a:solidFill>
                  <a:srgbClr val="1A1D21"/>
                </a:solidFill>
              </a:rPr>
              <a:t>. </a:t>
            </a:r>
            <a:endParaRPr>
              <a:solidFill>
                <a:srgbClr val="1A1D21"/>
              </a:solidFill>
            </a:endParaRPr>
          </a:p>
          <a:p>
            <a:pPr marL="0" lvl="0" indent="0" algn="ctr" rtl="0">
              <a:spcBef>
                <a:spcPts val="1200"/>
              </a:spcBef>
              <a:spcAft>
                <a:spcPts val="0"/>
              </a:spcAft>
              <a:buNone/>
            </a:pPr>
            <a:r>
              <a:rPr lang="zh-CN">
                <a:solidFill>
                  <a:srgbClr val="1A1D21"/>
                </a:solidFill>
              </a:rPr>
              <a:t>(TF) →</a:t>
            </a:r>
            <a:endParaRPr>
              <a:solidFill>
                <a:srgbClr val="1A1D21"/>
              </a:solidFill>
            </a:endParaRPr>
          </a:p>
          <a:p>
            <a:pPr marL="0" lvl="0" indent="0" algn="ctr" rtl="0">
              <a:spcBef>
                <a:spcPts val="1200"/>
              </a:spcBef>
              <a:spcAft>
                <a:spcPts val="1200"/>
              </a:spcAft>
              <a:buClr>
                <a:schemeClr val="dk2"/>
              </a:buClr>
              <a:buSzPts val="1100"/>
              <a:buFont typeface="Arial"/>
              <a:buNone/>
            </a:pPr>
            <a:r>
              <a:rPr lang="zh-CN" sz="1600">
                <a:solidFill>
                  <a:srgbClr val="1A1D21"/>
                </a:solidFill>
                <a:latin typeface="Courier New"/>
                <a:ea typeface="Courier New"/>
                <a:cs typeface="Courier New"/>
                <a:sym typeface="Courier New"/>
              </a:rPr>
              <a:t>{</a:t>
            </a:r>
            <a:r>
              <a:rPr lang="zh-CN" sz="1600" b="1">
                <a:solidFill>
                  <a:srgbClr val="1A1D21"/>
                </a:solidFill>
                <a:latin typeface="Courier New"/>
                <a:ea typeface="Courier New"/>
                <a:cs typeface="Courier New"/>
                <a:sym typeface="Courier New"/>
              </a:rPr>
              <a:t>italy: 3</a:t>
            </a:r>
            <a:r>
              <a:rPr lang="zh-CN" sz="1600">
                <a:solidFill>
                  <a:srgbClr val="1A1D21"/>
                </a:solidFill>
                <a:latin typeface="Courier New"/>
                <a:ea typeface="Courier New"/>
                <a:cs typeface="Courier New"/>
                <a:sym typeface="Courier New"/>
              </a:rPr>
              <a:t>, rivers: 1, alpine: 1, mouths: 1, snowfields: 1, ...}</a:t>
            </a:r>
            <a:endParaRPr b="1">
              <a:solidFill>
                <a:srgbClr val="1A1D21"/>
              </a:solidFil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3982"/>
        <p:cNvGrpSpPr/>
        <p:nvPr/>
      </p:nvGrpSpPr>
      <p:grpSpPr>
        <a:xfrm>
          <a:off x="0" y="0"/>
          <a:ext cx="0" cy="0"/>
          <a:chOff x="0" y="0"/>
          <a:chExt cx="0" cy="0"/>
        </a:xfrm>
      </p:grpSpPr>
      <p:sp>
        <p:nvSpPr>
          <p:cNvPr id="3983" name="Google Shape;3983;p240"/>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200</a:t>
            </a:fld>
            <a:endParaRPr/>
          </a:p>
        </p:txBody>
      </p:sp>
      <p:sp>
        <p:nvSpPr>
          <p:cNvPr id="3984" name="Google Shape;3984;p2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BLADE - Results</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985" name="Google Shape;3985;p240"/>
          <p:cNvSpPr txBox="1"/>
          <p:nvPr/>
        </p:nvSpPr>
        <p:spPr>
          <a:xfrm>
            <a:off x="0" y="4663225"/>
            <a:ext cx="9021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BLADE: combining vocabulary pruning and intermediate pretraining for scaleable neural CLIR Nair, Yang, Lawrie, Mayfield and Oard. </a:t>
            </a:r>
            <a:r>
              <a:rPr lang="zh-CN" sz="1000" i="1">
                <a:solidFill>
                  <a:srgbClr val="222222"/>
                </a:solidFill>
                <a:highlight>
                  <a:srgbClr val="FFFFFF"/>
                </a:highlight>
              </a:rPr>
              <a:t>SIGIR</a:t>
            </a:r>
            <a:r>
              <a:rPr lang="zh-CN" sz="1000">
                <a:solidFill>
                  <a:srgbClr val="222222"/>
                </a:solidFill>
                <a:highlight>
                  <a:srgbClr val="FFFFFF"/>
                </a:highlight>
              </a:rPr>
              <a:t>. 2023.</a:t>
            </a:r>
            <a:endParaRPr/>
          </a:p>
        </p:txBody>
      </p:sp>
      <p:cxnSp>
        <p:nvCxnSpPr>
          <p:cNvPr id="3986" name="Google Shape;3986;p24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aphicFrame>
        <p:nvGraphicFramePr>
          <p:cNvPr id="3987" name="Google Shape;3987;p240"/>
          <p:cNvGraphicFramePr/>
          <p:nvPr/>
        </p:nvGraphicFramePr>
        <p:xfrm>
          <a:off x="381000" y="1214275"/>
          <a:ext cx="7917825" cy="2349833"/>
        </p:xfrm>
        <a:graphic>
          <a:graphicData uri="http://schemas.openxmlformats.org/drawingml/2006/table">
            <a:tbl>
              <a:tblPr>
                <a:noFill/>
                <a:tableStyleId>{23DE432C-DA91-41F7-AEAE-FDE13B321AF9}</a:tableStyleId>
              </a:tblPr>
              <a:tblGrid>
                <a:gridCol w="1174750">
                  <a:extLst>
                    <a:ext uri="{9D8B030D-6E8A-4147-A177-3AD203B41FA5}">
                      <a16:colId xmlns:a16="http://schemas.microsoft.com/office/drawing/2014/main" val="20000"/>
                    </a:ext>
                  </a:extLst>
                </a:gridCol>
                <a:gridCol w="2044075">
                  <a:extLst>
                    <a:ext uri="{9D8B030D-6E8A-4147-A177-3AD203B41FA5}">
                      <a16:colId xmlns:a16="http://schemas.microsoft.com/office/drawing/2014/main" val="20001"/>
                    </a:ext>
                  </a:extLst>
                </a:gridCol>
                <a:gridCol w="1174750">
                  <a:extLst>
                    <a:ext uri="{9D8B030D-6E8A-4147-A177-3AD203B41FA5}">
                      <a16:colId xmlns:a16="http://schemas.microsoft.com/office/drawing/2014/main" val="20002"/>
                    </a:ext>
                  </a:extLst>
                </a:gridCol>
                <a:gridCol w="1174750">
                  <a:extLst>
                    <a:ext uri="{9D8B030D-6E8A-4147-A177-3AD203B41FA5}">
                      <a16:colId xmlns:a16="http://schemas.microsoft.com/office/drawing/2014/main" val="20003"/>
                    </a:ext>
                  </a:extLst>
                </a:gridCol>
                <a:gridCol w="1174750">
                  <a:extLst>
                    <a:ext uri="{9D8B030D-6E8A-4147-A177-3AD203B41FA5}">
                      <a16:colId xmlns:a16="http://schemas.microsoft.com/office/drawing/2014/main" val="20004"/>
                    </a:ext>
                  </a:extLst>
                </a:gridCol>
                <a:gridCol w="1174750">
                  <a:extLst>
                    <a:ext uri="{9D8B030D-6E8A-4147-A177-3AD203B41FA5}">
                      <a16:colId xmlns:a16="http://schemas.microsoft.com/office/drawing/2014/main" val="20005"/>
                    </a:ext>
                  </a:extLst>
                </a:gridCol>
              </a:tblGrid>
              <a:tr h="466675">
                <a:tc rowSpan="2" gridSpan="2">
                  <a:txBody>
                    <a:bodyPr/>
                    <a:lstStyle/>
                    <a:p>
                      <a:pPr marL="0" lvl="0" indent="0" algn="ctr" rtl="0">
                        <a:spcBef>
                          <a:spcPts val="0"/>
                        </a:spcBef>
                        <a:spcAft>
                          <a:spcPts val="0"/>
                        </a:spcAft>
                        <a:buNone/>
                      </a:pPr>
                      <a:r>
                        <a:rPr lang="zh-CN" sz="1800">
                          <a:latin typeface="Source Sans Pro"/>
                          <a:ea typeface="Source Sans Pro"/>
                          <a:cs typeface="Source Sans Pro"/>
                          <a:sym typeface="Source Sans Pro"/>
                        </a:rPr>
                        <a:t>Model</a:t>
                      </a:r>
                      <a:endParaRPr sz="18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rowSpan="2" hMerge="1">
                  <a:txBody>
                    <a:bodyPr/>
                    <a:lstStyle/>
                    <a:p>
                      <a:endParaRPr lang="en-US"/>
                    </a:p>
                  </a:txBody>
                  <a:tcPr/>
                </a:tc>
                <a:tc gridSpan="4">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CLEF-03 (English -&gt; Language), mAP</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66675">
                <a:tc gridSpan="2" vMerge="1">
                  <a:txBody>
                    <a:bodyPr/>
                    <a:lstStyle/>
                    <a:p>
                      <a:endParaRPr lang="en-US"/>
                    </a:p>
                  </a:txBody>
                  <a:tcPr/>
                </a:tc>
                <a:tc hMerge="1" vMerge="1">
                  <a:txBody>
                    <a:bodyPr/>
                    <a:lstStyle/>
                    <a:p>
                      <a:endParaRPr lang="en-US"/>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French</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Italian</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German</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Spanish</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88925">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SPLADE-X</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Reproduction</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Better training</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40.2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35.5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34.0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33.2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388925">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BLADE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 Bilingual Tokens (BT)</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43.4</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36.1</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34.0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15.2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466675">
                <a:tc>
                  <a:txBody>
                    <a:bodyPr/>
                    <a:lstStyle/>
                    <a:p>
                      <a:pPr marL="0" lvl="0" indent="0" algn="ctr" rtl="0">
                        <a:spcBef>
                          <a:spcPts val="0"/>
                        </a:spcBef>
                        <a:spcAft>
                          <a:spcPts val="0"/>
                        </a:spcAft>
                        <a:buNone/>
                      </a:pPr>
                      <a:endParaRPr sz="1800">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BT + Comparable Passages</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44.8</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38.9</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38.6</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38.7</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988" name="Google Shape;3988;p240"/>
          <p:cNvSpPr txBox="1"/>
          <p:nvPr/>
        </p:nvSpPr>
        <p:spPr>
          <a:xfrm>
            <a:off x="381000" y="3536050"/>
            <a:ext cx="8608200" cy="7173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chemeClr val="dk2"/>
              </a:buClr>
              <a:buSzPts val="1700"/>
              <a:buChar char="●"/>
            </a:pPr>
            <a:r>
              <a:rPr lang="zh-CN" sz="1700">
                <a:solidFill>
                  <a:schemeClr val="dk2"/>
                </a:solidFill>
              </a:rPr>
              <a:t>Improvements all around</a:t>
            </a:r>
            <a:endParaRPr sz="1700">
              <a:solidFill>
                <a:schemeClr val="dk2"/>
              </a:solidFill>
            </a:endParaRPr>
          </a:p>
          <a:p>
            <a:pPr marL="457200" lvl="0" indent="-336550" algn="l" rtl="0">
              <a:spcBef>
                <a:spcPts val="0"/>
              </a:spcBef>
              <a:spcAft>
                <a:spcPts val="0"/>
              </a:spcAft>
              <a:buClr>
                <a:schemeClr val="dk2"/>
              </a:buClr>
              <a:buSzPts val="1700"/>
              <a:buChar char="●"/>
            </a:pPr>
            <a:r>
              <a:rPr lang="zh-CN" sz="1700">
                <a:solidFill>
                  <a:schemeClr val="dk2"/>
                </a:solidFill>
              </a:rPr>
              <a:t>Need better training data</a:t>
            </a:r>
            <a:endParaRPr sz="1700">
              <a:solidFill>
                <a:schemeClr val="dk2"/>
              </a:solidFill>
            </a:endParaRPr>
          </a:p>
          <a:p>
            <a:pPr marL="914400" lvl="1" indent="-336550" algn="l" rtl="0">
              <a:spcBef>
                <a:spcPts val="0"/>
              </a:spcBef>
              <a:spcAft>
                <a:spcPts val="0"/>
              </a:spcAft>
              <a:buClr>
                <a:schemeClr val="dk2"/>
              </a:buClr>
              <a:buSzPts val="1700"/>
              <a:buChar char="○"/>
            </a:pPr>
            <a:r>
              <a:rPr lang="zh-CN" sz="1700">
                <a:solidFill>
                  <a:schemeClr val="dk2"/>
                </a:solidFill>
              </a:rPr>
              <a:t>Translating docs to English and using SPLADE is better (but slower and $$) </a:t>
            </a:r>
            <a:endParaRPr sz="1700">
              <a:solidFill>
                <a:schemeClr val="dk2"/>
              </a:solidFill>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3993"/>
        <p:cNvGrpSpPr/>
        <p:nvPr/>
      </p:nvGrpSpPr>
      <p:grpSpPr>
        <a:xfrm>
          <a:off x="0" y="0"/>
          <a:ext cx="0" cy="0"/>
          <a:chOff x="0" y="0"/>
          <a:chExt cx="0" cy="0"/>
        </a:xfrm>
      </p:grpSpPr>
      <p:sp>
        <p:nvSpPr>
          <p:cNvPr id="3994" name="Google Shape;3994;p241"/>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201</a:t>
            </a:fld>
            <a:endParaRPr/>
          </a:p>
        </p:txBody>
      </p:sp>
      <p:sp>
        <p:nvSpPr>
          <p:cNvPr id="3995" name="Google Shape;3995;p241"/>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996" name="Google Shape;3996;p2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BGE-M3 - Multi Headed retrieval</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3997" name="Google Shape;3997;p241"/>
          <p:cNvSpPr txBox="1"/>
          <p:nvPr/>
        </p:nvSpPr>
        <p:spPr>
          <a:xfrm>
            <a:off x="0" y="4663225"/>
            <a:ext cx="755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Zhang, Zhang, Long, Xie, Dai, Tang, Lin, Yang, Xie, Huang, Zhang, Li and Zhang, ArXiv 2024</a:t>
            </a:r>
            <a:endParaRPr/>
          </a:p>
        </p:txBody>
      </p:sp>
      <p:cxnSp>
        <p:nvCxnSpPr>
          <p:cNvPr id="3998" name="Google Shape;3998;p24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3999" name="Google Shape;3999;p241"/>
          <p:cNvPicPr preferRelativeResize="0"/>
          <p:nvPr/>
        </p:nvPicPr>
        <p:blipFill>
          <a:blip r:embed="rId3">
            <a:alphaModFix/>
          </a:blip>
          <a:stretch>
            <a:fillRect/>
          </a:stretch>
        </p:blipFill>
        <p:spPr>
          <a:xfrm>
            <a:off x="1429425" y="1208925"/>
            <a:ext cx="5987952" cy="3207449"/>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4004"/>
        <p:cNvGrpSpPr/>
        <p:nvPr/>
      </p:nvGrpSpPr>
      <p:grpSpPr>
        <a:xfrm>
          <a:off x="0" y="0"/>
          <a:ext cx="0" cy="0"/>
          <a:chOff x="0" y="0"/>
          <a:chExt cx="0" cy="0"/>
        </a:xfrm>
      </p:grpSpPr>
      <p:pic>
        <p:nvPicPr>
          <p:cNvPr id="4005" name="Google Shape;4005;p242"/>
          <p:cNvPicPr preferRelativeResize="0"/>
          <p:nvPr/>
        </p:nvPicPr>
        <p:blipFill>
          <a:blip r:embed="rId3">
            <a:alphaModFix/>
          </a:blip>
          <a:stretch>
            <a:fillRect/>
          </a:stretch>
        </p:blipFill>
        <p:spPr>
          <a:xfrm>
            <a:off x="1429425" y="1208925"/>
            <a:ext cx="5987952" cy="3207449"/>
          </a:xfrm>
          <a:prstGeom prst="rect">
            <a:avLst/>
          </a:prstGeom>
          <a:noFill/>
          <a:ln>
            <a:noFill/>
          </a:ln>
        </p:spPr>
      </p:pic>
      <p:sp>
        <p:nvSpPr>
          <p:cNvPr id="4006" name="Google Shape;4006;p24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202</a:t>
            </a:fld>
            <a:endParaRPr/>
          </a:p>
        </p:txBody>
      </p:sp>
      <p:sp>
        <p:nvSpPr>
          <p:cNvPr id="4007" name="Google Shape;4007;p242"/>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008" name="Google Shape;4008;p2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BGE-M3 - Multi Headed retrieval</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009" name="Google Shape;4009;p242"/>
          <p:cNvSpPr txBox="1"/>
          <p:nvPr/>
        </p:nvSpPr>
        <p:spPr>
          <a:xfrm>
            <a:off x="0" y="4663225"/>
            <a:ext cx="755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Zhang, Zhang, Long, Xie, Dai, Tang, Lin, Yang, Xie, Huang, Zhang, Li and Zhang, ArXiv 2024</a:t>
            </a:r>
            <a:endParaRPr/>
          </a:p>
        </p:txBody>
      </p:sp>
      <p:cxnSp>
        <p:nvCxnSpPr>
          <p:cNvPr id="4010" name="Google Shape;4010;p24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cxnSp>
        <p:nvCxnSpPr>
          <p:cNvPr id="4011" name="Google Shape;4011;p242"/>
          <p:cNvCxnSpPr/>
          <p:nvPr/>
        </p:nvCxnSpPr>
        <p:spPr>
          <a:xfrm flipH="1">
            <a:off x="5135175" y="1558625"/>
            <a:ext cx="2406900" cy="935400"/>
          </a:xfrm>
          <a:prstGeom prst="straightConnector1">
            <a:avLst/>
          </a:prstGeom>
          <a:noFill/>
          <a:ln w="9525" cap="flat" cmpd="sng">
            <a:solidFill>
              <a:schemeClr val="dk2"/>
            </a:solidFill>
            <a:prstDash val="solid"/>
            <a:round/>
            <a:headEnd type="none" w="med" len="med"/>
            <a:tailEnd type="triangle" w="med" len="med"/>
          </a:ln>
        </p:spPr>
      </p:cxnSp>
      <p:sp>
        <p:nvSpPr>
          <p:cNvPr id="4012" name="Google Shape;4012;p242"/>
          <p:cNvSpPr/>
          <p:nvPr/>
        </p:nvSpPr>
        <p:spPr>
          <a:xfrm>
            <a:off x="7550700" y="1170125"/>
            <a:ext cx="1470420" cy="64648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b="1">
                <a:solidFill>
                  <a:srgbClr val="611BB8"/>
                </a:solidFill>
                <a:latin typeface="Source Sans Pro"/>
                <a:ea typeface="Source Sans Pro"/>
                <a:cs typeface="Source Sans Pro"/>
                <a:sym typeface="Source Sans Pro"/>
              </a:rPr>
              <a:t>MLP encoder</a:t>
            </a:r>
            <a:endParaRPr b="1">
              <a:solidFill>
                <a:srgbClr val="611BB8"/>
              </a:solidFill>
              <a:latin typeface="Source Sans Pro"/>
              <a:ea typeface="Source Sans Pro"/>
              <a:cs typeface="Source Sans Pro"/>
              <a:sym typeface="Source Sans Pro"/>
            </a:endParaRPr>
          </a:p>
        </p:txBody>
      </p:sp>
      <p:sp>
        <p:nvSpPr>
          <p:cNvPr id="4013" name="Google Shape;4013;p242"/>
          <p:cNvSpPr/>
          <p:nvPr/>
        </p:nvSpPr>
        <p:spPr>
          <a:xfrm>
            <a:off x="3215273" y="732150"/>
            <a:ext cx="2928960" cy="136252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chemeClr val="dk1"/>
                </a:solidFill>
                <a:latin typeface="Source Sans Pro"/>
                <a:ea typeface="Source Sans Pro"/>
                <a:cs typeface="Source Sans Pro"/>
                <a:sym typeface="Source Sans Pro"/>
              </a:rPr>
              <a:t>Will talk more about multi-functionality later</a:t>
            </a:r>
            <a:endParaRPr>
              <a:solidFill>
                <a:schemeClr val="dk1"/>
              </a:solidFill>
              <a:latin typeface="Source Sans Pro"/>
              <a:ea typeface="Source Sans Pro"/>
              <a:cs typeface="Source Sans Pro"/>
              <a:sym typeface="Source Sans Pro"/>
            </a:endParaRPr>
          </a:p>
        </p:txBody>
      </p:sp>
      <p:sp>
        <p:nvSpPr>
          <p:cNvPr id="4014" name="Google Shape;4014;p242"/>
          <p:cNvSpPr/>
          <p:nvPr/>
        </p:nvSpPr>
        <p:spPr>
          <a:xfrm>
            <a:off x="201625" y="3480975"/>
            <a:ext cx="2061828" cy="93538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b="1">
                <a:solidFill>
                  <a:srgbClr val="611BB8"/>
                </a:solidFill>
                <a:latin typeface="Source Sans Pro"/>
                <a:ea typeface="Source Sans Pro"/>
                <a:cs typeface="Source Sans Pro"/>
                <a:sym typeface="Source Sans Pro"/>
              </a:rPr>
              <a:t>Focus on Multilinguality here</a:t>
            </a:r>
            <a:endParaRPr b="1">
              <a:solidFill>
                <a:srgbClr val="611BB8"/>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4019"/>
        <p:cNvGrpSpPr/>
        <p:nvPr/>
      </p:nvGrpSpPr>
      <p:grpSpPr>
        <a:xfrm>
          <a:off x="0" y="0"/>
          <a:ext cx="0" cy="0"/>
          <a:chOff x="0" y="0"/>
          <a:chExt cx="0" cy="0"/>
        </a:xfrm>
      </p:grpSpPr>
      <p:sp>
        <p:nvSpPr>
          <p:cNvPr id="4020" name="Google Shape;4020;p24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203</a:t>
            </a:fld>
            <a:endParaRPr/>
          </a:p>
        </p:txBody>
      </p:sp>
      <p:sp>
        <p:nvSpPr>
          <p:cNvPr id="4021" name="Google Shape;4021;p243"/>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022" name="Google Shape;4022;p2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Multilingual retrieval - monolingual, multilingual</a:t>
            </a:r>
            <a:endParaRPr sz="3000" b="1">
              <a:solidFill>
                <a:srgbClr val="222222"/>
              </a:solidFill>
              <a:latin typeface="Raleway"/>
              <a:ea typeface="Raleway"/>
              <a:cs typeface="Raleway"/>
              <a:sym typeface="Raleway"/>
            </a:endParaRPr>
          </a:p>
        </p:txBody>
      </p:sp>
      <p:pic>
        <p:nvPicPr>
          <p:cNvPr id="4023" name="Google Shape;4023;p243"/>
          <p:cNvPicPr preferRelativeResize="0"/>
          <p:nvPr/>
        </p:nvPicPr>
        <p:blipFill>
          <a:blip r:embed="rId3">
            <a:alphaModFix/>
          </a:blip>
          <a:stretch>
            <a:fillRect/>
          </a:stretch>
        </p:blipFill>
        <p:spPr>
          <a:xfrm>
            <a:off x="819150" y="1766451"/>
            <a:ext cx="1120476" cy="1120476"/>
          </a:xfrm>
          <a:prstGeom prst="rect">
            <a:avLst/>
          </a:prstGeom>
          <a:noFill/>
          <a:ln>
            <a:noFill/>
          </a:ln>
        </p:spPr>
      </p:pic>
      <p:sp>
        <p:nvSpPr>
          <p:cNvPr id="4024" name="Google Shape;4024;p243"/>
          <p:cNvSpPr/>
          <p:nvPr/>
        </p:nvSpPr>
        <p:spPr>
          <a:xfrm>
            <a:off x="2485175" y="1954388"/>
            <a:ext cx="2156100" cy="74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zh-CN">
                <a:solidFill>
                  <a:schemeClr val="dk1"/>
                </a:solidFill>
              </a:rPr>
              <a:t>Who was </a:t>
            </a:r>
            <a:endParaRPr>
              <a:solidFill>
                <a:schemeClr val="dk1"/>
              </a:solidFill>
            </a:endParaRPr>
          </a:p>
          <a:p>
            <a:pPr marL="0" lvl="0" indent="0" algn="ctr" rtl="0">
              <a:spcBef>
                <a:spcPts val="0"/>
              </a:spcBef>
              <a:spcAft>
                <a:spcPts val="0"/>
              </a:spcAft>
              <a:buClr>
                <a:schemeClr val="dk1"/>
              </a:buClr>
              <a:buSzPts val="1100"/>
              <a:buFont typeface="Arial"/>
              <a:buNone/>
            </a:pPr>
            <a:r>
              <a:rPr lang="zh-CN">
                <a:solidFill>
                  <a:schemeClr val="dk1"/>
                </a:solidFill>
              </a:rPr>
              <a:t>Girolamo Muzio?</a:t>
            </a:r>
            <a:endParaRPr>
              <a:solidFill>
                <a:srgbClr val="611BB8"/>
              </a:solidFill>
            </a:endParaRPr>
          </a:p>
        </p:txBody>
      </p:sp>
      <p:cxnSp>
        <p:nvCxnSpPr>
          <p:cNvPr id="4025" name="Google Shape;4025;p24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026" name="Google Shape;4026;p243"/>
          <p:cNvSpPr/>
          <p:nvPr/>
        </p:nvSpPr>
        <p:spPr>
          <a:xfrm>
            <a:off x="6032975" y="3408875"/>
            <a:ext cx="2156100" cy="902400"/>
          </a:xfrm>
          <a:prstGeom prst="rect">
            <a:avLst/>
          </a:prstGeom>
          <a:solidFill>
            <a:schemeClr val="lt2"/>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[(who, 3), (Girolamo, 5), (Muzio, 5), (Latin, 1)</a:t>
            </a:r>
            <a:endParaRPr/>
          </a:p>
        </p:txBody>
      </p:sp>
      <p:cxnSp>
        <p:nvCxnSpPr>
          <p:cNvPr id="4027" name="Google Shape;4027;p243"/>
          <p:cNvCxnSpPr>
            <a:stCxn id="4024" idx="3"/>
          </p:cNvCxnSpPr>
          <p:nvPr/>
        </p:nvCxnSpPr>
        <p:spPr>
          <a:xfrm>
            <a:off x="4641275" y="2326688"/>
            <a:ext cx="1775100" cy="2700"/>
          </a:xfrm>
          <a:prstGeom prst="straightConnector1">
            <a:avLst/>
          </a:prstGeom>
          <a:noFill/>
          <a:ln w="9525" cap="flat" cmpd="sng">
            <a:solidFill>
              <a:schemeClr val="dk2"/>
            </a:solidFill>
            <a:prstDash val="solid"/>
            <a:round/>
            <a:headEnd type="none" w="med" len="med"/>
            <a:tailEnd type="triangle" w="med" len="med"/>
          </a:ln>
        </p:spPr>
      </p:cxnSp>
      <p:cxnSp>
        <p:nvCxnSpPr>
          <p:cNvPr id="4028" name="Google Shape;4028;p243"/>
          <p:cNvCxnSpPr>
            <a:endCxn id="4026" idx="0"/>
          </p:cNvCxnSpPr>
          <p:nvPr/>
        </p:nvCxnSpPr>
        <p:spPr>
          <a:xfrm>
            <a:off x="7106525" y="3221075"/>
            <a:ext cx="4500" cy="187800"/>
          </a:xfrm>
          <a:prstGeom prst="straightConnector1">
            <a:avLst/>
          </a:prstGeom>
          <a:noFill/>
          <a:ln w="9525" cap="flat" cmpd="sng">
            <a:solidFill>
              <a:schemeClr val="dk2"/>
            </a:solidFill>
            <a:prstDash val="solid"/>
            <a:round/>
            <a:headEnd type="none" w="med" len="med"/>
            <a:tailEnd type="triangle" w="med" len="med"/>
          </a:ln>
        </p:spPr>
      </p:cxnSp>
      <p:pic>
        <p:nvPicPr>
          <p:cNvPr id="4029" name="Google Shape;4029;p243"/>
          <p:cNvPicPr preferRelativeResize="0"/>
          <p:nvPr/>
        </p:nvPicPr>
        <p:blipFill>
          <a:blip r:embed="rId4">
            <a:alphaModFix/>
          </a:blip>
          <a:stretch>
            <a:fillRect/>
          </a:stretch>
        </p:blipFill>
        <p:spPr>
          <a:xfrm>
            <a:off x="3756400" y="3211846"/>
            <a:ext cx="1120476" cy="1120454"/>
          </a:xfrm>
          <a:prstGeom prst="rect">
            <a:avLst/>
          </a:prstGeom>
          <a:noFill/>
          <a:ln>
            <a:noFill/>
          </a:ln>
        </p:spPr>
      </p:pic>
      <p:cxnSp>
        <p:nvCxnSpPr>
          <p:cNvPr id="4030" name="Google Shape;4030;p243"/>
          <p:cNvCxnSpPr>
            <a:stCxn id="4026" idx="1"/>
          </p:cNvCxnSpPr>
          <p:nvPr/>
        </p:nvCxnSpPr>
        <p:spPr>
          <a:xfrm flipH="1">
            <a:off x="5518175" y="3860075"/>
            <a:ext cx="514800" cy="900"/>
          </a:xfrm>
          <a:prstGeom prst="straightConnector1">
            <a:avLst/>
          </a:prstGeom>
          <a:noFill/>
          <a:ln w="9525" cap="flat" cmpd="sng">
            <a:solidFill>
              <a:schemeClr val="dk2"/>
            </a:solidFill>
            <a:prstDash val="solid"/>
            <a:round/>
            <a:headEnd type="none" w="med" len="med"/>
            <a:tailEnd type="triangle" w="med" len="med"/>
          </a:ln>
        </p:spPr>
      </p:cxnSp>
      <p:pic>
        <p:nvPicPr>
          <p:cNvPr id="4031" name="Google Shape;4031;p243"/>
          <p:cNvPicPr preferRelativeResize="0"/>
          <p:nvPr/>
        </p:nvPicPr>
        <p:blipFill>
          <a:blip r:embed="rId5">
            <a:alphaModFix/>
          </a:blip>
          <a:stretch>
            <a:fillRect/>
          </a:stretch>
        </p:blipFill>
        <p:spPr>
          <a:xfrm>
            <a:off x="2236813" y="3497725"/>
            <a:ext cx="548700" cy="548700"/>
          </a:xfrm>
          <a:prstGeom prst="rect">
            <a:avLst/>
          </a:prstGeom>
          <a:noFill/>
          <a:ln>
            <a:noFill/>
          </a:ln>
        </p:spPr>
      </p:pic>
      <p:cxnSp>
        <p:nvCxnSpPr>
          <p:cNvPr id="4032" name="Google Shape;4032;p243"/>
          <p:cNvCxnSpPr/>
          <p:nvPr/>
        </p:nvCxnSpPr>
        <p:spPr>
          <a:xfrm rot="10800000">
            <a:off x="2749163" y="3768950"/>
            <a:ext cx="510300" cy="6300"/>
          </a:xfrm>
          <a:prstGeom prst="straightConnector1">
            <a:avLst/>
          </a:prstGeom>
          <a:noFill/>
          <a:ln w="9525" cap="flat" cmpd="sng">
            <a:solidFill>
              <a:schemeClr val="dk2"/>
            </a:solidFill>
            <a:prstDash val="solid"/>
            <a:round/>
            <a:headEnd type="none" w="med" len="med"/>
            <a:tailEnd type="triangle" w="med" len="med"/>
          </a:ln>
        </p:spPr>
      </p:cxnSp>
      <p:cxnSp>
        <p:nvCxnSpPr>
          <p:cNvPr id="4033" name="Google Shape;4033;p243"/>
          <p:cNvCxnSpPr/>
          <p:nvPr/>
        </p:nvCxnSpPr>
        <p:spPr>
          <a:xfrm rot="10800000">
            <a:off x="1019963" y="2887075"/>
            <a:ext cx="1239000" cy="607500"/>
          </a:xfrm>
          <a:prstGeom prst="straightConnector1">
            <a:avLst/>
          </a:prstGeom>
          <a:noFill/>
          <a:ln w="9525" cap="flat" cmpd="sng">
            <a:solidFill>
              <a:schemeClr val="dk2"/>
            </a:solidFill>
            <a:prstDash val="solid"/>
            <a:round/>
            <a:headEnd type="none" w="med" len="med"/>
            <a:tailEnd type="triangle" w="med" len="med"/>
          </a:ln>
        </p:spPr>
      </p:cxnSp>
      <p:pic>
        <p:nvPicPr>
          <p:cNvPr id="4034" name="Google Shape;4034;p243"/>
          <p:cNvPicPr preferRelativeResize="0"/>
          <p:nvPr/>
        </p:nvPicPr>
        <p:blipFill>
          <a:blip r:embed="rId6">
            <a:alphaModFix/>
          </a:blip>
          <a:stretch>
            <a:fillRect/>
          </a:stretch>
        </p:blipFill>
        <p:spPr>
          <a:xfrm>
            <a:off x="6509938" y="1766472"/>
            <a:ext cx="1120476" cy="1120456"/>
          </a:xfrm>
          <a:prstGeom prst="rect">
            <a:avLst/>
          </a:prstGeom>
          <a:noFill/>
          <a:ln>
            <a:noFill/>
          </a:ln>
        </p:spPr>
      </p:pic>
      <p:pic>
        <p:nvPicPr>
          <p:cNvPr id="4035" name="Google Shape;4035;p243"/>
          <p:cNvPicPr preferRelativeResize="0"/>
          <p:nvPr/>
        </p:nvPicPr>
        <p:blipFill>
          <a:blip r:embed="rId7">
            <a:alphaModFix/>
          </a:blip>
          <a:stretch>
            <a:fillRect/>
          </a:stretch>
        </p:blipFill>
        <p:spPr>
          <a:xfrm>
            <a:off x="7630426" y="1234712"/>
            <a:ext cx="902400" cy="902400"/>
          </a:xfrm>
          <a:prstGeom prst="rect">
            <a:avLst/>
          </a:prstGeom>
          <a:noFill/>
          <a:ln>
            <a:noFill/>
          </a:ln>
        </p:spPr>
      </p:pic>
      <p:pic>
        <p:nvPicPr>
          <p:cNvPr id="4036" name="Google Shape;4036;p243"/>
          <p:cNvPicPr preferRelativeResize="0"/>
          <p:nvPr/>
        </p:nvPicPr>
        <p:blipFill>
          <a:blip r:embed="rId8">
            <a:alphaModFix/>
          </a:blip>
          <a:stretch>
            <a:fillRect/>
          </a:stretch>
        </p:blipFill>
        <p:spPr>
          <a:xfrm>
            <a:off x="7897100" y="2161300"/>
            <a:ext cx="987126" cy="987126"/>
          </a:xfrm>
          <a:prstGeom prst="rect">
            <a:avLst/>
          </a:prstGeom>
          <a:noFill/>
          <a:ln>
            <a:noFill/>
          </a:ln>
        </p:spPr>
      </p:pic>
      <p:pic>
        <p:nvPicPr>
          <p:cNvPr id="4037" name="Google Shape;4037;p243"/>
          <p:cNvPicPr preferRelativeResize="0"/>
          <p:nvPr/>
        </p:nvPicPr>
        <p:blipFill>
          <a:blip r:embed="rId9">
            <a:alphaModFix/>
          </a:blip>
          <a:stretch>
            <a:fillRect/>
          </a:stretch>
        </p:blipFill>
        <p:spPr>
          <a:xfrm>
            <a:off x="3501750" y="4156375"/>
            <a:ext cx="987124" cy="987124"/>
          </a:xfrm>
          <a:prstGeom prst="rect">
            <a:avLst/>
          </a:prstGeom>
          <a:noFill/>
          <a:ln>
            <a:noFill/>
          </a:ln>
        </p:spPr>
      </p:pic>
      <p:pic>
        <p:nvPicPr>
          <p:cNvPr id="4038" name="Google Shape;4038;p243"/>
          <p:cNvPicPr preferRelativeResize="0"/>
          <p:nvPr/>
        </p:nvPicPr>
        <p:blipFill>
          <a:blip r:embed="rId10">
            <a:alphaModFix/>
          </a:blip>
          <a:stretch>
            <a:fillRect/>
          </a:stretch>
        </p:blipFill>
        <p:spPr>
          <a:xfrm>
            <a:off x="4191720" y="4132000"/>
            <a:ext cx="1035876" cy="1035876"/>
          </a:xfrm>
          <a:prstGeom prst="rect">
            <a:avLst/>
          </a:prstGeom>
          <a:noFill/>
          <a:ln>
            <a:noFill/>
          </a:ln>
        </p:spPr>
      </p:pic>
      <p:sp>
        <p:nvSpPr>
          <p:cNvPr id="4039" name="Google Shape;4039;p243"/>
          <p:cNvSpPr txBox="1"/>
          <p:nvPr/>
        </p:nvSpPr>
        <p:spPr>
          <a:xfrm>
            <a:off x="4013625" y="29576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4040" name="Google Shape;4040;p243"/>
          <p:cNvSpPr txBox="1"/>
          <p:nvPr/>
        </p:nvSpPr>
        <p:spPr>
          <a:xfrm>
            <a:off x="3358938" y="160335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4041" name="Google Shape;4041;p243"/>
          <p:cNvSpPr txBox="1"/>
          <p:nvPr/>
        </p:nvSpPr>
        <p:spPr>
          <a:xfrm>
            <a:off x="6767163" y="1405500"/>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4042" name="Google Shape;4042;p243"/>
          <p:cNvSpPr txBox="1"/>
          <p:nvPr/>
        </p:nvSpPr>
        <p:spPr>
          <a:xfrm>
            <a:off x="5903950" y="30349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4043" name="Google Shape;4043;p243"/>
          <p:cNvSpPr txBox="1"/>
          <p:nvPr/>
        </p:nvSpPr>
        <p:spPr>
          <a:xfrm>
            <a:off x="2569213" y="307812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222222"/>
                </a:solidFill>
              </a:rPr>
              <a:t>EN</a:t>
            </a:r>
            <a:endParaRPr sz="1800">
              <a:solidFill>
                <a:srgbClr val="222222"/>
              </a:solidFill>
            </a:endParaRPr>
          </a:p>
        </p:txBody>
      </p:sp>
      <p:sp>
        <p:nvSpPr>
          <p:cNvPr id="4044" name="Google Shape;4044;p243"/>
          <p:cNvSpPr txBox="1"/>
          <p:nvPr/>
        </p:nvSpPr>
        <p:spPr>
          <a:xfrm>
            <a:off x="5120225" y="4494075"/>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611BB8"/>
              </a:solidFill>
            </a:endParaRPr>
          </a:p>
        </p:txBody>
      </p:sp>
      <p:sp>
        <p:nvSpPr>
          <p:cNvPr id="4045" name="Google Shape;4045;p243"/>
          <p:cNvSpPr txBox="1"/>
          <p:nvPr/>
        </p:nvSpPr>
        <p:spPr>
          <a:xfrm>
            <a:off x="8346575" y="1093788"/>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800">
                <a:solidFill>
                  <a:srgbClr val="611BB8"/>
                </a:solidFill>
              </a:rPr>
              <a:t>IT</a:t>
            </a:r>
            <a:endParaRPr sz="1800">
              <a:solidFill>
                <a:srgbClr val="611BB8"/>
              </a:solidFill>
            </a:endParaRPr>
          </a:p>
        </p:txBody>
      </p:sp>
      <p:sp>
        <p:nvSpPr>
          <p:cNvPr id="4046" name="Google Shape;4046;p243"/>
          <p:cNvSpPr txBox="1"/>
          <p:nvPr/>
        </p:nvSpPr>
        <p:spPr>
          <a:xfrm>
            <a:off x="8532825" y="1915038"/>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B7B7B7"/>
                </a:solidFill>
              </a:rPr>
              <a:t>PT</a:t>
            </a:r>
            <a:endParaRPr sz="1800">
              <a:solidFill>
                <a:srgbClr val="B7B7B7"/>
              </a:solidFill>
            </a:endParaRPr>
          </a:p>
        </p:txBody>
      </p:sp>
      <p:sp>
        <p:nvSpPr>
          <p:cNvPr id="4047" name="Google Shape;4047;p243"/>
          <p:cNvSpPr txBox="1"/>
          <p:nvPr/>
        </p:nvSpPr>
        <p:spPr>
          <a:xfrm>
            <a:off x="3175225" y="4494063"/>
            <a:ext cx="6060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rgbClr val="B7B7B7"/>
                </a:solidFill>
              </a:rPr>
              <a:t>PT</a:t>
            </a:r>
            <a:endParaRPr sz="1800">
              <a:solidFill>
                <a:srgbClr val="B7B7B7"/>
              </a:solidFill>
            </a:endParaRPr>
          </a:p>
        </p:txBody>
      </p:sp>
      <p:sp>
        <p:nvSpPr>
          <p:cNvPr id="4048" name="Google Shape;4048;p243"/>
          <p:cNvSpPr/>
          <p:nvPr/>
        </p:nvSpPr>
        <p:spPr>
          <a:xfrm>
            <a:off x="6416375" y="1077675"/>
            <a:ext cx="2710200" cy="20400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49" name="Google Shape;4049;p243"/>
          <p:cNvSpPr/>
          <p:nvPr/>
        </p:nvSpPr>
        <p:spPr>
          <a:xfrm>
            <a:off x="3259463" y="2994475"/>
            <a:ext cx="2258700" cy="20991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chemeClr val="lt1"/>
              </a:highlight>
            </a:endParaRPr>
          </a:p>
        </p:txBody>
      </p:sp>
      <p:sp>
        <p:nvSpPr>
          <p:cNvPr id="4050" name="Google Shape;4050;p243"/>
          <p:cNvSpPr txBox="1"/>
          <p:nvPr/>
        </p:nvSpPr>
        <p:spPr>
          <a:xfrm>
            <a:off x="4993975" y="4332300"/>
            <a:ext cx="391500" cy="29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800">
                <a:solidFill>
                  <a:srgbClr val="611BB8"/>
                </a:solidFill>
              </a:rPr>
              <a:t>IT</a:t>
            </a:r>
            <a:endParaRPr sz="1800">
              <a:solidFill>
                <a:schemeClr val="dk2"/>
              </a:solidFill>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4055"/>
        <p:cNvGrpSpPr/>
        <p:nvPr/>
      </p:nvGrpSpPr>
      <p:grpSpPr>
        <a:xfrm>
          <a:off x="0" y="0"/>
          <a:ext cx="0" cy="0"/>
          <a:chOff x="0" y="0"/>
          <a:chExt cx="0" cy="0"/>
        </a:xfrm>
      </p:grpSpPr>
      <p:sp>
        <p:nvSpPr>
          <p:cNvPr id="4056" name="Google Shape;4056;p244"/>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204</a:t>
            </a:fld>
            <a:endParaRPr/>
          </a:p>
        </p:txBody>
      </p:sp>
      <p:sp>
        <p:nvSpPr>
          <p:cNvPr id="4057" name="Google Shape;4057;p244"/>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058" name="Google Shape;4058;p2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latin typeface="Raleway"/>
                <a:ea typeface="Raleway"/>
                <a:cs typeface="Raleway"/>
                <a:sym typeface="Raleway"/>
              </a:rPr>
              <a:t>BGE-M3 - Training procedure</a:t>
            </a:r>
            <a:endParaRPr sz="3000" b="1">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pic>
        <p:nvPicPr>
          <p:cNvPr id="4059" name="Google Shape;4059;p244"/>
          <p:cNvPicPr preferRelativeResize="0"/>
          <p:nvPr/>
        </p:nvPicPr>
        <p:blipFill>
          <a:blip r:embed="rId3">
            <a:alphaModFix/>
          </a:blip>
          <a:stretch>
            <a:fillRect/>
          </a:stretch>
        </p:blipFill>
        <p:spPr>
          <a:xfrm>
            <a:off x="420650" y="1052375"/>
            <a:ext cx="8302698" cy="3340692"/>
          </a:xfrm>
          <a:prstGeom prst="rect">
            <a:avLst/>
          </a:prstGeom>
          <a:noFill/>
          <a:ln>
            <a:noFill/>
          </a:ln>
        </p:spPr>
      </p:pic>
      <p:sp>
        <p:nvSpPr>
          <p:cNvPr id="4060" name="Google Shape;4060;p244"/>
          <p:cNvSpPr txBox="1"/>
          <p:nvPr/>
        </p:nvSpPr>
        <p:spPr>
          <a:xfrm>
            <a:off x="0" y="4663225"/>
            <a:ext cx="755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Zhang, Zhang, Long, Xie, Dai, Tang, Lin, Yang, Xie, Huang, Zhang, Li and Zhang, ArXiv 2024</a:t>
            </a:r>
            <a:endParaRPr/>
          </a:p>
        </p:txBody>
      </p:sp>
      <p:cxnSp>
        <p:nvCxnSpPr>
          <p:cNvPr id="4061" name="Google Shape;4061;p24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062" name="Google Shape;4062;p244"/>
          <p:cNvSpPr/>
          <p:nvPr/>
        </p:nvSpPr>
        <p:spPr>
          <a:xfrm>
            <a:off x="6684500" y="445025"/>
            <a:ext cx="2147796" cy="106056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900">
                <a:solidFill>
                  <a:schemeClr val="dk1"/>
                </a:solidFill>
                <a:latin typeface="Source Sans Pro"/>
                <a:ea typeface="Source Sans Pro"/>
                <a:cs typeface="Source Sans Pro"/>
                <a:sym typeface="Source Sans Pro"/>
              </a:rPr>
              <a:t>More Later</a:t>
            </a:r>
            <a:endParaRPr sz="1900">
              <a:solidFill>
                <a:schemeClr val="dk1"/>
              </a:solidFill>
              <a:latin typeface="Source Sans Pro"/>
              <a:ea typeface="Source Sans Pro"/>
              <a:cs typeface="Source Sans Pro"/>
              <a:sym typeface="Source Sans Pro"/>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4067"/>
        <p:cNvGrpSpPr/>
        <p:nvPr/>
      </p:nvGrpSpPr>
      <p:grpSpPr>
        <a:xfrm>
          <a:off x="0" y="0"/>
          <a:ext cx="0" cy="0"/>
          <a:chOff x="0" y="0"/>
          <a:chExt cx="0" cy="0"/>
        </a:xfrm>
      </p:grpSpPr>
      <p:sp>
        <p:nvSpPr>
          <p:cNvPr id="4068" name="Google Shape;4068;p24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205</a:t>
            </a:fld>
            <a:endParaRPr/>
          </a:p>
        </p:txBody>
      </p:sp>
      <p:sp>
        <p:nvSpPr>
          <p:cNvPr id="4069" name="Google Shape;4069;p245"/>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070" name="Google Shape;4070;p2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BGE-M3 - Results</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071" name="Google Shape;4071;p245"/>
          <p:cNvSpPr txBox="1"/>
          <p:nvPr/>
        </p:nvSpPr>
        <p:spPr>
          <a:xfrm>
            <a:off x="0" y="4663225"/>
            <a:ext cx="755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Zhang, Zhang, Long, Xie, Dai, Tang, Lin, Yang, Xie, Huang, Zhang, Li and Zhang, ArXiv 2024</a:t>
            </a:r>
            <a:endParaRPr/>
          </a:p>
        </p:txBody>
      </p:sp>
      <p:cxnSp>
        <p:nvCxnSpPr>
          <p:cNvPr id="4072" name="Google Shape;4072;p24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aphicFrame>
        <p:nvGraphicFramePr>
          <p:cNvPr id="4073" name="Google Shape;4073;p245"/>
          <p:cNvGraphicFramePr/>
          <p:nvPr/>
        </p:nvGraphicFramePr>
        <p:xfrm>
          <a:off x="126425" y="1430475"/>
          <a:ext cx="3725175" cy="2078167"/>
        </p:xfrm>
        <a:graphic>
          <a:graphicData uri="http://schemas.openxmlformats.org/drawingml/2006/table">
            <a:tbl>
              <a:tblPr>
                <a:noFill/>
                <a:tableStyleId>{23DE432C-DA91-41F7-AEAE-FDE13B321AF9}</a:tableStyleId>
              </a:tblPr>
              <a:tblGrid>
                <a:gridCol w="760050">
                  <a:extLst>
                    <a:ext uri="{9D8B030D-6E8A-4147-A177-3AD203B41FA5}">
                      <a16:colId xmlns:a16="http://schemas.microsoft.com/office/drawing/2014/main" val="20000"/>
                    </a:ext>
                  </a:extLst>
                </a:gridCol>
                <a:gridCol w="760050">
                  <a:extLst>
                    <a:ext uri="{9D8B030D-6E8A-4147-A177-3AD203B41FA5}">
                      <a16:colId xmlns:a16="http://schemas.microsoft.com/office/drawing/2014/main" val="20001"/>
                    </a:ext>
                  </a:extLst>
                </a:gridCol>
                <a:gridCol w="2205075">
                  <a:extLst>
                    <a:ext uri="{9D8B030D-6E8A-4147-A177-3AD203B41FA5}">
                      <a16:colId xmlns:a16="http://schemas.microsoft.com/office/drawing/2014/main" val="20002"/>
                    </a:ext>
                  </a:extLst>
                </a:gridCol>
              </a:tblGrid>
              <a:tr h="474925">
                <a:tc gridSpan="2">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Model</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MLDR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MonoLingual, 13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474925">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BM25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XLM-R tokenizer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61200">
                <a:tc grid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mE5-Large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34.2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61200">
                <a:tc row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M3</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Dense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61200">
                <a:tc vMerge="1">
                  <a:txBody>
                    <a:bodyPr/>
                    <a:lstStyle/>
                    <a:p>
                      <a:endParaRPr lang="en-US"/>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Sparse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62.2</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4078"/>
        <p:cNvGrpSpPr/>
        <p:nvPr/>
      </p:nvGrpSpPr>
      <p:grpSpPr>
        <a:xfrm>
          <a:off x="0" y="0"/>
          <a:ext cx="0" cy="0"/>
          <a:chOff x="0" y="0"/>
          <a:chExt cx="0" cy="0"/>
        </a:xfrm>
      </p:grpSpPr>
      <p:sp>
        <p:nvSpPr>
          <p:cNvPr id="4079" name="Google Shape;4079;p24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206</a:t>
            </a:fld>
            <a:endParaRPr/>
          </a:p>
        </p:txBody>
      </p:sp>
      <p:sp>
        <p:nvSpPr>
          <p:cNvPr id="4080" name="Google Shape;4080;p246"/>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081" name="Google Shape;4081;p2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BGE-M3 - Results</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082" name="Google Shape;4082;p246"/>
          <p:cNvSpPr txBox="1"/>
          <p:nvPr/>
        </p:nvSpPr>
        <p:spPr>
          <a:xfrm>
            <a:off x="0" y="4663225"/>
            <a:ext cx="755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Zhang, Zhang, Long, Xie, Dai, Tang, Lin, Yang, Xie, Huang, Zhang, Li and Zhang, ArXiv 2024</a:t>
            </a:r>
            <a:endParaRPr/>
          </a:p>
        </p:txBody>
      </p:sp>
      <p:cxnSp>
        <p:nvCxnSpPr>
          <p:cNvPr id="4083" name="Google Shape;4083;p24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aphicFrame>
        <p:nvGraphicFramePr>
          <p:cNvPr id="4084" name="Google Shape;4084;p246"/>
          <p:cNvGraphicFramePr/>
          <p:nvPr/>
        </p:nvGraphicFramePr>
        <p:xfrm>
          <a:off x="126425" y="1430475"/>
          <a:ext cx="3725175" cy="2346582"/>
        </p:xfrm>
        <a:graphic>
          <a:graphicData uri="http://schemas.openxmlformats.org/drawingml/2006/table">
            <a:tbl>
              <a:tblPr>
                <a:noFill/>
                <a:tableStyleId>{23DE432C-DA91-41F7-AEAE-FDE13B321AF9}</a:tableStyleId>
              </a:tblPr>
              <a:tblGrid>
                <a:gridCol w="760050">
                  <a:extLst>
                    <a:ext uri="{9D8B030D-6E8A-4147-A177-3AD203B41FA5}">
                      <a16:colId xmlns:a16="http://schemas.microsoft.com/office/drawing/2014/main" val="20000"/>
                    </a:ext>
                  </a:extLst>
                </a:gridCol>
                <a:gridCol w="760050">
                  <a:extLst>
                    <a:ext uri="{9D8B030D-6E8A-4147-A177-3AD203B41FA5}">
                      <a16:colId xmlns:a16="http://schemas.microsoft.com/office/drawing/2014/main" val="20001"/>
                    </a:ext>
                  </a:extLst>
                </a:gridCol>
                <a:gridCol w="2205075">
                  <a:extLst>
                    <a:ext uri="{9D8B030D-6E8A-4147-A177-3AD203B41FA5}">
                      <a16:colId xmlns:a16="http://schemas.microsoft.com/office/drawing/2014/main" val="20002"/>
                    </a:ext>
                  </a:extLst>
                </a:gridCol>
              </a:tblGrid>
              <a:tr h="474925">
                <a:tc gridSpan="2">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Model</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MLDR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Monolingual, 13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474925">
                <a:tc row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BM25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XLM-R tokenizer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61200">
                <a:tc vMerge="1">
                  <a:txBody>
                    <a:bodyPr/>
                    <a:lstStyle/>
                    <a:p>
                      <a:endParaRPr lang="en-US"/>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Analyzer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64.1</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61200">
                <a:tc grid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mE5-Large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34.2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61200">
                <a:tc row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M3</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Dense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61200">
                <a:tc vMerge="1">
                  <a:txBody>
                    <a:bodyPr/>
                    <a:lstStyle/>
                    <a:p>
                      <a:endParaRPr lang="en-US"/>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Sparse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62.2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4089"/>
        <p:cNvGrpSpPr/>
        <p:nvPr/>
      </p:nvGrpSpPr>
      <p:grpSpPr>
        <a:xfrm>
          <a:off x="0" y="0"/>
          <a:ext cx="0" cy="0"/>
          <a:chOff x="0" y="0"/>
          <a:chExt cx="0" cy="0"/>
        </a:xfrm>
      </p:grpSpPr>
      <p:sp>
        <p:nvSpPr>
          <p:cNvPr id="4090" name="Google Shape;4090;p247"/>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207</a:t>
            </a:fld>
            <a:endParaRPr/>
          </a:p>
        </p:txBody>
      </p:sp>
      <p:sp>
        <p:nvSpPr>
          <p:cNvPr id="4091" name="Google Shape;4091;p247"/>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092" name="Google Shape;4092;p2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BGE-M3 - Results</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093" name="Google Shape;4093;p247"/>
          <p:cNvSpPr txBox="1"/>
          <p:nvPr/>
        </p:nvSpPr>
        <p:spPr>
          <a:xfrm>
            <a:off x="0" y="4663225"/>
            <a:ext cx="755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Zhang, Zhang, Long, Xie, Dai, Tang, Lin, Yang, Xie, Huang, Zhang, Li and Zhang, ArXiv 2024</a:t>
            </a:r>
            <a:endParaRPr/>
          </a:p>
        </p:txBody>
      </p:sp>
      <p:cxnSp>
        <p:nvCxnSpPr>
          <p:cNvPr id="4094" name="Google Shape;4094;p24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aphicFrame>
        <p:nvGraphicFramePr>
          <p:cNvPr id="4095" name="Google Shape;4095;p247"/>
          <p:cNvGraphicFramePr/>
          <p:nvPr/>
        </p:nvGraphicFramePr>
        <p:xfrm>
          <a:off x="126425" y="1430475"/>
          <a:ext cx="5958400" cy="2346582"/>
        </p:xfrm>
        <a:graphic>
          <a:graphicData uri="http://schemas.openxmlformats.org/drawingml/2006/table">
            <a:tbl>
              <a:tblPr>
                <a:noFill/>
                <a:tableStyleId>{23DE432C-DA91-41F7-AEAE-FDE13B321AF9}</a:tableStyleId>
              </a:tblPr>
              <a:tblGrid>
                <a:gridCol w="760050">
                  <a:extLst>
                    <a:ext uri="{9D8B030D-6E8A-4147-A177-3AD203B41FA5}">
                      <a16:colId xmlns:a16="http://schemas.microsoft.com/office/drawing/2014/main" val="20000"/>
                    </a:ext>
                  </a:extLst>
                </a:gridCol>
                <a:gridCol w="760050">
                  <a:extLst>
                    <a:ext uri="{9D8B030D-6E8A-4147-A177-3AD203B41FA5}">
                      <a16:colId xmlns:a16="http://schemas.microsoft.com/office/drawing/2014/main" val="20001"/>
                    </a:ext>
                  </a:extLst>
                </a:gridCol>
                <a:gridCol w="2205075">
                  <a:extLst>
                    <a:ext uri="{9D8B030D-6E8A-4147-A177-3AD203B41FA5}">
                      <a16:colId xmlns:a16="http://schemas.microsoft.com/office/drawing/2014/main" val="20002"/>
                    </a:ext>
                  </a:extLst>
                </a:gridCol>
                <a:gridCol w="2233225">
                  <a:extLst>
                    <a:ext uri="{9D8B030D-6E8A-4147-A177-3AD203B41FA5}">
                      <a16:colId xmlns:a16="http://schemas.microsoft.com/office/drawing/2014/main" val="20003"/>
                    </a:ext>
                  </a:extLst>
                </a:gridCol>
              </a:tblGrid>
              <a:tr h="474925">
                <a:tc gridSpan="2">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Model</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MLDR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Monolingual, 13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MIRACL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Monolingual, 18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474925">
                <a:tc row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BM25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XLM-R tokenizer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31.9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61200">
                <a:tc vMerge="1">
                  <a:txBody>
                    <a:bodyPr/>
                    <a:lstStyle/>
                    <a:p>
                      <a:endParaRPr lang="en-US"/>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Analyzer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64.1</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38.5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61200">
                <a:tc grid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mE5-Large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34.2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66.6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61200">
                <a:tc row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M3</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Dense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69.2</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61200">
                <a:tc vMerge="1">
                  <a:txBody>
                    <a:bodyPr/>
                    <a:lstStyle/>
                    <a:p>
                      <a:endParaRPr lang="en-US"/>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Sparse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62.2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4100"/>
        <p:cNvGrpSpPr/>
        <p:nvPr/>
      </p:nvGrpSpPr>
      <p:grpSpPr>
        <a:xfrm>
          <a:off x="0" y="0"/>
          <a:ext cx="0" cy="0"/>
          <a:chOff x="0" y="0"/>
          <a:chExt cx="0" cy="0"/>
        </a:xfrm>
      </p:grpSpPr>
      <p:sp>
        <p:nvSpPr>
          <p:cNvPr id="4101" name="Google Shape;4101;p248"/>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208</a:t>
            </a:fld>
            <a:endParaRPr/>
          </a:p>
        </p:txBody>
      </p:sp>
      <p:sp>
        <p:nvSpPr>
          <p:cNvPr id="4102" name="Google Shape;4102;p248"/>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103" name="Google Shape;4103;p2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BGE-M3 - Results</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104" name="Google Shape;4104;p248"/>
          <p:cNvSpPr txBox="1"/>
          <p:nvPr/>
        </p:nvSpPr>
        <p:spPr>
          <a:xfrm>
            <a:off x="0" y="4663225"/>
            <a:ext cx="755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Zhang, Zhang, Long, Xie, Dai, Tang, Lin, Yang, Xie, Huang, Zhang, Li and Zhang, ArXiv 2024</a:t>
            </a:r>
            <a:endParaRPr/>
          </a:p>
        </p:txBody>
      </p:sp>
      <p:cxnSp>
        <p:nvCxnSpPr>
          <p:cNvPr id="4105" name="Google Shape;4105;p24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aphicFrame>
        <p:nvGraphicFramePr>
          <p:cNvPr id="4106" name="Google Shape;4106;p248"/>
          <p:cNvGraphicFramePr/>
          <p:nvPr/>
        </p:nvGraphicFramePr>
        <p:xfrm>
          <a:off x="126425" y="1430475"/>
          <a:ext cx="8989200" cy="2346582"/>
        </p:xfrm>
        <a:graphic>
          <a:graphicData uri="http://schemas.openxmlformats.org/drawingml/2006/table">
            <a:tbl>
              <a:tblPr>
                <a:noFill/>
                <a:tableStyleId>{23DE432C-DA91-41F7-AEAE-FDE13B321AF9}</a:tableStyleId>
              </a:tblPr>
              <a:tblGrid>
                <a:gridCol w="760050">
                  <a:extLst>
                    <a:ext uri="{9D8B030D-6E8A-4147-A177-3AD203B41FA5}">
                      <a16:colId xmlns:a16="http://schemas.microsoft.com/office/drawing/2014/main" val="20000"/>
                    </a:ext>
                  </a:extLst>
                </a:gridCol>
                <a:gridCol w="760050">
                  <a:extLst>
                    <a:ext uri="{9D8B030D-6E8A-4147-A177-3AD203B41FA5}">
                      <a16:colId xmlns:a16="http://schemas.microsoft.com/office/drawing/2014/main" val="20001"/>
                    </a:ext>
                  </a:extLst>
                </a:gridCol>
                <a:gridCol w="2205075">
                  <a:extLst>
                    <a:ext uri="{9D8B030D-6E8A-4147-A177-3AD203B41FA5}">
                      <a16:colId xmlns:a16="http://schemas.microsoft.com/office/drawing/2014/main" val="20002"/>
                    </a:ext>
                  </a:extLst>
                </a:gridCol>
                <a:gridCol w="2233225">
                  <a:extLst>
                    <a:ext uri="{9D8B030D-6E8A-4147-A177-3AD203B41FA5}">
                      <a16:colId xmlns:a16="http://schemas.microsoft.com/office/drawing/2014/main" val="20003"/>
                    </a:ext>
                  </a:extLst>
                </a:gridCol>
                <a:gridCol w="2270750">
                  <a:extLst>
                    <a:ext uri="{9D8B030D-6E8A-4147-A177-3AD203B41FA5}">
                      <a16:colId xmlns:a16="http://schemas.microsoft.com/office/drawing/2014/main" val="20004"/>
                    </a:ext>
                  </a:extLst>
                </a:gridCol>
                <a:gridCol w="760050">
                  <a:extLst>
                    <a:ext uri="{9D8B030D-6E8A-4147-A177-3AD203B41FA5}">
                      <a16:colId xmlns:a16="http://schemas.microsoft.com/office/drawing/2014/main" val="20005"/>
                    </a:ext>
                  </a:extLst>
                </a:gridCol>
              </a:tblGrid>
              <a:tr h="474925">
                <a:tc gridSpan="2">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Model</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MLDR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Monolingual, 13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MIRACL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Monolingual, 18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MKQA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Cross-lingual, 25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Average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474925">
                <a:tc row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BM25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XLM-R tokenizer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31.9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39.9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41.8</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61200">
                <a:tc vMerge="1">
                  <a:txBody>
                    <a:bodyPr/>
                    <a:lstStyle/>
                    <a:p>
                      <a:endParaRPr lang="en-US"/>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Analyzer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64.1</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38.5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40.9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47.8</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61200">
                <a:tc grid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mE5-Large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34.2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66.6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70.9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57.2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61200">
                <a:tc row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M3</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Dense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69.2</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75.1</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65.6</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61200">
                <a:tc vMerge="1">
                  <a:txBody>
                    <a:bodyPr/>
                    <a:lstStyle/>
                    <a:p>
                      <a:endParaRPr lang="en-US"/>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Sparse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62.2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45.3</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53.8</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4111"/>
        <p:cNvGrpSpPr/>
        <p:nvPr/>
      </p:nvGrpSpPr>
      <p:grpSpPr>
        <a:xfrm>
          <a:off x="0" y="0"/>
          <a:ext cx="0" cy="0"/>
          <a:chOff x="0" y="0"/>
          <a:chExt cx="0" cy="0"/>
        </a:xfrm>
      </p:grpSpPr>
      <p:sp>
        <p:nvSpPr>
          <p:cNvPr id="4112" name="Google Shape;4112;p249"/>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209</a:t>
            </a:fld>
            <a:endParaRPr/>
          </a:p>
        </p:txBody>
      </p:sp>
      <p:sp>
        <p:nvSpPr>
          <p:cNvPr id="4113" name="Google Shape;4113;p249"/>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114" name="Google Shape;4114;p2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222222"/>
                </a:solidFill>
                <a:latin typeface="Raleway"/>
                <a:ea typeface="Raleway"/>
                <a:cs typeface="Raleway"/>
                <a:sym typeface="Raleway"/>
              </a:rPr>
              <a:t>BGE-M3 - Results</a:t>
            </a:r>
            <a:endParaRPr sz="3000" b="1">
              <a:solidFill>
                <a:srgbClr val="222222"/>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115" name="Google Shape;4115;p249"/>
          <p:cNvSpPr txBox="1"/>
          <p:nvPr/>
        </p:nvSpPr>
        <p:spPr>
          <a:xfrm>
            <a:off x="0" y="4663225"/>
            <a:ext cx="755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Zhang, Zhang, Long, Xie, Dai, Tang, Lin, Yang, Xie, Huang, Zhang, Li and Zhang, ArXiv 2024</a:t>
            </a:r>
            <a:endParaRPr/>
          </a:p>
        </p:txBody>
      </p:sp>
      <p:cxnSp>
        <p:nvCxnSpPr>
          <p:cNvPr id="4116" name="Google Shape;4116;p24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aphicFrame>
        <p:nvGraphicFramePr>
          <p:cNvPr id="4117" name="Google Shape;4117;p249"/>
          <p:cNvGraphicFramePr/>
          <p:nvPr/>
        </p:nvGraphicFramePr>
        <p:xfrm>
          <a:off x="126425" y="1430475"/>
          <a:ext cx="8989200" cy="2860361"/>
        </p:xfrm>
        <a:graphic>
          <a:graphicData uri="http://schemas.openxmlformats.org/drawingml/2006/table">
            <a:tbl>
              <a:tblPr>
                <a:noFill/>
                <a:tableStyleId>{23DE432C-DA91-41F7-AEAE-FDE13B321AF9}</a:tableStyleId>
              </a:tblPr>
              <a:tblGrid>
                <a:gridCol w="760050">
                  <a:extLst>
                    <a:ext uri="{9D8B030D-6E8A-4147-A177-3AD203B41FA5}">
                      <a16:colId xmlns:a16="http://schemas.microsoft.com/office/drawing/2014/main" val="20000"/>
                    </a:ext>
                  </a:extLst>
                </a:gridCol>
                <a:gridCol w="760050">
                  <a:extLst>
                    <a:ext uri="{9D8B030D-6E8A-4147-A177-3AD203B41FA5}">
                      <a16:colId xmlns:a16="http://schemas.microsoft.com/office/drawing/2014/main" val="20001"/>
                    </a:ext>
                  </a:extLst>
                </a:gridCol>
                <a:gridCol w="2205075">
                  <a:extLst>
                    <a:ext uri="{9D8B030D-6E8A-4147-A177-3AD203B41FA5}">
                      <a16:colId xmlns:a16="http://schemas.microsoft.com/office/drawing/2014/main" val="20002"/>
                    </a:ext>
                  </a:extLst>
                </a:gridCol>
                <a:gridCol w="2233225">
                  <a:extLst>
                    <a:ext uri="{9D8B030D-6E8A-4147-A177-3AD203B41FA5}">
                      <a16:colId xmlns:a16="http://schemas.microsoft.com/office/drawing/2014/main" val="20003"/>
                    </a:ext>
                  </a:extLst>
                </a:gridCol>
                <a:gridCol w="2270750">
                  <a:extLst>
                    <a:ext uri="{9D8B030D-6E8A-4147-A177-3AD203B41FA5}">
                      <a16:colId xmlns:a16="http://schemas.microsoft.com/office/drawing/2014/main" val="20004"/>
                    </a:ext>
                  </a:extLst>
                </a:gridCol>
                <a:gridCol w="760050">
                  <a:extLst>
                    <a:ext uri="{9D8B030D-6E8A-4147-A177-3AD203B41FA5}">
                      <a16:colId xmlns:a16="http://schemas.microsoft.com/office/drawing/2014/main" val="20005"/>
                    </a:ext>
                  </a:extLst>
                </a:gridCol>
              </a:tblGrid>
              <a:tr h="474925">
                <a:tc gridSpan="2">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Model</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MLDR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Monolingual, 13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MIRACL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Monolingual, 18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MKQA </a:t>
                      </a:r>
                      <a:endParaRPr>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Cross-lingual, 25 languages nDCG@10</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Average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474925">
                <a:tc row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BM25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XLM-R tokenizer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31.9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39.9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41.8</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61200">
                <a:tc vMerge="1">
                  <a:txBody>
                    <a:bodyPr/>
                    <a:lstStyle/>
                    <a:p>
                      <a:endParaRPr lang="en-US"/>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Analyzer</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64.1</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38.5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40.9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47.8</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61200">
                <a:tc gridSpan="2">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mE5-Large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34.2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66.6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70.9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57.2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61200">
                <a:tc rowSpan="3">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M3</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Dense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52.5</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69.2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75.1</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65.6</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61200">
                <a:tc vMerge="1">
                  <a:txBody>
                    <a:bodyPr/>
                    <a:lstStyle/>
                    <a:p>
                      <a:endParaRPr lang="en-US"/>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Sparse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62.2</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53.9</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45.3</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a:latin typeface="Source Sans Pro"/>
                          <a:ea typeface="Source Sans Pro"/>
                          <a:cs typeface="Source Sans Pro"/>
                          <a:sym typeface="Source Sans Pro"/>
                        </a:rPr>
                        <a:t>53.8</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474925">
                <a:tc vMerge="1">
                  <a:txBody>
                    <a:bodyPr/>
                    <a:lstStyle/>
                    <a:p>
                      <a:endParaRPr lang="en-US"/>
                    </a:p>
                  </a:txBody>
                  <a:tcPr/>
                </a:tc>
                <a:tc>
                  <a:txBody>
                    <a:bodyPr/>
                    <a:lstStyle/>
                    <a:p>
                      <a:pPr marL="0" lvl="0" indent="0" algn="r" rtl="0">
                        <a:lnSpc>
                          <a:spcPct val="115000"/>
                        </a:lnSpc>
                        <a:spcBef>
                          <a:spcPts val="0"/>
                        </a:spcBef>
                        <a:spcAft>
                          <a:spcPts val="0"/>
                        </a:spcAft>
                        <a:buNone/>
                      </a:pPr>
                      <a:r>
                        <a:rPr lang="zh-CN">
                          <a:latin typeface="Source Sans Pro"/>
                          <a:ea typeface="Source Sans Pro"/>
                          <a:cs typeface="Source Sans Pro"/>
                          <a:sym typeface="Source Sans Pro"/>
                        </a:rPr>
                        <a:t>Dense + Sparse</a:t>
                      </a:r>
                      <a:endParaRPr>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64.8</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70.4</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75.3</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b="1">
                          <a:latin typeface="Source Sans Pro"/>
                          <a:ea typeface="Source Sans Pro"/>
                          <a:cs typeface="Source Sans Pro"/>
                          <a:sym typeface="Source Sans Pro"/>
                        </a:rPr>
                        <a:t>70.2</a:t>
                      </a:r>
                      <a:endParaRPr b="1">
                        <a:latin typeface="Source Sans Pro"/>
                        <a:ea typeface="Source Sans Pro"/>
                        <a:cs typeface="Source Sans Pro"/>
                        <a:sym typeface="Source Sans Pr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We already have (non-learned) sparse models!</a:t>
            </a:r>
            <a:endParaRPr/>
          </a:p>
        </p:txBody>
      </p:sp>
      <p:sp>
        <p:nvSpPr>
          <p:cNvPr id="421" name="Google Shape;421;p57"/>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Clr>
                <a:schemeClr val="dk2"/>
              </a:buClr>
              <a:buSzPts val="1100"/>
              <a:buFont typeface="Arial"/>
              <a:buNone/>
            </a:pPr>
            <a:endParaRPr b="1">
              <a:solidFill>
                <a:srgbClr val="1A1D21"/>
              </a:solidFill>
            </a:endParaRPr>
          </a:p>
          <a:p>
            <a:pPr marL="0" lvl="0" indent="0" algn="ctr" rtl="0">
              <a:spcBef>
                <a:spcPts val="1200"/>
              </a:spcBef>
              <a:spcAft>
                <a:spcPts val="0"/>
              </a:spcAft>
              <a:buClr>
                <a:schemeClr val="dk2"/>
              </a:buClr>
              <a:buSzPts val="1100"/>
              <a:buFont typeface="Arial"/>
              <a:buNone/>
            </a:pPr>
            <a:r>
              <a:rPr lang="zh-CN" b="1">
                <a:solidFill>
                  <a:srgbClr val="1A1D21"/>
                </a:solidFill>
              </a:rPr>
              <a:t>Rivers</a:t>
            </a:r>
            <a:r>
              <a:rPr lang="zh-CN">
                <a:solidFill>
                  <a:srgbClr val="1A1D21"/>
                </a:solidFill>
              </a:rPr>
              <a:t> in Italy total about 1,200, and give rise, compared to other European countries, to a large number of marine mouths. This is due to the relative abundance of rain events in Italy, and to the presence of the Alpine chain rich in snowfields and glaciers in the northern part of the country, in the presence of the Apennines in the center-south and in the coastal extension of Italy. </a:t>
            </a:r>
            <a:endParaRPr>
              <a:solidFill>
                <a:srgbClr val="1A1D21"/>
              </a:solidFill>
            </a:endParaRPr>
          </a:p>
          <a:p>
            <a:pPr marL="0" lvl="0" indent="0" algn="ctr" rtl="0">
              <a:spcBef>
                <a:spcPts val="1200"/>
              </a:spcBef>
              <a:spcAft>
                <a:spcPts val="0"/>
              </a:spcAft>
              <a:buClr>
                <a:schemeClr val="dk2"/>
              </a:buClr>
              <a:buSzPts val="1100"/>
              <a:buFont typeface="Arial"/>
              <a:buNone/>
            </a:pPr>
            <a:r>
              <a:rPr lang="zh-CN">
                <a:solidFill>
                  <a:srgbClr val="1A1D21"/>
                </a:solidFill>
              </a:rPr>
              <a:t>(TF) →</a:t>
            </a:r>
            <a:endParaRPr>
              <a:solidFill>
                <a:srgbClr val="1A1D21"/>
              </a:solidFill>
            </a:endParaRPr>
          </a:p>
          <a:p>
            <a:pPr marL="0" lvl="0" indent="0" algn="ctr" rtl="0">
              <a:spcBef>
                <a:spcPts val="1200"/>
              </a:spcBef>
              <a:spcAft>
                <a:spcPts val="1200"/>
              </a:spcAft>
              <a:buNone/>
            </a:pPr>
            <a:r>
              <a:rPr lang="zh-CN" sz="1600">
                <a:solidFill>
                  <a:srgbClr val="1A1D21"/>
                </a:solidFill>
                <a:latin typeface="Courier New"/>
                <a:ea typeface="Courier New"/>
                <a:cs typeface="Courier New"/>
                <a:sym typeface="Courier New"/>
              </a:rPr>
              <a:t>{italy: 3, </a:t>
            </a:r>
            <a:r>
              <a:rPr lang="zh-CN" sz="1600" b="1">
                <a:solidFill>
                  <a:srgbClr val="1A1D21"/>
                </a:solidFill>
                <a:latin typeface="Courier New"/>
                <a:ea typeface="Courier New"/>
                <a:cs typeface="Courier New"/>
                <a:sym typeface="Courier New"/>
              </a:rPr>
              <a:t>rivers: 1</a:t>
            </a:r>
            <a:r>
              <a:rPr lang="zh-CN" sz="1600">
                <a:solidFill>
                  <a:srgbClr val="1A1D21"/>
                </a:solidFill>
                <a:latin typeface="Courier New"/>
                <a:ea typeface="Courier New"/>
                <a:cs typeface="Courier New"/>
                <a:sym typeface="Courier New"/>
              </a:rPr>
              <a:t>, alpine: 1, mouths: 1, snowfields: 1, ...}</a:t>
            </a:r>
            <a:endParaRPr b="1">
              <a:solidFill>
                <a:srgbClr val="1A1D21"/>
              </a:solidFill>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4122"/>
        <p:cNvGrpSpPr/>
        <p:nvPr/>
      </p:nvGrpSpPr>
      <p:grpSpPr>
        <a:xfrm>
          <a:off x="0" y="0"/>
          <a:ext cx="0" cy="0"/>
          <a:chOff x="0" y="0"/>
          <a:chExt cx="0" cy="0"/>
        </a:xfrm>
      </p:grpSpPr>
      <p:sp>
        <p:nvSpPr>
          <p:cNvPr id="4123" name="Google Shape;4123;p250"/>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210</a:t>
            </a:fld>
            <a:endParaRPr/>
          </a:p>
        </p:txBody>
      </p:sp>
      <p:sp>
        <p:nvSpPr>
          <p:cNvPr id="4124" name="Google Shape;4124;p250"/>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125" name="Google Shape;4125;p2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222222"/>
                </a:solidFill>
                <a:latin typeface="Raleway"/>
                <a:ea typeface="Raleway"/>
                <a:cs typeface="Raleway"/>
                <a:sym typeface="Raleway"/>
              </a:rPr>
              <a:t>Multilingual retrieval: challenges and “solutions”</a:t>
            </a:r>
            <a:endParaRPr sz="3000" b="1">
              <a:solidFill>
                <a:srgbClr val="222222"/>
              </a:solidFill>
              <a:latin typeface="Raleway"/>
              <a:ea typeface="Raleway"/>
              <a:cs typeface="Raleway"/>
              <a:sym typeface="Raleway"/>
            </a:endParaRPr>
          </a:p>
        </p:txBody>
      </p:sp>
      <p:sp>
        <p:nvSpPr>
          <p:cNvPr id="4126" name="Google Shape;4126;p2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rgbClr val="222222"/>
              </a:buClr>
              <a:buSzPts val="2000"/>
              <a:buFont typeface="Source Sans Pro"/>
              <a:buChar char="●"/>
            </a:pPr>
            <a:r>
              <a:rPr lang="zh-CN" sz="2000">
                <a:solidFill>
                  <a:srgbClr val="222222"/>
                </a:solidFill>
                <a:latin typeface="Source Sans Pro"/>
                <a:ea typeface="Source Sans Pro"/>
                <a:cs typeface="Source Sans Pro"/>
                <a:sym typeface="Source Sans Pro"/>
              </a:rPr>
              <a:t>Lexical matching</a:t>
            </a:r>
            <a:endParaRPr sz="2000">
              <a:solidFill>
                <a:srgbClr val="222222"/>
              </a:solidFill>
              <a:latin typeface="Source Sans Pro"/>
              <a:ea typeface="Source Sans Pro"/>
              <a:cs typeface="Source Sans Pro"/>
              <a:sym typeface="Source Sans Pro"/>
            </a:endParaRPr>
          </a:p>
          <a:p>
            <a:pPr marL="914400" lvl="1" indent="-330200" algn="l" rtl="0">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How do you perform lexical match over multiple languages?</a:t>
            </a:r>
            <a:endParaRPr sz="1600">
              <a:solidFill>
                <a:srgbClr val="222222"/>
              </a:solidFill>
              <a:latin typeface="Source Sans Pro"/>
              <a:ea typeface="Source Sans Pro"/>
              <a:cs typeface="Source Sans Pro"/>
              <a:sym typeface="Source Sans Pro"/>
            </a:endParaRPr>
          </a:p>
          <a:p>
            <a:pPr marL="914400" lvl="1" indent="-330200" algn="l" rtl="0">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Solutions:</a:t>
            </a:r>
            <a:endParaRPr sz="1600">
              <a:solidFill>
                <a:srgbClr val="222222"/>
              </a:solidFill>
              <a:latin typeface="Source Sans Pro"/>
              <a:ea typeface="Source Sans Pro"/>
              <a:cs typeface="Source Sans Pro"/>
              <a:sym typeface="Source Sans Pro"/>
            </a:endParaRPr>
          </a:p>
          <a:p>
            <a:pPr marL="1371600" lvl="2" indent="-330200" algn="l" rtl="0">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One language at a time</a:t>
            </a:r>
            <a:endParaRPr sz="1600">
              <a:solidFill>
                <a:srgbClr val="222222"/>
              </a:solidFill>
              <a:latin typeface="Source Sans Pro"/>
              <a:ea typeface="Source Sans Pro"/>
              <a:cs typeface="Source Sans Pro"/>
              <a:sym typeface="Source Sans Pro"/>
            </a:endParaRPr>
          </a:p>
          <a:p>
            <a:pPr marL="1828800" lvl="3" indent="-330200" algn="l" rtl="0">
              <a:spcBef>
                <a:spcPts val="0"/>
              </a:spcBef>
              <a:spcAft>
                <a:spcPts val="0"/>
              </a:spcAft>
              <a:buClr>
                <a:srgbClr val="222222"/>
              </a:buClr>
              <a:buSzPts val="1600"/>
              <a:buFont typeface="Source Sans Pro"/>
              <a:buChar char="●"/>
            </a:pPr>
            <a:r>
              <a:rPr lang="zh-CN" sz="1600" b="1">
                <a:solidFill>
                  <a:srgbClr val="222222"/>
                </a:solidFill>
                <a:latin typeface="Source Sans Pro"/>
                <a:ea typeface="Source Sans Pro"/>
                <a:cs typeface="Source Sans Pro"/>
                <a:sym typeface="Source Sans Pro"/>
              </a:rPr>
              <a:t>MLP</a:t>
            </a:r>
            <a:r>
              <a:rPr lang="zh-CN" sz="1600">
                <a:solidFill>
                  <a:srgbClr val="222222"/>
                </a:solidFill>
                <a:latin typeface="Source Sans Pro"/>
                <a:ea typeface="Source Sans Pro"/>
                <a:cs typeface="Source Sans Pro"/>
                <a:sym typeface="Source Sans Pro"/>
              </a:rPr>
              <a:t> (no expansion): </a:t>
            </a:r>
            <a:r>
              <a:rPr lang="zh-CN" sz="1600" b="1">
                <a:solidFill>
                  <a:srgbClr val="222222"/>
                </a:solidFill>
                <a:latin typeface="Source Sans Pro"/>
                <a:ea typeface="Source Sans Pro"/>
                <a:cs typeface="Source Sans Pro"/>
                <a:sym typeface="Source Sans Pro"/>
              </a:rPr>
              <a:t>BGE-m3</a:t>
            </a:r>
            <a:r>
              <a:rPr lang="zh-CN" sz="1600">
                <a:solidFill>
                  <a:srgbClr val="222222"/>
                </a:solidFill>
                <a:latin typeface="Source Sans Pro"/>
                <a:ea typeface="Source Sans Pro"/>
                <a:cs typeface="Source Sans Pro"/>
                <a:sym typeface="Source Sans Pro"/>
              </a:rPr>
              <a:t>, </a:t>
            </a:r>
            <a:r>
              <a:rPr lang="zh-CN" sz="1600" b="1">
                <a:solidFill>
                  <a:srgbClr val="222222"/>
                </a:solidFill>
                <a:latin typeface="Source Sans Pro"/>
                <a:ea typeface="Source Sans Pro"/>
                <a:cs typeface="Source Sans Pro"/>
                <a:sym typeface="Source Sans Pro"/>
              </a:rPr>
              <a:t>mGTE</a:t>
            </a:r>
            <a:endParaRPr sz="1600" b="1">
              <a:solidFill>
                <a:srgbClr val="222222"/>
              </a:solidFill>
              <a:latin typeface="Source Sans Pro"/>
              <a:ea typeface="Source Sans Pro"/>
              <a:cs typeface="Source Sans Pro"/>
              <a:sym typeface="Source Sans Pro"/>
            </a:endParaRPr>
          </a:p>
          <a:p>
            <a:pPr marL="1828800" lvl="3" indent="-330200" algn="l" rtl="0">
              <a:spcBef>
                <a:spcPts val="0"/>
              </a:spcBef>
              <a:spcAft>
                <a:spcPts val="0"/>
              </a:spcAft>
              <a:buClr>
                <a:srgbClr val="222222"/>
              </a:buClr>
              <a:buSzPts val="1600"/>
              <a:buFont typeface="Source Sans Pro"/>
              <a:buChar char="●"/>
            </a:pPr>
            <a:r>
              <a:rPr lang="zh-CN" sz="1600" b="1">
                <a:solidFill>
                  <a:srgbClr val="222222"/>
                </a:solidFill>
                <a:latin typeface="Source Sans Pro"/>
                <a:ea typeface="Source Sans Pro"/>
                <a:cs typeface="Source Sans Pro"/>
                <a:sym typeface="Source Sans Pro"/>
              </a:rPr>
              <a:t>MLM</a:t>
            </a:r>
            <a:r>
              <a:rPr lang="zh-CN" sz="1600">
                <a:solidFill>
                  <a:srgbClr val="222222"/>
                </a:solidFill>
                <a:latin typeface="Source Sans Pro"/>
                <a:ea typeface="Source Sans Pro"/>
                <a:cs typeface="Source Sans Pro"/>
                <a:sym typeface="Source Sans Pro"/>
              </a:rPr>
              <a:t> (one model per language): </a:t>
            </a:r>
            <a:r>
              <a:rPr lang="zh-CN" sz="1600" b="1">
                <a:solidFill>
                  <a:srgbClr val="222222"/>
                </a:solidFill>
                <a:latin typeface="Source Sans Pro"/>
                <a:ea typeface="Source Sans Pro"/>
                <a:cs typeface="Source Sans Pro"/>
                <a:sym typeface="Source Sans Pro"/>
              </a:rPr>
              <a:t>NeuCLIR-SPLADE</a:t>
            </a:r>
            <a:r>
              <a:rPr lang="zh-CN" sz="1600">
                <a:solidFill>
                  <a:srgbClr val="222222"/>
                </a:solidFill>
                <a:latin typeface="Source Sans Pro"/>
                <a:ea typeface="Source Sans Pro"/>
                <a:cs typeface="Source Sans Pro"/>
                <a:sym typeface="Source Sans Pro"/>
              </a:rPr>
              <a:t>, </a:t>
            </a:r>
            <a:r>
              <a:rPr lang="zh-CN" sz="1600" b="1">
                <a:solidFill>
                  <a:srgbClr val="222222"/>
                </a:solidFill>
                <a:latin typeface="Source Sans Pro"/>
                <a:ea typeface="Source Sans Pro"/>
                <a:cs typeface="Source Sans Pro"/>
                <a:sym typeface="Source Sans Pro"/>
              </a:rPr>
              <a:t>MLM+FLOPS SPLADE</a:t>
            </a:r>
            <a:endParaRPr sz="1600">
              <a:solidFill>
                <a:srgbClr val="222222"/>
              </a:solidFill>
              <a:latin typeface="Source Sans Pro"/>
              <a:ea typeface="Source Sans Pro"/>
              <a:cs typeface="Source Sans Pro"/>
              <a:sym typeface="Source Sans Pro"/>
            </a:endParaRPr>
          </a:p>
          <a:p>
            <a:pPr marL="1371600" lvl="2" indent="-330200" algn="l" rtl="0">
              <a:spcBef>
                <a:spcPts val="0"/>
              </a:spcBef>
              <a:spcAft>
                <a:spcPts val="0"/>
              </a:spcAft>
              <a:buClr>
                <a:srgbClr val="222222"/>
              </a:buClr>
              <a:buSzPts val="1600"/>
              <a:buFont typeface="Source Sans Pro"/>
              <a:buChar char="■"/>
            </a:pPr>
            <a:r>
              <a:rPr lang="zh-CN" sz="1600">
                <a:solidFill>
                  <a:srgbClr val="222222"/>
                </a:solidFill>
                <a:latin typeface="Source Sans Pro"/>
                <a:ea typeface="Source Sans Pro"/>
                <a:cs typeface="Source Sans Pro"/>
                <a:sym typeface="Source Sans Pro"/>
              </a:rPr>
              <a:t>Cross-lingual: Does not work without expansion (“this” -&gt; “isso” does not match)</a:t>
            </a:r>
            <a:endParaRPr sz="1600">
              <a:solidFill>
                <a:srgbClr val="222222"/>
              </a:solidFill>
              <a:latin typeface="Source Sans Pro"/>
              <a:ea typeface="Source Sans Pro"/>
              <a:cs typeface="Source Sans Pro"/>
              <a:sym typeface="Source Sans Pro"/>
            </a:endParaRPr>
          </a:p>
          <a:p>
            <a:pPr marL="1828800" lvl="3" indent="-330200" algn="l" rtl="0">
              <a:spcBef>
                <a:spcPts val="0"/>
              </a:spcBef>
              <a:spcAft>
                <a:spcPts val="0"/>
              </a:spcAft>
              <a:buClr>
                <a:srgbClr val="222222"/>
              </a:buClr>
              <a:buSzPts val="1600"/>
              <a:buFont typeface="Source Sans Pro"/>
              <a:buChar char="●"/>
            </a:pPr>
            <a:r>
              <a:rPr lang="zh-CN" sz="1600" b="1">
                <a:solidFill>
                  <a:srgbClr val="222222"/>
                </a:solidFill>
                <a:latin typeface="Source Sans Pro"/>
                <a:ea typeface="Source Sans Pro"/>
                <a:cs typeface="Source Sans Pro"/>
                <a:sym typeface="Source Sans Pro"/>
              </a:rPr>
              <a:t>MLP</a:t>
            </a:r>
            <a:r>
              <a:rPr lang="zh-CN" sz="1600">
                <a:solidFill>
                  <a:srgbClr val="222222"/>
                </a:solidFill>
                <a:latin typeface="Source Sans Pro"/>
                <a:ea typeface="Source Sans Pro"/>
                <a:cs typeface="Source Sans Pro"/>
                <a:sym typeface="Source Sans Pro"/>
              </a:rPr>
              <a:t>: No current solution</a:t>
            </a:r>
            <a:endParaRPr sz="1600">
              <a:solidFill>
                <a:srgbClr val="222222"/>
              </a:solidFill>
              <a:latin typeface="Source Sans Pro"/>
              <a:ea typeface="Source Sans Pro"/>
              <a:cs typeface="Source Sans Pro"/>
              <a:sym typeface="Source Sans Pro"/>
            </a:endParaRPr>
          </a:p>
          <a:p>
            <a:pPr marL="1828800" lvl="3" indent="-330200" algn="l" rtl="0">
              <a:spcBef>
                <a:spcPts val="0"/>
              </a:spcBef>
              <a:spcAft>
                <a:spcPts val="0"/>
              </a:spcAft>
              <a:buClr>
                <a:srgbClr val="222222"/>
              </a:buClr>
              <a:buSzPts val="1600"/>
              <a:buFont typeface="Source Sans Pro"/>
              <a:buChar char="●"/>
            </a:pPr>
            <a:r>
              <a:rPr lang="zh-CN" sz="1600" b="1">
                <a:solidFill>
                  <a:srgbClr val="222222"/>
                </a:solidFill>
                <a:latin typeface="Source Sans Pro"/>
                <a:ea typeface="Source Sans Pro"/>
                <a:cs typeface="Source Sans Pro"/>
                <a:sym typeface="Source Sans Pro"/>
              </a:rPr>
              <a:t>MLM</a:t>
            </a:r>
            <a:r>
              <a:rPr lang="zh-CN" sz="1600">
                <a:solidFill>
                  <a:srgbClr val="222222"/>
                </a:solidFill>
                <a:latin typeface="Source Sans Pro"/>
                <a:ea typeface="Source Sans Pro"/>
                <a:cs typeface="Source Sans Pro"/>
                <a:sym typeface="Source Sans Pro"/>
              </a:rPr>
              <a:t>: </a:t>
            </a:r>
            <a:r>
              <a:rPr lang="zh-CN" sz="1600" b="1">
                <a:solidFill>
                  <a:srgbClr val="222222"/>
                </a:solidFill>
                <a:latin typeface="Source Sans Pro"/>
                <a:ea typeface="Source Sans Pro"/>
                <a:cs typeface="Source Sans Pro"/>
                <a:sym typeface="Source Sans Pro"/>
              </a:rPr>
              <a:t>SPLADE-x</a:t>
            </a:r>
            <a:r>
              <a:rPr lang="zh-CN" sz="1600">
                <a:solidFill>
                  <a:srgbClr val="222222"/>
                </a:solidFill>
                <a:latin typeface="Source Sans Pro"/>
                <a:ea typeface="Source Sans Pro"/>
                <a:cs typeface="Source Sans Pro"/>
                <a:sym typeface="Source Sans Pro"/>
              </a:rPr>
              <a:t>, </a:t>
            </a:r>
            <a:r>
              <a:rPr lang="zh-CN" sz="1600" b="1">
                <a:solidFill>
                  <a:srgbClr val="222222"/>
                </a:solidFill>
                <a:latin typeface="Source Sans Pro"/>
                <a:ea typeface="Source Sans Pro"/>
                <a:cs typeface="Source Sans Pro"/>
                <a:sym typeface="Source Sans Pro"/>
              </a:rPr>
              <a:t>BLADE</a:t>
            </a:r>
            <a:endParaRPr sz="1600" b="1">
              <a:solidFill>
                <a:srgbClr val="222222"/>
              </a:solidFill>
              <a:latin typeface="Source Sans Pro"/>
              <a:ea typeface="Source Sans Pro"/>
              <a:cs typeface="Source Sans Pro"/>
              <a:sym typeface="Source Sans Pro"/>
            </a:endParaRPr>
          </a:p>
          <a:p>
            <a:pPr marL="0" lvl="0" indent="0" algn="l" rtl="0">
              <a:spcBef>
                <a:spcPts val="1200"/>
              </a:spcBef>
              <a:spcAft>
                <a:spcPts val="1200"/>
              </a:spcAft>
              <a:buNone/>
            </a:pPr>
            <a:endParaRPr sz="2000">
              <a:solidFill>
                <a:srgbClr val="222222"/>
              </a:solidFill>
              <a:latin typeface="Source Sans Pro"/>
              <a:ea typeface="Source Sans Pro"/>
              <a:cs typeface="Source Sans Pro"/>
              <a:sym typeface="Source Sans Pro"/>
            </a:endParaRPr>
          </a:p>
        </p:txBody>
      </p:sp>
      <p:sp>
        <p:nvSpPr>
          <p:cNvPr id="4127" name="Google Shape;4127;p250"/>
          <p:cNvSpPr txBox="1"/>
          <p:nvPr/>
        </p:nvSpPr>
        <p:spPr>
          <a:xfrm>
            <a:off x="142275" y="4084725"/>
            <a:ext cx="8789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BGE M3-Embedding: Multi-Lingual, Multi-Functionality, Multi-Granularity Text Embeddings Through Self-Knowledge Distillation, Zhang et al, ArXiv 2024</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mGTE: mGTE: Generalized Long-Context Text Representation and Reranking Models for Multilingual Text Retrieval, Zhang et al, ArXiv 2024</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NeuCLIR-SPLADE: NAVER LABS EUROPE @ TREC NEUCLIR 2022 and 2023, Lassance and Clinchant, TREC 2022 and 2023</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MLM+FLOPS SPLADE: An Experimental Study on Pretraining Transformers from Scratch for IR. Lassance, Dejean and Clinchant, ECIR 2023</a:t>
            </a:r>
            <a:endParaRPr sz="1000">
              <a:solidFill>
                <a:srgbClr val="222222"/>
              </a:solidFill>
              <a:highlight>
                <a:srgbClr val="FFFFFF"/>
              </a:highlight>
            </a:endParaRPr>
          </a:p>
          <a:p>
            <a:pPr marL="0" lvl="0" indent="0" algn="l" rtl="0">
              <a:spcBef>
                <a:spcPts val="0"/>
              </a:spcBef>
              <a:spcAft>
                <a:spcPts val="0"/>
              </a:spcAft>
              <a:buNone/>
            </a:pPr>
            <a:endParaRPr sz="1000">
              <a:solidFill>
                <a:srgbClr val="222222"/>
              </a:solidFill>
              <a:highlight>
                <a:srgbClr val="FFFFFF"/>
              </a:highlight>
            </a:endParaRPr>
          </a:p>
          <a:p>
            <a:pPr marL="0" lvl="0" indent="0" algn="l" rtl="0">
              <a:spcBef>
                <a:spcPts val="0"/>
              </a:spcBef>
              <a:spcAft>
                <a:spcPts val="0"/>
              </a:spcAft>
              <a:buNone/>
            </a:pPr>
            <a:endParaRPr sz="1000">
              <a:solidFill>
                <a:srgbClr val="222222"/>
              </a:solidFill>
              <a:highlight>
                <a:srgbClr val="FFFFFF"/>
              </a:highlight>
            </a:endParaRPr>
          </a:p>
        </p:txBody>
      </p:sp>
      <p:cxnSp>
        <p:nvCxnSpPr>
          <p:cNvPr id="4128" name="Google Shape;4128;p25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4133"/>
        <p:cNvGrpSpPr/>
        <p:nvPr/>
      </p:nvGrpSpPr>
      <p:grpSpPr>
        <a:xfrm>
          <a:off x="0" y="0"/>
          <a:ext cx="0" cy="0"/>
          <a:chOff x="0" y="0"/>
          <a:chExt cx="0" cy="0"/>
        </a:xfrm>
      </p:grpSpPr>
      <p:sp>
        <p:nvSpPr>
          <p:cNvPr id="4134" name="Google Shape;4134;p251"/>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211</a:t>
            </a:fld>
            <a:endParaRPr/>
          </a:p>
        </p:txBody>
      </p:sp>
      <p:sp>
        <p:nvSpPr>
          <p:cNvPr id="4135" name="Google Shape;4135;p251"/>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136" name="Google Shape;4136;p2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latin typeface="Raleway"/>
                <a:ea typeface="Raleway"/>
                <a:cs typeface="Raleway"/>
                <a:sym typeface="Raleway"/>
              </a:rPr>
              <a:t>Multilingual retrieval: challenges and “solutions”</a:t>
            </a:r>
            <a:endParaRPr sz="3000" b="1">
              <a:latin typeface="Raleway"/>
              <a:ea typeface="Raleway"/>
              <a:cs typeface="Raleway"/>
              <a:sym typeface="Raleway"/>
            </a:endParaRPr>
          </a:p>
        </p:txBody>
      </p:sp>
      <p:sp>
        <p:nvSpPr>
          <p:cNvPr id="4137" name="Google Shape;4137;p2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Clr>
                <a:srgbClr val="222222"/>
              </a:buClr>
              <a:buSzPts val="1900"/>
              <a:buFont typeface="Source Sans Pro"/>
              <a:buChar char="●"/>
            </a:pPr>
            <a:r>
              <a:rPr lang="zh-CN" sz="1900">
                <a:solidFill>
                  <a:srgbClr val="222222"/>
                </a:solidFill>
                <a:latin typeface="Source Sans Pro"/>
                <a:ea typeface="Source Sans Pro"/>
                <a:cs typeface="Source Sans Pro"/>
                <a:sym typeface="Source Sans Pro"/>
              </a:rPr>
              <a:t>Size of MLM encoder</a:t>
            </a:r>
            <a:endParaRPr sz="1900">
              <a:solidFill>
                <a:srgbClr val="222222"/>
              </a:solidFill>
              <a:latin typeface="Source Sans Pro"/>
              <a:ea typeface="Source Sans Pro"/>
              <a:cs typeface="Source Sans Pro"/>
              <a:sym typeface="Source Sans Pro"/>
            </a:endParaRPr>
          </a:p>
          <a:p>
            <a:pPr marL="914400" lvl="1" indent="-323850" algn="l" rtl="0">
              <a:spcBef>
                <a:spcPts val="0"/>
              </a:spcBef>
              <a:spcAft>
                <a:spcPts val="0"/>
              </a:spcAft>
              <a:buClr>
                <a:srgbClr val="222222"/>
              </a:buClr>
              <a:buSzPts val="1500"/>
              <a:buFont typeface="Source Sans Pro"/>
              <a:buChar char="○"/>
            </a:pPr>
            <a:r>
              <a:rPr lang="zh-CN" sz="1500">
                <a:solidFill>
                  <a:srgbClr val="222222"/>
                </a:solidFill>
                <a:latin typeface="Source Sans Pro"/>
                <a:ea typeface="Source Sans Pro"/>
                <a:cs typeface="Source Sans Pro"/>
                <a:sym typeface="Source Sans Pro"/>
              </a:rPr>
              <a:t>Number of tokens increases massively (30k-&gt;250k)</a:t>
            </a:r>
            <a:endParaRPr sz="1500">
              <a:solidFill>
                <a:srgbClr val="222222"/>
              </a:solidFill>
              <a:latin typeface="Source Sans Pro"/>
              <a:ea typeface="Source Sans Pro"/>
              <a:cs typeface="Source Sans Pro"/>
              <a:sym typeface="Source Sans Pro"/>
            </a:endParaRPr>
          </a:p>
          <a:p>
            <a:pPr marL="914400" lvl="1" indent="-323850" algn="l" rtl="0">
              <a:spcBef>
                <a:spcPts val="0"/>
              </a:spcBef>
              <a:spcAft>
                <a:spcPts val="0"/>
              </a:spcAft>
              <a:buClr>
                <a:srgbClr val="222222"/>
              </a:buClr>
              <a:buSzPts val="1500"/>
              <a:buFont typeface="Source Sans Pro"/>
              <a:buChar char="○"/>
            </a:pPr>
            <a:r>
              <a:rPr lang="zh-CN" sz="1500">
                <a:solidFill>
                  <a:srgbClr val="222222"/>
                </a:solidFill>
                <a:latin typeface="Source Sans Pro"/>
                <a:ea typeface="Source Sans Pro"/>
                <a:cs typeface="Source Sans Pro"/>
                <a:sym typeface="Source Sans Pro"/>
              </a:rPr>
              <a:t>Memory cost increases on the output head</a:t>
            </a:r>
            <a:endParaRPr sz="1500">
              <a:solidFill>
                <a:srgbClr val="222222"/>
              </a:solidFill>
              <a:latin typeface="Source Sans Pro"/>
              <a:ea typeface="Source Sans Pro"/>
              <a:cs typeface="Source Sans Pro"/>
              <a:sym typeface="Source Sans Pro"/>
            </a:endParaRPr>
          </a:p>
          <a:p>
            <a:pPr marL="1371600" lvl="2" indent="-323850" algn="l" rtl="0">
              <a:spcBef>
                <a:spcPts val="0"/>
              </a:spcBef>
              <a:spcAft>
                <a:spcPts val="0"/>
              </a:spcAft>
              <a:buClr>
                <a:srgbClr val="222222"/>
              </a:buClr>
              <a:buSzPts val="1500"/>
              <a:buFont typeface="Source Sans Pro"/>
              <a:buChar char="■"/>
            </a:pPr>
            <a:r>
              <a:rPr lang="zh-CN" sz="1500">
                <a:solidFill>
                  <a:srgbClr val="222222"/>
                </a:solidFill>
                <a:latin typeface="Source Sans Pro"/>
                <a:ea typeface="Source Sans Pro"/>
                <a:cs typeface="Source Sans Pro"/>
                <a:sym typeface="Source Sans Pro"/>
              </a:rPr>
              <a:t>MLM models encode the following matrix: (bs, sequence_length, tokens)</a:t>
            </a:r>
            <a:endParaRPr sz="1500">
              <a:solidFill>
                <a:srgbClr val="222222"/>
              </a:solidFill>
              <a:latin typeface="Source Sans Pro"/>
              <a:ea typeface="Source Sans Pro"/>
              <a:cs typeface="Source Sans Pro"/>
              <a:sym typeface="Source Sans Pro"/>
            </a:endParaRPr>
          </a:p>
          <a:p>
            <a:pPr marL="1371600" lvl="2" indent="-323850" algn="l" rtl="0">
              <a:spcBef>
                <a:spcPts val="0"/>
              </a:spcBef>
              <a:spcAft>
                <a:spcPts val="0"/>
              </a:spcAft>
              <a:buClr>
                <a:srgbClr val="222222"/>
              </a:buClr>
              <a:buSzPts val="1500"/>
              <a:buFont typeface="Source Sans Pro"/>
              <a:buChar char="■"/>
            </a:pPr>
            <a:r>
              <a:rPr lang="zh-CN" sz="1500">
                <a:solidFill>
                  <a:srgbClr val="222222"/>
                </a:solidFill>
                <a:latin typeface="Source Sans Pro"/>
                <a:ea typeface="Source Sans Pro"/>
                <a:cs typeface="Source Sans Pro"/>
                <a:sym typeface="Source Sans Pro"/>
              </a:rPr>
              <a:t>When tokens increase, this causes OOM</a:t>
            </a:r>
            <a:endParaRPr sz="1500">
              <a:solidFill>
                <a:srgbClr val="222222"/>
              </a:solidFill>
              <a:latin typeface="Source Sans Pro"/>
              <a:ea typeface="Source Sans Pro"/>
              <a:cs typeface="Source Sans Pro"/>
              <a:sym typeface="Source Sans Pro"/>
            </a:endParaRPr>
          </a:p>
          <a:p>
            <a:pPr marL="1371600" lvl="2" indent="-323850" algn="l" rtl="0">
              <a:spcBef>
                <a:spcPts val="0"/>
              </a:spcBef>
              <a:spcAft>
                <a:spcPts val="0"/>
              </a:spcAft>
              <a:buClr>
                <a:srgbClr val="222222"/>
              </a:buClr>
              <a:buSzPts val="1500"/>
              <a:buFont typeface="Source Sans Pro"/>
              <a:buChar char="■"/>
            </a:pPr>
            <a:r>
              <a:rPr lang="zh-CN" sz="1500">
                <a:solidFill>
                  <a:srgbClr val="222222"/>
                </a:solidFill>
                <a:latin typeface="Source Sans Pro"/>
                <a:ea typeface="Source Sans Pro"/>
                <a:cs typeface="Source Sans Pro"/>
                <a:sym typeface="Source Sans Pro"/>
              </a:rPr>
              <a:t>E.g:</a:t>
            </a:r>
            <a:endParaRPr sz="1500">
              <a:solidFill>
                <a:srgbClr val="222222"/>
              </a:solidFill>
              <a:latin typeface="Source Sans Pro"/>
              <a:ea typeface="Source Sans Pro"/>
              <a:cs typeface="Source Sans Pro"/>
              <a:sym typeface="Source Sans Pro"/>
            </a:endParaRPr>
          </a:p>
          <a:p>
            <a:pPr marL="1828800" lvl="3" indent="-323850" algn="l" rtl="0">
              <a:spcBef>
                <a:spcPts val="0"/>
              </a:spcBef>
              <a:spcAft>
                <a:spcPts val="0"/>
              </a:spcAft>
              <a:buClr>
                <a:srgbClr val="222222"/>
              </a:buClr>
              <a:buSzPts val="1500"/>
              <a:buFont typeface="Source Sans Pro"/>
              <a:buChar char="●"/>
            </a:pPr>
            <a:r>
              <a:rPr lang="zh-CN" sz="1500">
                <a:solidFill>
                  <a:srgbClr val="222222"/>
                </a:solidFill>
                <a:latin typeface="Source Sans Pro"/>
                <a:ea typeface="Source Sans Pro"/>
                <a:cs typeface="Source Sans Pro"/>
                <a:sym typeface="Source Sans Pro"/>
              </a:rPr>
              <a:t>bs=16, sequence_length=256, tokens=30k -&gt; 122M “numbers”</a:t>
            </a:r>
            <a:endParaRPr sz="1500">
              <a:solidFill>
                <a:srgbClr val="222222"/>
              </a:solidFill>
              <a:latin typeface="Source Sans Pro"/>
              <a:ea typeface="Source Sans Pro"/>
              <a:cs typeface="Source Sans Pro"/>
              <a:sym typeface="Source Sans Pro"/>
            </a:endParaRPr>
          </a:p>
          <a:p>
            <a:pPr marL="1828800" lvl="3" indent="-323850" algn="l" rtl="0">
              <a:spcBef>
                <a:spcPts val="0"/>
              </a:spcBef>
              <a:spcAft>
                <a:spcPts val="0"/>
              </a:spcAft>
              <a:buClr>
                <a:srgbClr val="222222"/>
              </a:buClr>
              <a:buSzPts val="1500"/>
              <a:buFont typeface="Source Sans Pro"/>
              <a:buChar char="●"/>
            </a:pPr>
            <a:r>
              <a:rPr lang="zh-CN" sz="1500">
                <a:solidFill>
                  <a:srgbClr val="222222"/>
                </a:solidFill>
                <a:latin typeface="Source Sans Pro"/>
                <a:ea typeface="Source Sans Pro"/>
                <a:cs typeface="Source Sans Pro"/>
                <a:sym typeface="Source Sans Pro"/>
              </a:rPr>
              <a:t>bs=16, sequence_length=256, tokens=250k -&gt; 1B “numbers”</a:t>
            </a:r>
            <a:endParaRPr sz="1500">
              <a:solidFill>
                <a:srgbClr val="222222"/>
              </a:solidFill>
              <a:latin typeface="Source Sans Pro"/>
              <a:ea typeface="Source Sans Pro"/>
              <a:cs typeface="Source Sans Pro"/>
              <a:sym typeface="Source Sans Pro"/>
            </a:endParaRPr>
          </a:p>
          <a:p>
            <a:pPr marL="914400" lvl="1" indent="-323850" algn="l" rtl="0">
              <a:spcBef>
                <a:spcPts val="0"/>
              </a:spcBef>
              <a:spcAft>
                <a:spcPts val="0"/>
              </a:spcAft>
              <a:buClr>
                <a:srgbClr val="222222"/>
              </a:buClr>
              <a:buSzPts val="1500"/>
              <a:buFont typeface="Source Sans Pro"/>
              <a:buChar char="○"/>
            </a:pPr>
            <a:r>
              <a:rPr lang="zh-CN" sz="1500">
                <a:solidFill>
                  <a:srgbClr val="222222"/>
                </a:solidFill>
                <a:latin typeface="Source Sans Pro"/>
                <a:ea typeface="Source Sans Pro"/>
                <a:cs typeface="Source Sans Pro"/>
                <a:sym typeface="Source Sans Pro"/>
              </a:rPr>
              <a:t>Current solutions:</a:t>
            </a:r>
            <a:endParaRPr sz="1500">
              <a:solidFill>
                <a:srgbClr val="222222"/>
              </a:solidFill>
              <a:latin typeface="Source Sans Pro"/>
              <a:ea typeface="Source Sans Pro"/>
              <a:cs typeface="Source Sans Pro"/>
              <a:sym typeface="Source Sans Pro"/>
            </a:endParaRPr>
          </a:p>
          <a:p>
            <a:pPr marL="1371600" lvl="2" indent="-323850" algn="l" rtl="0">
              <a:spcBef>
                <a:spcPts val="0"/>
              </a:spcBef>
              <a:spcAft>
                <a:spcPts val="0"/>
              </a:spcAft>
              <a:buClr>
                <a:srgbClr val="222222"/>
              </a:buClr>
              <a:buSzPts val="1500"/>
              <a:buFont typeface="Source Sans Pro"/>
              <a:buChar char="■"/>
            </a:pPr>
            <a:r>
              <a:rPr lang="zh-CN" sz="1500" b="1">
                <a:solidFill>
                  <a:srgbClr val="222222"/>
                </a:solidFill>
                <a:latin typeface="Source Sans Pro"/>
                <a:ea typeface="Source Sans Pro"/>
                <a:cs typeface="Source Sans Pro"/>
                <a:sym typeface="Source Sans Pro"/>
              </a:rPr>
              <a:t>mAggRetriever</a:t>
            </a:r>
            <a:r>
              <a:rPr lang="zh-CN" sz="1500">
                <a:solidFill>
                  <a:srgbClr val="222222"/>
                </a:solidFill>
                <a:latin typeface="Source Sans Pro"/>
                <a:ea typeface="Source Sans Pro"/>
                <a:cs typeface="Source Sans Pro"/>
                <a:sym typeface="Source Sans Pro"/>
              </a:rPr>
              <a:t>: Enforce representations to convert to only one language. </a:t>
            </a:r>
            <a:endParaRPr sz="1500">
              <a:solidFill>
                <a:srgbClr val="222222"/>
              </a:solidFill>
              <a:latin typeface="Source Sans Pro"/>
              <a:ea typeface="Source Sans Pro"/>
              <a:cs typeface="Source Sans Pro"/>
              <a:sym typeface="Source Sans Pro"/>
            </a:endParaRPr>
          </a:p>
          <a:p>
            <a:pPr marL="1371600" lvl="2" indent="-323850" algn="l" rtl="0">
              <a:spcBef>
                <a:spcPts val="0"/>
              </a:spcBef>
              <a:spcAft>
                <a:spcPts val="0"/>
              </a:spcAft>
              <a:buClr>
                <a:srgbClr val="222222"/>
              </a:buClr>
              <a:buSzPts val="1500"/>
              <a:buFont typeface="Source Sans Pro"/>
              <a:buChar char="■"/>
            </a:pPr>
            <a:r>
              <a:rPr lang="zh-CN" sz="1500" b="1">
                <a:solidFill>
                  <a:srgbClr val="222222"/>
                </a:solidFill>
                <a:latin typeface="Source Sans Pro"/>
                <a:ea typeface="Source Sans Pro"/>
                <a:cs typeface="Source Sans Pro"/>
                <a:sym typeface="Source Sans Pro"/>
              </a:rPr>
              <a:t>mSPLADE-sTok</a:t>
            </a:r>
            <a:r>
              <a:rPr lang="zh-CN" sz="1500">
                <a:solidFill>
                  <a:srgbClr val="222222"/>
                </a:solidFill>
                <a:latin typeface="Source Sans Pro"/>
                <a:ea typeface="Source Sans Pro"/>
                <a:cs typeface="Source Sans Pro"/>
                <a:sym typeface="Source Sans Pro"/>
              </a:rPr>
              <a:t>: Create a tokenizer specific to a subset of languages</a:t>
            </a:r>
            <a:endParaRPr sz="1500">
              <a:solidFill>
                <a:srgbClr val="222222"/>
              </a:solidFill>
              <a:latin typeface="Source Sans Pro"/>
              <a:ea typeface="Source Sans Pro"/>
              <a:cs typeface="Source Sans Pro"/>
              <a:sym typeface="Source Sans Pro"/>
            </a:endParaRPr>
          </a:p>
          <a:p>
            <a:pPr marL="1371600" lvl="2" indent="-323850" algn="l" rtl="0">
              <a:spcBef>
                <a:spcPts val="0"/>
              </a:spcBef>
              <a:spcAft>
                <a:spcPts val="0"/>
              </a:spcAft>
              <a:buClr>
                <a:srgbClr val="222222"/>
              </a:buClr>
              <a:buSzPts val="1500"/>
              <a:buFont typeface="Source Sans Pro"/>
              <a:buChar char="■"/>
            </a:pPr>
            <a:r>
              <a:rPr lang="zh-CN" sz="1500" b="1">
                <a:solidFill>
                  <a:srgbClr val="222222"/>
                </a:solidFill>
                <a:latin typeface="Source Sans Pro"/>
                <a:ea typeface="Source Sans Pro"/>
                <a:cs typeface="Source Sans Pro"/>
                <a:sym typeface="Source Sans Pro"/>
              </a:rPr>
              <a:t>Just use an MLP</a:t>
            </a:r>
            <a:r>
              <a:rPr lang="zh-CN" sz="1500">
                <a:solidFill>
                  <a:srgbClr val="222222"/>
                </a:solidFill>
                <a:latin typeface="Source Sans Pro"/>
                <a:ea typeface="Source Sans Pro"/>
                <a:cs typeface="Source Sans Pro"/>
                <a:sym typeface="Source Sans Pro"/>
              </a:rPr>
              <a:t>: Previous slide</a:t>
            </a:r>
            <a:endParaRPr sz="1500">
              <a:solidFill>
                <a:srgbClr val="222222"/>
              </a:solidFill>
              <a:latin typeface="Source Sans Pro"/>
              <a:ea typeface="Source Sans Pro"/>
              <a:cs typeface="Source Sans Pro"/>
              <a:sym typeface="Source Sans Pro"/>
            </a:endParaRPr>
          </a:p>
        </p:txBody>
      </p:sp>
      <p:sp>
        <p:nvSpPr>
          <p:cNvPr id="4138" name="Google Shape;4138;p251"/>
          <p:cNvSpPr txBox="1"/>
          <p:nvPr/>
        </p:nvSpPr>
        <p:spPr>
          <a:xfrm>
            <a:off x="0" y="4663225"/>
            <a:ext cx="8208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rgbClr val="222222"/>
                </a:solidFill>
                <a:highlight>
                  <a:srgbClr val="FFFFFF"/>
                </a:highlight>
              </a:rPr>
              <a:t>mAggRetriever: mAggretriever: A Simple yet Effective Approach to Zero-Shot Multilingual Dense Retrieval Lin, Ahmad and Lin. EMNLP 2023</a:t>
            </a:r>
            <a:endParaRPr sz="1000">
              <a:solidFill>
                <a:srgbClr val="222222"/>
              </a:solidFill>
              <a:highlight>
                <a:srgbClr val="FFFFFF"/>
              </a:highlight>
            </a:endParaRPr>
          </a:p>
          <a:p>
            <a:pPr marL="0" lvl="0" indent="0" algn="l" rtl="0">
              <a:spcBef>
                <a:spcPts val="0"/>
              </a:spcBef>
              <a:spcAft>
                <a:spcPts val="0"/>
              </a:spcAft>
              <a:buNone/>
            </a:pPr>
            <a:r>
              <a:rPr lang="zh-CN" sz="1000">
                <a:solidFill>
                  <a:srgbClr val="222222"/>
                </a:solidFill>
                <a:highlight>
                  <a:srgbClr val="FFFFFF"/>
                </a:highlight>
              </a:rPr>
              <a:t>mSPLADE-sTok: Extending English IR methods to multi-lingual IR. Carlos Lassance. ArXiV / WSDM Cup 2023</a:t>
            </a:r>
            <a:endParaRPr sz="1000">
              <a:solidFill>
                <a:srgbClr val="222222"/>
              </a:solidFill>
              <a:highlight>
                <a:srgbClr val="FFFFFF"/>
              </a:highlight>
            </a:endParaRPr>
          </a:p>
          <a:p>
            <a:pPr marL="0" lvl="0" indent="0" algn="l" rtl="0">
              <a:spcBef>
                <a:spcPts val="0"/>
              </a:spcBef>
              <a:spcAft>
                <a:spcPts val="0"/>
              </a:spcAft>
              <a:buNone/>
            </a:pPr>
            <a:endParaRPr sz="1000">
              <a:solidFill>
                <a:srgbClr val="222222"/>
              </a:solidFill>
              <a:highlight>
                <a:srgbClr val="FFFFFF"/>
              </a:highlight>
            </a:endParaRPr>
          </a:p>
        </p:txBody>
      </p:sp>
      <p:cxnSp>
        <p:nvCxnSpPr>
          <p:cNvPr id="4139" name="Google Shape;4139;p25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4144"/>
        <p:cNvGrpSpPr/>
        <p:nvPr/>
      </p:nvGrpSpPr>
      <p:grpSpPr>
        <a:xfrm>
          <a:off x="0" y="0"/>
          <a:ext cx="0" cy="0"/>
          <a:chOff x="0" y="0"/>
          <a:chExt cx="0" cy="0"/>
        </a:xfrm>
      </p:grpSpPr>
      <p:sp>
        <p:nvSpPr>
          <p:cNvPr id="4145" name="Google Shape;4145;p25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212</a:t>
            </a:fld>
            <a:endParaRPr/>
          </a:p>
        </p:txBody>
      </p:sp>
      <p:sp>
        <p:nvSpPr>
          <p:cNvPr id="4146" name="Google Shape;4146;p252"/>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147" name="Google Shape;4147;p2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latin typeface="Raleway"/>
                <a:ea typeface="Raleway"/>
                <a:cs typeface="Raleway"/>
                <a:sym typeface="Raleway"/>
              </a:rPr>
              <a:t>Conclusion</a:t>
            </a:r>
            <a:endParaRPr sz="3000" b="1">
              <a:latin typeface="Raleway"/>
              <a:ea typeface="Raleway"/>
              <a:cs typeface="Raleway"/>
              <a:sym typeface="Raleway"/>
            </a:endParaRPr>
          </a:p>
        </p:txBody>
      </p:sp>
      <p:sp>
        <p:nvSpPr>
          <p:cNvPr id="4148" name="Google Shape;4148;p2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9286" algn="l" rtl="0">
              <a:spcBef>
                <a:spcPts val="0"/>
              </a:spcBef>
              <a:spcAft>
                <a:spcPts val="0"/>
              </a:spcAft>
              <a:buClr>
                <a:schemeClr val="dk1"/>
              </a:buClr>
              <a:buSzPts val="2058"/>
              <a:buFont typeface="Source Sans Pro"/>
              <a:buChar char="●"/>
            </a:pPr>
            <a:r>
              <a:rPr lang="zh-CN" sz="2058">
                <a:solidFill>
                  <a:schemeClr val="dk1"/>
                </a:solidFill>
                <a:latin typeface="Source Sans Pro"/>
                <a:ea typeface="Source Sans Pro"/>
                <a:cs typeface="Source Sans Pro"/>
                <a:sym typeface="Source Sans Pro"/>
              </a:rPr>
              <a:t>Still work in progress</a:t>
            </a:r>
            <a:endParaRPr sz="2058">
              <a:solidFill>
                <a:schemeClr val="dk1"/>
              </a:solidFill>
              <a:latin typeface="Source Sans Pro"/>
              <a:ea typeface="Source Sans Pro"/>
              <a:cs typeface="Source Sans Pro"/>
              <a:sym typeface="Source Sans Pro"/>
            </a:endParaRPr>
          </a:p>
          <a:p>
            <a:pPr marL="914400" lvl="1" indent="-317500" algn="l" rtl="0">
              <a:spcBef>
                <a:spcPts val="0"/>
              </a:spcBef>
              <a:spcAft>
                <a:spcPts val="0"/>
              </a:spcAft>
              <a:buClr>
                <a:schemeClr val="dk1"/>
              </a:buClr>
              <a:buSzPts val="1400"/>
              <a:buFont typeface="Source Sans Pro"/>
              <a:buChar char="○"/>
            </a:pPr>
            <a:r>
              <a:rPr lang="zh-CN">
                <a:solidFill>
                  <a:schemeClr val="dk1"/>
                </a:solidFill>
                <a:latin typeface="Source Sans Pro"/>
                <a:ea typeface="Source Sans Pro"/>
                <a:cs typeface="Source Sans Pro"/>
                <a:sym typeface="Source Sans Pro"/>
              </a:rPr>
              <a:t>Lexical match is a strong prior</a:t>
            </a:r>
            <a:endParaRPr>
              <a:solidFill>
                <a:schemeClr val="dk1"/>
              </a:solidFill>
              <a:latin typeface="Source Sans Pro"/>
              <a:ea typeface="Source Sans Pro"/>
              <a:cs typeface="Source Sans Pro"/>
              <a:sym typeface="Source Sans Pro"/>
            </a:endParaRPr>
          </a:p>
          <a:p>
            <a:pPr marL="914400" lvl="1" indent="-317500" algn="l" rtl="0">
              <a:spcBef>
                <a:spcPts val="0"/>
              </a:spcBef>
              <a:spcAft>
                <a:spcPts val="0"/>
              </a:spcAft>
              <a:buClr>
                <a:schemeClr val="dk1"/>
              </a:buClr>
              <a:buSzPts val="1400"/>
              <a:buFont typeface="Source Sans Pro"/>
              <a:buChar char="○"/>
            </a:pPr>
            <a:r>
              <a:rPr lang="zh-CN">
                <a:solidFill>
                  <a:schemeClr val="dk1"/>
                </a:solidFill>
                <a:latin typeface="Source Sans Pro"/>
                <a:ea typeface="Source Sans Pro"/>
                <a:cs typeface="Source Sans Pro"/>
                <a:sym typeface="Source Sans Pro"/>
              </a:rPr>
              <a:t>Keeping it through languages is not trivial</a:t>
            </a:r>
            <a:endParaRPr>
              <a:solidFill>
                <a:schemeClr val="dk1"/>
              </a:solidFill>
              <a:latin typeface="Source Sans Pro"/>
              <a:ea typeface="Source Sans Pro"/>
              <a:cs typeface="Source Sans Pro"/>
              <a:sym typeface="Source Sans Pro"/>
            </a:endParaRPr>
          </a:p>
          <a:p>
            <a:pPr marL="457200" lvl="0" indent="-359286" algn="l" rtl="0">
              <a:spcBef>
                <a:spcPts val="0"/>
              </a:spcBef>
              <a:spcAft>
                <a:spcPts val="0"/>
              </a:spcAft>
              <a:buClr>
                <a:schemeClr val="dk1"/>
              </a:buClr>
              <a:buSzPts val="2058"/>
              <a:buFont typeface="Source Sans Pro"/>
              <a:buChar char="●"/>
            </a:pPr>
            <a:r>
              <a:rPr lang="zh-CN" sz="2058">
                <a:solidFill>
                  <a:schemeClr val="dk1"/>
                </a:solidFill>
                <a:latin typeface="Source Sans Pro"/>
                <a:ea typeface="Source Sans Pro"/>
                <a:cs typeface="Source Sans Pro"/>
                <a:sym typeface="Source Sans Pro"/>
              </a:rPr>
              <a:t>Current solutions either:</a:t>
            </a:r>
            <a:endParaRPr sz="2058">
              <a:solidFill>
                <a:schemeClr val="dk1"/>
              </a:solidFill>
              <a:latin typeface="Source Sans Pro"/>
              <a:ea typeface="Source Sans Pro"/>
              <a:cs typeface="Source Sans Pro"/>
              <a:sym typeface="Source Sans Pro"/>
            </a:endParaRPr>
          </a:p>
          <a:p>
            <a:pPr marL="914400" lvl="1" indent="-317500" algn="l" rtl="0">
              <a:spcBef>
                <a:spcPts val="0"/>
              </a:spcBef>
              <a:spcAft>
                <a:spcPts val="0"/>
              </a:spcAft>
              <a:buClr>
                <a:schemeClr val="dk1"/>
              </a:buClr>
              <a:buSzPts val="1400"/>
              <a:buFont typeface="Source Sans Pro"/>
              <a:buChar char="○"/>
            </a:pPr>
            <a:r>
              <a:rPr lang="zh-CN">
                <a:solidFill>
                  <a:schemeClr val="dk1"/>
                </a:solidFill>
                <a:latin typeface="Source Sans Pro"/>
                <a:ea typeface="Source Sans Pro"/>
                <a:cs typeface="Source Sans Pro"/>
                <a:sym typeface="Source Sans Pro"/>
              </a:rPr>
              <a:t>Consider one language at a time</a:t>
            </a:r>
            <a:endParaRPr>
              <a:solidFill>
                <a:schemeClr val="dk1"/>
              </a:solidFill>
              <a:latin typeface="Source Sans Pro"/>
              <a:ea typeface="Source Sans Pro"/>
              <a:cs typeface="Source Sans Pro"/>
              <a:sym typeface="Source Sans Pro"/>
            </a:endParaRPr>
          </a:p>
          <a:p>
            <a:pPr marL="914400" lvl="1" indent="-317500" algn="l" rtl="0">
              <a:spcBef>
                <a:spcPts val="0"/>
              </a:spcBef>
              <a:spcAft>
                <a:spcPts val="0"/>
              </a:spcAft>
              <a:buClr>
                <a:schemeClr val="dk1"/>
              </a:buClr>
              <a:buSzPts val="1400"/>
              <a:buFont typeface="Source Sans Pro"/>
              <a:buChar char="○"/>
            </a:pPr>
            <a:r>
              <a:rPr lang="zh-CN">
                <a:solidFill>
                  <a:schemeClr val="dk1"/>
                </a:solidFill>
                <a:latin typeface="Source Sans Pro"/>
                <a:ea typeface="Source Sans Pro"/>
                <a:cs typeface="Source Sans Pro"/>
                <a:sym typeface="Source Sans Pro"/>
              </a:rPr>
              <a:t>Need to encode everything in a common language</a:t>
            </a:r>
            <a:endParaRPr>
              <a:solidFill>
                <a:schemeClr val="dk1"/>
              </a:solidFill>
              <a:latin typeface="Source Sans Pro"/>
              <a:ea typeface="Source Sans Pro"/>
              <a:cs typeface="Source Sans Pro"/>
              <a:sym typeface="Source Sans Pro"/>
            </a:endParaRPr>
          </a:p>
          <a:p>
            <a:pPr marL="457200" lvl="0" indent="-359286" algn="l" rtl="0">
              <a:spcBef>
                <a:spcPts val="0"/>
              </a:spcBef>
              <a:spcAft>
                <a:spcPts val="0"/>
              </a:spcAft>
              <a:buClr>
                <a:schemeClr val="dk1"/>
              </a:buClr>
              <a:buSzPts val="2058"/>
              <a:buFont typeface="Source Sans Pro"/>
              <a:buChar char="●"/>
            </a:pPr>
            <a:r>
              <a:rPr lang="zh-CN" sz="2058">
                <a:solidFill>
                  <a:schemeClr val="dk1"/>
                </a:solidFill>
                <a:latin typeface="Source Sans Pro"/>
                <a:ea typeface="Source Sans Pro"/>
                <a:cs typeface="Source Sans Pro"/>
                <a:sym typeface="Source Sans Pro"/>
              </a:rPr>
              <a:t>However, even current solution can achieve good performance (sometimes)</a:t>
            </a:r>
            <a:endParaRPr sz="2058">
              <a:solidFill>
                <a:schemeClr val="dk1"/>
              </a:solidFill>
              <a:latin typeface="Source Sans Pro"/>
              <a:ea typeface="Source Sans Pro"/>
              <a:cs typeface="Source Sans Pro"/>
              <a:sym typeface="Source Sans Pro"/>
            </a:endParaRPr>
          </a:p>
          <a:p>
            <a:pPr marL="914400" lvl="1" indent="-317500" algn="l" rtl="0">
              <a:spcBef>
                <a:spcPts val="0"/>
              </a:spcBef>
              <a:spcAft>
                <a:spcPts val="0"/>
              </a:spcAft>
              <a:buClr>
                <a:schemeClr val="dk1"/>
              </a:buClr>
              <a:buSzPts val="1400"/>
              <a:buFont typeface="Source Sans Pro"/>
              <a:buChar char="○"/>
            </a:pPr>
            <a:r>
              <a:rPr lang="zh-CN">
                <a:solidFill>
                  <a:schemeClr val="dk1"/>
                </a:solidFill>
                <a:latin typeface="Source Sans Pro"/>
                <a:ea typeface="Source Sans Pro"/>
                <a:cs typeface="Source Sans Pro"/>
                <a:sym typeface="Source Sans Pro"/>
              </a:rPr>
              <a:t>BGE-m3 and mGTE achieve good results, even if only considering one language at a time</a:t>
            </a:r>
            <a:endParaRPr>
              <a:solidFill>
                <a:schemeClr val="dk1"/>
              </a:solidFill>
              <a:latin typeface="Source Sans Pro"/>
              <a:ea typeface="Source Sans Pro"/>
              <a:cs typeface="Source Sans Pro"/>
              <a:sym typeface="Source Sans Pro"/>
            </a:endParaRPr>
          </a:p>
          <a:p>
            <a:pPr marL="457200" lvl="0" indent="-359286" algn="l" rtl="0">
              <a:spcBef>
                <a:spcPts val="0"/>
              </a:spcBef>
              <a:spcAft>
                <a:spcPts val="0"/>
              </a:spcAft>
              <a:buClr>
                <a:schemeClr val="dk1"/>
              </a:buClr>
              <a:buSzPts val="2058"/>
              <a:buFont typeface="Source Sans Pro"/>
              <a:buChar char="●"/>
            </a:pPr>
            <a:r>
              <a:rPr lang="zh-CN" sz="2058">
                <a:solidFill>
                  <a:schemeClr val="dk1"/>
                </a:solidFill>
                <a:latin typeface="Source Sans Pro"/>
                <a:ea typeface="Source Sans Pro"/>
                <a:cs typeface="Source Sans Pro"/>
                <a:sym typeface="Source Sans Pro"/>
              </a:rPr>
              <a:t>Next: multimodal LSR</a:t>
            </a:r>
            <a:endParaRPr sz="2058">
              <a:solidFill>
                <a:schemeClr val="dk1"/>
              </a:solidFill>
              <a:latin typeface="Source Sans Pro"/>
              <a:ea typeface="Source Sans Pro"/>
              <a:cs typeface="Source Sans Pro"/>
              <a:sym typeface="Source Sans Pro"/>
            </a:endParaRPr>
          </a:p>
        </p:txBody>
      </p:sp>
      <p:cxnSp>
        <p:nvCxnSpPr>
          <p:cNvPr id="4149" name="Google Shape;4149;p25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4155" name="Google Shape;4155;p25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213</a:t>
            </a:fld>
            <a:endParaRPr/>
          </a:p>
        </p:txBody>
      </p:sp>
      <p:sp>
        <p:nvSpPr>
          <p:cNvPr id="4156" name="Google Shape;4156;p253"/>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4157" name="Google Shape;4157;p2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latin typeface="Raleway"/>
                <a:ea typeface="Raleway"/>
                <a:cs typeface="Raleway"/>
                <a:sym typeface="Raleway"/>
              </a:rPr>
              <a:t>Questions</a:t>
            </a:r>
            <a:endParaRPr sz="3000" b="1">
              <a:latin typeface="Raleway"/>
              <a:ea typeface="Raleway"/>
              <a:cs typeface="Raleway"/>
              <a:sym typeface="Raleway"/>
            </a:endParaRPr>
          </a:p>
        </p:txBody>
      </p:sp>
      <p:pic>
        <p:nvPicPr>
          <p:cNvPr id="4158" name="Google Shape;4158;p253"/>
          <p:cNvPicPr preferRelativeResize="0"/>
          <p:nvPr/>
        </p:nvPicPr>
        <p:blipFill>
          <a:blip r:embed="rId3">
            <a:alphaModFix/>
          </a:blip>
          <a:stretch>
            <a:fillRect/>
          </a:stretch>
        </p:blipFill>
        <p:spPr>
          <a:xfrm>
            <a:off x="2697313" y="1017725"/>
            <a:ext cx="3749376" cy="3749376"/>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4162"/>
        <p:cNvGrpSpPr/>
        <p:nvPr/>
      </p:nvGrpSpPr>
      <p:grpSpPr>
        <a:xfrm>
          <a:off x="0" y="0"/>
          <a:ext cx="0" cy="0"/>
          <a:chOff x="0" y="0"/>
          <a:chExt cx="0" cy="0"/>
        </a:xfrm>
      </p:grpSpPr>
      <p:sp>
        <p:nvSpPr>
          <p:cNvPr id="4163" name="Google Shape;4163;p254"/>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Modalities: Multimodal LSR</a:t>
            </a:r>
            <a:endParaRPr/>
          </a:p>
        </p:txBody>
      </p:sp>
      <p:sp>
        <p:nvSpPr>
          <p:cNvPr id="4164" name="Google Shape;4164;p254"/>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SIGIR 2025 Tutorial</a:t>
            </a:r>
            <a:endParaRPr sz="2500" b="1">
              <a:solidFill>
                <a:schemeClr val="dk2"/>
              </a:solidFill>
              <a:latin typeface="Raleway"/>
              <a:ea typeface="Raleway"/>
              <a:cs typeface="Raleway"/>
              <a:sym typeface="Raleway"/>
            </a:endParaRPr>
          </a:p>
          <a:p>
            <a:pPr marL="0" lvl="0" indent="0" algn="r" rtl="0">
              <a:spcBef>
                <a:spcPts val="0"/>
              </a:spcBef>
              <a:spcAft>
                <a:spcPts val="0"/>
              </a:spcAft>
              <a:buClr>
                <a:schemeClr val="dk2"/>
              </a:buClr>
              <a:buSzPts val="1100"/>
              <a:buFont typeface="Arial"/>
              <a:buNone/>
            </a:pPr>
            <a:r>
              <a:rPr lang="zh-CN" sz="1600">
                <a:latin typeface="Raleway"/>
                <a:ea typeface="Raleway"/>
                <a:cs typeface="Raleway"/>
                <a:sym typeface="Raleway"/>
              </a:rPr>
              <a:t>presented by </a:t>
            </a:r>
            <a:r>
              <a:rPr lang="zh-CN" sz="1600">
                <a:uFill>
                  <a:noFill/>
                </a:uFill>
                <a:latin typeface="Raleway"/>
                <a:ea typeface="Raleway"/>
                <a:cs typeface="Raleway"/>
                <a:sym typeface="Raleway"/>
                <a:hlinkClick r:id="rId3"/>
              </a:rPr>
              <a:t>Thong Nguyen</a:t>
            </a:r>
            <a:endParaRPr sz="2500" b="1">
              <a:solidFill>
                <a:schemeClr val="dk2"/>
              </a:solidFill>
              <a:latin typeface="Raleway"/>
              <a:ea typeface="Raleway"/>
              <a:cs typeface="Raleway"/>
              <a:sym typeface="Raleway"/>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4168"/>
        <p:cNvGrpSpPr/>
        <p:nvPr/>
      </p:nvGrpSpPr>
      <p:grpSpPr>
        <a:xfrm>
          <a:off x="0" y="0"/>
          <a:ext cx="0" cy="0"/>
          <a:chOff x="0" y="0"/>
          <a:chExt cx="0" cy="0"/>
        </a:xfrm>
      </p:grpSpPr>
      <p:sp>
        <p:nvSpPr>
          <p:cNvPr id="4169" name="Google Shape;4169;p255"/>
          <p:cNvSpPr txBox="1">
            <a:spLocks noGrp="1"/>
          </p:cNvSpPr>
          <p:nvPr>
            <p:ph type="body" idx="1"/>
          </p:nvPr>
        </p:nvSpPr>
        <p:spPr>
          <a:xfrm>
            <a:off x="1461925" y="1152475"/>
            <a:ext cx="73704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Introduction</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Datasets and Evaluation</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LSR Framework </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Training LSR</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Modalities</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English Text</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Multilingual Text</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1"/>
              </a:buClr>
              <a:buSzPts val="1700"/>
              <a:buFont typeface="Arial"/>
              <a:buChar char="●"/>
            </a:pPr>
            <a:r>
              <a:rPr lang="zh-CN" sz="1700" b="1">
                <a:solidFill>
                  <a:schemeClr val="dk1"/>
                </a:solidFill>
                <a:latin typeface="Arial"/>
                <a:ea typeface="Arial"/>
                <a:cs typeface="Arial"/>
                <a:sym typeface="Arial"/>
              </a:rPr>
              <a:t>Multimodal Data </a:t>
            </a:r>
            <a:r>
              <a:rPr lang="zh-CN" sz="1700">
                <a:solidFill>
                  <a:schemeClr val="dk1"/>
                </a:solidFill>
                <a:latin typeface="Arial"/>
                <a:ea typeface="Arial"/>
                <a:cs typeface="Arial"/>
                <a:sym typeface="Arial"/>
              </a:rPr>
              <a:t>← </a:t>
            </a:r>
            <a:r>
              <a:rPr lang="zh-CN" sz="1700" b="1">
                <a:solidFill>
                  <a:schemeClr val="dk1"/>
                </a:solidFill>
                <a:latin typeface="Arial"/>
                <a:ea typeface="Arial"/>
                <a:cs typeface="Arial"/>
                <a:sym typeface="Arial"/>
              </a:rPr>
              <a:t>now</a:t>
            </a:r>
            <a:endParaRPr sz="1700" b="1">
              <a:solidFill>
                <a:schemeClr val="dk1"/>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Indexing &amp; efficiency</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Hybrid dense-sparse retrieval</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Conclusion</a:t>
            </a:r>
            <a:endParaRPr sz="1700">
              <a:solidFill>
                <a:schemeClr val="dk2"/>
              </a:solidFill>
              <a:latin typeface="Courier New"/>
              <a:ea typeface="Courier New"/>
              <a:cs typeface="Courier New"/>
              <a:sym typeface="Courier New"/>
            </a:endParaRPr>
          </a:p>
        </p:txBody>
      </p:sp>
      <p:sp>
        <p:nvSpPr>
          <p:cNvPr id="4170" name="Google Shape;4170;p255"/>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4171" name="Google Shape;4171;p25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215</a:t>
            </a:fld>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4175"/>
        <p:cNvGrpSpPr/>
        <p:nvPr/>
      </p:nvGrpSpPr>
      <p:grpSpPr>
        <a:xfrm>
          <a:off x="0" y="0"/>
          <a:ext cx="0" cy="0"/>
          <a:chOff x="0" y="0"/>
          <a:chExt cx="0" cy="0"/>
        </a:xfrm>
      </p:grpSpPr>
      <p:sp>
        <p:nvSpPr>
          <p:cNvPr id="4176" name="Google Shape;4176;p25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Multimodal LSR</a:t>
            </a:r>
            <a:endParaRPr>
              <a:solidFill>
                <a:schemeClr val="dk1"/>
              </a:solidFill>
            </a:endParaRPr>
          </a:p>
        </p:txBody>
      </p:sp>
      <p:sp>
        <p:nvSpPr>
          <p:cNvPr id="4177" name="Google Shape;4177;p256"/>
          <p:cNvSpPr txBox="1">
            <a:spLocks noGrp="1"/>
          </p:cNvSpPr>
          <p:nvPr>
            <p:ph type="body" idx="1"/>
          </p:nvPr>
        </p:nvSpPr>
        <p:spPr>
          <a:xfrm>
            <a:off x="311700" y="1626325"/>
            <a:ext cx="3480600" cy="2379900"/>
          </a:xfrm>
          <a:prstGeom prst="rect">
            <a:avLst/>
          </a:prstGeom>
        </p:spPr>
        <p:txBody>
          <a:bodyPr spcFirstLastPara="1" wrap="square" lIns="91425" tIns="91425" rIns="91425" bIns="91425" anchor="t" anchorCtr="0">
            <a:normAutofit/>
          </a:bodyPr>
          <a:lstStyle/>
          <a:p>
            <a:pPr marL="914400" lvl="0" indent="0" algn="l" rtl="0">
              <a:spcBef>
                <a:spcPts val="0"/>
              </a:spcBef>
              <a:spcAft>
                <a:spcPts val="0"/>
              </a:spcAft>
              <a:buNone/>
            </a:pPr>
            <a:endParaRPr>
              <a:solidFill>
                <a:schemeClr val="dk2"/>
              </a:solidFill>
              <a:latin typeface="Montserrat"/>
              <a:ea typeface="Montserrat"/>
              <a:cs typeface="Montserrat"/>
              <a:sym typeface="Montserrat"/>
            </a:endParaRPr>
          </a:p>
          <a:p>
            <a:pPr marL="0" lvl="0" indent="0" algn="l" rtl="0">
              <a:spcBef>
                <a:spcPts val="1200"/>
              </a:spcBef>
              <a:spcAft>
                <a:spcPts val="0"/>
              </a:spcAft>
              <a:buNone/>
            </a:pPr>
            <a:r>
              <a:rPr lang="zh-CN" b="1">
                <a:solidFill>
                  <a:schemeClr val="dk2"/>
                </a:solidFill>
                <a:latin typeface="Montserrat"/>
                <a:ea typeface="Montserrat"/>
                <a:cs typeface="Montserrat"/>
                <a:sym typeface="Montserrat"/>
              </a:rPr>
              <a:t>Main goal:</a:t>
            </a:r>
            <a:endParaRPr b="1">
              <a:solidFill>
                <a:schemeClr val="dk2"/>
              </a:solidFill>
              <a:latin typeface="Montserrat"/>
              <a:ea typeface="Montserrat"/>
              <a:cs typeface="Montserrat"/>
              <a:sym typeface="Montserrat"/>
            </a:endParaRPr>
          </a:p>
          <a:p>
            <a:pPr marL="0" lvl="0" indent="0" algn="l" rtl="0">
              <a:spcBef>
                <a:spcPts val="1200"/>
              </a:spcBef>
              <a:spcAft>
                <a:spcPts val="1200"/>
              </a:spcAft>
              <a:buNone/>
            </a:pPr>
            <a:r>
              <a:rPr lang="zh-CN">
                <a:solidFill>
                  <a:schemeClr val="dk2"/>
                </a:solidFill>
                <a:latin typeface="Montserrat"/>
                <a:ea typeface="Montserrat"/>
                <a:cs typeface="Montserrat"/>
                <a:sym typeface="Montserrat"/>
              </a:rPr>
              <a:t>Bridge </a:t>
            </a:r>
            <a:r>
              <a:rPr lang="zh-CN" b="1">
                <a:solidFill>
                  <a:schemeClr val="dk2"/>
                </a:solidFill>
                <a:latin typeface="Montserrat"/>
                <a:ea typeface="Montserrat"/>
                <a:cs typeface="Montserrat"/>
                <a:sym typeface="Montserrat"/>
              </a:rPr>
              <a:t>semantic</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and</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modality gap</a:t>
            </a:r>
            <a:r>
              <a:rPr lang="zh-CN">
                <a:solidFill>
                  <a:schemeClr val="dk2"/>
                </a:solidFill>
                <a:latin typeface="Montserrat"/>
                <a:ea typeface="Montserrat"/>
                <a:cs typeface="Montserrat"/>
                <a:sym typeface="Montserrat"/>
              </a:rPr>
              <a:t> via </a:t>
            </a:r>
            <a:r>
              <a:rPr lang="zh-CN" b="1">
                <a:solidFill>
                  <a:schemeClr val="dk2"/>
                </a:solidFill>
                <a:latin typeface="Montserrat"/>
                <a:ea typeface="Montserrat"/>
                <a:cs typeface="Montserrat"/>
                <a:sym typeface="Montserrat"/>
              </a:rPr>
              <a:t>lexical repersentations</a:t>
            </a:r>
            <a:endParaRPr b="1">
              <a:solidFill>
                <a:schemeClr val="dk2"/>
              </a:solidFill>
              <a:latin typeface="Montserrat"/>
              <a:ea typeface="Montserrat"/>
              <a:cs typeface="Montserrat"/>
              <a:sym typeface="Montserrat"/>
            </a:endParaRPr>
          </a:p>
        </p:txBody>
      </p:sp>
      <p:cxnSp>
        <p:nvCxnSpPr>
          <p:cNvPr id="4178" name="Google Shape;4178;p25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179" name="Google Shape;4179;p25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216</a:t>
            </a:fld>
            <a:endParaRPr/>
          </a:p>
        </p:txBody>
      </p:sp>
      <p:grpSp>
        <p:nvGrpSpPr>
          <p:cNvPr id="4180" name="Google Shape;4180;p256"/>
          <p:cNvGrpSpPr/>
          <p:nvPr/>
        </p:nvGrpSpPr>
        <p:grpSpPr>
          <a:xfrm>
            <a:off x="3868775" y="1337250"/>
            <a:ext cx="5082900" cy="2958050"/>
            <a:chOff x="3868775" y="1337250"/>
            <a:chExt cx="5082900" cy="2958050"/>
          </a:xfrm>
        </p:grpSpPr>
        <p:pic>
          <p:nvPicPr>
            <p:cNvPr id="4181" name="Google Shape;4181;p256"/>
            <p:cNvPicPr preferRelativeResize="0"/>
            <p:nvPr/>
          </p:nvPicPr>
          <p:blipFill>
            <a:blip r:embed="rId3">
              <a:alphaModFix/>
            </a:blip>
            <a:stretch>
              <a:fillRect/>
            </a:stretch>
          </p:blipFill>
          <p:spPr>
            <a:xfrm>
              <a:off x="4190693" y="1337250"/>
              <a:ext cx="4760983" cy="2958050"/>
            </a:xfrm>
            <a:prstGeom prst="rect">
              <a:avLst/>
            </a:prstGeom>
            <a:noFill/>
            <a:ln>
              <a:noFill/>
            </a:ln>
          </p:spPr>
        </p:pic>
        <p:sp>
          <p:nvSpPr>
            <p:cNvPr id="4182" name="Google Shape;4182;p256"/>
            <p:cNvSpPr txBox="1"/>
            <p:nvPr/>
          </p:nvSpPr>
          <p:spPr>
            <a:xfrm>
              <a:off x="3942275" y="3444650"/>
              <a:ext cx="1472700" cy="554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zh-CN" sz="1200">
                  <a:solidFill>
                    <a:schemeClr val="dk2"/>
                  </a:solidFill>
                  <a:latin typeface="Courier New"/>
                  <a:ea typeface="Courier New"/>
                  <a:cs typeface="Courier New"/>
                  <a:sym typeface="Courier New"/>
                </a:rPr>
                <a:t>spaghetti with ketchup</a:t>
              </a:r>
              <a:endParaRPr sz="1800">
                <a:solidFill>
                  <a:schemeClr val="lt2"/>
                </a:solidFill>
                <a:latin typeface="Source Sans Pro"/>
                <a:ea typeface="Source Sans Pro"/>
                <a:cs typeface="Source Sans Pro"/>
                <a:sym typeface="Source Sans Pro"/>
              </a:endParaRPr>
            </a:p>
          </p:txBody>
        </p:sp>
        <p:pic>
          <p:nvPicPr>
            <p:cNvPr id="4183" name="Google Shape;4183;p256"/>
            <p:cNvPicPr preferRelativeResize="0"/>
            <p:nvPr/>
          </p:nvPicPr>
          <p:blipFill rotWithShape="1">
            <a:blip r:embed="rId4">
              <a:alphaModFix/>
            </a:blip>
            <a:srcRect t="6707"/>
            <a:stretch/>
          </p:blipFill>
          <p:spPr>
            <a:xfrm>
              <a:off x="3868775" y="1553300"/>
              <a:ext cx="1546200" cy="1030800"/>
            </a:xfrm>
            <a:prstGeom prst="rect">
              <a:avLst/>
            </a:prstGeom>
            <a:noFill/>
            <a:ln>
              <a:noFill/>
            </a:ln>
          </p:spPr>
        </p:pic>
        <p:sp>
          <p:nvSpPr>
            <p:cNvPr id="4184" name="Google Shape;4184;p256"/>
            <p:cNvSpPr txBox="1"/>
            <p:nvPr/>
          </p:nvSpPr>
          <p:spPr>
            <a:xfrm>
              <a:off x="6711575" y="2912575"/>
              <a:ext cx="978900" cy="1848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zh-CN" sz="1200" b="1">
                  <a:solidFill>
                    <a:schemeClr val="dk2"/>
                  </a:solidFill>
                  <a:latin typeface="Courier New"/>
                  <a:ea typeface="Courier New"/>
                  <a:cs typeface="Courier New"/>
                  <a:sym typeface="Courier New"/>
                </a:rPr>
                <a:t>spaghetti</a:t>
              </a:r>
              <a:endParaRPr b="1"/>
            </a:p>
          </p:txBody>
        </p:sp>
        <p:sp>
          <p:nvSpPr>
            <p:cNvPr id="4185" name="Google Shape;4185;p256"/>
            <p:cNvSpPr txBox="1"/>
            <p:nvPr/>
          </p:nvSpPr>
          <p:spPr>
            <a:xfrm>
              <a:off x="7625975" y="2912575"/>
              <a:ext cx="978900" cy="1848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zh-CN" sz="1200" b="1">
                  <a:solidFill>
                    <a:schemeClr val="dk2"/>
                  </a:solidFill>
                  <a:latin typeface="Courier New"/>
                  <a:ea typeface="Courier New"/>
                  <a:cs typeface="Courier New"/>
                  <a:sym typeface="Courier New"/>
                </a:rPr>
                <a:t>ketchup</a:t>
              </a:r>
              <a:endParaRPr b="1"/>
            </a:p>
          </p:txBody>
        </p:sp>
        <p:sp>
          <p:nvSpPr>
            <p:cNvPr id="4186" name="Google Shape;4186;p256"/>
            <p:cNvSpPr txBox="1"/>
            <p:nvPr/>
          </p:nvSpPr>
          <p:spPr>
            <a:xfrm>
              <a:off x="6887625" y="3201300"/>
              <a:ext cx="855900" cy="1848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zh-CN" sz="1200">
                  <a:solidFill>
                    <a:schemeClr val="dk2"/>
                  </a:solidFill>
                  <a:latin typeface="Courier New"/>
                  <a:ea typeface="Courier New"/>
                  <a:cs typeface="Courier New"/>
                  <a:sym typeface="Courier New"/>
                </a:rPr>
                <a:t>tomato</a:t>
              </a:r>
              <a:endParaRPr/>
            </a:p>
          </p:txBody>
        </p:sp>
        <p:sp>
          <p:nvSpPr>
            <p:cNvPr id="4187" name="Google Shape;4187;p256"/>
            <p:cNvSpPr txBox="1"/>
            <p:nvPr/>
          </p:nvSpPr>
          <p:spPr>
            <a:xfrm>
              <a:off x="7908575" y="3210100"/>
              <a:ext cx="643800" cy="1848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zh-CN" sz="1200">
                  <a:solidFill>
                    <a:schemeClr val="dk2"/>
                  </a:solidFill>
                  <a:latin typeface="Courier New"/>
                  <a:ea typeface="Courier New"/>
                  <a:cs typeface="Courier New"/>
                  <a:sym typeface="Courier New"/>
                </a:rPr>
                <a:t>italy</a:t>
              </a:r>
              <a:endParaRPr/>
            </a:p>
          </p:txBody>
        </p:sp>
        <p:sp>
          <p:nvSpPr>
            <p:cNvPr id="4188" name="Google Shape;4188;p256"/>
            <p:cNvSpPr txBox="1"/>
            <p:nvPr/>
          </p:nvSpPr>
          <p:spPr>
            <a:xfrm>
              <a:off x="7702175" y="2607775"/>
              <a:ext cx="978900" cy="1848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zh-CN" sz="1200" b="1">
                  <a:solidFill>
                    <a:schemeClr val="dk2"/>
                  </a:solidFill>
                  <a:latin typeface="Courier New"/>
                  <a:ea typeface="Courier New"/>
                  <a:cs typeface="Courier New"/>
                  <a:sym typeface="Courier New"/>
                </a:rPr>
                <a:t>spaghetti</a:t>
              </a:r>
              <a:endParaRPr b="1"/>
            </a:p>
          </p:txBody>
        </p:sp>
        <p:sp>
          <p:nvSpPr>
            <p:cNvPr id="4189" name="Google Shape;4189;p256"/>
            <p:cNvSpPr txBox="1"/>
            <p:nvPr/>
          </p:nvSpPr>
          <p:spPr>
            <a:xfrm>
              <a:off x="7099775" y="2302975"/>
              <a:ext cx="643800" cy="1848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zh-CN" sz="1200">
                  <a:solidFill>
                    <a:schemeClr val="dk2"/>
                  </a:solidFill>
                  <a:latin typeface="Courier New"/>
                  <a:ea typeface="Courier New"/>
                  <a:cs typeface="Courier New"/>
                  <a:sym typeface="Courier New"/>
                </a:rPr>
                <a:t>ketchup</a:t>
              </a:r>
              <a:endParaRPr/>
            </a:p>
          </p:txBody>
        </p:sp>
        <p:sp>
          <p:nvSpPr>
            <p:cNvPr id="4190" name="Google Shape;4190;p256"/>
            <p:cNvSpPr txBox="1"/>
            <p:nvPr/>
          </p:nvSpPr>
          <p:spPr>
            <a:xfrm>
              <a:off x="6576814" y="2513936"/>
              <a:ext cx="978900" cy="1848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zh-CN" sz="1200" b="1">
                  <a:solidFill>
                    <a:schemeClr val="dk2"/>
                  </a:solidFill>
                  <a:latin typeface="Courier New"/>
                  <a:ea typeface="Courier New"/>
                  <a:cs typeface="Courier New"/>
                  <a:sym typeface="Courier New"/>
                </a:rPr>
                <a:t>fork</a:t>
              </a:r>
              <a:endParaRPr b="1"/>
            </a:p>
          </p:txBody>
        </p:sp>
        <p:sp>
          <p:nvSpPr>
            <p:cNvPr id="4191" name="Google Shape;4191;p256"/>
            <p:cNvSpPr txBox="1"/>
            <p:nvPr/>
          </p:nvSpPr>
          <p:spPr>
            <a:xfrm>
              <a:off x="7743575" y="2302975"/>
              <a:ext cx="387900" cy="1848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zh-CN" sz="1200">
                  <a:solidFill>
                    <a:schemeClr val="dk2"/>
                  </a:solidFill>
                  <a:latin typeface="Courier New"/>
                  <a:ea typeface="Courier New"/>
                  <a:cs typeface="Courier New"/>
                  <a:sym typeface="Courier New"/>
                </a:rPr>
                <a:t>man</a:t>
              </a:r>
              <a:endParaRPr/>
            </a:p>
          </p:txBody>
        </p:sp>
      </p:grpSp>
      <p:pic>
        <p:nvPicPr>
          <p:cNvPr id="4192" name="Google Shape;4192;p256" descr="a yellow face with a chef 's hat on it (Provided by Tenor)"/>
          <p:cNvPicPr preferRelativeResize="0"/>
          <p:nvPr/>
        </p:nvPicPr>
        <p:blipFill rotWithShape="1">
          <a:blip r:embed="rId5">
            <a:alphaModFix/>
          </a:blip>
          <a:srcRect b="30025"/>
          <a:stretch/>
        </p:blipFill>
        <p:spPr>
          <a:xfrm>
            <a:off x="4196175" y="2765775"/>
            <a:ext cx="988825" cy="691925"/>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4196"/>
        <p:cNvGrpSpPr/>
        <p:nvPr/>
      </p:nvGrpSpPr>
      <p:grpSpPr>
        <a:xfrm>
          <a:off x="0" y="0"/>
          <a:ext cx="0" cy="0"/>
          <a:chOff x="0" y="0"/>
          <a:chExt cx="0" cy="0"/>
        </a:xfrm>
      </p:grpSpPr>
      <p:sp>
        <p:nvSpPr>
          <p:cNvPr id="4197" name="Google Shape;4197;p25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Multimodal LSR: Timeline of Development </a:t>
            </a:r>
            <a:endParaRPr>
              <a:solidFill>
                <a:schemeClr val="dk1"/>
              </a:solidFill>
            </a:endParaRPr>
          </a:p>
        </p:txBody>
      </p:sp>
      <p:sp>
        <p:nvSpPr>
          <p:cNvPr id="4198" name="Google Shape;4198;p257"/>
          <p:cNvSpPr txBox="1">
            <a:spLocks noGrp="1"/>
          </p:cNvSpPr>
          <p:nvPr>
            <p:ph type="body" idx="1"/>
          </p:nvPr>
        </p:nvSpPr>
        <p:spPr>
          <a:xfrm>
            <a:off x="311700" y="1152475"/>
            <a:ext cx="8520600" cy="3536400"/>
          </a:xfrm>
          <a:prstGeom prst="rect">
            <a:avLst/>
          </a:prstGeom>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1100">
                <a:solidFill>
                  <a:schemeClr val="dk2"/>
                </a:solidFill>
                <a:latin typeface="Montserrat"/>
                <a:ea typeface="Montserrat"/>
                <a:cs typeface="Montserrat"/>
                <a:sym typeface="Montserrat"/>
              </a:rPr>
              <a:t>[1] VisualSparta: An Embarrassingly Simple Approach to Large-scale Text-to-Image Search with Weighted Bag-of-words, </a:t>
            </a:r>
            <a:r>
              <a:rPr lang="zh-CN" sz="1100" b="1">
                <a:solidFill>
                  <a:schemeClr val="dk2"/>
                </a:solidFill>
                <a:latin typeface="Montserrat"/>
                <a:ea typeface="Montserrat"/>
                <a:cs typeface="Montserrat"/>
                <a:sym typeface="Montserrat"/>
              </a:rPr>
              <a:t>ACL 2021 </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[2] STAIR: Learning Sparse Text and Image Representation in Grounded Tokens, </a:t>
            </a:r>
            <a:r>
              <a:rPr lang="zh-CN" sz="1100" b="1">
                <a:solidFill>
                  <a:schemeClr val="dk2"/>
                </a:solidFill>
                <a:latin typeface="Montserrat"/>
                <a:ea typeface="Montserrat"/>
                <a:cs typeface="Montserrat"/>
                <a:sym typeface="Montserrat"/>
              </a:rPr>
              <a:t>EMNLP 2023</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[3] LexLIP: Lexicon-Bottlenecked Language-Image Pre-Training for Large-Scale Image-Text Retrieval, </a:t>
            </a:r>
            <a:r>
              <a:rPr lang="zh-CN" sz="1100" b="1">
                <a:solidFill>
                  <a:schemeClr val="dk2"/>
                </a:solidFill>
                <a:latin typeface="Montserrat"/>
                <a:ea typeface="Montserrat"/>
                <a:cs typeface="Montserrat"/>
                <a:sym typeface="Montserrat"/>
              </a:rPr>
              <a:t>ICCV 2023 </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[4] Multimodal Learned Sparse Retrieval with Probabilistic Expansion Control, </a:t>
            </a:r>
            <a:r>
              <a:rPr lang="zh-CN" sz="1100" b="1">
                <a:solidFill>
                  <a:schemeClr val="dk2"/>
                </a:solidFill>
                <a:latin typeface="Montserrat"/>
                <a:ea typeface="Montserrat"/>
                <a:cs typeface="Montserrat"/>
                <a:sym typeface="Montserrat"/>
              </a:rPr>
              <a:t>ECIR 2024</a:t>
            </a:r>
            <a:r>
              <a:rPr lang="zh-CN" sz="1100">
                <a:solidFill>
                  <a:schemeClr val="dk2"/>
                </a:solidFill>
                <a:latin typeface="Montserrat"/>
                <a:ea typeface="Montserrat"/>
                <a:cs typeface="Montserrat"/>
                <a:sym typeface="Montserrat"/>
              </a:rPr>
              <a:t> </a:t>
            </a:r>
            <a:endParaRPr sz="1100">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[5] Retrieval-based Disentangled Representation Learning with Natural Language Supervision, </a:t>
            </a:r>
            <a:r>
              <a:rPr lang="zh-CN" sz="1100" b="1">
                <a:solidFill>
                  <a:schemeClr val="dk2"/>
                </a:solidFill>
                <a:latin typeface="Montserrat"/>
                <a:ea typeface="Montserrat"/>
                <a:cs typeface="Montserrat"/>
                <a:sym typeface="Montserrat"/>
              </a:rPr>
              <a:t>ICLR 2024</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[6] Rethinking Sparse Lexical Representations for Image Retrieval in the Age of Rising Multi-modal Large Language Models, </a:t>
            </a:r>
            <a:r>
              <a:rPr lang="zh-CN" sz="1100" b="1">
                <a:solidFill>
                  <a:schemeClr val="dk2"/>
                </a:solidFill>
                <a:latin typeface="Montserrat"/>
                <a:ea typeface="Montserrat"/>
                <a:cs typeface="Montserrat"/>
                <a:sym typeface="Montserrat"/>
              </a:rPr>
              <a:t>ECCV 2024</a:t>
            </a:r>
            <a:r>
              <a:rPr lang="zh-CN" sz="1100">
                <a:solidFill>
                  <a:schemeClr val="dk2"/>
                </a:solidFill>
                <a:latin typeface="Montserrat"/>
                <a:ea typeface="Montserrat"/>
                <a:cs typeface="Montserrat"/>
                <a:sym typeface="Montserrat"/>
              </a:rPr>
              <a:t> (workshop)</a:t>
            </a:r>
            <a:endParaRPr sz="1100">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[7]Unified Lexical Representation for Interpretable Visual-Language Alignment, </a:t>
            </a:r>
            <a:r>
              <a:rPr lang="zh-CN" sz="1100" b="1">
                <a:solidFill>
                  <a:schemeClr val="dk2"/>
                </a:solidFill>
                <a:latin typeface="Montserrat"/>
                <a:ea typeface="Montserrat"/>
                <a:cs typeface="Montserrat"/>
                <a:sym typeface="Montserrat"/>
              </a:rPr>
              <a:t>NeurIPS 2024</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0"/>
              </a:spcAft>
              <a:buNone/>
            </a:pPr>
            <a:r>
              <a:rPr lang="zh-CN" sz="1100">
                <a:solidFill>
                  <a:schemeClr val="dk2"/>
                </a:solidFill>
                <a:latin typeface="Montserrat"/>
                <a:ea typeface="Montserrat"/>
                <a:cs typeface="Montserrat"/>
                <a:sym typeface="Montserrat"/>
              </a:rPr>
              <a:t>[8] Interpreting CLIP with Sparse Linear Concept Embeddings, </a:t>
            </a:r>
            <a:r>
              <a:rPr lang="zh-CN" sz="1100" b="1">
                <a:solidFill>
                  <a:schemeClr val="dk2"/>
                </a:solidFill>
                <a:latin typeface="Montserrat"/>
                <a:ea typeface="Montserrat"/>
                <a:cs typeface="Montserrat"/>
                <a:sym typeface="Montserrat"/>
              </a:rPr>
              <a:t>NeurIPS 2024</a:t>
            </a:r>
            <a:endParaRPr sz="1100" b="1">
              <a:solidFill>
                <a:schemeClr val="dk2"/>
              </a:solidFill>
              <a:latin typeface="Montserrat"/>
              <a:ea typeface="Montserrat"/>
              <a:cs typeface="Montserrat"/>
              <a:sym typeface="Montserrat"/>
            </a:endParaRPr>
          </a:p>
          <a:p>
            <a:pPr marL="0" lvl="0" indent="0" algn="l" rtl="0">
              <a:lnSpc>
                <a:spcPct val="91283"/>
              </a:lnSpc>
              <a:spcBef>
                <a:spcPts val="900"/>
              </a:spcBef>
              <a:spcAft>
                <a:spcPts val="900"/>
              </a:spcAft>
              <a:buNone/>
            </a:pPr>
            <a:r>
              <a:rPr lang="zh-CN" sz="1100">
                <a:solidFill>
                  <a:schemeClr val="dk2"/>
                </a:solidFill>
                <a:latin typeface="Montserrat"/>
                <a:ea typeface="Montserrat"/>
                <a:cs typeface="Montserrat"/>
                <a:sym typeface="Montserrat"/>
              </a:rPr>
              <a:t>[9]</a:t>
            </a:r>
            <a:r>
              <a:rPr lang="zh-CN" sz="1100" b="1">
                <a:solidFill>
                  <a:schemeClr val="dk2"/>
                </a:solidFill>
                <a:latin typeface="Montserrat"/>
                <a:ea typeface="Montserrat"/>
                <a:cs typeface="Montserrat"/>
                <a:sym typeface="Montserrat"/>
              </a:rPr>
              <a:t> </a:t>
            </a:r>
            <a:r>
              <a:rPr lang="zh-CN" sz="1100">
                <a:solidFill>
                  <a:schemeClr val="dk2"/>
                </a:solidFill>
                <a:latin typeface="Montserrat"/>
                <a:ea typeface="Montserrat"/>
                <a:cs typeface="Montserrat"/>
                <a:sym typeface="Montserrat"/>
              </a:rPr>
              <a:t>Towards Unified Human Motion-Language Understanding via Sparse Interpretable Characterization, </a:t>
            </a:r>
            <a:r>
              <a:rPr lang="zh-CN" sz="1100" b="1">
                <a:solidFill>
                  <a:schemeClr val="dk2"/>
                </a:solidFill>
                <a:latin typeface="Montserrat"/>
                <a:ea typeface="Montserrat"/>
                <a:cs typeface="Montserrat"/>
                <a:sym typeface="Montserrat"/>
              </a:rPr>
              <a:t>ICLR 2025</a:t>
            </a:r>
            <a:r>
              <a:rPr lang="zh-CN" sz="1100">
                <a:solidFill>
                  <a:schemeClr val="dk2"/>
                </a:solidFill>
                <a:latin typeface="Montserrat"/>
                <a:ea typeface="Montserrat"/>
                <a:cs typeface="Montserrat"/>
                <a:sym typeface="Montserrat"/>
              </a:rPr>
              <a:t> </a:t>
            </a:r>
            <a:endParaRPr sz="1100">
              <a:solidFill>
                <a:schemeClr val="dk2"/>
              </a:solidFill>
              <a:latin typeface="Montserrat"/>
              <a:ea typeface="Montserrat"/>
              <a:cs typeface="Montserrat"/>
              <a:sym typeface="Montserrat"/>
            </a:endParaRPr>
          </a:p>
        </p:txBody>
      </p:sp>
      <p:sp>
        <p:nvSpPr>
          <p:cNvPr id="4199" name="Google Shape;4199;p25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217</a:t>
            </a:fld>
            <a:endParaRPr/>
          </a:p>
        </p:txBody>
      </p:sp>
      <p:sp>
        <p:nvSpPr>
          <p:cNvPr id="4200" name="Google Shape;4200;p257"/>
          <p:cNvSpPr txBox="1"/>
          <p:nvPr/>
        </p:nvSpPr>
        <p:spPr>
          <a:xfrm>
            <a:off x="1777925" y="4227175"/>
            <a:ext cx="5454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800">
                <a:solidFill>
                  <a:schemeClr val="dk1"/>
                </a:solidFill>
                <a:latin typeface="Montserrat"/>
                <a:ea typeface="Montserrat"/>
                <a:cs typeface="Montserrat"/>
                <a:sym typeface="Montserrat"/>
              </a:rPr>
              <a:t>Wide interest in different communities! </a:t>
            </a:r>
            <a:endParaRPr sz="1800">
              <a:solidFill>
                <a:schemeClr val="dk1"/>
              </a:solidFill>
              <a:latin typeface="Montserrat"/>
              <a:ea typeface="Montserrat"/>
              <a:cs typeface="Montserrat"/>
              <a:sym typeface="Montserrat"/>
            </a:endParaRPr>
          </a:p>
          <a:p>
            <a:pPr marL="0" lvl="0" indent="0" algn="ctr" rtl="0">
              <a:spcBef>
                <a:spcPts val="0"/>
              </a:spcBef>
              <a:spcAft>
                <a:spcPts val="0"/>
              </a:spcAft>
              <a:buNone/>
            </a:pPr>
            <a:r>
              <a:rPr lang="zh-CN" sz="1800">
                <a:solidFill>
                  <a:schemeClr val="dk1"/>
                </a:solidFill>
                <a:latin typeface="Montserrat"/>
                <a:ea typeface="Montserrat"/>
                <a:cs typeface="Montserrat"/>
                <a:sym typeface="Montserrat"/>
              </a:rPr>
              <a:t>(NLP, ML, CV, IR)</a:t>
            </a:r>
            <a:endParaRPr sz="1800">
              <a:solidFill>
                <a:schemeClr val="dk1"/>
              </a:solidFill>
              <a:latin typeface="Montserrat"/>
              <a:ea typeface="Montserrat"/>
              <a:cs typeface="Montserrat"/>
              <a:sym typeface="Montserrat"/>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4204"/>
        <p:cNvGrpSpPr/>
        <p:nvPr/>
      </p:nvGrpSpPr>
      <p:grpSpPr>
        <a:xfrm>
          <a:off x="0" y="0"/>
          <a:ext cx="0" cy="0"/>
          <a:chOff x="0" y="0"/>
          <a:chExt cx="0" cy="0"/>
        </a:xfrm>
      </p:grpSpPr>
      <p:sp>
        <p:nvSpPr>
          <p:cNvPr id="4205" name="Google Shape;4205;p25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218</a:t>
            </a:fld>
            <a:endParaRPr/>
          </a:p>
        </p:txBody>
      </p:sp>
      <p:pic>
        <p:nvPicPr>
          <p:cNvPr id="4206" name="Google Shape;4206;p258"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noFill/>
            <a:prstDash val="solid"/>
            <a:miter lim="8000"/>
            <a:headEnd type="none" w="sm" len="sm"/>
            <a:tailEnd type="none" w="sm" len="sm"/>
          </a:ln>
        </p:spPr>
      </p:pic>
      <p:sp>
        <p:nvSpPr>
          <p:cNvPr id="4207" name="Google Shape;4207;p258"/>
          <p:cNvSpPr txBox="1"/>
          <p:nvPr/>
        </p:nvSpPr>
        <p:spPr>
          <a:xfrm>
            <a:off x="635000" y="52925"/>
            <a:ext cx="8096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3000" b="1">
                <a:solidFill>
                  <a:schemeClr val="dk1"/>
                </a:solidFill>
                <a:latin typeface="Raleway"/>
                <a:ea typeface="Raleway"/>
                <a:cs typeface="Raleway"/>
                <a:sym typeface="Raleway"/>
              </a:rPr>
              <a:t>Multimodal LSR: Timeline of Development </a:t>
            </a:r>
            <a:endParaRPr sz="3000" b="1">
              <a:solidFill>
                <a:schemeClr val="dk1"/>
              </a:solidFill>
              <a:latin typeface="Raleway"/>
              <a:ea typeface="Raleway"/>
              <a:cs typeface="Raleway"/>
              <a:sym typeface="Raleway"/>
            </a:endParaRPr>
          </a:p>
        </p:txBody>
      </p:sp>
      <p:sp>
        <p:nvSpPr>
          <p:cNvPr id="4208" name="Google Shape;4208;p258"/>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4212"/>
        <p:cNvGrpSpPr/>
        <p:nvPr/>
      </p:nvGrpSpPr>
      <p:grpSpPr>
        <a:xfrm>
          <a:off x="0" y="0"/>
          <a:ext cx="0" cy="0"/>
          <a:chOff x="0" y="0"/>
          <a:chExt cx="0" cy="0"/>
        </a:xfrm>
      </p:grpSpPr>
      <p:sp>
        <p:nvSpPr>
          <p:cNvPr id="4213" name="Google Shape;4213;p25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219</a:t>
            </a:fld>
            <a:endParaRPr/>
          </a:p>
        </p:txBody>
      </p:sp>
      <p:pic>
        <p:nvPicPr>
          <p:cNvPr id="4214" name="Google Shape;4214;p259"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noFill/>
            <a:prstDash val="solid"/>
            <a:miter lim="8000"/>
            <a:headEnd type="none" w="sm" len="sm"/>
            <a:tailEnd type="none" w="sm" len="sm"/>
          </a:ln>
        </p:spPr>
      </p:pic>
      <p:sp>
        <p:nvSpPr>
          <p:cNvPr id="4215" name="Google Shape;4215;p259"/>
          <p:cNvSpPr txBox="1"/>
          <p:nvPr/>
        </p:nvSpPr>
        <p:spPr>
          <a:xfrm>
            <a:off x="635000" y="52925"/>
            <a:ext cx="8096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3000" b="1">
                <a:solidFill>
                  <a:schemeClr val="dk1"/>
                </a:solidFill>
                <a:latin typeface="Raleway"/>
                <a:ea typeface="Raleway"/>
                <a:cs typeface="Raleway"/>
                <a:sym typeface="Raleway"/>
              </a:rPr>
              <a:t>Multimodal LSR: Timeline of Development </a:t>
            </a:r>
            <a:endParaRPr sz="3000" b="1">
              <a:solidFill>
                <a:schemeClr val="dk1"/>
              </a:solidFill>
              <a:latin typeface="Raleway"/>
              <a:ea typeface="Raleway"/>
              <a:cs typeface="Raleway"/>
              <a:sym typeface="Raleway"/>
            </a:endParaRPr>
          </a:p>
        </p:txBody>
      </p:sp>
      <p:sp>
        <p:nvSpPr>
          <p:cNvPr id="4216" name="Google Shape;4216;p259"/>
          <p:cNvSpPr txBox="1"/>
          <p:nvPr/>
        </p:nvSpPr>
        <p:spPr>
          <a:xfrm>
            <a:off x="2006750" y="4501550"/>
            <a:ext cx="1085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lt2"/>
                </a:solidFill>
                <a:latin typeface="Source Sans Pro"/>
                <a:ea typeface="Source Sans Pro"/>
                <a:cs typeface="Source Sans Pro"/>
                <a:sym typeface="Source Sans Pro"/>
              </a:rPr>
              <a:t>Splade v1 </a:t>
            </a:r>
            <a:br>
              <a:rPr lang="zh-CN" b="1">
                <a:solidFill>
                  <a:schemeClr val="lt2"/>
                </a:solidFill>
                <a:latin typeface="Source Sans Pro"/>
                <a:ea typeface="Source Sans Pro"/>
                <a:cs typeface="Source Sans Pro"/>
                <a:sym typeface="Source Sans Pro"/>
              </a:rPr>
            </a:br>
            <a:r>
              <a:rPr lang="zh-CN" b="1">
                <a:solidFill>
                  <a:schemeClr val="lt2"/>
                </a:solidFill>
                <a:latin typeface="Source Sans Pro"/>
                <a:ea typeface="Source Sans Pro"/>
                <a:cs typeface="Source Sans Pro"/>
                <a:sym typeface="Source Sans Pro"/>
              </a:rPr>
              <a:t>(Jul 2021)</a:t>
            </a:r>
            <a:endParaRPr/>
          </a:p>
        </p:txBody>
      </p:sp>
      <p:sp>
        <p:nvSpPr>
          <p:cNvPr id="4217" name="Google Shape;4217;p259"/>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8"/>
          <p:cNvSpPr txBox="1">
            <a:spLocks noGrp="1"/>
          </p:cNvSpPr>
          <p:nvPr>
            <p:ph type="body" idx="1"/>
          </p:nvPr>
        </p:nvSpPr>
        <p:spPr>
          <a:xfrm>
            <a:off x="387900" y="1152475"/>
            <a:ext cx="3870000" cy="3416400"/>
          </a:xfrm>
          <a:prstGeom prst="rect">
            <a:avLst/>
          </a:prstGeom>
        </p:spPr>
        <p:txBody>
          <a:bodyPr spcFirstLastPara="1" wrap="square" lIns="91425" tIns="91425" rIns="91425" bIns="91425" anchor="ctr" anchorCtr="0">
            <a:normAutofit fontScale="85000" lnSpcReduction="10000"/>
          </a:bodyPr>
          <a:lstStyle/>
          <a:p>
            <a:pPr marL="0" lvl="0" indent="0" algn="ctr" rtl="0">
              <a:spcBef>
                <a:spcPts val="0"/>
              </a:spcBef>
              <a:spcAft>
                <a:spcPts val="0"/>
              </a:spcAft>
              <a:buClr>
                <a:schemeClr val="dk2"/>
              </a:buClr>
              <a:buSzPct val="73333"/>
              <a:buFont typeface="Arial"/>
              <a:buNone/>
            </a:pPr>
            <a:r>
              <a:rPr lang="zh-CN" sz="1500" b="1">
                <a:solidFill>
                  <a:srgbClr val="1A1D21"/>
                </a:solidFill>
              </a:rPr>
              <a:t>Passage 1:</a:t>
            </a:r>
            <a:endParaRPr sz="1500" b="1">
              <a:solidFill>
                <a:srgbClr val="1A1D21"/>
              </a:solidFill>
            </a:endParaRPr>
          </a:p>
          <a:p>
            <a:pPr marL="0" lvl="0" indent="0" algn="ctr" rtl="0">
              <a:spcBef>
                <a:spcPts val="1200"/>
              </a:spcBef>
              <a:spcAft>
                <a:spcPts val="0"/>
              </a:spcAft>
              <a:buClr>
                <a:schemeClr val="dk2"/>
              </a:buClr>
              <a:buSzPct val="73333"/>
              <a:buFont typeface="Arial"/>
              <a:buNone/>
            </a:pPr>
            <a:r>
              <a:rPr lang="zh-CN" b="1">
                <a:solidFill>
                  <a:srgbClr val="1A1D21"/>
                </a:solidFill>
              </a:rPr>
              <a:t>Rivers</a:t>
            </a:r>
            <a:r>
              <a:rPr lang="zh-CN">
                <a:solidFill>
                  <a:srgbClr val="1A1D21"/>
                </a:solidFill>
              </a:rPr>
              <a:t> in Italy total about 1,200, and give rise, compared to other European countries, to a large number of marine mouths. This is due to the relative abundance of rain events in Italy, and to the presence of the Alpine chain rich in snowfields and glaciers in the northern part of the country, in the presence of the Apennines in the center-south and in the coastal extension of Italy. </a:t>
            </a:r>
            <a:endParaRPr sz="1500">
              <a:solidFill>
                <a:srgbClr val="1A1D21"/>
              </a:solidFill>
            </a:endParaRPr>
          </a:p>
          <a:p>
            <a:pPr marL="0" lvl="0" indent="0" algn="ctr" rtl="0">
              <a:spcBef>
                <a:spcPts val="1200"/>
              </a:spcBef>
              <a:spcAft>
                <a:spcPts val="1200"/>
              </a:spcAft>
              <a:buClr>
                <a:schemeClr val="dk2"/>
              </a:buClr>
              <a:buSzPct val="73333"/>
              <a:buFont typeface="Arial"/>
              <a:buNone/>
            </a:pPr>
            <a:r>
              <a:rPr lang="zh-CN" sz="1500">
                <a:solidFill>
                  <a:srgbClr val="1A1D21"/>
                </a:solidFill>
                <a:latin typeface="Courier New"/>
                <a:ea typeface="Courier New"/>
                <a:cs typeface="Courier New"/>
                <a:sym typeface="Courier New"/>
              </a:rPr>
              <a:t>{</a:t>
            </a:r>
            <a:r>
              <a:rPr lang="zh-CN" sz="1500" b="1">
                <a:solidFill>
                  <a:srgbClr val="1A1D21"/>
                </a:solidFill>
                <a:latin typeface="Courier New"/>
                <a:ea typeface="Courier New"/>
                <a:cs typeface="Courier New"/>
                <a:sym typeface="Courier New"/>
              </a:rPr>
              <a:t>rivers: 1</a:t>
            </a:r>
            <a:r>
              <a:rPr lang="zh-CN" sz="1500">
                <a:solidFill>
                  <a:srgbClr val="1A1D21"/>
                </a:solidFill>
                <a:latin typeface="Courier New"/>
                <a:ea typeface="Courier New"/>
                <a:cs typeface="Courier New"/>
                <a:sym typeface="Courier New"/>
              </a:rPr>
              <a:t>, ...}</a:t>
            </a:r>
            <a:endParaRPr sz="1500">
              <a:solidFill>
                <a:srgbClr val="1A1D21"/>
              </a:solidFill>
            </a:endParaRPr>
          </a:p>
        </p:txBody>
      </p:sp>
      <p:sp>
        <p:nvSpPr>
          <p:cNvPr id="427" name="Google Shape;427;p58"/>
          <p:cNvSpPr txBox="1">
            <a:spLocks noGrp="1"/>
          </p:cNvSpPr>
          <p:nvPr>
            <p:ph type="body" idx="1"/>
          </p:nvPr>
        </p:nvSpPr>
        <p:spPr>
          <a:xfrm>
            <a:off x="4620400" y="1152475"/>
            <a:ext cx="45234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CN" sz="1500" b="1">
                <a:solidFill>
                  <a:srgbClr val="1A1D21"/>
                </a:solidFill>
              </a:rPr>
              <a:t>Passage 2:</a:t>
            </a:r>
            <a:endParaRPr sz="1500" b="1">
              <a:solidFill>
                <a:srgbClr val="1A1D21"/>
              </a:solidFill>
            </a:endParaRPr>
          </a:p>
          <a:p>
            <a:pPr marL="0" lvl="0" indent="0" algn="ctr" rtl="0">
              <a:spcBef>
                <a:spcPts val="1200"/>
              </a:spcBef>
              <a:spcAft>
                <a:spcPts val="0"/>
              </a:spcAft>
              <a:buNone/>
            </a:pPr>
            <a:r>
              <a:rPr lang="zh-CN" sz="1500">
                <a:solidFill>
                  <a:srgbClr val="1A1D21"/>
                </a:solidFill>
              </a:rPr>
              <a:t> While a noun names a person, place, thing, or idea a proper noun gets more specific. It gives us the actual name of the person, place, thing, or idea. The actual names of people are proper nouns.So are the names of states, streets, </a:t>
            </a:r>
            <a:r>
              <a:rPr lang="zh-CN" sz="1500" b="1">
                <a:solidFill>
                  <a:srgbClr val="1A1D21"/>
                </a:solidFill>
              </a:rPr>
              <a:t>rivers</a:t>
            </a:r>
            <a:r>
              <a:rPr lang="zh-CN" sz="1500">
                <a:solidFill>
                  <a:srgbClr val="1A1D21"/>
                </a:solidFill>
              </a:rPr>
              <a:t>, oceans, countries, companies, institutions, churches, and more.hile a noun names a person, place, thing, or idea a proper noun gets more specific. It gives us the actual name of the person, place, thing, or idea. The actual names of people are proper nouns.</a:t>
            </a:r>
            <a:endParaRPr sz="1500">
              <a:solidFill>
                <a:srgbClr val="1A1D21"/>
              </a:solidFill>
            </a:endParaRPr>
          </a:p>
          <a:p>
            <a:pPr marL="0" lvl="0" indent="0" algn="ctr" rtl="0">
              <a:spcBef>
                <a:spcPts val="1200"/>
              </a:spcBef>
              <a:spcAft>
                <a:spcPts val="1200"/>
              </a:spcAft>
              <a:buClr>
                <a:schemeClr val="dk2"/>
              </a:buClr>
              <a:buSzPts val="1100"/>
              <a:buFont typeface="Arial"/>
              <a:buNone/>
            </a:pPr>
            <a:r>
              <a:rPr lang="zh-CN" sz="1500">
                <a:solidFill>
                  <a:srgbClr val="1A1D21"/>
                </a:solidFill>
                <a:latin typeface="Courier New"/>
                <a:ea typeface="Courier New"/>
                <a:cs typeface="Courier New"/>
                <a:sym typeface="Courier New"/>
              </a:rPr>
              <a:t>{</a:t>
            </a:r>
            <a:r>
              <a:rPr lang="zh-CN" sz="1500" b="1">
                <a:solidFill>
                  <a:srgbClr val="1A1D21"/>
                </a:solidFill>
                <a:latin typeface="Courier New"/>
                <a:ea typeface="Courier New"/>
                <a:cs typeface="Courier New"/>
                <a:sym typeface="Courier New"/>
              </a:rPr>
              <a:t>rivers: 1</a:t>
            </a:r>
            <a:r>
              <a:rPr lang="zh-CN" sz="1500">
                <a:solidFill>
                  <a:srgbClr val="1A1D21"/>
                </a:solidFill>
                <a:latin typeface="Courier New"/>
                <a:ea typeface="Courier New"/>
                <a:cs typeface="Courier New"/>
                <a:sym typeface="Courier New"/>
              </a:rPr>
              <a:t>, ...}</a:t>
            </a:r>
            <a:endParaRPr sz="1500">
              <a:solidFill>
                <a:srgbClr val="1A1D21"/>
              </a:solidFill>
            </a:endParaRPr>
          </a:p>
        </p:txBody>
      </p:sp>
      <p:sp>
        <p:nvSpPr>
          <p:cNvPr id="428" name="Google Shape;428;p5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zh-CN" sz="2600"/>
              <a:t>Are Passage 1 and 2 equally “about” rivers?</a:t>
            </a:r>
            <a:endParaRPr sz="260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4221"/>
        <p:cNvGrpSpPr/>
        <p:nvPr/>
      </p:nvGrpSpPr>
      <p:grpSpPr>
        <a:xfrm>
          <a:off x="0" y="0"/>
          <a:ext cx="0" cy="0"/>
          <a:chOff x="0" y="0"/>
          <a:chExt cx="0" cy="0"/>
        </a:xfrm>
      </p:grpSpPr>
      <p:sp>
        <p:nvSpPr>
          <p:cNvPr id="4222" name="Google Shape;4222;p26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220</a:t>
            </a:fld>
            <a:endParaRPr/>
          </a:p>
        </p:txBody>
      </p:sp>
      <p:pic>
        <p:nvPicPr>
          <p:cNvPr id="4223" name="Google Shape;4223;p260"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noFill/>
            <a:prstDash val="solid"/>
            <a:miter lim="8000"/>
            <a:headEnd type="none" w="sm" len="sm"/>
            <a:tailEnd type="none" w="sm" len="sm"/>
          </a:ln>
        </p:spPr>
      </p:pic>
      <p:sp>
        <p:nvSpPr>
          <p:cNvPr id="4224" name="Google Shape;4224;p260"/>
          <p:cNvSpPr txBox="1"/>
          <p:nvPr/>
        </p:nvSpPr>
        <p:spPr>
          <a:xfrm>
            <a:off x="635000" y="52925"/>
            <a:ext cx="8096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3000" b="1">
                <a:solidFill>
                  <a:schemeClr val="dk1"/>
                </a:solidFill>
                <a:latin typeface="Raleway"/>
                <a:ea typeface="Raleway"/>
                <a:cs typeface="Raleway"/>
                <a:sym typeface="Raleway"/>
              </a:rPr>
              <a:t>Multimodal LSR: Timeline of Development </a:t>
            </a:r>
            <a:endParaRPr sz="3000" b="1">
              <a:solidFill>
                <a:schemeClr val="dk1"/>
              </a:solidFill>
              <a:latin typeface="Raleway"/>
              <a:ea typeface="Raleway"/>
              <a:cs typeface="Raleway"/>
              <a:sym typeface="Raleway"/>
            </a:endParaRPr>
          </a:p>
        </p:txBody>
      </p:sp>
      <p:sp>
        <p:nvSpPr>
          <p:cNvPr id="4225" name="Google Shape;4225;p260"/>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
        <p:nvSpPr>
          <p:cNvPr id="4226" name="Google Shape;4226;p260"/>
          <p:cNvSpPr/>
          <p:nvPr/>
        </p:nvSpPr>
        <p:spPr>
          <a:xfrm rot="5400000">
            <a:off x="2982475" y="3914775"/>
            <a:ext cx="26100" cy="184500"/>
          </a:xfrm>
          <a:prstGeom prst="rightBracket">
            <a:avLst>
              <a:gd name="adj" fmla="val 8333"/>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27" name="Google Shape;4227;p260"/>
          <p:cNvSpPr txBox="1"/>
          <p:nvPr/>
        </p:nvSpPr>
        <p:spPr>
          <a:xfrm>
            <a:off x="3322700" y="4501550"/>
            <a:ext cx="3431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600">
                <a:solidFill>
                  <a:schemeClr val="dk1"/>
                </a:solidFill>
                <a:latin typeface="Montserrat"/>
                <a:ea typeface="Montserrat"/>
                <a:cs typeface="Montserrat"/>
                <a:sym typeface="Montserrat"/>
              </a:rPr>
              <a:t>2  years  with no new work!</a:t>
            </a:r>
            <a:endParaRPr sz="1600">
              <a:solidFill>
                <a:schemeClr val="dk1"/>
              </a:solidFill>
              <a:latin typeface="Montserrat"/>
              <a:ea typeface="Montserrat"/>
              <a:cs typeface="Montserrat"/>
              <a:sym typeface="Montserrat"/>
            </a:endParaRPr>
          </a:p>
        </p:txBody>
      </p:sp>
      <p:cxnSp>
        <p:nvCxnSpPr>
          <p:cNvPr id="4228" name="Google Shape;4228;p260"/>
          <p:cNvCxnSpPr>
            <a:stCxn id="4227" idx="1"/>
            <a:endCxn id="4226" idx="2"/>
          </p:cNvCxnSpPr>
          <p:nvPr/>
        </p:nvCxnSpPr>
        <p:spPr>
          <a:xfrm rot="10800000">
            <a:off x="2995400" y="4020200"/>
            <a:ext cx="327300" cy="696900"/>
          </a:xfrm>
          <a:prstGeom prst="straightConnector1">
            <a:avLst/>
          </a:prstGeom>
          <a:noFill/>
          <a:ln w="9525" cap="flat" cmpd="sng">
            <a:solidFill>
              <a:schemeClr val="dk2"/>
            </a:solidFill>
            <a:prstDash val="solid"/>
            <a:round/>
            <a:headEnd type="none" w="med" len="med"/>
            <a:tailEnd type="triangle" w="med" len="med"/>
          </a:ln>
        </p:spPr>
      </p:cxnSp>
      <p:sp>
        <p:nvSpPr>
          <p:cNvPr id="4229" name="Google Shape;4229;p260"/>
          <p:cNvSpPr txBox="1"/>
          <p:nvPr/>
        </p:nvSpPr>
        <p:spPr>
          <a:xfrm>
            <a:off x="2006750" y="4501550"/>
            <a:ext cx="1085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lt2"/>
                </a:solidFill>
                <a:latin typeface="Source Sans Pro"/>
                <a:ea typeface="Source Sans Pro"/>
                <a:cs typeface="Source Sans Pro"/>
                <a:sym typeface="Source Sans Pro"/>
              </a:rPr>
              <a:t>Splade v1 </a:t>
            </a:r>
            <a:br>
              <a:rPr lang="zh-CN" b="1">
                <a:solidFill>
                  <a:schemeClr val="lt2"/>
                </a:solidFill>
                <a:latin typeface="Source Sans Pro"/>
                <a:ea typeface="Source Sans Pro"/>
                <a:cs typeface="Source Sans Pro"/>
                <a:sym typeface="Source Sans Pro"/>
              </a:rPr>
            </a:br>
            <a:r>
              <a:rPr lang="zh-CN" b="1">
                <a:solidFill>
                  <a:schemeClr val="lt2"/>
                </a:solidFill>
                <a:latin typeface="Source Sans Pro"/>
                <a:ea typeface="Source Sans Pro"/>
                <a:cs typeface="Source Sans Pro"/>
                <a:sym typeface="Source Sans Pro"/>
              </a:rPr>
              <a:t>(Jul 2021)</a:t>
            </a:r>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4233"/>
        <p:cNvGrpSpPr/>
        <p:nvPr/>
      </p:nvGrpSpPr>
      <p:grpSpPr>
        <a:xfrm>
          <a:off x="0" y="0"/>
          <a:ext cx="0" cy="0"/>
          <a:chOff x="0" y="0"/>
          <a:chExt cx="0" cy="0"/>
        </a:xfrm>
      </p:grpSpPr>
      <p:sp>
        <p:nvSpPr>
          <p:cNvPr id="4234" name="Google Shape;4234;p26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221</a:t>
            </a:fld>
            <a:endParaRPr/>
          </a:p>
        </p:txBody>
      </p:sp>
      <p:pic>
        <p:nvPicPr>
          <p:cNvPr id="4235" name="Google Shape;4235;p261"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noFill/>
            <a:prstDash val="solid"/>
            <a:miter lim="8000"/>
            <a:headEnd type="none" w="sm" len="sm"/>
            <a:tailEnd type="none" w="sm" len="sm"/>
          </a:ln>
        </p:spPr>
      </p:pic>
      <p:sp>
        <p:nvSpPr>
          <p:cNvPr id="4236" name="Google Shape;4236;p261"/>
          <p:cNvSpPr txBox="1"/>
          <p:nvPr/>
        </p:nvSpPr>
        <p:spPr>
          <a:xfrm>
            <a:off x="635000" y="52925"/>
            <a:ext cx="8096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3000" b="1">
                <a:solidFill>
                  <a:schemeClr val="dk1"/>
                </a:solidFill>
                <a:latin typeface="Raleway"/>
                <a:ea typeface="Raleway"/>
                <a:cs typeface="Raleway"/>
                <a:sym typeface="Raleway"/>
              </a:rPr>
              <a:t>Multimodal LSR: Timeline of Development </a:t>
            </a:r>
            <a:endParaRPr sz="3000" b="1">
              <a:solidFill>
                <a:schemeClr val="dk1"/>
              </a:solidFill>
              <a:latin typeface="Raleway"/>
              <a:ea typeface="Raleway"/>
              <a:cs typeface="Raleway"/>
              <a:sym typeface="Raleway"/>
            </a:endParaRPr>
          </a:p>
        </p:txBody>
      </p:sp>
      <p:sp>
        <p:nvSpPr>
          <p:cNvPr id="4237" name="Google Shape;4237;p261"/>
          <p:cNvSpPr txBox="1"/>
          <p:nvPr/>
        </p:nvSpPr>
        <p:spPr>
          <a:xfrm>
            <a:off x="3042708" y="4483911"/>
            <a:ext cx="1085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b="1">
                <a:solidFill>
                  <a:schemeClr val="lt2"/>
                </a:solidFill>
                <a:latin typeface="Source Sans Pro"/>
                <a:ea typeface="Source Sans Pro"/>
                <a:cs typeface="Source Sans Pro"/>
                <a:sym typeface="Source Sans Pro"/>
              </a:rPr>
              <a:t>Splade v2 </a:t>
            </a:r>
            <a:br>
              <a:rPr lang="zh-CN" b="1">
                <a:solidFill>
                  <a:schemeClr val="lt2"/>
                </a:solidFill>
                <a:latin typeface="Source Sans Pro"/>
                <a:ea typeface="Source Sans Pro"/>
                <a:cs typeface="Source Sans Pro"/>
                <a:sym typeface="Source Sans Pro"/>
              </a:rPr>
            </a:br>
            <a:r>
              <a:rPr lang="zh-CN" b="1">
                <a:solidFill>
                  <a:schemeClr val="lt2"/>
                </a:solidFill>
                <a:latin typeface="Source Sans Pro"/>
                <a:ea typeface="Source Sans Pro"/>
                <a:cs typeface="Source Sans Pro"/>
                <a:sym typeface="Source Sans Pro"/>
              </a:rPr>
              <a:t>(May 2022)</a:t>
            </a:r>
            <a:endParaRPr b="1">
              <a:solidFill>
                <a:schemeClr val="lt2"/>
              </a:solidFill>
              <a:latin typeface="Source Sans Pro"/>
              <a:ea typeface="Source Sans Pro"/>
              <a:cs typeface="Source Sans Pro"/>
              <a:sym typeface="Source Sans Pro"/>
            </a:endParaRPr>
          </a:p>
        </p:txBody>
      </p:sp>
      <p:sp>
        <p:nvSpPr>
          <p:cNvPr id="4238" name="Google Shape;4238;p261"/>
          <p:cNvSpPr txBox="1"/>
          <p:nvPr/>
        </p:nvSpPr>
        <p:spPr>
          <a:xfrm>
            <a:off x="2006750" y="4501550"/>
            <a:ext cx="1085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lt2"/>
                </a:solidFill>
                <a:latin typeface="Source Sans Pro"/>
                <a:ea typeface="Source Sans Pro"/>
                <a:cs typeface="Source Sans Pro"/>
                <a:sym typeface="Source Sans Pro"/>
              </a:rPr>
              <a:t>Splade v1 </a:t>
            </a:r>
            <a:br>
              <a:rPr lang="zh-CN" b="1">
                <a:solidFill>
                  <a:schemeClr val="lt2"/>
                </a:solidFill>
                <a:latin typeface="Source Sans Pro"/>
                <a:ea typeface="Source Sans Pro"/>
                <a:cs typeface="Source Sans Pro"/>
                <a:sym typeface="Source Sans Pro"/>
              </a:rPr>
            </a:br>
            <a:r>
              <a:rPr lang="zh-CN" b="1">
                <a:solidFill>
                  <a:schemeClr val="lt2"/>
                </a:solidFill>
                <a:latin typeface="Source Sans Pro"/>
                <a:ea typeface="Source Sans Pro"/>
                <a:cs typeface="Source Sans Pro"/>
                <a:sym typeface="Source Sans Pro"/>
              </a:rPr>
              <a:t>(Jul 2021)</a:t>
            </a:r>
            <a:endParaRPr/>
          </a:p>
        </p:txBody>
      </p:sp>
      <p:cxnSp>
        <p:nvCxnSpPr>
          <p:cNvPr id="4239" name="Google Shape;4239;p261"/>
          <p:cNvCxnSpPr>
            <a:stCxn id="4237" idx="0"/>
          </p:cNvCxnSpPr>
          <p:nvPr/>
        </p:nvCxnSpPr>
        <p:spPr>
          <a:xfrm rot="10800000">
            <a:off x="3010458" y="3986511"/>
            <a:ext cx="575100" cy="497400"/>
          </a:xfrm>
          <a:prstGeom prst="straightConnector1">
            <a:avLst/>
          </a:prstGeom>
          <a:noFill/>
          <a:ln w="9525" cap="flat" cmpd="sng">
            <a:solidFill>
              <a:schemeClr val="dk2"/>
            </a:solidFill>
            <a:prstDash val="solid"/>
            <a:round/>
            <a:headEnd type="none" w="med" len="med"/>
            <a:tailEnd type="triangle" w="med" len="med"/>
          </a:ln>
        </p:spPr>
      </p:cxnSp>
      <p:sp>
        <p:nvSpPr>
          <p:cNvPr id="4240" name="Google Shape;4240;p261"/>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4244"/>
        <p:cNvGrpSpPr/>
        <p:nvPr/>
      </p:nvGrpSpPr>
      <p:grpSpPr>
        <a:xfrm>
          <a:off x="0" y="0"/>
          <a:ext cx="0" cy="0"/>
          <a:chOff x="0" y="0"/>
          <a:chExt cx="0" cy="0"/>
        </a:xfrm>
      </p:grpSpPr>
      <p:sp>
        <p:nvSpPr>
          <p:cNvPr id="4245" name="Google Shape;4245;p26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222</a:t>
            </a:fld>
            <a:endParaRPr/>
          </a:p>
        </p:txBody>
      </p:sp>
      <p:pic>
        <p:nvPicPr>
          <p:cNvPr id="4246" name="Google Shape;4246;p262"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noFill/>
            <a:prstDash val="solid"/>
            <a:miter lim="8000"/>
            <a:headEnd type="none" w="sm" len="sm"/>
            <a:tailEnd type="none" w="sm" len="sm"/>
          </a:ln>
        </p:spPr>
      </p:pic>
      <p:sp>
        <p:nvSpPr>
          <p:cNvPr id="4247" name="Google Shape;4247;p262"/>
          <p:cNvSpPr txBox="1"/>
          <p:nvPr/>
        </p:nvSpPr>
        <p:spPr>
          <a:xfrm>
            <a:off x="635000" y="52925"/>
            <a:ext cx="8096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3000" b="1">
                <a:solidFill>
                  <a:schemeClr val="dk1"/>
                </a:solidFill>
                <a:latin typeface="Raleway"/>
                <a:ea typeface="Raleway"/>
                <a:cs typeface="Raleway"/>
                <a:sym typeface="Raleway"/>
              </a:rPr>
              <a:t>Multimodal LSR: Timeline of Development </a:t>
            </a:r>
            <a:endParaRPr sz="3000" b="1">
              <a:solidFill>
                <a:schemeClr val="dk1"/>
              </a:solidFill>
              <a:latin typeface="Raleway"/>
              <a:ea typeface="Raleway"/>
              <a:cs typeface="Raleway"/>
              <a:sym typeface="Raleway"/>
            </a:endParaRPr>
          </a:p>
        </p:txBody>
      </p:sp>
      <p:sp>
        <p:nvSpPr>
          <p:cNvPr id="4248" name="Google Shape;4248;p262"/>
          <p:cNvSpPr txBox="1"/>
          <p:nvPr/>
        </p:nvSpPr>
        <p:spPr>
          <a:xfrm>
            <a:off x="3042708" y="4483911"/>
            <a:ext cx="1085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b="1">
                <a:solidFill>
                  <a:schemeClr val="lt2"/>
                </a:solidFill>
                <a:latin typeface="Source Sans Pro"/>
                <a:ea typeface="Source Sans Pro"/>
                <a:cs typeface="Source Sans Pro"/>
                <a:sym typeface="Source Sans Pro"/>
              </a:rPr>
              <a:t>Splade v2 </a:t>
            </a:r>
            <a:br>
              <a:rPr lang="zh-CN" b="1">
                <a:solidFill>
                  <a:schemeClr val="lt2"/>
                </a:solidFill>
                <a:latin typeface="Source Sans Pro"/>
                <a:ea typeface="Source Sans Pro"/>
                <a:cs typeface="Source Sans Pro"/>
                <a:sym typeface="Source Sans Pro"/>
              </a:rPr>
            </a:br>
            <a:r>
              <a:rPr lang="zh-CN" b="1">
                <a:solidFill>
                  <a:schemeClr val="lt2"/>
                </a:solidFill>
                <a:latin typeface="Source Sans Pro"/>
                <a:ea typeface="Source Sans Pro"/>
                <a:cs typeface="Source Sans Pro"/>
                <a:sym typeface="Source Sans Pro"/>
              </a:rPr>
              <a:t>(May 2022)</a:t>
            </a:r>
            <a:endParaRPr b="1">
              <a:solidFill>
                <a:schemeClr val="lt2"/>
              </a:solidFill>
              <a:latin typeface="Source Sans Pro"/>
              <a:ea typeface="Source Sans Pro"/>
              <a:cs typeface="Source Sans Pro"/>
              <a:sym typeface="Source Sans Pro"/>
            </a:endParaRPr>
          </a:p>
        </p:txBody>
      </p:sp>
      <p:sp>
        <p:nvSpPr>
          <p:cNvPr id="4249" name="Google Shape;4249;p262"/>
          <p:cNvSpPr txBox="1"/>
          <p:nvPr/>
        </p:nvSpPr>
        <p:spPr>
          <a:xfrm>
            <a:off x="2006750" y="4501550"/>
            <a:ext cx="1085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lt2"/>
                </a:solidFill>
                <a:latin typeface="Source Sans Pro"/>
                <a:ea typeface="Source Sans Pro"/>
                <a:cs typeface="Source Sans Pro"/>
                <a:sym typeface="Source Sans Pro"/>
              </a:rPr>
              <a:t>Splade v1 </a:t>
            </a:r>
            <a:br>
              <a:rPr lang="zh-CN" b="1">
                <a:solidFill>
                  <a:schemeClr val="lt2"/>
                </a:solidFill>
                <a:latin typeface="Source Sans Pro"/>
                <a:ea typeface="Source Sans Pro"/>
                <a:cs typeface="Source Sans Pro"/>
                <a:sym typeface="Source Sans Pro"/>
              </a:rPr>
            </a:br>
            <a:r>
              <a:rPr lang="zh-CN" b="1">
                <a:solidFill>
                  <a:schemeClr val="lt2"/>
                </a:solidFill>
                <a:latin typeface="Source Sans Pro"/>
                <a:ea typeface="Source Sans Pro"/>
                <a:cs typeface="Source Sans Pro"/>
                <a:sym typeface="Source Sans Pro"/>
              </a:rPr>
              <a:t>(Jul 2021)</a:t>
            </a:r>
            <a:endParaRPr/>
          </a:p>
        </p:txBody>
      </p:sp>
      <p:cxnSp>
        <p:nvCxnSpPr>
          <p:cNvPr id="4250" name="Google Shape;4250;p262"/>
          <p:cNvCxnSpPr>
            <a:stCxn id="4248" idx="0"/>
          </p:cNvCxnSpPr>
          <p:nvPr/>
        </p:nvCxnSpPr>
        <p:spPr>
          <a:xfrm rot="10800000">
            <a:off x="3010458" y="3986511"/>
            <a:ext cx="575100" cy="497400"/>
          </a:xfrm>
          <a:prstGeom prst="straightConnector1">
            <a:avLst/>
          </a:prstGeom>
          <a:noFill/>
          <a:ln w="9525" cap="flat" cmpd="sng">
            <a:solidFill>
              <a:schemeClr val="dk2"/>
            </a:solidFill>
            <a:prstDash val="solid"/>
            <a:round/>
            <a:headEnd type="none" w="med" len="med"/>
            <a:tailEnd type="triangle" w="med" len="med"/>
          </a:ln>
        </p:spPr>
      </p:cxnSp>
      <p:sp>
        <p:nvSpPr>
          <p:cNvPr id="4251" name="Google Shape;4251;p262"/>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
        <p:nvSpPr>
          <p:cNvPr id="4252" name="Google Shape;4252;p262"/>
          <p:cNvSpPr txBox="1"/>
          <p:nvPr/>
        </p:nvSpPr>
        <p:spPr>
          <a:xfrm>
            <a:off x="4133559" y="4418966"/>
            <a:ext cx="4342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600">
                <a:solidFill>
                  <a:schemeClr val="dk1"/>
                </a:solidFill>
                <a:latin typeface="Montserrat"/>
                <a:ea typeface="Montserrat"/>
                <a:cs typeface="Montserrat"/>
                <a:sym typeface="Montserrat"/>
              </a:rPr>
              <a:t>Success in text LSR has encouraged adaptation to multimodal domain</a:t>
            </a:r>
            <a:endParaRPr sz="1600">
              <a:solidFill>
                <a:schemeClr val="dk1"/>
              </a:solidFill>
              <a:latin typeface="Montserrat"/>
              <a:ea typeface="Montserrat"/>
              <a:cs typeface="Montserrat"/>
              <a:sym typeface="Montserrat"/>
            </a:endParaRPr>
          </a:p>
        </p:txBody>
      </p:sp>
      <p:cxnSp>
        <p:nvCxnSpPr>
          <p:cNvPr id="4253" name="Google Shape;4253;p262"/>
          <p:cNvCxnSpPr/>
          <p:nvPr/>
        </p:nvCxnSpPr>
        <p:spPr>
          <a:xfrm>
            <a:off x="3661758" y="4432883"/>
            <a:ext cx="4581600" cy="1560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4257"/>
        <p:cNvGrpSpPr/>
        <p:nvPr/>
      </p:nvGrpSpPr>
      <p:grpSpPr>
        <a:xfrm>
          <a:off x="0" y="0"/>
          <a:ext cx="0" cy="0"/>
          <a:chOff x="0" y="0"/>
          <a:chExt cx="0" cy="0"/>
        </a:xfrm>
      </p:grpSpPr>
      <p:sp>
        <p:nvSpPr>
          <p:cNvPr id="4258" name="Google Shape;4258;p26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223</a:t>
            </a:fld>
            <a:endParaRPr/>
          </a:p>
        </p:txBody>
      </p:sp>
      <p:pic>
        <p:nvPicPr>
          <p:cNvPr id="4259" name="Google Shape;4259;p263"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noFill/>
            <a:prstDash val="solid"/>
            <a:miter lim="8000"/>
            <a:headEnd type="none" w="sm" len="sm"/>
            <a:tailEnd type="none" w="sm" len="sm"/>
          </a:ln>
        </p:spPr>
      </p:pic>
      <p:sp>
        <p:nvSpPr>
          <p:cNvPr id="4260" name="Google Shape;4260;p263"/>
          <p:cNvSpPr txBox="1"/>
          <p:nvPr/>
        </p:nvSpPr>
        <p:spPr>
          <a:xfrm>
            <a:off x="635000" y="52925"/>
            <a:ext cx="8096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3000" b="1">
                <a:solidFill>
                  <a:schemeClr val="dk1"/>
                </a:solidFill>
                <a:latin typeface="Raleway"/>
                <a:ea typeface="Raleway"/>
                <a:cs typeface="Raleway"/>
                <a:sym typeface="Raleway"/>
              </a:rPr>
              <a:t>Multimodal LSR: Timeline of Development </a:t>
            </a:r>
            <a:endParaRPr sz="3000" b="1">
              <a:solidFill>
                <a:schemeClr val="dk1"/>
              </a:solidFill>
              <a:latin typeface="Raleway"/>
              <a:ea typeface="Raleway"/>
              <a:cs typeface="Raleway"/>
              <a:sym typeface="Raleway"/>
            </a:endParaRPr>
          </a:p>
        </p:txBody>
      </p:sp>
      <p:sp>
        <p:nvSpPr>
          <p:cNvPr id="4261" name="Google Shape;4261;p263"/>
          <p:cNvSpPr/>
          <p:nvPr/>
        </p:nvSpPr>
        <p:spPr>
          <a:xfrm>
            <a:off x="2204850" y="1569850"/>
            <a:ext cx="785100" cy="28920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62" name="Google Shape;4262;p263"/>
          <p:cNvSpPr/>
          <p:nvPr/>
        </p:nvSpPr>
        <p:spPr>
          <a:xfrm>
            <a:off x="3060400" y="1569850"/>
            <a:ext cx="749700" cy="28920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63" name="Google Shape;4263;p263"/>
          <p:cNvSpPr/>
          <p:nvPr/>
        </p:nvSpPr>
        <p:spPr>
          <a:xfrm>
            <a:off x="3880550" y="1225950"/>
            <a:ext cx="749700" cy="32358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64" name="Google Shape;4264;p263"/>
          <p:cNvSpPr/>
          <p:nvPr/>
        </p:nvSpPr>
        <p:spPr>
          <a:xfrm>
            <a:off x="4744800" y="1225950"/>
            <a:ext cx="749700" cy="32358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65" name="Google Shape;4265;p263"/>
          <p:cNvSpPr txBox="1"/>
          <p:nvPr/>
        </p:nvSpPr>
        <p:spPr>
          <a:xfrm>
            <a:off x="2451800" y="4654700"/>
            <a:ext cx="266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Covered in this tutorial</a:t>
            </a:r>
            <a:endParaRPr sz="1800" b="1">
              <a:solidFill>
                <a:schemeClr val="dk1"/>
              </a:solidFill>
              <a:latin typeface="Source Sans Pro"/>
              <a:ea typeface="Source Sans Pro"/>
              <a:cs typeface="Source Sans Pro"/>
              <a:sym typeface="Source Sans Pro"/>
            </a:endParaRPr>
          </a:p>
        </p:txBody>
      </p:sp>
      <p:sp>
        <p:nvSpPr>
          <p:cNvPr id="4266" name="Google Shape;4266;p263"/>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4270"/>
        <p:cNvGrpSpPr/>
        <p:nvPr/>
      </p:nvGrpSpPr>
      <p:grpSpPr>
        <a:xfrm>
          <a:off x="0" y="0"/>
          <a:ext cx="0" cy="0"/>
          <a:chOff x="0" y="0"/>
          <a:chExt cx="0" cy="0"/>
        </a:xfrm>
      </p:grpSpPr>
      <p:sp>
        <p:nvSpPr>
          <p:cNvPr id="4271" name="Google Shape;4271;p26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Common benchmarks and metrics</a:t>
            </a:r>
            <a:endParaRPr>
              <a:solidFill>
                <a:schemeClr val="dk1"/>
              </a:solidFill>
            </a:endParaRPr>
          </a:p>
        </p:txBody>
      </p:sp>
      <p:sp>
        <p:nvSpPr>
          <p:cNvPr id="4272" name="Google Shape;4272;p2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b="1">
                <a:solidFill>
                  <a:schemeClr val="dk2"/>
                </a:solidFill>
                <a:latin typeface="Montserrat"/>
                <a:ea typeface="Montserrat"/>
                <a:cs typeface="Montserrat"/>
                <a:sym typeface="Montserrat"/>
              </a:rPr>
              <a:t>Datasets</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 </a:t>
            </a:r>
            <a:r>
              <a:rPr lang="zh-CN" sz="800">
                <a:solidFill>
                  <a:schemeClr val="dk2"/>
                </a:solidFill>
                <a:latin typeface="Montserrat"/>
                <a:ea typeface="Montserrat"/>
                <a:cs typeface="Montserrat"/>
                <a:sym typeface="Montserrat"/>
              </a:rPr>
              <a:t>[10]</a:t>
            </a:r>
            <a:r>
              <a:rPr lang="zh-CN">
                <a:solidFill>
                  <a:schemeClr val="dk2"/>
                </a:solidFill>
                <a:latin typeface="Montserrat"/>
                <a:ea typeface="Montserrat"/>
                <a:cs typeface="Montserrat"/>
                <a:sym typeface="Montserrat"/>
              </a:rPr>
              <a:t>, Flickr30K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Caption-image datasets</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Two sub-tasks: </a:t>
            </a:r>
            <a:r>
              <a:rPr lang="zh-CN" b="1" i="1">
                <a:solidFill>
                  <a:schemeClr val="dk2"/>
                </a:solidFill>
                <a:latin typeface="Montserrat"/>
                <a:ea typeface="Montserrat"/>
                <a:cs typeface="Montserrat"/>
                <a:sym typeface="Montserrat"/>
              </a:rPr>
              <a:t>Text-2-Image Retrieval</a:t>
            </a:r>
            <a:r>
              <a:rPr lang="zh-CN">
                <a:solidFill>
                  <a:schemeClr val="dk2"/>
                </a:solidFill>
                <a:latin typeface="Montserrat"/>
                <a:ea typeface="Montserrat"/>
                <a:cs typeface="Montserrat"/>
                <a:sym typeface="Montserrat"/>
              </a:rPr>
              <a:t>, Image-2-Text Retrieval</a:t>
            </a:r>
            <a:endParaRPr>
              <a:solidFill>
                <a:schemeClr val="dk2"/>
              </a:solidFill>
              <a:latin typeface="Montserrat"/>
              <a:ea typeface="Montserrat"/>
              <a:cs typeface="Montserrat"/>
              <a:sym typeface="Montserrat"/>
            </a:endParaRPr>
          </a:p>
          <a:p>
            <a:pPr marL="0" lvl="0" indent="0" algn="l" rtl="0">
              <a:spcBef>
                <a:spcPts val="1200"/>
              </a:spcBef>
              <a:spcAft>
                <a:spcPts val="0"/>
              </a:spcAft>
              <a:buNone/>
            </a:pPr>
            <a:br>
              <a:rPr lang="zh-CN">
                <a:solidFill>
                  <a:schemeClr val="dk2"/>
                </a:solidFill>
                <a:latin typeface="Montserrat"/>
                <a:ea typeface="Montserrat"/>
                <a:cs typeface="Montserrat"/>
                <a:sym typeface="Montserrat"/>
              </a:rPr>
            </a:br>
            <a:endParaRPr>
              <a:solidFill>
                <a:schemeClr val="dk2"/>
              </a:solidFill>
              <a:latin typeface="Montserrat"/>
              <a:ea typeface="Montserrat"/>
              <a:cs typeface="Montserrat"/>
              <a:sym typeface="Montserrat"/>
            </a:endParaRPr>
          </a:p>
          <a:p>
            <a:pPr marL="457200" lvl="0" indent="-342900" algn="l" rtl="0">
              <a:spcBef>
                <a:spcPts val="120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Metrics:</a:t>
            </a:r>
            <a:endParaRPr b="1">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Report metric: R@k</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Actual implementation: Hit@k</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In this presentation: </a:t>
            </a:r>
            <a:r>
              <a:rPr lang="zh-CN" b="1">
                <a:solidFill>
                  <a:schemeClr val="dk2"/>
                </a:solidFill>
                <a:latin typeface="Montserrat"/>
                <a:ea typeface="Montserrat"/>
                <a:cs typeface="Montserrat"/>
                <a:sym typeface="Montserrat"/>
              </a:rPr>
              <a:t>R@5 means Hit@5</a:t>
            </a:r>
            <a:r>
              <a:rPr lang="zh-CN">
                <a:solidFill>
                  <a:schemeClr val="dk2"/>
                </a:solidFill>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sp>
        <p:nvSpPr>
          <p:cNvPr id="4273" name="Google Shape;4273;p26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224</a:t>
            </a:fld>
            <a:endParaRPr/>
          </a:p>
        </p:txBody>
      </p:sp>
      <p:sp>
        <p:nvSpPr>
          <p:cNvPr id="4274" name="Google Shape;4274;p264"/>
          <p:cNvSpPr txBox="1"/>
          <p:nvPr/>
        </p:nvSpPr>
        <p:spPr>
          <a:xfrm>
            <a:off x="1464200" y="4319450"/>
            <a:ext cx="601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zh-CN" sz="1200"/>
              <a:t>[10] Deep Visual-Semantic Alignments for Generating Image Descriptions </a:t>
            </a:r>
            <a:r>
              <a:rPr lang="zh-CN" sz="1200" b="1"/>
              <a:t>CVPR 2015</a:t>
            </a:r>
            <a:endParaRPr sz="1200" b="1"/>
          </a:p>
        </p:txBody>
      </p:sp>
      <p:graphicFrame>
        <p:nvGraphicFramePr>
          <p:cNvPr id="4275" name="Google Shape;4275;p264"/>
          <p:cNvGraphicFramePr/>
          <p:nvPr/>
        </p:nvGraphicFramePr>
        <p:xfrm>
          <a:off x="1000075" y="2155200"/>
          <a:ext cx="6808700" cy="740280"/>
        </p:xfrm>
        <a:graphic>
          <a:graphicData uri="http://schemas.openxmlformats.org/drawingml/2006/table">
            <a:tbl>
              <a:tblPr>
                <a:noFill/>
                <a:tableStyleId>{A134EB8B-E915-435F-AA6A-CB131EBE8F9E}</a:tableStyleId>
              </a:tblPr>
              <a:tblGrid>
                <a:gridCol w="1702175">
                  <a:extLst>
                    <a:ext uri="{9D8B030D-6E8A-4147-A177-3AD203B41FA5}">
                      <a16:colId xmlns:a16="http://schemas.microsoft.com/office/drawing/2014/main" val="20000"/>
                    </a:ext>
                  </a:extLst>
                </a:gridCol>
                <a:gridCol w="1702175">
                  <a:extLst>
                    <a:ext uri="{9D8B030D-6E8A-4147-A177-3AD203B41FA5}">
                      <a16:colId xmlns:a16="http://schemas.microsoft.com/office/drawing/2014/main" val="20001"/>
                    </a:ext>
                  </a:extLst>
                </a:gridCol>
                <a:gridCol w="1702175">
                  <a:extLst>
                    <a:ext uri="{9D8B030D-6E8A-4147-A177-3AD203B41FA5}">
                      <a16:colId xmlns:a16="http://schemas.microsoft.com/office/drawing/2014/main" val="20002"/>
                    </a:ext>
                  </a:extLst>
                </a:gridCol>
                <a:gridCol w="1702175">
                  <a:extLst>
                    <a:ext uri="{9D8B030D-6E8A-4147-A177-3AD203B41FA5}">
                      <a16:colId xmlns:a16="http://schemas.microsoft.com/office/drawing/2014/main" val="20003"/>
                    </a:ext>
                  </a:extLst>
                </a:gridCol>
              </a:tblGrid>
              <a:tr h="374550">
                <a:tc>
                  <a:txBody>
                    <a:bodyPr/>
                    <a:lstStyle/>
                    <a:p>
                      <a:pPr marL="0" lvl="0" indent="0" algn="l" rtl="0">
                        <a:spcBef>
                          <a:spcPts val="0"/>
                        </a:spcBef>
                        <a:spcAft>
                          <a:spcPts val="0"/>
                        </a:spcAft>
                        <a:buNone/>
                      </a:pPr>
                      <a:r>
                        <a:rPr lang="zh-CN" sz="1200" b="1"/>
                        <a:t>Dataset</a:t>
                      </a:r>
                      <a:endParaRPr sz="1200" b="1"/>
                    </a:p>
                  </a:txBody>
                  <a:tcPr marL="91425" marR="91425" marT="91425" marB="91425"/>
                </a:tc>
                <a:tc>
                  <a:txBody>
                    <a:bodyPr/>
                    <a:lstStyle/>
                    <a:p>
                      <a:pPr marL="0" lvl="0" indent="0" algn="l" rtl="0">
                        <a:spcBef>
                          <a:spcPts val="0"/>
                        </a:spcBef>
                        <a:spcAft>
                          <a:spcPts val="0"/>
                        </a:spcAft>
                        <a:buNone/>
                      </a:pPr>
                      <a:r>
                        <a:rPr lang="zh-CN" sz="1200" b="1"/>
                        <a:t># Images</a:t>
                      </a:r>
                      <a:endParaRPr sz="1200" b="1"/>
                    </a:p>
                  </a:txBody>
                  <a:tcPr marL="91425" marR="91425" marT="91425" marB="91425"/>
                </a:tc>
                <a:tc>
                  <a:txBody>
                    <a:bodyPr/>
                    <a:lstStyle/>
                    <a:p>
                      <a:pPr marL="0" lvl="0" indent="0" algn="l" rtl="0">
                        <a:spcBef>
                          <a:spcPts val="0"/>
                        </a:spcBef>
                        <a:spcAft>
                          <a:spcPts val="0"/>
                        </a:spcAft>
                        <a:buNone/>
                      </a:pPr>
                      <a:r>
                        <a:rPr lang="zh-CN" sz="1200" b="1"/>
                        <a:t># Captions</a:t>
                      </a:r>
                      <a:endParaRPr sz="1200" b="1"/>
                    </a:p>
                  </a:txBody>
                  <a:tcPr marL="91425" marR="91425" marT="91425" marB="91425"/>
                </a:tc>
                <a:tc>
                  <a:txBody>
                    <a:bodyPr/>
                    <a:lstStyle/>
                    <a:p>
                      <a:pPr marL="0" lvl="0" indent="0" algn="l" rtl="0">
                        <a:spcBef>
                          <a:spcPts val="0"/>
                        </a:spcBef>
                        <a:spcAft>
                          <a:spcPts val="0"/>
                        </a:spcAft>
                        <a:buNone/>
                      </a:pPr>
                      <a:r>
                        <a:rPr lang="zh-CN" sz="1200" b="1"/>
                        <a:t> # Captions/image</a:t>
                      </a:r>
                      <a:endParaRPr sz="1200" b="1"/>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zh-CN" sz="1200"/>
                        <a:t>MSCOCO 5k</a:t>
                      </a:r>
                      <a:endParaRPr sz="1200"/>
                    </a:p>
                  </a:txBody>
                  <a:tcPr marL="91425" marR="91425" marT="91425" marB="91425"/>
                </a:tc>
                <a:tc>
                  <a:txBody>
                    <a:bodyPr/>
                    <a:lstStyle/>
                    <a:p>
                      <a:pPr marL="0" lvl="0" indent="0" algn="l" rtl="0">
                        <a:spcBef>
                          <a:spcPts val="0"/>
                        </a:spcBef>
                        <a:spcAft>
                          <a:spcPts val="0"/>
                        </a:spcAft>
                        <a:buNone/>
                      </a:pPr>
                      <a:r>
                        <a:rPr lang="zh-CN" sz="1200"/>
                        <a:t>5000</a:t>
                      </a:r>
                      <a:endParaRPr sz="1200"/>
                    </a:p>
                  </a:txBody>
                  <a:tcPr marL="91425" marR="91425" marT="91425" marB="91425"/>
                </a:tc>
                <a:tc>
                  <a:txBody>
                    <a:bodyPr/>
                    <a:lstStyle/>
                    <a:p>
                      <a:pPr marL="0" lvl="0" indent="0" algn="l" rtl="0">
                        <a:spcBef>
                          <a:spcPts val="0"/>
                        </a:spcBef>
                        <a:spcAft>
                          <a:spcPts val="0"/>
                        </a:spcAft>
                        <a:buNone/>
                      </a:pPr>
                      <a:r>
                        <a:rPr lang="zh-CN" sz="1200"/>
                        <a:t>25000</a:t>
                      </a:r>
                      <a:endParaRPr sz="1200"/>
                    </a:p>
                  </a:txBody>
                  <a:tcPr marL="91425" marR="91425" marT="91425" marB="91425"/>
                </a:tc>
                <a:tc>
                  <a:txBody>
                    <a:bodyPr/>
                    <a:lstStyle/>
                    <a:p>
                      <a:pPr marL="0" lvl="0" indent="0" algn="l" rtl="0">
                        <a:spcBef>
                          <a:spcPts val="0"/>
                        </a:spcBef>
                        <a:spcAft>
                          <a:spcPts val="0"/>
                        </a:spcAft>
                        <a:buNone/>
                      </a:pPr>
                      <a:r>
                        <a:rPr lang="zh-CN" sz="1200"/>
                        <a:t>5</a:t>
                      </a:r>
                      <a:endParaRPr sz="12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4279"/>
        <p:cNvGrpSpPr/>
        <p:nvPr/>
      </p:nvGrpSpPr>
      <p:grpSpPr>
        <a:xfrm>
          <a:off x="0" y="0"/>
          <a:ext cx="0" cy="0"/>
          <a:chOff x="0" y="0"/>
          <a:chExt cx="0" cy="0"/>
        </a:xfrm>
      </p:grpSpPr>
      <p:sp>
        <p:nvSpPr>
          <p:cNvPr id="4280" name="Google Shape;4280;p26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225</a:t>
            </a:fld>
            <a:endParaRPr/>
          </a:p>
        </p:txBody>
      </p:sp>
      <p:pic>
        <p:nvPicPr>
          <p:cNvPr id="4281" name="Google Shape;4281;p265"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noFill/>
            <a:prstDash val="solid"/>
            <a:miter lim="8000"/>
            <a:headEnd type="none" w="sm" len="sm"/>
            <a:tailEnd type="none" w="sm" len="sm"/>
          </a:ln>
        </p:spPr>
      </p:pic>
      <p:sp>
        <p:nvSpPr>
          <p:cNvPr id="4282" name="Google Shape;4282;p265"/>
          <p:cNvSpPr/>
          <p:nvPr/>
        </p:nvSpPr>
        <p:spPr>
          <a:xfrm>
            <a:off x="2204850" y="1569850"/>
            <a:ext cx="785100" cy="28920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83" name="Google Shape;4283;p265"/>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4287"/>
        <p:cNvGrpSpPr/>
        <p:nvPr/>
      </p:nvGrpSpPr>
      <p:grpSpPr>
        <a:xfrm>
          <a:off x="0" y="0"/>
          <a:ext cx="0" cy="0"/>
          <a:chOff x="0" y="0"/>
          <a:chExt cx="0" cy="0"/>
        </a:xfrm>
      </p:grpSpPr>
      <p:sp>
        <p:nvSpPr>
          <p:cNvPr id="4288" name="Google Shape;4288;p26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p:txBody>
      </p:sp>
      <p:sp>
        <p:nvSpPr>
          <p:cNvPr id="4289" name="Google Shape;4289;p266"/>
          <p:cNvSpPr txBox="1">
            <a:spLocks noGrp="1"/>
          </p:cNvSpPr>
          <p:nvPr>
            <p:ph type="body" idx="1"/>
          </p:nvPr>
        </p:nvSpPr>
        <p:spPr>
          <a:xfrm>
            <a:off x="311700" y="1838275"/>
            <a:ext cx="8520600" cy="1943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b="1">
                <a:solidFill>
                  <a:schemeClr val="dk2"/>
                </a:solidFill>
                <a:latin typeface="Montserrat"/>
                <a:ea typeface="Montserrat"/>
                <a:cs typeface="Montserrat"/>
                <a:sym typeface="Montserrat"/>
              </a:rPr>
              <a:t>VisualSparta</a:t>
            </a:r>
            <a:r>
              <a:rPr lang="zh-CN">
                <a:solidFill>
                  <a:schemeClr val="dk2"/>
                </a:solidFill>
                <a:latin typeface="Montserrat"/>
                <a:ea typeface="Montserrat"/>
                <a:cs typeface="Montserrat"/>
                <a:sym typeface="Montserrat"/>
              </a:rPr>
              <a:t> extends </a:t>
            </a:r>
            <a:r>
              <a:rPr lang="zh-CN" b="1">
                <a:solidFill>
                  <a:schemeClr val="dk2"/>
                </a:solidFill>
                <a:latin typeface="Montserrat"/>
                <a:ea typeface="Montserrat"/>
                <a:cs typeface="Montserrat"/>
                <a:sym typeface="Montserrat"/>
              </a:rPr>
              <a:t>Sparta</a:t>
            </a:r>
            <a:r>
              <a:rPr lang="zh-CN">
                <a:solidFill>
                  <a:schemeClr val="dk2"/>
                </a:solidFill>
                <a:latin typeface="Montserrat"/>
                <a:ea typeface="Montserrat"/>
                <a:cs typeface="Montserrat"/>
                <a:sym typeface="Montserrat"/>
              </a:rPr>
              <a:t> [11] from text retrieval to text-to-image retrieval.</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Char char="●"/>
            </a:pPr>
            <a:r>
              <a:rPr lang="zh-CN">
                <a:solidFill>
                  <a:schemeClr val="dk2"/>
                </a:solidFill>
                <a:latin typeface="Montserrat"/>
                <a:ea typeface="Montserrat"/>
                <a:cs typeface="Montserrat"/>
                <a:sym typeface="Montserrat"/>
              </a:rPr>
              <a:t>From the paper: “Our method is </a:t>
            </a:r>
            <a:r>
              <a:rPr lang="zh-CN" b="1">
                <a:solidFill>
                  <a:schemeClr val="dk2"/>
                </a:solidFill>
                <a:latin typeface="Montserrat"/>
                <a:ea typeface="Montserrat"/>
                <a:cs typeface="Montserrat"/>
                <a:sym typeface="Montserrat"/>
              </a:rPr>
              <a:t>embarrassingly simple</a:t>
            </a:r>
            <a:r>
              <a:rPr lang="zh-CN">
                <a:solidFill>
                  <a:schemeClr val="dk2"/>
                </a:solidFill>
                <a:latin typeface="Montserrat"/>
                <a:ea typeface="Montserrat"/>
                <a:cs typeface="Montserrat"/>
                <a:sym typeface="Montserrat"/>
              </a:rPr>
              <a:t> because its image representation is essentially a </a:t>
            </a:r>
            <a:r>
              <a:rPr lang="zh-CN" b="1">
                <a:solidFill>
                  <a:schemeClr val="dk2"/>
                </a:solidFill>
                <a:latin typeface="Montserrat"/>
                <a:ea typeface="Montserrat"/>
                <a:cs typeface="Montserrat"/>
                <a:sym typeface="Montserrat"/>
              </a:rPr>
              <a:t>weighted bag-of-words</a:t>
            </a:r>
            <a:r>
              <a:rPr lang="zh-CN">
                <a:solidFill>
                  <a:schemeClr val="dk2"/>
                </a:solidFill>
                <a:latin typeface="Montserrat"/>
                <a:ea typeface="Montserrat"/>
                <a:cs typeface="Montserrat"/>
                <a:sym typeface="Montserrat"/>
              </a:rPr>
              <a:t>, and can be indexed in a </a:t>
            </a:r>
            <a:r>
              <a:rPr lang="zh-CN" b="1">
                <a:solidFill>
                  <a:schemeClr val="dk2"/>
                </a:solidFill>
                <a:latin typeface="Montserrat"/>
                <a:ea typeface="Montserrat"/>
                <a:cs typeface="Montserrat"/>
                <a:sym typeface="Montserrat"/>
              </a:rPr>
              <a:t>standard Inverted Index for fast retrieval</a:t>
            </a:r>
            <a:r>
              <a:rPr lang="zh-CN">
                <a:solidFill>
                  <a:schemeClr val="dk2"/>
                </a:solidFill>
                <a:latin typeface="Montserrat"/>
                <a:ea typeface="Montserrat"/>
                <a:cs typeface="Montserrat"/>
                <a:sym typeface="Montserrat"/>
              </a:rPr>
              <a:t>”.</a:t>
            </a:r>
            <a:endParaRPr>
              <a:solidFill>
                <a:schemeClr val="dk2"/>
              </a:solidFill>
              <a:latin typeface="Montserrat"/>
              <a:ea typeface="Montserrat"/>
              <a:cs typeface="Montserrat"/>
              <a:sym typeface="Montserrat"/>
            </a:endParaRPr>
          </a:p>
        </p:txBody>
      </p:sp>
      <p:sp>
        <p:nvSpPr>
          <p:cNvPr id="4290" name="Google Shape;4290;p26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226</a:t>
            </a:fld>
            <a:endParaRPr/>
          </a:p>
        </p:txBody>
      </p:sp>
      <p:sp>
        <p:nvSpPr>
          <p:cNvPr id="4291" name="Google Shape;4291;p266"/>
          <p:cNvSpPr txBox="1"/>
          <p:nvPr/>
        </p:nvSpPr>
        <p:spPr>
          <a:xfrm>
            <a:off x="584025" y="4283975"/>
            <a:ext cx="816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a:t>[11] SPARTA: Efficient Open-Domain Question Answering via Sparse Transformer Matching Retrieval </a:t>
            </a:r>
            <a:r>
              <a:rPr lang="zh-CN" sz="1200" b="1"/>
              <a:t>NAACL 2021</a:t>
            </a:r>
            <a:endParaRPr sz="1200" b="1"/>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4295"/>
        <p:cNvGrpSpPr/>
        <p:nvPr/>
      </p:nvGrpSpPr>
      <p:grpSpPr>
        <a:xfrm>
          <a:off x="0" y="0"/>
          <a:ext cx="0" cy="0"/>
          <a:chOff x="0" y="0"/>
          <a:chExt cx="0" cy="0"/>
        </a:xfrm>
      </p:grpSpPr>
      <p:sp>
        <p:nvSpPr>
          <p:cNvPr id="4296" name="Google Shape;4296;p26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p:txBody>
      </p:sp>
      <p:sp>
        <p:nvSpPr>
          <p:cNvPr id="4297" name="Google Shape;4297;p267"/>
          <p:cNvSpPr txBox="1"/>
          <p:nvPr/>
        </p:nvSpPr>
        <p:spPr>
          <a:xfrm>
            <a:off x="708400" y="3439345"/>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spaghetti with ketchup</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4298" name="Google Shape;4298;p267"/>
          <p:cNvSpPr/>
          <p:nvPr/>
        </p:nvSpPr>
        <p:spPr>
          <a:xfrm>
            <a:off x="1765450" y="3378353"/>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99" name="Google Shape;4299;p267"/>
          <p:cNvGrpSpPr/>
          <p:nvPr/>
        </p:nvGrpSpPr>
        <p:grpSpPr>
          <a:xfrm>
            <a:off x="856943" y="2113894"/>
            <a:ext cx="1932853" cy="254724"/>
            <a:chOff x="4927448" y="2061729"/>
            <a:chExt cx="875664" cy="123941"/>
          </a:xfrm>
        </p:grpSpPr>
        <p:sp>
          <p:nvSpPr>
            <p:cNvPr id="4300" name="Google Shape;4300;p267"/>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301" name="Google Shape;4301;p267"/>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302" name="Google Shape;4302;p267"/>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p>
          </p:txBody>
        </p:sp>
        <p:sp>
          <p:nvSpPr>
            <p:cNvPr id="4303" name="Google Shape;4303;p267"/>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solidFill>
                  <a:srgbClr val="FFFFFF"/>
                </a:solidFill>
                <a:latin typeface="Calibri"/>
                <a:ea typeface="Calibri"/>
                <a:cs typeface="Calibri"/>
                <a:sym typeface="Calibri"/>
              </a:endParaRPr>
            </a:p>
          </p:txBody>
        </p:sp>
        <p:sp>
          <p:nvSpPr>
            <p:cNvPr id="4304" name="Google Shape;4304;p267"/>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4305" name="Google Shape;4305;p267"/>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306" name="Google Shape;4306;p267"/>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solidFill>
                  <a:srgbClr val="FFFFFF"/>
                </a:solidFill>
                <a:latin typeface="Calibri"/>
                <a:ea typeface="Calibri"/>
                <a:cs typeface="Calibri"/>
                <a:sym typeface="Calibri"/>
              </a:endParaRPr>
            </a:p>
          </p:txBody>
        </p:sp>
      </p:grpSp>
      <p:sp>
        <p:nvSpPr>
          <p:cNvPr id="4307" name="Google Shape;4307;p267"/>
          <p:cNvSpPr txBox="1"/>
          <p:nvPr/>
        </p:nvSpPr>
        <p:spPr>
          <a:xfrm rot="-4147726">
            <a:off x="2441486" y="1674450"/>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ketchup</a:t>
            </a:r>
            <a:endParaRPr sz="1000" b="1" i="0" u="none" strike="noStrike" cap="none">
              <a:solidFill>
                <a:srgbClr val="000000"/>
              </a:solidFill>
              <a:latin typeface="Courier New"/>
              <a:ea typeface="Courier New"/>
              <a:cs typeface="Courier New"/>
              <a:sym typeface="Courier New"/>
            </a:endParaRPr>
          </a:p>
        </p:txBody>
      </p:sp>
      <p:sp>
        <p:nvSpPr>
          <p:cNvPr id="4308" name="Google Shape;4308;p267"/>
          <p:cNvSpPr txBox="1"/>
          <p:nvPr/>
        </p:nvSpPr>
        <p:spPr>
          <a:xfrm rot="-4146878">
            <a:off x="1677870" y="174151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with</a:t>
            </a:r>
            <a:endParaRPr sz="1000" b="1" i="0" u="none" strike="noStrike" cap="none">
              <a:solidFill>
                <a:srgbClr val="000000"/>
              </a:solidFill>
              <a:latin typeface="Courier New"/>
              <a:ea typeface="Courier New"/>
              <a:cs typeface="Courier New"/>
              <a:sym typeface="Courier New"/>
            </a:endParaRPr>
          </a:p>
        </p:txBody>
      </p:sp>
      <p:sp>
        <p:nvSpPr>
          <p:cNvPr id="4309" name="Google Shape;4309;p267"/>
          <p:cNvSpPr txBox="1"/>
          <p:nvPr/>
        </p:nvSpPr>
        <p:spPr>
          <a:xfrm rot="-4147974">
            <a:off x="1279939" y="1576805"/>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spaghetti</a:t>
            </a:r>
            <a:endParaRPr sz="1000" b="1" i="0" u="none" strike="noStrike" cap="none">
              <a:solidFill>
                <a:srgbClr val="000000"/>
              </a:solidFill>
              <a:latin typeface="Courier New"/>
              <a:ea typeface="Courier New"/>
              <a:cs typeface="Courier New"/>
              <a:sym typeface="Courier New"/>
            </a:endParaRPr>
          </a:p>
        </p:txBody>
      </p:sp>
      <p:sp>
        <p:nvSpPr>
          <p:cNvPr id="4310" name="Google Shape;4310;p267"/>
          <p:cNvSpPr/>
          <p:nvPr/>
        </p:nvSpPr>
        <p:spPr>
          <a:xfrm>
            <a:off x="1765450" y="2442430"/>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1" name="Google Shape;4311;p267"/>
          <p:cNvSpPr/>
          <p:nvPr/>
        </p:nvSpPr>
        <p:spPr>
          <a:xfrm>
            <a:off x="869075" y="2648345"/>
            <a:ext cx="2037000" cy="517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b="1">
                <a:latin typeface="Source Sans Pro"/>
                <a:ea typeface="Source Sans Pro"/>
                <a:cs typeface="Source Sans Pro"/>
                <a:sym typeface="Source Sans Pro"/>
              </a:rPr>
              <a:t>Binary Query  Encoder</a:t>
            </a:r>
            <a:endParaRPr b="1">
              <a:latin typeface="Source Sans Pro"/>
              <a:ea typeface="Source Sans Pro"/>
              <a:cs typeface="Source Sans Pro"/>
              <a:sym typeface="Source Sans Pro"/>
            </a:endParaRPr>
          </a:p>
        </p:txBody>
      </p:sp>
      <p:sp>
        <p:nvSpPr>
          <p:cNvPr id="4312" name="Google Shape;4312;p267"/>
          <p:cNvSpPr txBox="1"/>
          <p:nvPr/>
        </p:nvSpPr>
        <p:spPr>
          <a:xfrm>
            <a:off x="1123088" y="4608050"/>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a:t>
            </a:r>
            <a:r>
              <a:rPr lang="zh-CN" sz="1800" b="1">
                <a:solidFill>
                  <a:schemeClr val="lt2"/>
                </a:solidFill>
                <a:latin typeface="Source Sans Pro"/>
                <a:ea typeface="Source Sans Pro"/>
                <a:cs typeface="Source Sans Pro"/>
                <a:sym typeface="Source Sans Pro"/>
              </a:rPr>
              <a:t>NO</a:t>
            </a:r>
            <a:r>
              <a:rPr lang="zh-CN" sz="1800">
                <a:solidFill>
                  <a:schemeClr val="lt2"/>
                </a:solidFill>
                <a:latin typeface="Source Sans Pro"/>
                <a:ea typeface="Source Sans Pro"/>
                <a:cs typeface="Source Sans Pro"/>
                <a:sym typeface="Source Sans Pro"/>
              </a:rPr>
              <a:t> EXPANSION</a:t>
            </a:r>
            <a:endParaRPr sz="1800">
              <a:solidFill>
                <a:schemeClr val="lt2"/>
              </a:solidFill>
              <a:latin typeface="Source Sans Pro"/>
              <a:ea typeface="Source Sans Pro"/>
              <a:cs typeface="Source Sans Pro"/>
              <a:sym typeface="Source Sans Pro"/>
            </a:endParaRPr>
          </a:p>
        </p:txBody>
      </p:sp>
      <p:pic>
        <p:nvPicPr>
          <p:cNvPr id="4313" name="Google Shape;4313;p267" descr="Check mark icon (Provided by Getty Images)"/>
          <p:cNvPicPr preferRelativeResize="0"/>
          <p:nvPr/>
        </p:nvPicPr>
        <p:blipFill rotWithShape="1">
          <a:blip r:embed="rId3">
            <a:alphaModFix/>
          </a:blip>
          <a:srcRect l="48390" t="32243" r="12817" b="32984"/>
          <a:stretch/>
        </p:blipFill>
        <p:spPr>
          <a:xfrm>
            <a:off x="2683087" y="4695437"/>
            <a:ext cx="320102" cy="286915"/>
          </a:xfrm>
          <a:prstGeom prst="rect">
            <a:avLst/>
          </a:prstGeom>
          <a:noFill/>
          <a:ln>
            <a:noFill/>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4317"/>
        <p:cNvGrpSpPr/>
        <p:nvPr/>
      </p:nvGrpSpPr>
      <p:grpSpPr>
        <a:xfrm>
          <a:off x="0" y="0"/>
          <a:ext cx="0" cy="0"/>
          <a:chOff x="0" y="0"/>
          <a:chExt cx="0" cy="0"/>
        </a:xfrm>
      </p:grpSpPr>
      <p:sp>
        <p:nvSpPr>
          <p:cNvPr id="4318" name="Google Shape;4318;p26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p:txBody>
      </p:sp>
      <p:sp>
        <p:nvSpPr>
          <p:cNvPr id="4319" name="Google Shape;4319;p26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228</a:t>
            </a:fld>
            <a:endParaRPr/>
          </a:p>
        </p:txBody>
      </p:sp>
      <p:sp>
        <p:nvSpPr>
          <p:cNvPr id="4320" name="Google Shape;4320;p268"/>
          <p:cNvSpPr txBox="1"/>
          <p:nvPr/>
        </p:nvSpPr>
        <p:spPr>
          <a:xfrm>
            <a:off x="708400" y="3439345"/>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spaghetti with ketchup</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4321" name="Google Shape;4321;p268"/>
          <p:cNvSpPr/>
          <p:nvPr/>
        </p:nvSpPr>
        <p:spPr>
          <a:xfrm>
            <a:off x="1765450" y="3378353"/>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22" name="Google Shape;4322;p268"/>
          <p:cNvGrpSpPr/>
          <p:nvPr/>
        </p:nvGrpSpPr>
        <p:grpSpPr>
          <a:xfrm>
            <a:off x="856943" y="2113894"/>
            <a:ext cx="1932853" cy="254724"/>
            <a:chOff x="4927448" y="2061729"/>
            <a:chExt cx="875664" cy="123941"/>
          </a:xfrm>
        </p:grpSpPr>
        <p:sp>
          <p:nvSpPr>
            <p:cNvPr id="4323" name="Google Shape;4323;p268"/>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324" name="Google Shape;4324;p268"/>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325" name="Google Shape;4325;p268"/>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p>
          </p:txBody>
        </p:sp>
        <p:sp>
          <p:nvSpPr>
            <p:cNvPr id="4326" name="Google Shape;4326;p268"/>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solidFill>
                  <a:srgbClr val="FFFFFF"/>
                </a:solidFill>
                <a:latin typeface="Calibri"/>
                <a:ea typeface="Calibri"/>
                <a:cs typeface="Calibri"/>
                <a:sym typeface="Calibri"/>
              </a:endParaRPr>
            </a:p>
          </p:txBody>
        </p:sp>
        <p:sp>
          <p:nvSpPr>
            <p:cNvPr id="4327" name="Google Shape;4327;p268"/>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4328" name="Google Shape;4328;p268"/>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329" name="Google Shape;4329;p268"/>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solidFill>
                  <a:srgbClr val="FFFFFF"/>
                </a:solidFill>
                <a:latin typeface="Calibri"/>
                <a:ea typeface="Calibri"/>
                <a:cs typeface="Calibri"/>
                <a:sym typeface="Calibri"/>
              </a:endParaRPr>
            </a:p>
          </p:txBody>
        </p:sp>
      </p:grpSp>
      <p:sp>
        <p:nvSpPr>
          <p:cNvPr id="4330" name="Google Shape;4330;p268"/>
          <p:cNvSpPr txBox="1"/>
          <p:nvPr/>
        </p:nvSpPr>
        <p:spPr>
          <a:xfrm rot="-4147726">
            <a:off x="2441486" y="1674450"/>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ketchup</a:t>
            </a:r>
            <a:endParaRPr sz="1000" b="1" i="0" u="none" strike="noStrike" cap="none">
              <a:solidFill>
                <a:srgbClr val="000000"/>
              </a:solidFill>
              <a:latin typeface="Courier New"/>
              <a:ea typeface="Courier New"/>
              <a:cs typeface="Courier New"/>
              <a:sym typeface="Courier New"/>
            </a:endParaRPr>
          </a:p>
        </p:txBody>
      </p:sp>
      <p:sp>
        <p:nvSpPr>
          <p:cNvPr id="4331" name="Google Shape;4331;p268"/>
          <p:cNvSpPr txBox="1"/>
          <p:nvPr/>
        </p:nvSpPr>
        <p:spPr>
          <a:xfrm rot="-4146878">
            <a:off x="1677870" y="174151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with</a:t>
            </a:r>
            <a:endParaRPr sz="1000" b="1" i="0" u="none" strike="noStrike" cap="none">
              <a:solidFill>
                <a:srgbClr val="000000"/>
              </a:solidFill>
              <a:latin typeface="Courier New"/>
              <a:ea typeface="Courier New"/>
              <a:cs typeface="Courier New"/>
              <a:sym typeface="Courier New"/>
            </a:endParaRPr>
          </a:p>
        </p:txBody>
      </p:sp>
      <p:sp>
        <p:nvSpPr>
          <p:cNvPr id="4332" name="Google Shape;4332;p268"/>
          <p:cNvSpPr txBox="1"/>
          <p:nvPr/>
        </p:nvSpPr>
        <p:spPr>
          <a:xfrm rot="-4147974">
            <a:off x="1279939" y="1576805"/>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spaghetti</a:t>
            </a:r>
            <a:endParaRPr sz="1000" b="1" i="0" u="none" strike="noStrike" cap="none">
              <a:solidFill>
                <a:srgbClr val="000000"/>
              </a:solidFill>
              <a:latin typeface="Courier New"/>
              <a:ea typeface="Courier New"/>
              <a:cs typeface="Courier New"/>
              <a:sym typeface="Courier New"/>
            </a:endParaRPr>
          </a:p>
        </p:txBody>
      </p:sp>
      <p:sp>
        <p:nvSpPr>
          <p:cNvPr id="4333" name="Google Shape;4333;p268"/>
          <p:cNvSpPr/>
          <p:nvPr/>
        </p:nvSpPr>
        <p:spPr>
          <a:xfrm>
            <a:off x="1765450" y="2442430"/>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4" name="Google Shape;4334;p268"/>
          <p:cNvSpPr/>
          <p:nvPr/>
        </p:nvSpPr>
        <p:spPr>
          <a:xfrm>
            <a:off x="869075" y="2648345"/>
            <a:ext cx="2037000" cy="517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b="1">
                <a:latin typeface="Source Sans Pro"/>
                <a:ea typeface="Source Sans Pro"/>
                <a:cs typeface="Source Sans Pro"/>
                <a:sym typeface="Source Sans Pro"/>
              </a:rPr>
              <a:t>Binary Query  Encoder</a:t>
            </a:r>
            <a:endParaRPr b="1">
              <a:latin typeface="Source Sans Pro"/>
              <a:ea typeface="Source Sans Pro"/>
              <a:cs typeface="Source Sans Pro"/>
              <a:sym typeface="Source Sans Pro"/>
            </a:endParaRPr>
          </a:p>
        </p:txBody>
      </p:sp>
      <p:sp>
        <p:nvSpPr>
          <p:cNvPr id="4335" name="Google Shape;4335;p268"/>
          <p:cNvSpPr/>
          <p:nvPr/>
        </p:nvSpPr>
        <p:spPr>
          <a:xfrm>
            <a:off x="4829125" y="2642227"/>
            <a:ext cx="3473100" cy="517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b="1">
                <a:latin typeface="Source Sans Pro"/>
                <a:ea typeface="Source Sans Pro"/>
                <a:cs typeface="Source Sans Pro"/>
                <a:sym typeface="Source Sans Pro"/>
              </a:rPr>
              <a:t>MLM Image Encoder </a:t>
            </a:r>
            <a:endParaRPr b="1">
              <a:latin typeface="Source Sans Pro"/>
              <a:ea typeface="Source Sans Pro"/>
              <a:cs typeface="Source Sans Pro"/>
              <a:sym typeface="Source Sans Pro"/>
            </a:endParaRPr>
          </a:p>
        </p:txBody>
      </p:sp>
      <p:pic>
        <p:nvPicPr>
          <p:cNvPr id="4336" name="Google Shape;4336;p268"/>
          <p:cNvPicPr preferRelativeResize="0"/>
          <p:nvPr/>
        </p:nvPicPr>
        <p:blipFill>
          <a:blip r:embed="rId3">
            <a:alphaModFix/>
          </a:blip>
          <a:stretch>
            <a:fillRect/>
          </a:stretch>
        </p:blipFill>
        <p:spPr>
          <a:xfrm>
            <a:off x="4876225" y="3864027"/>
            <a:ext cx="1269891" cy="846600"/>
          </a:xfrm>
          <a:prstGeom prst="rect">
            <a:avLst/>
          </a:prstGeom>
          <a:noFill/>
          <a:ln>
            <a:noFill/>
          </a:ln>
        </p:spPr>
      </p:pic>
      <p:sp>
        <p:nvSpPr>
          <p:cNvPr id="4337" name="Google Shape;4337;p268"/>
          <p:cNvSpPr/>
          <p:nvPr/>
        </p:nvSpPr>
        <p:spPr>
          <a:xfrm>
            <a:off x="4818950" y="3268527"/>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38" name="Google Shape;4338;p268"/>
          <p:cNvSpPr/>
          <p:nvPr/>
        </p:nvSpPr>
        <p:spPr>
          <a:xfrm>
            <a:off x="5212675" y="3268527"/>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39" name="Google Shape;4339;p268"/>
          <p:cNvSpPr/>
          <p:nvPr/>
        </p:nvSpPr>
        <p:spPr>
          <a:xfrm>
            <a:off x="5742900" y="3268527"/>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40" name="Google Shape;4340;p268"/>
          <p:cNvSpPr/>
          <p:nvPr/>
        </p:nvSpPr>
        <p:spPr>
          <a:xfrm>
            <a:off x="5394950" y="370653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1" name="Google Shape;4341;p268"/>
          <p:cNvSpPr txBox="1"/>
          <p:nvPr/>
        </p:nvSpPr>
        <p:spPr>
          <a:xfrm>
            <a:off x="3956269" y="3391456"/>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a:solidFill>
                  <a:schemeClr val="dk2"/>
                </a:solidFill>
                <a:latin typeface="Source Sans Pro"/>
                <a:ea typeface="Source Sans Pro"/>
                <a:cs typeface="Source Sans Pro"/>
                <a:sym typeface="Source Sans Pro"/>
              </a:rPr>
              <a:t>image patches</a:t>
            </a:r>
            <a:endParaRPr>
              <a:solidFill>
                <a:schemeClr val="dk2"/>
              </a:solidFill>
              <a:latin typeface="Source Sans Pro"/>
              <a:ea typeface="Source Sans Pro"/>
              <a:cs typeface="Source Sans Pro"/>
              <a:sym typeface="Source Sans Pro"/>
            </a:endParaRPr>
          </a:p>
        </p:txBody>
      </p:sp>
      <p:grpSp>
        <p:nvGrpSpPr>
          <p:cNvPr id="4342" name="Google Shape;4342;p268"/>
          <p:cNvGrpSpPr/>
          <p:nvPr/>
        </p:nvGrpSpPr>
        <p:grpSpPr>
          <a:xfrm>
            <a:off x="5428943" y="2107775"/>
            <a:ext cx="1932853" cy="254724"/>
            <a:chOff x="4927448" y="2061729"/>
            <a:chExt cx="875664" cy="123941"/>
          </a:xfrm>
        </p:grpSpPr>
        <p:sp>
          <p:nvSpPr>
            <p:cNvPr id="4343" name="Google Shape;4343;p268"/>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7.8</a:t>
              </a:r>
              <a:endParaRPr sz="800" b="1"/>
            </a:p>
          </p:txBody>
        </p:sp>
        <p:sp>
          <p:nvSpPr>
            <p:cNvPr id="4344" name="Google Shape;4344;p268"/>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345" name="Google Shape;4345;p268"/>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11.9</a:t>
              </a:r>
              <a:endParaRPr sz="800" b="1"/>
            </a:p>
          </p:txBody>
        </p:sp>
        <p:sp>
          <p:nvSpPr>
            <p:cNvPr id="4346" name="Google Shape;4346;p268"/>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7</a:t>
              </a:r>
              <a:endParaRPr sz="800" b="1">
                <a:solidFill>
                  <a:srgbClr val="FFFFFF"/>
                </a:solidFill>
                <a:latin typeface="Calibri"/>
                <a:ea typeface="Calibri"/>
                <a:cs typeface="Calibri"/>
                <a:sym typeface="Calibri"/>
              </a:endParaRPr>
            </a:p>
          </p:txBody>
        </p:sp>
        <p:sp>
          <p:nvSpPr>
            <p:cNvPr id="4347" name="Google Shape;4347;p268"/>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4348" name="Google Shape;4348;p268"/>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349" name="Google Shape;4349;p268"/>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2.5</a:t>
              </a:r>
              <a:endParaRPr sz="800" b="1">
                <a:solidFill>
                  <a:srgbClr val="FFFFFF"/>
                </a:solidFill>
                <a:latin typeface="Calibri"/>
                <a:ea typeface="Calibri"/>
                <a:cs typeface="Calibri"/>
                <a:sym typeface="Calibri"/>
              </a:endParaRPr>
            </a:p>
          </p:txBody>
        </p:sp>
      </p:grpSp>
      <p:sp>
        <p:nvSpPr>
          <p:cNvPr id="4350" name="Google Shape;4350;p268"/>
          <p:cNvSpPr txBox="1"/>
          <p:nvPr/>
        </p:nvSpPr>
        <p:spPr>
          <a:xfrm rot="-4147726">
            <a:off x="7013486" y="1668332"/>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ketchup</a:t>
            </a:r>
            <a:endParaRPr sz="1000" b="1" i="0" u="none" strike="noStrike" cap="none">
              <a:solidFill>
                <a:srgbClr val="000000"/>
              </a:solidFill>
              <a:latin typeface="Courier New"/>
              <a:ea typeface="Courier New"/>
              <a:cs typeface="Courier New"/>
              <a:sym typeface="Courier New"/>
            </a:endParaRPr>
          </a:p>
        </p:txBody>
      </p:sp>
      <p:sp>
        <p:nvSpPr>
          <p:cNvPr id="4351" name="Google Shape;4351;p268"/>
          <p:cNvSpPr txBox="1"/>
          <p:nvPr/>
        </p:nvSpPr>
        <p:spPr>
          <a:xfrm rot="-4146878">
            <a:off x="6249870" y="1735392"/>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tomato</a:t>
            </a:r>
            <a:endParaRPr sz="1000" b="1" i="0" u="none" strike="noStrike" cap="none">
              <a:solidFill>
                <a:srgbClr val="000000"/>
              </a:solidFill>
              <a:latin typeface="Courier New"/>
              <a:ea typeface="Courier New"/>
              <a:cs typeface="Courier New"/>
              <a:sym typeface="Courier New"/>
            </a:endParaRPr>
          </a:p>
        </p:txBody>
      </p:sp>
      <p:sp>
        <p:nvSpPr>
          <p:cNvPr id="4352" name="Google Shape;4352;p268"/>
          <p:cNvSpPr txBox="1"/>
          <p:nvPr/>
        </p:nvSpPr>
        <p:spPr>
          <a:xfrm rot="-4147974">
            <a:off x="5851939" y="1570687"/>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spaghetti</a:t>
            </a:r>
            <a:endParaRPr sz="1000" b="1" i="0" u="none" strike="noStrike" cap="none">
              <a:solidFill>
                <a:srgbClr val="000000"/>
              </a:solidFill>
              <a:latin typeface="Courier New"/>
              <a:ea typeface="Courier New"/>
              <a:cs typeface="Courier New"/>
              <a:sym typeface="Courier New"/>
            </a:endParaRPr>
          </a:p>
        </p:txBody>
      </p:sp>
      <p:sp>
        <p:nvSpPr>
          <p:cNvPr id="4353" name="Google Shape;4353;p268"/>
          <p:cNvSpPr/>
          <p:nvPr/>
        </p:nvSpPr>
        <p:spPr>
          <a:xfrm>
            <a:off x="6502075" y="244372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4" name="Google Shape;4354;p268"/>
          <p:cNvSpPr txBox="1"/>
          <p:nvPr/>
        </p:nvSpPr>
        <p:spPr>
          <a:xfrm rot="-4147974">
            <a:off x="5311586" y="1550107"/>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italy</a:t>
            </a:r>
            <a:endParaRPr sz="1000" b="1" i="0" u="none" strike="noStrike" cap="none">
              <a:solidFill>
                <a:srgbClr val="000000"/>
              </a:solidFill>
              <a:latin typeface="Courier New"/>
              <a:ea typeface="Courier New"/>
              <a:cs typeface="Courier New"/>
              <a:sym typeface="Courier New"/>
            </a:endParaRPr>
          </a:p>
        </p:txBody>
      </p:sp>
      <p:sp>
        <p:nvSpPr>
          <p:cNvPr id="4355" name="Google Shape;4355;p268"/>
          <p:cNvSpPr/>
          <p:nvPr/>
        </p:nvSpPr>
        <p:spPr>
          <a:xfrm>
            <a:off x="3584850" y="2743600"/>
            <a:ext cx="848100" cy="326700"/>
          </a:xfrm>
          <a:prstGeom prst="lef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Source Sans Pro"/>
              <a:ea typeface="Source Sans Pro"/>
              <a:cs typeface="Source Sans Pro"/>
              <a:sym typeface="Source Sans Pro"/>
            </a:endParaRPr>
          </a:p>
        </p:txBody>
      </p:sp>
      <p:sp>
        <p:nvSpPr>
          <p:cNvPr id="4356" name="Google Shape;4356;p268"/>
          <p:cNvSpPr txBox="1"/>
          <p:nvPr/>
        </p:nvSpPr>
        <p:spPr>
          <a:xfrm>
            <a:off x="7518175" y="1980725"/>
            <a:ext cx="1453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(keep top k)</a:t>
            </a:r>
            <a:endParaRPr sz="1800">
              <a:solidFill>
                <a:schemeClr val="lt2"/>
              </a:solidFill>
              <a:latin typeface="Source Sans Pro"/>
              <a:ea typeface="Source Sans Pro"/>
              <a:cs typeface="Source Sans Pro"/>
              <a:sym typeface="Source Sans Pro"/>
            </a:endParaRPr>
          </a:p>
        </p:txBody>
      </p:sp>
      <p:sp>
        <p:nvSpPr>
          <p:cNvPr id="4357" name="Google Shape;4357;p268"/>
          <p:cNvSpPr txBox="1"/>
          <p:nvPr/>
        </p:nvSpPr>
        <p:spPr>
          <a:xfrm>
            <a:off x="1123088" y="4608050"/>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a:t>
            </a:r>
            <a:r>
              <a:rPr lang="zh-CN" sz="1800" b="1">
                <a:solidFill>
                  <a:schemeClr val="lt2"/>
                </a:solidFill>
                <a:latin typeface="Source Sans Pro"/>
                <a:ea typeface="Source Sans Pro"/>
                <a:cs typeface="Source Sans Pro"/>
                <a:sym typeface="Source Sans Pro"/>
              </a:rPr>
              <a:t>NO</a:t>
            </a:r>
            <a:r>
              <a:rPr lang="zh-CN" sz="1800">
                <a:solidFill>
                  <a:schemeClr val="lt2"/>
                </a:solidFill>
                <a:latin typeface="Source Sans Pro"/>
                <a:ea typeface="Source Sans Pro"/>
                <a:cs typeface="Source Sans Pro"/>
                <a:sym typeface="Source Sans Pro"/>
              </a:rPr>
              <a:t> EXPANSION</a:t>
            </a:r>
            <a:endParaRPr sz="1800">
              <a:solidFill>
                <a:schemeClr val="lt2"/>
              </a:solidFill>
              <a:latin typeface="Source Sans Pro"/>
              <a:ea typeface="Source Sans Pro"/>
              <a:cs typeface="Source Sans Pro"/>
              <a:sym typeface="Source Sans Pro"/>
            </a:endParaRPr>
          </a:p>
        </p:txBody>
      </p:sp>
      <p:sp>
        <p:nvSpPr>
          <p:cNvPr id="4358" name="Google Shape;4358;p268"/>
          <p:cNvSpPr txBox="1"/>
          <p:nvPr/>
        </p:nvSpPr>
        <p:spPr>
          <a:xfrm>
            <a:off x="5740950" y="4652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WITH EXPANSION</a:t>
            </a:r>
            <a:endParaRPr sz="1800">
              <a:solidFill>
                <a:schemeClr val="lt2"/>
              </a:solidFill>
              <a:latin typeface="Source Sans Pro"/>
              <a:ea typeface="Source Sans Pro"/>
              <a:cs typeface="Source Sans Pro"/>
              <a:sym typeface="Source Sans Pro"/>
            </a:endParaRPr>
          </a:p>
        </p:txBody>
      </p:sp>
      <p:pic>
        <p:nvPicPr>
          <p:cNvPr id="4359" name="Google Shape;4359;p268" descr="Check mark icon (Provided by Getty Images)"/>
          <p:cNvPicPr preferRelativeResize="0"/>
          <p:nvPr/>
        </p:nvPicPr>
        <p:blipFill rotWithShape="1">
          <a:blip r:embed="rId4">
            <a:alphaModFix/>
          </a:blip>
          <a:srcRect l="5815" t="34172" r="56200" b="34175"/>
          <a:stretch/>
        </p:blipFill>
        <p:spPr>
          <a:xfrm>
            <a:off x="7668853" y="4750097"/>
            <a:ext cx="320102" cy="266752"/>
          </a:xfrm>
          <a:prstGeom prst="rect">
            <a:avLst/>
          </a:prstGeom>
          <a:noFill/>
          <a:ln>
            <a:noFill/>
          </a:ln>
        </p:spPr>
      </p:pic>
      <p:pic>
        <p:nvPicPr>
          <p:cNvPr id="4360" name="Google Shape;4360;p268" descr="Check mark icon (Provided by Getty Images)"/>
          <p:cNvPicPr preferRelativeResize="0"/>
          <p:nvPr/>
        </p:nvPicPr>
        <p:blipFill rotWithShape="1">
          <a:blip r:embed="rId4">
            <a:alphaModFix/>
          </a:blip>
          <a:srcRect l="48390" t="32243" r="12817" b="32984"/>
          <a:stretch/>
        </p:blipFill>
        <p:spPr>
          <a:xfrm>
            <a:off x="2683087" y="4695437"/>
            <a:ext cx="320102" cy="286915"/>
          </a:xfrm>
          <a:prstGeom prst="rect">
            <a:avLst/>
          </a:prstGeom>
          <a:noFill/>
          <a:ln>
            <a:noFill/>
          </a:ln>
        </p:spPr>
      </p:pic>
      <p:sp>
        <p:nvSpPr>
          <p:cNvPr id="4361" name="Google Shape;4361;p268"/>
          <p:cNvSpPr txBox="1"/>
          <p:nvPr/>
        </p:nvSpPr>
        <p:spPr>
          <a:xfrm>
            <a:off x="4640075" y="299675"/>
            <a:ext cx="4262400" cy="8466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dk1"/>
                </a:solidFill>
                <a:latin typeface="Source Sans Pro"/>
                <a:ea typeface="Source Sans Pro"/>
                <a:cs typeface="Source Sans Pro"/>
                <a:sym typeface="Source Sans Pro"/>
              </a:rPr>
              <a:t>MLM</a:t>
            </a:r>
            <a:r>
              <a:rPr lang="zh-CN">
                <a:solidFill>
                  <a:schemeClr val="dk1"/>
                </a:solidFill>
                <a:latin typeface="Source Sans Pro"/>
                <a:ea typeface="Source Sans Pro"/>
                <a:cs typeface="Source Sans Pro"/>
                <a:sym typeface="Source Sans Pro"/>
              </a:rPr>
              <a:t>: Learn to map the image to relevant terms.</a:t>
            </a:r>
            <a:r>
              <a:rPr lang="zh-CN" b="1">
                <a:solidFill>
                  <a:schemeClr val="dk1"/>
                </a:solidFill>
                <a:latin typeface="Source Sans Pro"/>
                <a:ea typeface="Source Sans Pro"/>
                <a:cs typeface="Source Sans Pro"/>
                <a:sym typeface="Source Sans Pro"/>
              </a:rPr>
              <a:t> </a:t>
            </a:r>
            <a:br>
              <a:rPr lang="zh-CN" b="1">
                <a:solidFill>
                  <a:schemeClr val="dk1"/>
                </a:solidFill>
                <a:latin typeface="Source Sans Pro"/>
                <a:ea typeface="Source Sans Pro"/>
                <a:cs typeface="Source Sans Pro"/>
                <a:sym typeface="Source Sans Pro"/>
              </a:rPr>
            </a:br>
            <a:r>
              <a:rPr lang="zh-CN" b="1">
                <a:solidFill>
                  <a:schemeClr val="dk1"/>
                </a:solidFill>
                <a:latin typeface="Source Sans Pro"/>
                <a:ea typeface="Source Sans Pro"/>
                <a:cs typeface="Source Sans Pro"/>
                <a:sym typeface="Source Sans Pro"/>
              </a:rPr>
              <a:t>				</a:t>
            </a:r>
            <a:r>
              <a:rPr lang="zh-CN" b="1">
                <a:solidFill>
                  <a:schemeClr val="lt1"/>
                </a:solidFill>
                <a:latin typeface="Source Sans Pro"/>
                <a:ea typeface="Source Sans Pro"/>
                <a:cs typeface="Source Sans Pro"/>
                <a:sym typeface="Source Sans Pro"/>
              </a:rPr>
              <a:t>+ </a:t>
            </a:r>
            <a:endParaRPr b="1">
              <a:solidFill>
                <a:schemeClr val="lt1"/>
              </a:solidFill>
              <a:latin typeface="Source Sans Pro"/>
              <a:ea typeface="Source Sans Pro"/>
              <a:cs typeface="Source Sans Pro"/>
              <a:sym typeface="Source Sans Pro"/>
            </a:endParaRPr>
          </a:p>
          <a:p>
            <a:pPr marL="0" lvl="0" indent="0" algn="l" rtl="0">
              <a:spcBef>
                <a:spcPts val="0"/>
              </a:spcBef>
              <a:spcAft>
                <a:spcPts val="0"/>
              </a:spcAft>
              <a:buNone/>
            </a:pPr>
            <a:r>
              <a:rPr lang="zh-CN" b="1">
                <a:solidFill>
                  <a:schemeClr val="lt1"/>
                </a:solidFill>
                <a:latin typeface="Source Sans Pro"/>
                <a:ea typeface="Source Sans Pro"/>
                <a:cs typeface="Source Sans Pro"/>
                <a:sym typeface="Source Sans Pro"/>
              </a:rPr>
              <a:t>External Expansion: </a:t>
            </a:r>
            <a:r>
              <a:rPr lang="zh-CN">
                <a:solidFill>
                  <a:schemeClr val="lt1"/>
                </a:solidFill>
                <a:latin typeface="Source Sans Pro"/>
                <a:ea typeface="Source Sans Pro"/>
                <a:cs typeface="Source Sans Pro"/>
                <a:sym typeface="Source Sans Pro"/>
              </a:rPr>
              <a:t>from Object Recognition model.</a:t>
            </a:r>
            <a:endParaRPr>
              <a:solidFill>
                <a:schemeClr val="lt1"/>
              </a:solidFill>
              <a:latin typeface="Source Sans Pro"/>
              <a:ea typeface="Source Sans Pro"/>
              <a:cs typeface="Source Sans Pro"/>
              <a:sym typeface="Source Sans Pro"/>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4365"/>
        <p:cNvGrpSpPr/>
        <p:nvPr/>
      </p:nvGrpSpPr>
      <p:grpSpPr>
        <a:xfrm>
          <a:off x="0" y="0"/>
          <a:ext cx="0" cy="0"/>
          <a:chOff x="0" y="0"/>
          <a:chExt cx="0" cy="0"/>
        </a:xfrm>
      </p:grpSpPr>
      <p:sp>
        <p:nvSpPr>
          <p:cNvPr id="4366" name="Google Shape;4366;p26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p:txBody>
      </p:sp>
      <p:sp>
        <p:nvSpPr>
          <p:cNvPr id="4367" name="Google Shape;4367;p2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229</a:t>
            </a:fld>
            <a:endParaRPr/>
          </a:p>
        </p:txBody>
      </p:sp>
      <p:sp>
        <p:nvSpPr>
          <p:cNvPr id="4368" name="Google Shape;4368;p269"/>
          <p:cNvSpPr txBox="1"/>
          <p:nvPr/>
        </p:nvSpPr>
        <p:spPr>
          <a:xfrm>
            <a:off x="708400" y="3439345"/>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spaghetti with ketchup</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4369" name="Google Shape;4369;p269"/>
          <p:cNvSpPr/>
          <p:nvPr/>
        </p:nvSpPr>
        <p:spPr>
          <a:xfrm>
            <a:off x="1765450" y="3378353"/>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70" name="Google Shape;4370;p269"/>
          <p:cNvGrpSpPr/>
          <p:nvPr/>
        </p:nvGrpSpPr>
        <p:grpSpPr>
          <a:xfrm>
            <a:off x="856943" y="2113894"/>
            <a:ext cx="1932853" cy="254724"/>
            <a:chOff x="4927448" y="2061729"/>
            <a:chExt cx="875664" cy="123941"/>
          </a:xfrm>
        </p:grpSpPr>
        <p:sp>
          <p:nvSpPr>
            <p:cNvPr id="4371" name="Google Shape;4371;p269"/>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372" name="Google Shape;4372;p269"/>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373" name="Google Shape;4373;p269"/>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p>
          </p:txBody>
        </p:sp>
        <p:sp>
          <p:nvSpPr>
            <p:cNvPr id="4374" name="Google Shape;4374;p269"/>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solidFill>
                  <a:srgbClr val="FFFFFF"/>
                </a:solidFill>
                <a:latin typeface="Calibri"/>
                <a:ea typeface="Calibri"/>
                <a:cs typeface="Calibri"/>
                <a:sym typeface="Calibri"/>
              </a:endParaRPr>
            </a:p>
          </p:txBody>
        </p:sp>
        <p:sp>
          <p:nvSpPr>
            <p:cNvPr id="4375" name="Google Shape;4375;p269"/>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4376" name="Google Shape;4376;p269"/>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377" name="Google Shape;4377;p269"/>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endParaRPr sz="800" b="1">
                <a:solidFill>
                  <a:srgbClr val="FFFFFF"/>
                </a:solidFill>
                <a:latin typeface="Calibri"/>
                <a:ea typeface="Calibri"/>
                <a:cs typeface="Calibri"/>
                <a:sym typeface="Calibri"/>
              </a:endParaRPr>
            </a:p>
          </p:txBody>
        </p:sp>
      </p:grpSp>
      <p:sp>
        <p:nvSpPr>
          <p:cNvPr id="4378" name="Google Shape;4378;p269"/>
          <p:cNvSpPr txBox="1"/>
          <p:nvPr/>
        </p:nvSpPr>
        <p:spPr>
          <a:xfrm rot="-4147726">
            <a:off x="2441486" y="1674450"/>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ketchup</a:t>
            </a:r>
            <a:endParaRPr sz="1000" b="1" i="0" u="none" strike="noStrike" cap="none">
              <a:solidFill>
                <a:srgbClr val="000000"/>
              </a:solidFill>
              <a:latin typeface="Courier New"/>
              <a:ea typeface="Courier New"/>
              <a:cs typeface="Courier New"/>
              <a:sym typeface="Courier New"/>
            </a:endParaRPr>
          </a:p>
        </p:txBody>
      </p:sp>
      <p:sp>
        <p:nvSpPr>
          <p:cNvPr id="4379" name="Google Shape;4379;p269"/>
          <p:cNvSpPr txBox="1"/>
          <p:nvPr/>
        </p:nvSpPr>
        <p:spPr>
          <a:xfrm rot="-4146878">
            <a:off x="1677870" y="174151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with</a:t>
            </a:r>
            <a:endParaRPr sz="1000" b="1" i="0" u="none" strike="noStrike" cap="none">
              <a:solidFill>
                <a:srgbClr val="000000"/>
              </a:solidFill>
              <a:latin typeface="Courier New"/>
              <a:ea typeface="Courier New"/>
              <a:cs typeface="Courier New"/>
              <a:sym typeface="Courier New"/>
            </a:endParaRPr>
          </a:p>
        </p:txBody>
      </p:sp>
      <p:sp>
        <p:nvSpPr>
          <p:cNvPr id="4380" name="Google Shape;4380;p269"/>
          <p:cNvSpPr txBox="1"/>
          <p:nvPr/>
        </p:nvSpPr>
        <p:spPr>
          <a:xfrm rot="-4147974">
            <a:off x="1279939" y="1576805"/>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spaghetti</a:t>
            </a:r>
            <a:endParaRPr sz="1000" b="1" i="0" u="none" strike="noStrike" cap="none">
              <a:solidFill>
                <a:srgbClr val="000000"/>
              </a:solidFill>
              <a:latin typeface="Courier New"/>
              <a:ea typeface="Courier New"/>
              <a:cs typeface="Courier New"/>
              <a:sym typeface="Courier New"/>
            </a:endParaRPr>
          </a:p>
        </p:txBody>
      </p:sp>
      <p:sp>
        <p:nvSpPr>
          <p:cNvPr id="4381" name="Google Shape;4381;p269"/>
          <p:cNvSpPr/>
          <p:nvPr/>
        </p:nvSpPr>
        <p:spPr>
          <a:xfrm>
            <a:off x="1765450" y="2442430"/>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2" name="Google Shape;4382;p269"/>
          <p:cNvSpPr/>
          <p:nvPr/>
        </p:nvSpPr>
        <p:spPr>
          <a:xfrm>
            <a:off x="869075" y="2648345"/>
            <a:ext cx="2037000" cy="517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b="1">
                <a:latin typeface="Source Sans Pro"/>
                <a:ea typeface="Source Sans Pro"/>
                <a:cs typeface="Source Sans Pro"/>
                <a:sym typeface="Source Sans Pro"/>
              </a:rPr>
              <a:t>Binary Query  Encoder</a:t>
            </a:r>
            <a:endParaRPr b="1">
              <a:latin typeface="Source Sans Pro"/>
              <a:ea typeface="Source Sans Pro"/>
              <a:cs typeface="Source Sans Pro"/>
              <a:sym typeface="Source Sans Pro"/>
            </a:endParaRPr>
          </a:p>
        </p:txBody>
      </p:sp>
      <p:sp>
        <p:nvSpPr>
          <p:cNvPr id="4383" name="Google Shape;4383;p269"/>
          <p:cNvSpPr/>
          <p:nvPr/>
        </p:nvSpPr>
        <p:spPr>
          <a:xfrm>
            <a:off x="4829125" y="2642227"/>
            <a:ext cx="3473100" cy="517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b="1">
                <a:latin typeface="Source Sans Pro"/>
                <a:ea typeface="Source Sans Pro"/>
                <a:cs typeface="Source Sans Pro"/>
                <a:sym typeface="Source Sans Pro"/>
              </a:rPr>
              <a:t>MLM Image Encoder </a:t>
            </a:r>
            <a:endParaRPr b="1">
              <a:latin typeface="Source Sans Pro"/>
              <a:ea typeface="Source Sans Pro"/>
              <a:cs typeface="Source Sans Pro"/>
              <a:sym typeface="Source Sans Pro"/>
            </a:endParaRPr>
          </a:p>
        </p:txBody>
      </p:sp>
      <p:pic>
        <p:nvPicPr>
          <p:cNvPr id="4384" name="Google Shape;4384;p269"/>
          <p:cNvPicPr preferRelativeResize="0"/>
          <p:nvPr/>
        </p:nvPicPr>
        <p:blipFill>
          <a:blip r:embed="rId3">
            <a:alphaModFix/>
          </a:blip>
          <a:stretch>
            <a:fillRect/>
          </a:stretch>
        </p:blipFill>
        <p:spPr>
          <a:xfrm>
            <a:off x="4876225" y="3864027"/>
            <a:ext cx="1269891" cy="846600"/>
          </a:xfrm>
          <a:prstGeom prst="rect">
            <a:avLst/>
          </a:prstGeom>
          <a:noFill/>
          <a:ln>
            <a:noFill/>
          </a:ln>
        </p:spPr>
      </p:pic>
      <p:sp>
        <p:nvSpPr>
          <p:cNvPr id="4385" name="Google Shape;4385;p269"/>
          <p:cNvSpPr/>
          <p:nvPr/>
        </p:nvSpPr>
        <p:spPr>
          <a:xfrm>
            <a:off x="4818950" y="3268527"/>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86" name="Google Shape;4386;p269"/>
          <p:cNvSpPr/>
          <p:nvPr/>
        </p:nvSpPr>
        <p:spPr>
          <a:xfrm>
            <a:off x="5212675" y="3268527"/>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87" name="Google Shape;4387;p269"/>
          <p:cNvSpPr/>
          <p:nvPr/>
        </p:nvSpPr>
        <p:spPr>
          <a:xfrm>
            <a:off x="5742900" y="3268527"/>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88" name="Google Shape;4388;p269"/>
          <p:cNvSpPr/>
          <p:nvPr/>
        </p:nvSpPr>
        <p:spPr>
          <a:xfrm>
            <a:off x="6578000" y="4071927"/>
            <a:ext cx="1439100" cy="4308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200">
                <a:latin typeface="Source Sans Pro"/>
                <a:ea typeface="Source Sans Pro"/>
                <a:cs typeface="Source Sans Pro"/>
                <a:sym typeface="Source Sans Pro"/>
              </a:rPr>
              <a:t>Object Recognition </a:t>
            </a:r>
            <a:endParaRPr sz="1200">
              <a:latin typeface="Source Sans Pro"/>
              <a:ea typeface="Source Sans Pro"/>
              <a:cs typeface="Source Sans Pro"/>
              <a:sym typeface="Source Sans Pro"/>
            </a:endParaRPr>
          </a:p>
        </p:txBody>
      </p:sp>
      <p:sp>
        <p:nvSpPr>
          <p:cNvPr id="4389" name="Google Shape;4389;p269"/>
          <p:cNvSpPr txBox="1"/>
          <p:nvPr/>
        </p:nvSpPr>
        <p:spPr>
          <a:xfrm>
            <a:off x="6181654" y="3194427"/>
            <a:ext cx="2378400" cy="369300"/>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zh-CN" sz="1200">
                <a:solidFill>
                  <a:schemeClr val="dk2"/>
                </a:solidFill>
                <a:highlight>
                  <a:srgbClr val="78909C"/>
                </a:highlight>
                <a:latin typeface="Courier New"/>
                <a:ea typeface="Courier New"/>
                <a:cs typeface="Courier New"/>
                <a:sym typeface="Courier New"/>
              </a:rPr>
              <a:t>spaghetti</a:t>
            </a:r>
            <a:r>
              <a:rPr lang="zh-CN" sz="1200">
                <a:solidFill>
                  <a:schemeClr val="dk2"/>
                </a:solidFill>
                <a:latin typeface="Courier New"/>
                <a:ea typeface="Courier New"/>
                <a:cs typeface="Courier New"/>
                <a:sym typeface="Courier New"/>
              </a:rPr>
              <a:t> </a:t>
            </a:r>
            <a:r>
              <a:rPr lang="zh-CN" sz="1200">
                <a:solidFill>
                  <a:schemeClr val="dk2"/>
                </a:solidFill>
                <a:highlight>
                  <a:srgbClr val="78909C"/>
                </a:highlight>
                <a:latin typeface="Courier New"/>
                <a:ea typeface="Courier New"/>
                <a:cs typeface="Courier New"/>
                <a:sym typeface="Courier New"/>
              </a:rPr>
              <a:t>ketchup</a:t>
            </a:r>
            <a:r>
              <a:rPr lang="zh-CN" sz="1200">
                <a:solidFill>
                  <a:schemeClr val="dk2"/>
                </a:solidFill>
                <a:latin typeface="Courier New"/>
                <a:ea typeface="Courier New"/>
                <a:cs typeface="Courier New"/>
                <a:sym typeface="Courier New"/>
              </a:rPr>
              <a:t> </a:t>
            </a:r>
            <a:r>
              <a:rPr lang="zh-CN" sz="1200">
                <a:solidFill>
                  <a:schemeClr val="dk2"/>
                </a:solidFill>
                <a:highlight>
                  <a:srgbClr val="78909C"/>
                </a:highlight>
                <a:latin typeface="Courier New"/>
                <a:ea typeface="Courier New"/>
                <a:cs typeface="Courier New"/>
                <a:sym typeface="Courier New"/>
              </a:rPr>
              <a:t>fork</a:t>
            </a:r>
            <a:r>
              <a:rPr lang="zh-CN" sz="1200">
                <a:solidFill>
                  <a:schemeClr val="dk2"/>
                </a:solidFill>
                <a:latin typeface="Courier New"/>
                <a:ea typeface="Courier New"/>
                <a:cs typeface="Courier New"/>
                <a:sym typeface="Courier New"/>
              </a:rPr>
              <a:t> …</a:t>
            </a:r>
            <a:endParaRPr sz="1200">
              <a:solidFill>
                <a:schemeClr val="dk2"/>
              </a:solidFill>
              <a:latin typeface="Courier New"/>
              <a:ea typeface="Courier New"/>
              <a:cs typeface="Courier New"/>
              <a:sym typeface="Courier New"/>
            </a:endParaRPr>
          </a:p>
        </p:txBody>
      </p:sp>
      <p:sp>
        <p:nvSpPr>
          <p:cNvPr id="4390" name="Google Shape;4390;p269"/>
          <p:cNvSpPr/>
          <p:nvPr/>
        </p:nvSpPr>
        <p:spPr>
          <a:xfrm>
            <a:off x="5394950" y="370653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1" name="Google Shape;4391;p269"/>
          <p:cNvSpPr/>
          <p:nvPr/>
        </p:nvSpPr>
        <p:spPr>
          <a:xfrm>
            <a:off x="7178350" y="375918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2" name="Google Shape;4392;p269"/>
          <p:cNvSpPr txBox="1"/>
          <p:nvPr/>
        </p:nvSpPr>
        <p:spPr>
          <a:xfrm>
            <a:off x="3956269" y="3391456"/>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a:solidFill>
                  <a:schemeClr val="dk2"/>
                </a:solidFill>
                <a:latin typeface="Source Sans Pro"/>
                <a:ea typeface="Source Sans Pro"/>
                <a:cs typeface="Source Sans Pro"/>
                <a:sym typeface="Source Sans Pro"/>
              </a:rPr>
              <a:t>image patches</a:t>
            </a:r>
            <a:endParaRPr>
              <a:solidFill>
                <a:schemeClr val="dk2"/>
              </a:solidFill>
              <a:latin typeface="Source Sans Pro"/>
              <a:ea typeface="Source Sans Pro"/>
              <a:cs typeface="Source Sans Pro"/>
              <a:sym typeface="Source Sans Pro"/>
            </a:endParaRPr>
          </a:p>
        </p:txBody>
      </p:sp>
      <p:grpSp>
        <p:nvGrpSpPr>
          <p:cNvPr id="4393" name="Google Shape;4393;p269"/>
          <p:cNvGrpSpPr/>
          <p:nvPr/>
        </p:nvGrpSpPr>
        <p:grpSpPr>
          <a:xfrm>
            <a:off x="5428943" y="2107775"/>
            <a:ext cx="1932853" cy="254724"/>
            <a:chOff x="4927448" y="2061729"/>
            <a:chExt cx="875664" cy="123941"/>
          </a:xfrm>
        </p:grpSpPr>
        <p:sp>
          <p:nvSpPr>
            <p:cNvPr id="4394" name="Google Shape;4394;p269"/>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7.8</a:t>
              </a:r>
              <a:endParaRPr sz="800" b="1"/>
            </a:p>
          </p:txBody>
        </p:sp>
        <p:sp>
          <p:nvSpPr>
            <p:cNvPr id="4395" name="Google Shape;4395;p269"/>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396" name="Google Shape;4396;p269"/>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11.9</a:t>
              </a:r>
              <a:endParaRPr sz="800" b="1"/>
            </a:p>
          </p:txBody>
        </p:sp>
        <p:sp>
          <p:nvSpPr>
            <p:cNvPr id="4397" name="Google Shape;4397;p269"/>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7</a:t>
              </a:r>
              <a:endParaRPr sz="800" b="1">
                <a:solidFill>
                  <a:srgbClr val="FFFFFF"/>
                </a:solidFill>
                <a:latin typeface="Calibri"/>
                <a:ea typeface="Calibri"/>
                <a:cs typeface="Calibri"/>
                <a:sym typeface="Calibri"/>
              </a:endParaRPr>
            </a:p>
          </p:txBody>
        </p:sp>
        <p:sp>
          <p:nvSpPr>
            <p:cNvPr id="4398" name="Google Shape;4398;p269"/>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4399" name="Google Shape;4399;p269"/>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400" name="Google Shape;4400;p269"/>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2.5</a:t>
              </a:r>
              <a:endParaRPr sz="800" b="1">
                <a:solidFill>
                  <a:srgbClr val="FFFFFF"/>
                </a:solidFill>
                <a:latin typeface="Calibri"/>
                <a:ea typeface="Calibri"/>
                <a:cs typeface="Calibri"/>
                <a:sym typeface="Calibri"/>
              </a:endParaRPr>
            </a:p>
          </p:txBody>
        </p:sp>
      </p:grpSp>
      <p:sp>
        <p:nvSpPr>
          <p:cNvPr id="4401" name="Google Shape;4401;p269"/>
          <p:cNvSpPr txBox="1"/>
          <p:nvPr/>
        </p:nvSpPr>
        <p:spPr>
          <a:xfrm rot="-4147726">
            <a:off x="7013486" y="1668332"/>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ketchup</a:t>
            </a:r>
            <a:endParaRPr sz="1000" b="1" i="0" u="none" strike="noStrike" cap="none">
              <a:solidFill>
                <a:srgbClr val="000000"/>
              </a:solidFill>
              <a:latin typeface="Courier New"/>
              <a:ea typeface="Courier New"/>
              <a:cs typeface="Courier New"/>
              <a:sym typeface="Courier New"/>
            </a:endParaRPr>
          </a:p>
        </p:txBody>
      </p:sp>
      <p:sp>
        <p:nvSpPr>
          <p:cNvPr id="4402" name="Google Shape;4402;p269"/>
          <p:cNvSpPr txBox="1"/>
          <p:nvPr/>
        </p:nvSpPr>
        <p:spPr>
          <a:xfrm rot="-4146878">
            <a:off x="6249870" y="1735392"/>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tomato</a:t>
            </a:r>
            <a:endParaRPr sz="1000" b="1" i="0" u="none" strike="noStrike" cap="none">
              <a:solidFill>
                <a:srgbClr val="000000"/>
              </a:solidFill>
              <a:latin typeface="Courier New"/>
              <a:ea typeface="Courier New"/>
              <a:cs typeface="Courier New"/>
              <a:sym typeface="Courier New"/>
            </a:endParaRPr>
          </a:p>
        </p:txBody>
      </p:sp>
      <p:sp>
        <p:nvSpPr>
          <p:cNvPr id="4403" name="Google Shape;4403;p269"/>
          <p:cNvSpPr txBox="1"/>
          <p:nvPr/>
        </p:nvSpPr>
        <p:spPr>
          <a:xfrm rot="-4147974">
            <a:off x="5851939" y="1570687"/>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spaghetti</a:t>
            </a:r>
            <a:endParaRPr sz="1000" b="1" i="0" u="none" strike="noStrike" cap="none">
              <a:solidFill>
                <a:srgbClr val="000000"/>
              </a:solidFill>
              <a:latin typeface="Courier New"/>
              <a:ea typeface="Courier New"/>
              <a:cs typeface="Courier New"/>
              <a:sym typeface="Courier New"/>
            </a:endParaRPr>
          </a:p>
        </p:txBody>
      </p:sp>
      <p:sp>
        <p:nvSpPr>
          <p:cNvPr id="4404" name="Google Shape;4404;p269"/>
          <p:cNvSpPr/>
          <p:nvPr/>
        </p:nvSpPr>
        <p:spPr>
          <a:xfrm>
            <a:off x="6502075" y="244372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5" name="Google Shape;4405;p269"/>
          <p:cNvSpPr txBox="1"/>
          <p:nvPr/>
        </p:nvSpPr>
        <p:spPr>
          <a:xfrm rot="-4147974">
            <a:off x="5311586" y="1550107"/>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italy</a:t>
            </a:r>
            <a:endParaRPr sz="1000" b="1" i="0" u="none" strike="noStrike" cap="none">
              <a:solidFill>
                <a:srgbClr val="000000"/>
              </a:solidFill>
              <a:latin typeface="Courier New"/>
              <a:ea typeface="Courier New"/>
              <a:cs typeface="Courier New"/>
              <a:sym typeface="Courier New"/>
            </a:endParaRPr>
          </a:p>
        </p:txBody>
      </p:sp>
      <p:sp>
        <p:nvSpPr>
          <p:cNvPr id="4406" name="Google Shape;4406;p269"/>
          <p:cNvSpPr/>
          <p:nvPr/>
        </p:nvSpPr>
        <p:spPr>
          <a:xfrm>
            <a:off x="3584850" y="2743600"/>
            <a:ext cx="848100" cy="326700"/>
          </a:xfrm>
          <a:prstGeom prst="lef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Source Sans Pro"/>
              <a:ea typeface="Source Sans Pro"/>
              <a:cs typeface="Source Sans Pro"/>
              <a:sym typeface="Source Sans Pro"/>
            </a:endParaRPr>
          </a:p>
        </p:txBody>
      </p:sp>
      <p:sp>
        <p:nvSpPr>
          <p:cNvPr id="4407" name="Google Shape;4407;p269"/>
          <p:cNvSpPr/>
          <p:nvPr/>
        </p:nvSpPr>
        <p:spPr>
          <a:xfrm>
            <a:off x="6298463" y="4228675"/>
            <a:ext cx="127200" cy="1173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08" name="Google Shape;4408;p269"/>
          <p:cNvSpPr txBox="1"/>
          <p:nvPr/>
        </p:nvSpPr>
        <p:spPr>
          <a:xfrm>
            <a:off x="7518175" y="1980725"/>
            <a:ext cx="1453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(keep top k)</a:t>
            </a:r>
            <a:endParaRPr sz="1800">
              <a:solidFill>
                <a:schemeClr val="lt2"/>
              </a:solidFill>
              <a:latin typeface="Source Sans Pro"/>
              <a:ea typeface="Source Sans Pro"/>
              <a:cs typeface="Source Sans Pro"/>
              <a:sym typeface="Source Sans Pro"/>
            </a:endParaRPr>
          </a:p>
        </p:txBody>
      </p:sp>
      <p:sp>
        <p:nvSpPr>
          <p:cNvPr id="4409" name="Google Shape;4409;p269"/>
          <p:cNvSpPr txBox="1"/>
          <p:nvPr/>
        </p:nvSpPr>
        <p:spPr>
          <a:xfrm>
            <a:off x="1123088" y="4608050"/>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a:t>
            </a:r>
            <a:r>
              <a:rPr lang="zh-CN" sz="1800" b="1">
                <a:solidFill>
                  <a:schemeClr val="lt2"/>
                </a:solidFill>
                <a:latin typeface="Source Sans Pro"/>
                <a:ea typeface="Source Sans Pro"/>
                <a:cs typeface="Source Sans Pro"/>
                <a:sym typeface="Source Sans Pro"/>
              </a:rPr>
              <a:t>NO</a:t>
            </a:r>
            <a:r>
              <a:rPr lang="zh-CN" sz="1800">
                <a:solidFill>
                  <a:schemeClr val="lt2"/>
                </a:solidFill>
                <a:latin typeface="Source Sans Pro"/>
                <a:ea typeface="Source Sans Pro"/>
                <a:cs typeface="Source Sans Pro"/>
                <a:sym typeface="Source Sans Pro"/>
              </a:rPr>
              <a:t> EXPANSION</a:t>
            </a:r>
            <a:endParaRPr sz="1800">
              <a:solidFill>
                <a:schemeClr val="lt2"/>
              </a:solidFill>
              <a:latin typeface="Source Sans Pro"/>
              <a:ea typeface="Source Sans Pro"/>
              <a:cs typeface="Source Sans Pro"/>
              <a:sym typeface="Source Sans Pro"/>
            </a:endParaRPr>
          </a:p>
        </p:txBody>
      </p:sp>
      <p:sp>
        <p:nvSpPr>
          <p:cNvPr id="4410" name="Google Shape;4410;p269"/>
          <p:cNvSpPr txBox="1"/>
          <p:nvPr/>
        </p:nvSpPr>
        <p:spPr>
          <a:xfrm>
            <a:off x="5740950" y="4652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WITH EXPANSION</a:t>
            </a:r>
            <a:endParaRPr sz="1800">
              <a:solidFill>
                <a:schemeClr val="lt2"/>
              </a:solidFill>
              <a:latin typeface="Source Sans Pro"/>
              <a:ea typeface="Source Sans Pro"/>
              <a:cs typeface="Source Sans Pro"/>
              <a:sym typeface="Source Sans Pro"/>
            </a:endParaRPr>
          </a:p>
        </p:txBody>
      </p:sp>
      <p:pic>
        <p:nvPicPr>
          <p:cNvPr id="4411" name="Google Shape;4411;p269" descr="Check mark icon (Provided by Getty Images)"/>
          <p:cNvPicPr preferRelativeResize="0"/>
          <p:nvPr/>
        </p:nvPicPr>
        <p:blipFill rotWithShape="1">
          <a:blip r:embed="rId4">
            <a:alphaModFix/>
          </a:blip>
          <a:srcRect l="5815" t="34172" r="56200" b="34175"/>
          <a:stretch/>
        </p:blipFill>
        <p:spPr>
          <a:xfrm>
            <a:off x="7668853" y="4750097"/>
            <a:ext cx="320102" cy="266752"/>
          </a:xfrm>
          <a:prstGeom prst="rect">
            <a:avLst/>
          </a:prstGeom>
          <a:noFill/>
          <a:ln>
            <a:noFill/>
          </a:ln>
        </p:spPr>
      </p:pic>
      <p:pic>
        <p:nvPicPr>
          <p:cNvPr id="4412" name="Google Shape;4412;p269" descr="Check mark icon (Provided by Getty Images)"/>
          <p:cNvPicPr preferRelativeResize="0"/>
          <p:nvPr/>
        </p:nvPicPr>
        <p:blipFill rotWithShape="1">
          <a:blip r:embed="rId4">
            <a:alphaModFix/>
          </a:blip>
          <a:srcRect l="48390" t="32243" r="12817" b="32984"/>
          <a:stretch/>
        </p:blipFill>
        <p:spPr>
          <a:xfrm>
            <a:off x="2683087" y="4695437"/>
            <a:ext cx="320102" cy="286915"/>
          </a:xfrm>
          <a:prstGeom prst="rect">
            <a:avLst/>
          </a:prstGeom>
          <a:noFill/>
          <a:ln>
            <a:noFill/>
          </a:ln>
        </p:spPr>
      </p:pic>
      <p:sp>
        <p:nvSpPr>
          <p:cNvPr id="4413" name="Google Shape;4413;p269"/>
          <p:cNvSpPr txBox="1"/>
          <p:nvPr/>
        </p:nvSpPr>
        <p:spPr>
          <a:xfrm>
            <a:off x="4631675" y="299675"/>
            <a:ext cx="4262400" cy="8466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dk1"/>
                </a:solidFill>
                <a:latin typeface="Source Sans Pro"/>
                <a:ea typeface="Source Sans Pro"/>
                <a:cs typeface="Source Sans Pro"/>
                <a:sym typeface="Source Sans Pro"/>
              </a:rPr>
              <a:t>MLM</a:t>
            </a:r>
            <a:r>
              <a:rPr lang="zh-CN">
                <a:solidFill>
                  <a:schemeClr val="dk1"/>
                </a:solidFill>
                <a:latin typeface="Source Sans Pro"/>
                <a:ea typeface="Source Sans Pro"/>
                <a:cs typeface="Source Sans Pro"/>
                <a:sym typeface="Source Sans Pro"/>
              </a:rPr>
              <a:t>: Learn to map the image to relevant terms.</a:t>
            </a:r>
            <a:r>
              <a:rPr lang="zh-CN" b="1">
                <a:solidFill>
                  <a:schemeClr val="dk1"/>
                </a:solidFill>
                <a:latin typeface="Source Sans Pro"/>
                <a:ea typeface="Source Sans Pro"/>
                <a:cs typeface="Source Sans Pro"/>
                <a:sym typeface="Source Sans Pro"/>
              </a:rPr>
              <a:t> </a:t>
            </a:r>
            <a:br>
              <a:rPr lang="zh-CN" b="1">
                <a:solidFill>
                  <a:schemeClr val="dk1"/>
                </a:solidFill>
                <a:latin typeface="Source Sans Pro"/>
                <a:ea typeface="Source Sans Pro"/>
                <a:cs typeface="Source Sans Pro"/>
                <a:sym typeface="Source Sans Pro"/>
              </a:rPr>
            </a:br>
            <a:r>
              <a:rPr lang="zh-CN" b="1">
                <a:solidFill>
                  <a:schemeClr val="dk1"/>
                </a:solidFill>
                <a:latin typeface="Source Sans Pro"/>
                <a:ea typeface="Source Sans Pro"/>
                <a:cs typeface="Source Sans Pro"/>
                <a:sym typeface="Source Sans Pro"/>
              </a:rPr>
              <a:t>		</a:t>
            </a:r>
            <a:r>
              <a:rPr lang="zh-CN" sz="1700" b="1">
                <a:solidFill>
                  <a:schemeClr val="dk1"/>
                </a:solidFill>
                <a:latin typeface="Source Sans Pro"/>
                <a:ea typeface="Source Sans Pro"/>
                <a:cs typeface="Source Sans Pro"/>
                <a:sym typeface="Source Sans Pro"/>
              </a:rPr>
              <a:t>+</a:t>
            </a:r>
            <a:r>
              <a:rPr lang="zh-CN" b="1">
                <a:solidFill>
                  <a:schemeClr val="dk1"/>
                </a:solidFill>
                <a:latin typeface="Source Sans Pro"/>
                <a:ea typeface="Source Sans Pro"/>
                <a:cs typeface="Source Sans Pro"/>
                <a:sym typeface="Source Sans Pro"/>
              </a:rPr>
              <a:t> </a:t>
            </a:r>
            <a:endParaRPr b="1">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zh-CN" b="1">
                <a:solidFill>
                  <a:schemeClr val="dk1"/>
                </a:solidFill>
                <a:latin typeface="Source Sans Pro"/>
                <a:ea typeface="Source Sans Pro"/>
                <a:cs typeface="Source Sans Pro"/>
                <a:sym typeface="Source Sans Pro"/>
              </a:rPr>
              <a:t>External Expansion: </a:t>
            </a:r>
            <a:r>
              <a:rPr lang="zh-CN">
                <a:solidFill>
                  <a:schemeClr val="dk1"/>
                </a:solidFill>
                <a:latin typeface="Source Sans Pro"/>
                <a:ea typeface="Source Sans Pro"/>
                <a:cs typeface="Source Sans Pro"/>
                <a:sym typeface="Source Sans Pro"/>
              </a:rPr>
              <a:t>from object recognition models.</a:t>
            </a:r>
            <a:endParaRPr>
              <a:solidFill>
                <a:schemeClr val="dk1"/>
              </a:solidFill>
              <a:latin typeface="Source Sans Pro"/>
              <a:ea typeface="Source Sans Pro"/>
              <a:cs typeface="Source Sans Pro"/>
              <a:sym typeface="Source Sans Pr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zh-CN" sz="2600"/>
              <a:t>Are Passage 1 and 2 equally “about” rivers?</a:t>
            </a:r>
            <a:endParaRPr sz="2600"/>
          </a:p>
        </p:txBody>
      </p:sp>
      <p:sp>
        <p:nvSpPr>
          <p:cNvPr id="434" name="Google Shape;434;p59"/>
          <p:cNvSpPr txBox="1">
            <a:spLocks noGrp="1"/>
          </p:cNvSpPr>
          <p:nvPr>
            <p:ph type="body" idx="1"/>
          </p:nvPr>
        </p:nvSpPr>
        <p:spPr>
          <a:xfrm>
            <a:off x="387900" y="1152475"/>
            <a:ext cx="3870000" cy="3416400"/>
          </a:xfrm>
          <a:prstGeom prst="rect">
            <a:avLst/>
          </a:prstGeom>
        </p:spPr>
        <p:txBody>
          <a:bodyPr spcFirstLastPara="1" wrap="square" lIns="91425" tIns="91425" rIns="91425" bIns="91425" anchor="ctr" anchorCtr="0">
            <a:normAutofit fontScale="85000" lnSpcReduction="10000"/>
          </a:bodyPr>
          <a:lstStyle/>
          <a:p>
            <a:pPr marL="0" lvl="0" indent="0" algn="ctr" rtl="0">
              <a:spcBef>
                <a:spcPts val="0"/>
              </a:spcBef>
              <a:spcAft>
                <a:spcPts val="0"/>
              </a:spcAft>
              <a:buClr>
                <a:schemeClr val="dk2"/>
              </a:buClr>
              <a:buSzPct val="73333"/>
              <a:buFont typeface="Arial"/>
              <a:buNone/>
            </a:pPr>
            <a:r>
              <a:rPr lang="zh-CN" sz="1500" b="1">
                <a:solidFill>
                  <a:srgbClr val="1A1D21"/>
                </a:solidFill>
              </a:rPr>
              <a:t>Passage 1:</a:t>
            </a:r>
            <a:endParaRPr sz="1500" b="1">
              <a:solidFill>
                <a:srgbClr val="1A1D21"/>
              </a:solidFill>
            </a:endParaRPr>
          </a:p>
          <a:p>
            <a:pPr marL="0" lvl="0" indent="0" algn="ctr" rtl="0">
              <a:spcBef>
                <a:spcPts val="1200"/>
              </a:spcBef>
              <a:spcAft>
                <a:spcPts val="0"/>
              </a:spcAft>
              <a:buNone/>
            </a:pPr>
            <a:r>
              <a:rPr lang="zh-CN" b="1">
                <a:solidFill>
                  <a:srgbClr val="1A1D21"/>
                </a:solidFill>
              </a:rPr>
              <a:t>Rivers</a:t>
            </a:r>
            <a:r>
              <a:rPr lang="zh-CN">
                <a:solidFill>
                  <a:srgbClr val="1A1D21"/>
                </a:solidFill>
              </a:rPr>
              <a:t> in Italy total about 1,200, and give rise, compared to other European countries, to a large number of marine mouths. This is due to the relative abundance of rain events in Italy, and to the presence of the Alpine chain rich in snowfields and glaciers in the northern part of the country, in the presence of the Apennines in the center-south and in the coastal extension of Italy. </a:t>
            </a:r>
            <a:endParaRPr sz="1500">
              <a:solidFill>
                <a:srgbClr val="1A1D21"/>
              </a:solidFill>
            </a:endParaRPr>
          </a:p>
          <a:p>
            <a:pPr marL="0" lvl="0" indent="0" algn="ctr" rtl="0">
              <a:spcBef>
                <a:spcPts val="1200"/>
              </a:spcBef>
              <a:spcAft>
                <a:spcPts val="1200"/>
              </a:spcAft>
              <a:buClr>
                <a:schemeClr val="dk2"/>
              </a:buClr>
              <a:buSzPct val="73333"/>
              <a:buFont typeface="Arial"/>
              <a:buNone/>
            </a:pPr>
            <a:r>
              <a:rPr lang="zh-CN" sz="1500">
                <a:solidFill>
                  <a:srgbClr val="1A1D21"/>
                </a:solidFill>
                <a:latin typeface="Courier New"/>
                <a:ea typeface="Courier New"/>
                <a:cs typeface="Courier New"/>
                <a:sym typeface="Courier New"/>
              </a:rPr>
              <a:t>{</a:t>
            </a:r>
            <a:r>
              <a:rPr lang="zh-CN" sz="1500" b="1">
                <a:solidFill>
                  <a:srgbClr val="1A1D21"/>
                </a:solidFill>
                <a:latin typeface="Courier New"/>
                <a:ea typeface="Courier New"/>
                <a:cs typeface="Courier New"/>
                <a:sym typeface="Courier New"/>
              </a:rPr>
              <a:t>rivers: 1</a:t>
            </a:r>
            <a:r>
              <a:rPr lang="zh-CN" sz="1500">
                <a:solidFill>
                  <a:srgbClr val="1A1D21"/>
                </a:solidFill>
                <a:latin typeface="Courier New"/>
                <a:ea typeface="Courier New"/>
                <a:cs typeface="Courier New"/>
                <a:sym typeface="Courier New"/>
              </a:rPr>
              <a:t>, ...}</a:t>
            </a:r>
            <a:endParaRPr sz="1500">
              <a:solidFill>
                <a:srgbClr val="1A1D21"/>
              </a:solidFill>
            </a:endParaRPr>
          </a:p>
        </p:txBody>
      </p:sp>
      <p:sp>
        <p:nvSpPr>
          <p:cNvPr id="435" name="Google Shape;435;p59"/>
          <p:cNvSpPr txBox="1">
            <a:spLocks noGrp="1"/>
          </p:cNvSpPr>
          <p:nvPr>
            <p:ph type="body" idx="1"/>
          </p:nvPr>
        </p:nvSpPr>
        <p:spPr>
          <a:xfrm>
            <a:off x="4620400" y="1152475"/>
            <a:ext cx="45234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CN" sz="1500" b="1">
                <a:solidFill>
                  <a:srgbClr val="1A1D21"/>
                </a:solidFill>
              </a:rPr>
              <a:t>Passage 2:</a:t>
            </a:r>
            <a:endParaRPr sz="1500" b="1">
              <a:solidFill>
                <a:srgbClr val="1A1D21"/>
              </a:solidFill>
            </a:endParaRPr>
          </a:p>
          <a:p>
            <a:pPr marL="0" lvl="0" indent="0" algn="ctr" rtl="0">
              <a:spcBef>
                <a:spcPts val="1200"/>
              </a:spcBef>
              <a:spcAft>
                <a:spcPts val="0"/>
              </a:spcAft>
              <a:buNone/>
            </a:pPr>
            <a:r>
              <a:rPr lang="zh-CN" sz="1500">
                <a:solidFill>
                  <a:srgbClr val="1A1D21"/>
                </a:solidFill>
              </a:rPr>
              <a:t> While a noun names a person, place, thing, or idea a proper noun gets more specific. It gives us the actual name of the person, place, thing, or idea. The actual names of people are proper nouns.So are the names of states, streets, </a:t>
            </a:r>
            <a:r>
              <a:rPr lang="zh-CN" sz="1500" b="1">
                <a:solidFill>
                  <a:srgbClr val="1A1D21"/>
                </a:solidFill>
              </a:rPr>
              <a:t>rivers</a:t>
            </a:r>
            <a:r>
              <a:rPr lang="zh-CN" sz="1500">
                <a:solidFill>
                  <a:srgbClr val="1A1D21"/>
                </a:solidFill>
              </a:rPr>
              <a:t>, oceans, countries, companies, institutions, churches, and more.hile a noun names a person, place, thing, or idea a proper noun gets more specific. It gives us the actual name of the person, place, thing, or idea. The actual names of people are proper nouns.</a:t>
            </a:r>
            <a:endParaRPr sz="1500">
              <a:solidFill>
                <a:srgbClr val="1A1D21"/>
              </a:solidFill>
            </a:endParaRPr>
          </a:p>
          <a:p>
            <a:pPr marL="0" lvl="0" indent="0" algn="ctr" rtl="0">
              <a:spcBef>
                <a:spcPts val="1200"/>
              </a:spcBef>
              <a:spcAft>
                <a:spcPts val="1200"/>
              </a:spcAft>
              <a:buClr>
                <a:schemeClr val="dk2"/>
              </a:buClr>
              <a:buSzPts val="1100"/>
              <a:buFont typeface="Arial"/>
              <a:buNone/>
            </a:pPr>
            <a:r>
              <a:rPr lang="zh-CN" sz="1500">
                <a:solidFill>
                  <a:srgbClr val="1A1D21"/>
                </a:solidFill>
                <a:latin typeface="Courier New"/>
                <a:ea typeface="Courier New"/>
                <a:cs typeface="Courier New"/>
                <a:sym typeface="Courier New"/>
              </a:rPr>
              <a:t>{</a:t>
            </a:r>
            <a:r>
              <a:rPr lang="zh-CN" sz="1500" b="1">
                <a:solidFill>
                  <a:srgbClr val="1A1D21"/>
                </a:solidFill>
                <a:latin typeface="Courier New"/>
                <a:ea typeface="Courier New"/>
                <a:cs typeface="Courier New"/>
                <a:sym typeface="Courier New"/>
              </a:rPr>
              <a:t>rivers: 1</a:t>
            </a:r>
            <a:r>
              <a:rPr lang="zh-CN" sz="1500">
                <a:solidFill>
                  <a:srgbClr val="1A1D21"/>
                </a:solidFill>
                <a:latin typeface="Courier New"/>
                <a:ea typeface="Courier New"/>
                <a:cs typeface="Courier New"/>
                <a:sym typeface="Courier New"/>
              </a:rPr>
              <a:t>, ...}</a:t>
            </a:r>
            <a:endParaRPr sz="1500">
              <a:solidFill>
                <a:srgbClr val="1A1D21"/>
              </a:solidFill>
            </a:endParaRPr>
          </a:p>
        </p:txBody>
      </p:sp>
      <p:sp>
        <p:nvSpPr>
          <p:cNvPr id="436" name="Google Shape;436;p59"/>
          <p:cNvSpPr/>
          <p:nvPr/>
        </p:nvSpPr>
        <p:spPr>
          <a:xfrm>
            <a:off x="2179950" y="2416000"/>
            <a:ext cx="4784100" cy="537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CN" b="1">
                <a:solidFill>
                  <a:srgbClr val="FFFFFF"/>
                </a:solidFill>
                <a:latin typeface="Source Sans Pro"/>
                <a:ea typeface="Source Sans Pro"/>
                <a:cs typeface="Source Sans Pro"/>
                <a:sym typeface="Source Sans Pro"/>
              </a:rPr>
              <a:t>No way! Passage 1 is way more “about” rivers.</a:t>
            </a:r>
            <a:endParaRPr b="1">
              <a:solidFill>
                <a:srgbClr val="FFFFFF"/>
              </a:solidFill>
              <a:latin typeface="Source Sans Pro"/>
              <a:ea typeface="Source Sans Pro"/>
              <a:cs typeface="Source Sans Pro"/>
              <a:sym typeface="Source Sans Pro"/>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4417"/>
        <p:cNvGrpSpPr/>
        <p:nvPr/>
      </p:nvGrpSpPr>
      <p:grpSpPr>
        <a:xfrm>
          <a:off x="0" y="0"/>
          <a:ext cx="0" cy="0"/>
          <a:chOff x="0" y="0"/>
          <a:chExt cx="0" cy="0"/>
        </a:xfrm>
      </p:grpSpPr>
      <p:sp>
        <p:nvSpPr>
          <p:cNvPr id="4418" name="Google Shape;4418;p27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a:p>
            <a:pPr marL="0" lvl="0" indent="0" algn="l" rtl="0">
              <a:spcBef>
                <a:spcPts val="0"/>
              </a:spcBef>
              <a:spcAft>
                <a:spcPts val="0"/>
              </a:spcAft>
              <a:buNone/>
            </a:pPr>
            <a:endParaRPr/>
          </a:p>
        </p:txBody>
      </p:sp>
      <p:sp>
        <p:nvSpPr>
          <p:cNvPr id="4419" name="Google Shape;4419;p27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230</a:t>
            </a:fld>
            <a:endParaRPr/>
          </a:p>
        </p:txBody>
      </p:sp>
      <p:graphicFrame>
        <p:nvGraphicFramePr>
          <p:cNvPr id="4420" name="Google Shape;4420;p270"/>
          <p:cNvGraphicFramePr/>
          <p:nvPr/>
        </p:nvGraphicFramePr>
        <p:xfrm>
          <a:off x="535625" y="1875925"/>
          <a:ext cx="3748825" cy="2072610"/>
        </p:xfrm>
        <a:graphic>
          <a:graphicData uri="http://schemas.openxmlformats.org/drawingml/2006/table">
            <a:tbl>
              <a:tblPr>
                <a:noFill/>
                <a:tableStyleId>{A134EB8B-E915-435F-AA6A-CB131EBE8F9E}</a:tableStyleId>
              </a:tblPr>
              <a:tblGrid>
                <a:gridCol w="2418050">
                  <a:extLst>
                    <a:ext uri="{9D8B030D-6E8A-4147-A177-3AD203B41FA5}">
                      <a16:colId xmlns:a16="http://schemas.microsoft.com/office/drawing/2014/main" val="20000"/>
                    </a:ext>
                  </a:extLst>
                </a:gridCol>
                <a:gridCol w="1330775">
                  <a:extLst>
                    <a:ext uri="{9D8B030D-6E8A-4147-A177-3AD203B41FA5}">
                      <a16:colId xmlns:a16="http://schemas.microsoft.com/office/drawing/2014/main" val="20001"/>
                    </a:ext>
                  </a:extLst>
                </a:gridCol>
              </a:tblGrid>
              <a:tr h="519175">
                <a:tc>
                  <a:txBody>
                    <a:bodyPr/>
                    <a:lstStyle/>
                    <a:p>
                      <a:pPr marL="0" lvl="0" indent="0" algn="ctr" rtl="0">
                        <a:spcBef>
                          <a:spcPts val="0"/>
                        </a:spcBef>
                        <a:spcAft>
                          <a:spcPts val="0"/>
                        </a:spcAft>
                        <a:buNone/>
                      </a:pPr>
                      <a:r>
                        <a:rPr lang="zh-CN" sz="1200" b="1"/>
                        <a:t>Method</a:t>
                      </a:r>
                      <a:endParaRPr sz="1200" b="1"/>
                    </a:p>
                  </a:txBody>
                  <a:tcPr marL="91425" marR="91425" marT="91425" marB="91425"/>
                </a:tc>
                <a:tc>
                  <a:txBody>
                    <a:bodyPr/>
                    <a:lstStyle/>
                    <a:p>
                      <a:pPr marL="0" lvl="0" indent="0" algn="ctr" rtl="0">
                        <a:spcBef>
                          <a:spcPts val="0"/>
                        </a:spcBef>
                        <a:spcAft>
                          <a:spcPts val="0"/>
                        </a:spcAft>
                        <a:buNone/>
                      </a:pPr>
                      <a:r>
                        <a:rPr lang="zh-CN" sz="1200" b="1"/>
                        <a:t>MSCOCO 5k (R@5)</a:t>
                      </a:r>
                      <a:endParaRPr sz="12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CAMP (Dense, 2019)</a:t>
                      </a:r>
                      <a:endParaRPr sz="1200"/>
                    </a:p>
                  </a:txBody>
                  <a:tcPr marL="91425" marR="91425" marT="91425" marB="91425"/>
                </a:tc>
                <a:tc>
                  <a:txBody>
                    <a:bodyPr/>
                    <a:lstStyle/>
                    <a:p>
                      <a:pPr marL="0" lvl="0" indent="0" algn="ctr" rtl="0">
                        <a:spcBef>
                          <a:spcPts val="0"/>
                        </a:spcBef>
                        <a:spcAft>
                          <a:spcPts val="0"/>
                        </a:spcAft>
                        <a:buNone/>
                      </a:pPr>
                      <a:r>
                        <a:rPr lang="zh-CN" sz="1200"/>
                        <a:t>68.9</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SCAN (Dense, 2018)</a:t>
                      </a:r>
                      <a:endParaRPr sz="1200"/>
                    </a:p>
                  </a:txBody>
                  <a:tcPr marL="91425" marR="91425" marT="91425" marB="91425"/>
                </a:tc>
                <a:tc>
                  <a:txBody>
                    <a:bodyPr/>
                    <a:lstStyle/>
                    <a:p>
                      <a:pPr marL="0" lvl="0" indent="0" algn="ctr" rtl="0">
                        <a:spcBef>
                          <a:spcPts val="0"/>
                        </a:spcBef>
                        <a:spcAft>
                          <a:spcPts val="0"/>
                        </a:spcAft>
                        <a:buNone/>
                      </a:pPr>
                      <a:r>
                        <a:rPr lang="zh-CN" sz="1200"/>
                        <a:t>69.3</a:t>
                      </a:r>
                      <a:endParaRPr sz="12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CVSE (Dense, 2020)</a:t>
                      </a:r>
                      <a:endParaRPr sz="1200"/>
                    </a:p>
                  </a:txBody>
                  <a:tcPr marL="91425" marR="91425" marT="91425" marB="91425"/>
                </a:tc>
                <a:tc>
                  <a:txBody>
                    <a:bodyPr/>
                    <a:lstStyle/>
                    <a:p>
                      <a:pPr marL="0" lvl="0" indent="0" algn="ctr" rtl="0">
                        <a:spcBef>
                          <a:spcPts val="0"/>
                        </a:spcBef>
                        <a:spcAft>
                          <a:spcPts val="0"/>
                        </a:spcAft>
                        <a:buNone/>
                      </a:pPr>
                      <a:r>
                        <a:rPr lang="zh-CN" sz="1200"/>
                        <a:t>66.4</a:t>
                      </a:r>
                      <a:endParaRPr sz="12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1200"/>
                        <a:t>VisualSparta (Sparse, 2021)</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73.0</a:t>
                      </a:r>
                      <a:endParaRPr sz="1200" b="1">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sp>
        <p:nvSpPr>
          <p:cNvPr id="4421" name="Google Shape;4421;p270"/>
          <p:cNvSpPr txBox="1"/>
          <p:nvPr/>
        </p:nvSpPr>
        <p:spPr>
          <a:xfrm>
            <a:off x="574638" y="401860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      Effectiveness (R@5 / Hit@5)</a:t>
            </a:r>
            <a:endParaRPr sz="1800" b="1">
              <a:solidFill>
                <a:schemeClr val="dk1"/>
              </a:solidFill>
              <a:latin typeface="Source Sans Pro"/>
              <a:ea typeface="Source Sans Pro"/>
              <a:cs typeface="Source Sans Pro"/>
              <a:sym typeface="Source Sans Pro"/>
            </a:endParaRPr>
          </a:p>
        </p:txBody>
      </p:sp>
      <p:sp>
        <p:nvSpPr>
          <p:cNvPr id="4422" name="Google Shape;4422;p270"/>
          <p:cNvSpPr/>
          <p:nvPr/>
        </p:nvSpPr>
        <p:spPr>
          <a:xfrm>
            <a:off x="449800" y="2487075"/>
            <a:ext cx="52800" cy="10584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23" name="Google Shape;4423;p270"/>
          <p:cNvSpPr txBox="1"/>
          <p:nvPr/>
        </p:nvSpPr>
        <p:spPr>
          <a:xfrm>
            <a:off x="652625" y="134415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State of the art at the time!</a:t>
            </a:r>
            <a:endParaRPr sz="1800">
              <a:solidFill>
                <a:schemeClr val="lt2"/>
              </a:solidFill>
              <a:latin typeface="Source Sans Pro"/>
              <a:ea typeface="Source Sans Pro"/>
              <a:cs typeface="Source Sans Pro"/>
              <a:sym typeface="Source Sans Pro"/>
            </a:endParaRPr>
          </a:p>
        </p:txBody>
      </p:sp>
      <p:cxnSp>
        <p:nvCxnSpPr>
          <p:cNvPr id="4424" name="Google Shape;4424;p270"/>
          <p:cNvCxnSpPr>
            <a:stCxn id="4422" idx="1"/>
            <a:endCxn id="4423" idx="1"/>
          </p:cNvCxnSpPr>
          <p:nvPr/>
        </p:nvCxnSpPr>
        <p:spPr>
          <a:xfrm rot="10800000" flipH="1">
            <a:off x="449800" y="1575075"/>
            <a:ext cx="202800" cy="1441200"/>
          </a:xfrm>
          <a:prstGeom prst="curvedConnector3">
            <a:avLst>
              <a:gd name="adj1" fmla="val -117419"/>
            </a:avLst>
          </a:prstGeom>
          <a:noFill/>
          <a:ln w="9525" cap="flat" cmpd="sng">
            <a:solidFill>
              <a:schemeClr val="dk2"/>
            </a:solidFill>
            <a:prstDash val="solid"/>
            <a:round/>
            <a:headEnd type="triangle" w="med" len="med"/>
            <a:tailEnd type="none" w="med" len="med"/>
          </a:ln>
        </p:spPr>
      </p:cxnSp>
      <p:sp>
        <p:nvSpPr>
          <p:cNvPr id="4425" name="Google Shape;4425;p270"/>
          <p:cNvSpPr/>
          <p:nvPr/>
        </p:nvSpPr>
        <p:spPr>
          <a:xfrm>
            <a:off x="4365625" y="2919225"/>
            <a:ext cx="114600" cy="8820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26" name="Google Shape;4426;p270"/>
          <p:cNvSpPr txBox="1"/>
          <p:nvPr/>
        </p:nvSpPr>
        <p:spPr>
          <a:xfrm>
            <a:off x="4628400" y="3129375"/>
            <a:ext cx="689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+6%</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4430"/>
        <p:cNvGrpSpPr/>
        <p:nvPr/>
      </p:nvGrpSpPr>
      <p:grpSpPr>
        <a:xfrm>
          <a:off x="0" y="0"/>
          <a:ext cx="0" cy="0"/>
          <a:chOff x="0" y="0"/>
          <a:chExt cx="0" cy="0"/>
        </a:xfrm>
      </p:grpSpPr>
      <p:sp>
        <p:nvSpPr>
          <p:cNvPr id="4431" name="Google Shape;4431;p27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a:p>
            <a:pPr marL="0" lvl="0" indent="0" algn="l" rtl="0">
              <a:spcBef>
                <a:spcPts val="0"/>
              </a:spcBef>
              <a:spcAft>
                <a:spcPts val="0"/>
              </a:spcAft>
              <a:buNone/>
            </a:pPr>
            <a:endParaRPr/>
          </a:p>
        </p:txBody>
      </p:sp>
      <p:sp>
        <p:nvSpPr>
          <p:cNvPr id="4432" name="Google Shape;4432;p27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231</a:t>
            </a:fld>
            <a:endParaRPr/>
          </a:p>
        </p:txBody>
      </p:sp>
      <p:graphicFrame>
        <p:nvGraphicFramePr>
          <p:cNvPr id="4433" name="Google Shape;4433;p271"/>
          <p:cNvGraphicFramePr/>
          <p:nvPr/>
        </p:nvGraphicFramePr>
        <p:xfrm>
          <a:off x="535625" y="1875925"/>
          <a:ext cx="3748825" cy="2072610"/>
        </p:xfrm>
        <a:graphic>
          <a:graphicData uri="http://schemas.openxmlformats.org/drawingml/2006/table">
            <a:tbl>
              <a:tblPr>
                <a:noFill/>
                <a:tableStyleId>{A134EB8B-E915-435F-AA6A-CB131EBE8F9E}</a:tableStyleId>
              </a:tblPr>
              <a:tblGrid>
                <a:gridCol w="2418050">
                  <a:extLst>
                    <a:ext uri="{9D8B030D-6E8A-4147-A177-3AD203B41FA5}">
                      <a16:colId xmlns:a16="http://schemas.microsoft.com/office/drawing/2014/main" val="20000"/>
                    </a:ext>
                  </a:extLst>
                </a:gridCol>
                <a:gridCol w="1330775">
                  <a:extLst>
                    <a:ext uri="{9D8B030D-6E8A-4147-A177-3AD203B41FA5}">
                      <a16:colId xmlns:a16="http://schemas.microsoft.com/office/drawing/2014/main" val="20001"/>
                    </a:ext>
                  </a:extLst>
                </a:gridCol>
              </a:tblGrid>
              <a:tr h="519175">
                <a:tc>
                  <a:txBody>
                    <a:bodyPr/>
                    <a:lstStyle/>
                    <a:p>
                      <a:pPr marL="0" lvl="0" indent="0" algn="ctr" rtl="0">
                        <a:spcBef>
                          <a:spcPts val="0"/>
                        </a:spcBef>
                        <a:spcAft>
                          <a:spcPts val="0"/>
                        </a:spcAft>
                        <a:buNone/>
                      </a:pPr>
                      <a:r>
                        <a:rPr lang="zh-CN" sz="1200" b="1"/>
                        <a:t>Method</a:t>
                      </a:r>
                      <a:endParaRPr sz="1200" b="1"/>
                    </a:p>
                  </a:txBody>
                  <a:tcPr marL="91425" marR="91425" marT="91425" marB="91425"/>
                </a:tc>
                <a:tc>
                  <a:txBody>
                    <a:bodyPr/>
                    <a:lstStyle/>
                    <a:p>
                      <a:pPr marL="0" lvl="0" indent="0" algn="ctr" rtl="0">
                        <a:spcBef>
                          <a:spcPts val="0"/>
                        </a:spcBef>
                        <a:spcAft>
                          <a:spcPts val="0"/>
                        </a:spcAft>
                        <a:buNone/>
                      </a:pPr>
                      <a:r>
                        <a:rPr lang="zh-CN" sz="1200" b="1"/>
                        <a:t>MSCOCO 5k (R@5)</a:t>
                      </a:r>
                      <a:endParaRPr sz="12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CAMP (Dense, 2019)</a:t>
                      </a:r>
                      <a:endParaRPr sz="1200"/>
                    </a:p>
                  </a:txBody>
                  <a:tcPr marL="91425" marR="91425" marT="91425" marB="91425"/>
                </a:tc>
                <a:tc>
                  <a:txBody>
                    <a:bodyPr/>
                    <a:lstStyle/>
                    <a:p>
                      <a:pPr marL="0" lvl="0" indent="0" algn="ctr" rtl="0">
                        <a:spcBef>
                          <a:spcPts val="0"/>
                        </a:spcBef>
                        <a:spcAft>
                          <a:spcPts val="0"/>
                        </a:spcAft>
                        <a:buNone/>
                      </a:pPr>
                      <a:r>
                        <a:rPr lang="zh-CN" sz="1200"/>
                        <a:t>68.9</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SCAN (Dense, 2018)</a:t>
                      </a:r>
                      <a:endParaRPr sz="1200"/>
                    </a:p>
                  </a:txBody>
                  <a:tcPr marL="91425" marR="91425" marT="91425" marB="91425"/>
                </a:tc>
                <a:tc>
                  <a:txBody>
                    <a:bodyPr/>
                    <a:lstStyle/>
                    <a:p>
                      <a:pPr marL="0" lvl="0" indent="0" algn="ctr" rtl="0">
                        <a:spcBef>
                          <a:spcPts val="0"/>
                        </a:spcBef>
                        <a:spcAft>
                          <a:spcPts val="0"/>
                        </a:spcAft>
                        <a:buNone/>
                      </a:pPr>
                      <a:r>
                        <a:rPr lang="zh-CN" sz="1200"/>
                        <a:t>69.3</a:t>
                      </a:r>
                      <a:endParaRPr sz="12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CVSE (Dense, 2020)</a:t>
                      </a:r>
                      <a:endParaRPr sz="1200"/>
                    </a:p>
                  </a:txBody>
                  <a:tcPr marL="91425" marR="91425" marT="91425" marB="91425"/>
                </a:tc>
                <a:tc>
                  <a:txBody>
                    <a:bodyPr/>
                    <a:lstStyle/>
                    <a:p>
                      <a:pPr marL="0" lvl="0" indent="0" algn="ctr" rtl="0">
                        <a:spcBef>
                          <a:spcPts val="0"/>
                        </a:spcBef>
                        <a:spcAft>
                          <a:spcPts val="0"/>
                        </a:spcAft>
                        <a:buNone/>
                      </a:pPr>
                      <a:r>
                        <a:rPr lang="zh-CN" sz="1200"/>
                        <a:t>66.4</a:t>
                      </a:r>
                      <a:endParaRPr sz="12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1200"/>
                        <a:t>VisualSparta (Sparse, 2021)</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73.0</a:t>
                      </a:r>
                      <a:endParaRPr sz="1200" b="1">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graphicFrame>
        <p:nvGraphicFramePr>
          <p:cNvPr id="4434" name="Google Shape;4434;p271"/>
          <p:cNvGraphicFramePr/>
          <p:nvPr/>
        </p:nvGraphicFramePr>
        <p:xfrm>
          <a:off x="4572000" y="1907588"/>
          <a:ext cx="4075700" cy="2011530"/>
        </p:xfrm>
        <a:graphic>
          <a:graphicData uri="http://schemas.openxmlformats.org/drawingml/2006/table">
            <a:tbl>
              <a:tblPr>
                <a:noFill/>
                <a:tableStyleId>{A134EB8B-E915-435F-AA6A-CB131EBE8F9E}</a:tableStyleId>
              </a:tblPr>
              <a:tblGrid>
                <a:gridCol w="1018925">
                  <a:extLst>
                    <a:ext uri="{9D8B030D-6E8A-4147-A177-3AD203B41FA5}">
                      <a16:colId xmlns:a16="http://schemas.microsoft.com/office/drawing/2014/main" val="20000"/>
                    </a:ext>
                  </a:extLst>
                </a:gridCol>
                <a:gridCol w="1018925">
                  <a:extLst>
                    <a:ext uri="{9D8B030D-6E8A-4147-A177-3AD203B41FA5}">
                      <a16:colId xmlns:a16="http://schemas.microsoft.com/office/drawing/2014/main" val="20001"/>
                    </a:ext>
                  </a:extLst>
                </a:gridCol>
                <a:gridCol w="921575">
                  <a:extLst>
                    <a:ext uri="{9D8B030D-6E8A-4147-A177-3AD203B41FA5}">
                      <a16:colId xmlns:a16="http://schemas.microsoft.com/office/drawing/2014/main" val="20002"/>
                    </a:ext>
                  </a:extLst>
                </a:gridCol>
                <a:gridCol w="1116275">
                  <a:extLst>
                    <a:ext uri="{9D8B030D-6E8A-4147-A177-3AD203B41FA5}">
                      <a16:colId xmlns:a16="http://schemas.microsoft.com/office/drawing/2014/main" val="20003"/>
                    </a:ext>
                  </a:extLst>
                </a:gridCol>
              </a:tblGrid>
              <a:tr h="472650">
                <a:tc>
                  <a:txBody>
                    <a:bodyPr/>
                    <a:lstStyle/>
                    <a:p>
                      <a:pPr marL="0" lvl="0" indent="0" algn="ctr" rtl="0">
                        <a:spcBef>
                          <a:spcPts val="0"/>
                        </a:spcBef>
                        <a:spcAft>
                          <a:spcPts val="0"/>
                        </a:spcAft>
                        <a:buNone/>
                      </a:pPr>
                      <a:r>
                        <a:rPr lang="zh-CN" sz="1200" b="1"/>
                        <a:t># Images</a:t>
                      </a:r>
                      <a:endParaRPr sz="1200" b="1"/>
                    </a:p>
                  </a:txBody>
                  <a:tcPr marL="91425" marR="91425" marT="91425" marB="91425"/>
                </a:tc>
                <a:tc>
                  <a:txBody>
                    <a:bodyPr/>
                    <a:lstStyle/>
                    <a:p>
                      <a:pPr marL="0" lvl="0" indent="0" algn="ctr" rtl="0">
                        <a:spcBef>
                          <a:spcPts val="0"/>
                        </a:spcBef>
                        <a:spcAft>
                          <a:spcPts val="0"/>
                        </a:spcAft>
                        <a:buNone/>
                      </a:pPr>
                      <a:r>
                        <a:rPr lang="zh-CN" sz="1200" b="1"/>
                        <a:t>CVSE (</a:t>
                      </a:r>
                      <a:r>
                        <a:rPr lang="zh-CN" sz="1200" b="1">
                          <a:solidFill>
                            <a:schemeClr val="dk1"/>
                          </a:solidFill>
                        </a:rPr>
                        <a:t>GPU</a:t>
                      </a:r>
                      <a:r>
                        <a:rPr lang="zh-CN" sz="1200" b="1"/>
                        <a:t>)</a:t>
                      </a:r>
                      <a:endParaRPr sz="1200" b="1"/>
                    </a:p>
                  </a:txBody>
                  <a:tcPr marL="91425" marR="91425" marT="91425" marB="91425"/>
                </a:tc>
                <a:tc>
                  <a:txBody>
                    <a:bodyPr/>
                    <a:lstStyle/>
                    <a:p>
                      <a:pPr marL="0" lvl="0" indent="0" algn="ctr" rtl="0">
                        <a:spcBef>
                          <a:spcPts val="0"/>
                        </a:spcBef>
                        <a:spcAft>
                          <a:spcPts val="0"/>
                        </a:spcAft>
                        <a:buNone/>
                      </a:pPr>
                      <a:r>
                        <a:rPr lang="zh-CN" sz="1200" b="1"/>
                        <a:t>CVSE (CPU)</a:t>
                      </a:r>
                      <a:endParaRPr sz="1200" b="1"/>
                    </a:p>
                  </a:txBody>
                  <a:tcPr marL="91425" marR="91425" marT="91425" marB="91425"/>
                </a:tc>
                <a:tc>
                  <a:txBody>
                    <a:bodyPr/>
                    <a:lstStyle/>
                    <a:p>
                      <a:pPr marL="0" lvl="0" indent="0" algn="ctr" rtl="0">
                        <a:spcBef>
                          <a:spcPts val="0"/>
                        </a:spcBef>
                        <a:spcAft>
                          <a:spcPts val="0"/>
                        </a:spcAft>
                        <a:buNone/>
                      </a:pPr>
                      <a:r>
                        <a:rPr lang="zh-CN" sz="1200" b="1"/>
                        <a:t>VisualSparta</a:t>
                      </a:r>
                      <a:br>
                        <a:rPr lang="zh-CN" sz="1200" b="1"/>
                      </a:br>
                      <a:r>
                        <a:rPr lang="zh-CN" sz="1200" b="1"/>
                        <a:t>(CPU)</a:t>
                      </a:r>
                      <a:endParaRPr sz="1200" b="1"/>
                    </a:p>
                  </a:txBody>
                  <a:tcPr marL="91425" marR="91425" marT="91425" marB="91425"/>
                </a:tc>
                <a:extLst>
                  <a:ext uri="{0D108BD9-81ED-4DB2-BD59-A6C34878D82A}">
                    <a16:rowId xmlns:a16="http://schemas.microsoft.com/office/drawing/2014/main" val="10000"/>
                  </a:ext>
                </a:extLst>
              </a:tr>
              <a:tr h="344725">
                <a:tc>
                  <a:txBody>
                    <a:bodyPr/>
                    <a:lstStyle/>
                    <a:p>
                      <a:pPr marL="0" lvl="0" indent="0" algn="l" rtl="0">
                        <a:spcBef>
                          <a:spcPts val="0"/>
                        </a:spcBef>
                        <a:spcAft>
                          <a:spcPts val="0"/>
                        </a:spcAft>
                        <a:buNone/>
                      </a:pPr>
                      <a:r>
                        <a:rPr lang="zh-CN" sz="1200"/>
                        <a:t>1K</a:t>
                      </a:r>
                      <a:endParaRPr sz="1200"/>
                    </a:p>
                  </a:txBody>
                  <a:tcPr marL="91425" marR="91425" marT="91425" marB="91425"/>
                </a:tc>
                <a:tc>
                  <a:txBody>
                    <a:bodyPr/>
                    <a:lstStyle/>
                    <a:p>
                      <a:pPr marL="0" lvl="0" indent="0" algn="ctr" rtl="0">
                        <a:spcBef>
                          <a:spcPts val="0"/>
                        </a:spcBef>
                        <a:spcAft>
                          <a:spcPts val="0"/>
                        </a:spcAft>
                        <a:buNone/>
                      </a:pPr>
                      <a:r>
                        <a:rPr lang="zh-CN" sz="1200"/>
                        <a:t>195.1</a:t>
                      </a:r>
                      <a:endParaRPr sz="1200"/>
                    </a:p>
                  </a:txBody>
                  <a:tcPr marL="91425" marR="91425" marT="91425" marB="91425"/>
                </a:tc>
                <a:tc>
                  <a:txBody>
                    <a:bodyPr/>
                    <a:lstStyle/>
                    <a:p>
                      <a:pPr marL="0" lvl="0" indent="0" algn="ctr" rtl="0">
                        <a:spcBef>
                          <a:spcPts val="0"/>
                        </a:spcBef>
                        <a:spcAft>
                          <a:spcPts val="0"/>
                        </a:spcAft>
                        <a:buNone/>
                      </a:pPr>
                      <a:r>
                        <a:rPr lang="zh-CN" sz="1200"/>
                        <a:t>177.4</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451.3</a:t>
                      </a:r>
                      <a:endParaRPr sz="1200" b="1">
                        <a:solidFill>
                          <a:schemeClr val="dk1"/>
                        </a:solidFill>
                      </a:endParaRPr>
                    </a:p>
                  </a:txBody>
                  <a:tcPr marL="91425" marR="91425" marT="91425" marB="91425"/>
                </a:tc>
                <a:extLst>
                  <a:ext uri="{0D108BD9-81ED-4DB2-BD59-A6C34878D82A}">
                    <a16:rowId xmlns:a16="http://schemas.microsoft.com/office/drawing/2014/main" val="10001"/>
                  </a:ext>
                </a:extLst>
              </a:tr>
              <a:tr h="344725">
                <a:tc>
                  <a:txBody>
                    <a:bodyPr/>
                    <a:lstStyle/>
                    <a:p>
                      <a:pPr marL="0" lvl="0" indent="0" algn="l" rtl="0">
                        <a:spcBef>
                          <a:spcPts val="0"/>
                        </a:spcBef>
                        <a:spcAft>
                          <a:spcPts val="0"/>
                        </a:spcAft>
                        <a:buNone/>
                      </a:pPr>
                      <a:r>
                        <a:rPr lang="zh-CN" sz="1200"/>
                        <a:t>5k</a:t>
                      </a:r>
                      <a:endParaRPr sz="1200"/>
                    </a:p>
                  </a:txBody>
                  <a:tcPr marL="91425" marR="91425" marT="91425" marB="91425"/>
                </a:tc>
                <a:tc>
                  <a:txBody>
                    <a:bodyPr/>
                    <a:lstStyle/>
                    <a:p>
                      <a:pPr marL="0" lvl="0" indent="0" algn="ctr" rtl="0">
                        <a:spcBef>
                          <a:spcPts val="0"/>
                        </a:spcBef>
                        <a:spcAft>
                          <a:spcPts val="0"/>
                        </a:spcAft>
                        <a:buNone/>
                      </a:pPr>
                      <a:r>
                        <a:rPr lang="zh-CN" sz="1200"/>
                        <a:t>191.0</a:t>
                      </a:r>
                      <a:endParaRPr sz="1200"/>
                    </a:p>
                  </a:txBody>
                  <a:tcPr marL="91425" marR="91425" marT="91425" marB="91425"/>
                </a:tc>
                <a:tc>
                  <a:txBody>
                    <a:bodyPr/>
                    <a:lstStyle/>
                    <a:p>
                      <a:pPr marL="0" lvl="0" indent="0" algn="ctr" rtl="0">
                        <a:spcBef>
                          <a:spcPts val="0"/>
                        </a:spcBef>
                        <a:spcAft>
                          <a:spcPts val="0"/>
                        </a:spcAft>
                        <a:buNone/>
                      </a:pPr>
                      <a:r>
                        <a:rPr lang="zh-CN" sz="1200"/>
                        <a:t>162.0</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390.5</a:t>
                      </a:r>
                      <a:endParaRPr sz="1200" b="1">
                        <a:solidFill>
                          <a:schemeClr val="dk1"/>
                        </a:solidFill>
                      </a:endParaRPr>
                    </a:p>
                  </a:txBody>
                  <a:tcPr marL="91425" marR="91425" marT="91425" marB="91425"/>
                </a:tc>
                <a:extLst>
                  <a:ext uri="{0D108BD9-81ED-4DB2-BD59-A6C34878D82A}">
                    <a16:rowId xmlns:a16="http://schemas.microsoft.com/office/drawing/2014/main" val="10002"/>
                  </a:ext>
                </a:extLst>
              </a:tr>
              <a:tr h="344725">
                <a:tc>
                  <a:txBody>
                    <a:bodyPr/>
                    <a:lstStyle/>
                    <a:p>
                      <a:pPr marL="0" lvl="0" indent="0" algn="l" rtl="0">
                        <a:spcBef>
                          <a:spcPts val="0"/>
                        </a:spcBef>
                        <a:spcAft>
                          <a:spcPts val="0"/>
                        </a:spcAft>
                        <a:buNone/>
                      </a:pPr>
                      <a:r>
                        <a:rPr lang="zh-CN" sz="1200"/>
                        <a:t>113K</a:t>
                      </a:r>
                      <a:endParaRPr sz="1200"/>
                    </a:p>
                  </a:txBody>
                  <a:tcPr marL="91425" marR="91425" marT="91425" marB="91425"/>
                </a:tc>
                <a:tc>
                  <a:txBody>
                    <a:bodyPr/>
                    <a:lstStyle/>
                    <a:p>
                      <a:pPr marL="0" lvl="0" indent="0" algn="ctr" rtl="0">
                        <a:spcBef>
                          <a:spcPts val="0"/>
                        </a:spcBef>
                        <a:spcAft>
                          <a:spcPts val="0"/>
                        </a:spcAft>
                        <a:buNone/>
                      </a:pPr>
                      <a:r>
                        <a:rPr lang="zh-CN" sz="1200"/>
                        <a:t>101.2</a:t>
                      </a:r>
                      <a:endParaRPr sz="1200"/>
                    </a:p>
                  </a:txBody>
                  <a:tcPr marL="91425" marR="91425" marT="91425" marB="91425"/>
                </a:tc>
                <a:tc>
                  <a:txBody>
                    <a:bodyPr/>
                    <a:lstStyle/>
                    <a:p>
                      <a:pPr marL="0" lvl="0" indent="0" algn="ctr" rtl="0">
                        <a:spcBef>
                          <a:spcPts val="0"/>
                        </a:spcBef>
                        <a:spcAft>
                          <a:spcPts val="0"/>
                        </a:spcAft>
                        <a:buNone/>
                      </a:pPr>
                      <a:r>
                        <a:rPr lang="zh-CN" sz="1200"/>
                        <a:t>5.4</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275.5</a:t>
                      </a:r>
                      <a:endParaRPr sz="1200" b="1">
                        <a:solidFill>
                          <a:schemeClr val="dk1"/>
                        </a:solidFill>
                      </a:endParaRPr>
                    </a:p>
                  </a:txBody>
                  <a:tcPr marL="91425" marR="91425" marT="91425" marB="91425"/>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zh-CN" sz="1200"/>
                        <a:t>1M</a:t>
                      </a:r>
                      <a:endParaRPr sz="1200"/>
                    </a:p>
                  </a:txBody>
                  <a:tcPr marL="91425" marR="91425" marT="91425" marB="91425"/>
                </a:tc>
                <a:tc>
                  <a:txBody>
                    <a:bodyPr/>
                    <a:lstStyle/>
                    <a:p>
                      <a:pPr marL="0" lvl="0" indent="0" algn="ctr" rtl="0">
                        <a:spcBef>
                          <a:spcPts val="0"/>
                        </a:spcBef>
                        <a:spcAft>
                          <a:spcPts val="0"/>
                        </a:spcAft>
                        <a:buNone/>
                      </a:pPr>
                      <a:r>
                        <a:rPr lang="zh-CN" sz="1200"/>
                        <a:t>21.7</a:t>
                      </a:r>
                      <a:endParaRPr sz="1200"/>
                    </a:p>
                  </a:txBody>
                  <a:tcPr marL="91425" marR="91425" marT="91425" marB="91425"/>
                </a:tc>
                <a:tc>
                  <a:txBody>
                    <a:bodyPr/>
                    <a:lstStyle/>
                    <a:p>
                      <a:pPr marL="0" lvl="0" indent="0" algn="ctr" rtl="0">
                        <a:spcBef>
                          <a:spcPts val="0"/>
                        </a:spcBef>
                        <a:spcAft>
                          <a:spcPts val="0"/>
                        </a:spcAft>
                        <a:buNone/>
                      </a:pPr>
                      <a:r>
                        <a:rPr lang="zh-CN" sz="1200"/>
                        <a:t>0.3</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117.3</a:t>
                      </a:r>
                      <a:endParaRPr sz="1200" b="1">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sp>
        <p:nvSpPr>
          <p:cNvPr id="4435" name="Google Shape;4435;p271"/>
          <p:cNvSpPr txBox="1"/>
          <p:nvPr/>
        </p:nvSpPr>
        <p:spPr>
          <a:xfrm>
            <a:off x="574638" y="401860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      Effectiveness (R@5 / Hit@5)</a:t>
            </a:r>
            <a:endParaRPr sz="1800" b="1">
              <a:solidFill>
                <a:schemeClr val="dk1"/>
              </a:solidFill>
              <a:latin typeface="Source Sans Pro"/>
              <a:ea typeface="Source Sans Pro"/>
              <a:cs typeface="Source Sans Pro"/>
              <a:sym typeface="Source Sans Pro"/>
            </a:endParaRPr>
          </a:p>
        </p:txBody>
      </p:sp>
      <p:sp>
        <p:nvSpPr>
          <p:cNvPr id="4436" name="Google Shape;4436;p271"/>
          <p:cNvSpPr txBox="1"/>
          <p:nvPr/>
        </p:nvSpPr>
        <p:spPr>
          <a:xfrm>
            <a:off x="4917575" y="401860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          Efficiency ( Query/s)</a:t>
            </a:r>
            <a:endParaRPr sz="1800" b="1">
              <a:solidFill>
                <a:schemeClr val="dk1"/>
              </a:solidFill>
              <a:latin typeface="Source Sans Pro"/>
              <a:ea typeface="Source Sans Pro"/>
              <a:cs typeface="Source Sans Pro"/>
              <a:sym typeface="Source Sans Pro"/>
            </a:endParaRPr>
          </a:p>
        </p:txBody>
      </p:sp>
      <p:sp>
        <p:nvSpPr>
          <p:cNvPr id="4437" name="Google Shape;4437;p271"/>
          <p:cNvSpPr/>
          <p:nvPr/>
        </p:nvSpPr>
        <p:spPr>
          <a:xfrm>
            <a:off x="449800" y="2487075"/>
            <a:ext cx="52800" cy="10584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38" name="Google Shape;4438;p271"/>
          <p:cNvSpPr txBox="1"/>
          <p:nvPr/>
        </p:nvSpPr>
        <p:spPr>
          <a:xfrm>
            <a:off x="652625" y="134415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State of the art at the time!</a:t>
            </a:r>
            <a:endParaRPr sz="1800">
              <a:solidFill>
                <a:schemeClr val="lt2"/>
              </a:solidFill>
              <a:latin typeface="Source Sans Pro"/>
              <a:ea typeface="Source Sans Pro"/>
              <a:cs typeface="Source Sans Pro"/>
              <a:sym typeface="Source Sans Pro"/>
            </a:endParaRPr>
          </a:p>
        </p:txBody>
      </p:sp>
      <p:cxnSp>
        <p:nvCxnSpPr>
          <p:cNvPr id="4439" name="Google Shape;4439;p271"/>
          <p:cNvCxnSpPr>
            <a:stCxn id="4437" idx="1"/>
            <a:endCxn id="4438" idx="1"/>
          </p:cNvCxnSpPr>
          <p:nvPr/>
        </p:nvCxnSpPr>
        <p:spPr>
          <a:xfrm rot="10800000" flipH="1">
            <a:off x="449800" y="1575075"/>
            <a:ext cx="202800" cy="1441200"/>
          </a:xfrm>
          <a:prstGeom prst="curvedConnector3">
            <a:avLst>
              <a:gd name="adj1" fmla="val -117419"/>
            </a:avLst>
          </a:prstGeom>
          <a:noFill/>
          <a:ln w="9525" cap="flat" cmpd="sng">
            <a:solidFill>
              <a:schemeClr val="dk2"/>
            </a:solidFill>
            <a:prstDash val="solid"/>
            <a:round/>
            <a:headEnd type="triangle" w="med" len="med"/>
            <a:tailEnd type="none" w="med" len="med"/>
          </a:ln>
        </p:spPr>
      </p:cxn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4443"/>
        <p:cNvGrpSpPr/>
        <p:nvPr/>
      </p:nvGrpSpPr>
      <p:grpSpPr>
        <a:xfrm>
          <a:off x="0" y="0"/>
          <a:ext cx="0" cy="0"/>
          <a:chOff x="0" y="0"/>
          <a:chExt cx="0" cy="0"/>
        </a:xfrm>
      </p:grpSpPr>
      <p:sp>
        <p:nvSpPr>
          <p:cNvPr id="4444" name="Google Shape;4444;p27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a:p>
            <a:pPr marL="0" lvl="0" indent="0" algn="l" rtl="0">
              <a:spcBef>
                <a:spcPts val="0"/>
              </a:spcBef>
              <a:spcAft>
                <a:spcPts val="0"/>
              </a:spcAft>
              <a:buNone/>
            </a:pPr>
            <a:endParaRPr/>
          </a:p>
        </p:txBody>
      </p:sp>
      <p:sp>
        <p:nvSpPr>
          <p:cNvPr id="4445" name="Google Shape;4445;p27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232</a:t>
            </a:fld>
            <a:endParaRPr/>
          </a:p>
        </p:txBody>
      </p:sp>
      <p:graphicFrame>
        <p:nvGraphicFramePr>
          <p:cNvPr id="4446" name="Google Shape;4446;p272"/>
          <p:cNvGraphicFramePr/>
          <p:nvPr/>
        </p:nvGraphicFramePr>
        <p:xfrm>
          <a:off x="535625" y="1875925"/>
          <a:ext cx="3748825" cy="2072610"/>
        </p:xfrm>
        <a:graphic>
          <a:graphicData uri="http://schemas.openxmlformats.org/drawingml/2006/table">
            <a:tbl>
              <a:tblPr>
                <a:noFill/>
                <a:tableStyleId>{A134EB8B-E915-435F-AA6A-CB131EBE8F9E}</a:tableStyleId>
              </a:tblPr>
              <a:tblGrid>
                <a:gridCol w="2418050">
                  <a:extLst>
                    <a:ext uri="{9D8B030D-6E8A-4147-A177-3AD203B41FA5}">
                      <a16:colId xmlns:a16="http://schemas.microsoft.com/office/drawing/2014/main" val="20000"/>
                    </a:ext>
                  </a:extLst>
                </a:gridCol>
                <a:gridCol w="1330775">
                  <a:extLst>
                    <a:ext uri="{9D8B030D-6E8A-4147-A177-3AD203B41FA5}">
                      <a16:colId xmlns:a16="http://schemas.microsoft.com/office/drawing/2014/main" val="20001"/>
                    </a:ext>
                  </a:extLst>
                </a:gridCol>
              </a:tblGrid>
              <a:tr h="519175">
                <a:tc>
                  <a:txBody>
                    <a:bodyPr/>
                    <a:lstStyle/>
                    <a:p>
                      <a:pPr marL="0" lvl="0" indent="0" algn="ctr" rtl="0">
                        <a:spcBef>
                          <a:spcPts val="0"/>
                        </a:spcBef>
                        <a:spcAft>
                          <a:spcPts val="0"/>
                        </a:spcAft>
                        <a:buNone/>
                      </a:pPr>
                      <a:r>
                        <a:rPr lang="zh-CN" sz="1200" b="1"/>
                        <a:t>Method</a:t>
                      </a:r>
                      <a:endParaRPr sz="1200" b="1"/>
                    </a:p>
                  </a:txBody>
                  <a:tcPr marL="91425" marR="91425" marT="91425" marB="91425"/>
                </a:tc>
                <a:tc>
                  <a:txBody>
                    <a:bodyPr/>
                    <a:lstStyle/>
                    <a:p>
                      <a:pPr marL="0" lvl="0" indent="0" algn="ctr" rtl="0">
                        <a:spcBef>
                          <a:spcPts val="0"/>
                        </a:spcBef>
                        <a:spcAft>
                          <a:spcPts val="0"/>
                        </a:spcAft>
                        <a:buNone/>
                      </a:pPr>
                      <a:r>
                        <a:rPr lang="zh-CN" sz="1200" b="1"/>
                        <a:t>MSCOCO 5k (R@5)</a:t>
                      </a:r>
                      <a:endParaRPr sz="12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CAMP (Dense, 2019)</a:t>
                      </a:r>
                      <a:endParaRPr sz="1200"/>
                    </a:p>
                  </a:txBody>
                  <a:tcPr marL="91425" marR="91425" marT="91425" marB="91425"/>
                </a:tc>
                <a:tc>
                  <a:txBody>
                    <a:bodyPr/>
                    <a:lstStyle/>
                    <a:p>
                      <a:pPr marL="0" lvl="0" indent="0" algn="ctr" rtl="0">
                        <a:spcBef>
                          <a:spcPts val="0"/>
                        </a:spcBef>
                        <a:spcAft>
                          <a:spcPts val="0"/>
                        </a:spcAft>
                        <a:buNone/>
                      </a:pPr>
                      <a:r>
                        <a:rPr lang="zh-CN" sz="1200"/>
                        <a:t>68.9</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SCAN (Dense, 2018)</a:t>
                      </a:r>
                      <a:endParaRPr sz="1200"/>
                    </a:p>
                  </a:txBody>
                  <a:tcPr marL="91425" marR="91425" marT="91425" marB="91425"/>
                </a:tc>
                <a:tc>
                  <a:txBody>
                    <a:bodyPr/>
                    <a:lstStyle/>
                    <a:p>
                      <a:pPr marL="0" lvl="0" indent="0" algn="ctr" rtl="0">
                        <a:spcBef>
                          <a:spcPts val="0"/>
                        </a:spcBef>
                        <a:spcAft>
                          <a:spcPts val="0"/>
                        </a:spcAft>
                        <a:buNone/>
                      </a:pPr>
                      <a:r>
                        <a:rPr lang="zh-CN" sz="1200"/>
                        <a:t>69.3</a:t>
                      </a:r>
                      <a:endParaRPr sz="12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CVSE (Dense, 2020)</a:t>
                      </a:r>
                      <a:endParaRPr sz="1200"/>
                    </a:p>
                  </a:txBody>
                  <a:tcPr marL="91425" marR="91425" marT="91425" marB="91425"/>
                </a:tc>
                <a:tc>
                  <a:txBody>
                    <a:bodyPr/>
                    <a:lstStyle/>
                    <a:p>
                      <a:pPr marL="0" lvl="0" indent="0" algn="ctr" rtl="0">
                        <a:spcBef>
                          <a:spcPts val="0"/>
                        </a:spcBef>
                        <a:spcAft>
                          <a:spcPts val="0"/>
                        </a:spcAft>
                        <a:buNone/>
                      </a:pPr>
                      <a:r>
                        <a:rPr lang="zh-CN" sz="1200"/>
                        <a:t>66.4</a:t>
                      </a:r>
                      <a:endParaRPr sz="12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1200"/>
                        <a:t>VisualSparta (Sparse, 2021)</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73.0</a:t>
                      </a:r>
                      <a:endParaRPr sz="1200" b="1">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graphicFrame>
        <p:nvGraphicFramePr>
          <p:cNvPr id="4447" name="Google Shape;4447;p272"/>
          <p:cNvGraphicFramePr/>
          <p:nvPr/>
        </p:nvGraphicFramePr>
        <p:xfrm>
          <a:off x="4572000" y="1907588"/>
          <a:ext cx="4075700" cy="2011530"/>
        </p:xfrm>
        <a:graphic>
          <a:graphicData uri="http://schemas.openxmlformats.org/drawingml/2006/table">
            <a:tbl>
              <a:tblPr>
                <a:noFill/>
                <a:tableStyleId>{A134EB8B-E915-435F-AA6A-CB131EBE8F9E}</a:tableStyleId>
              </a:tblPr>
              <a:tblGrid>
                <a:gridCol w="1018925">
                  <a:extLst>
                    <a:ext uri="{9D8B030D-6E8A-4147-A177-3AD203B41FA5}">
                      <a16:colId xmlns:a16="http://schemas.microsoft.com/office/drawing/2014/main" val="20000"/>
                    </a:ext>
                  </a:extLst>
                </a:gridCol>
                <a:gridCol w="1018925">
                  <a:extLst>
                    <a:ext uri="{9D8B030D-6E8A-4147-A177-3AD203B41FA5}">
                      <a16:colId xmlns:a16="http://schemas.microsoft.com/office/drawing/2014/main" val="20001"/>
                    </a:ext>
                  </a:extLst>
                </a:gridCol>
                <a:gridCol w="921575">
                  <a:extLst>
                    <a:ext uri="{9D8B030D-6E8A-4147-A177-3AD203B41FA5}">
                      <a16:colId xmlns:a16="http://schemas.microsoft.com/office/drawing/2014/main" val="20002"/>
                    </a:ext>
                  </a:extLst>
                </a:gridCol>
                <a:gridCol w="1116275">
                  <a:extLst>
                    <a:ext uri="{9D8B030D-6E8A-4147-A177-3AD203B41FA5}">
                      <a16:colId xmlns:a16="http://schemas.microsoft.com/office/drawing/2014/main" val="20003"/>
                    </a:ext>
                  </a:extLst>
                </a:gridCol>
              </a:tblGrid>
              <a:tr h="472650">
                <a:tc>
                  <a:txBody>
                    <a:bodyPr/>
                    <a:lstStyle/>
                    <a:p>
                      <a:pPr marL="0" lvl="0" indent="0" algn="ctr" rtl="0">
                        <a:spcBef>
                          <a:spcPts val="0"/>
                        </a:spcBef>
                        <a:spcAft>
                          <a:spcPts val="0"/>
                        </a:spcAft>
                        <a:buNone/>
                      </a:pPr>
                      <a:r>
                        <a:rPr lang="zh-CN" sz="1200" b="1"/>
                        <a:t># Images</a:t>
                      </a:r>
                      <a:endParaRPr sz="1200" b="1"/>
                    </a:p>
                  </a:txBody>
                  <a:tcPr marL="91425" marR="91425" marT="91425" marB="91425"/>
                </a:tc>
                <a:tc>
                  <a:txBody>
                    <a:bodyPr/>
                    <a:lstStyle/>
                    <a:p>
                      <a:pPr marL="0" lvl="0" indent="0" algn="ctr" rtl="0">
                        <a:spcBef>
                          <a:spcPts val="0"/>
                        </a:spcBef>
                        <a:spcAft>
                          <a:spcPts val="0"/>
                        </a:spcAft>
                        <a:buNone/>
                      </a:pPr>
                      <a:r>
                        <a:rPr lang="zh-CN" sz="1200" b="1"/>
                        <a:t>CVSE (</a:t>
                      </a:r>
                      <a:r>
                        <a:rPr lang="zh-CN" sz="1200" b="1">
                          <a:solidFill>
                            <a:schemeClr val="dk1"/>
                          </a:solidFill>
                        </a:rPr>
                        <a:t>GPU</a:t>
                      </a:r>
                      <a:r>
                        <a:rPr lang="zh-CN" sz="1200" b="1"/>
                        <a:t>)</a:t>
                      </a:r>
                      <a:endParaRPr sz="1200" b="1"/>
                    </a:p>
                  </a:txBody>
                  <a:tcPr marL="91425" marR="91425" marT="91425" marB="91425"/>
                </a:tc>
                <a:tc>
                  <a:txBody>
                    <a:bodyPr/>
                    <a:lstStyle/>
                    <a:p>
                      <a:pPr marL="0" lvl="0" indent="0" algn="ctr" rtl="0">
                        <a:spcBef>
                          <a:spcPts val="0"/>
                        </a:spcBef>
                        <a:spcAft>
                          <a:spcPts val="0"/>
                        </a:spcAft>
                        <a:buNone/>
                      </a:pPr>
                      <a:r>
                        <a:rPr lang="zh-CN" sz="1200" b="1"/>
                        <a:t>CVSE (CPU)</a:t>
                      </a:r>
                      <a:endParaRPr sz="1200" b="1"/>
                    </a:p>
                  </a:txBody>
                  <a:tcPr marL="91425" marR="91425" marT="91425" marB="91425"/>
                </a:tc>
                <a:tc>
                  <a:txBody>
                    <a:bodyPr/>
                    <a:lstStyle/>
                    <a:p>
                      <a:pPr marL="0" lvl="0" indent="0" algn="ctr" rtl="0">
                        <a:spcBef>
                          <a:spcPts val="0"/>
                        </a:spcBef>
                        <a:spcAft>
                          <a:spcPts val="0"/>
                        </a:spcAft>
                        <a:buNone/>
                      </a:pPr>
                      <a:r>
                        <a:rPr lang="zh-CN" sz="1200" b="1"/>
                        <a:t>VisualSparta</a:t>
                      </a:r>
                      <a:br>
                        <a:rPr lang="zh-CN" sz="1200" b="1"/>
                      </a:br>
                      <a:r>
                        <a:rPr lang="zh-CN" sz="1200" b="1"/>
                        <a:t>(CPU)</a:t>
                      </a:r>
                      <a:endParaRPr sz="1200" b="1"/>
                    </a:p>
                  </a:txBody>
                  <a:tcPr marL="91425" marR="91425" marT="91425" marB="91425"/>
                </a:tc>
                <a:extLst>
                  <a:ext uri="{0D108BD9-81ED-4DB2-BD59-A6C34878D82A}">
                    <a16:rowId xmlns:a16="http://schemas.microsoft.com/office/drawing/2014/main" val="10000"/>
                  </a:ext>
                </a:extLst>
              </a:tr>
              <a:tr h="344725">
                <a:tc>
                  <a:txBody>
                    <a:bodyPr/>
                    <a:lstStyle/>
                    <a:p>
                      <a:pPr marL="0" lvl="0" indent="0" algn="l" rtl="0">
                        <a:spcBef>
                          <a:spcPts val="0"/>
                        </a:spcBef>
                        <a:spcAft>
                          <a:spcPts val="0"/>
                        </a:spcAft>
                        <a:buNone/>
                      </a:pPr>
                      <a:r>
                        <a:rPr lang="zh-CN" sz="1200"/>
                        <a:t>1K</a:t>
                      </a:r>
                      <a:endParaRPr sz="1200"/>
                    </a:p>
                  </a:txBody>
                  <a:tcPr marL="91425" marR="91425" marT="91425" marB="91425"/>
                </a:tc>
                <a:tc>
                  <a:txBody>
                    <a:bodyPr/>
                    <a:lstStyle/>
                    <a:p>
                      <a:pPr marL="0" lvl="0" indent="0" algn="ctr" rtl="0">
                        <a:spcBef>
                          <a:spcPts val="0"/>
                        </a:spcBef>
                        <a:spcAft>
                          <a:spcPts val="0"/>
                        </a:spcAft>
                        <a:buNone/>
                      </a:pPr>
                      <a:r>
                        <a:rPr lang="zh-CN" sz="1200"/>
                        <a:t>195.1</a:t>
                      </a:r>
                      <a:endParaRPr sz="1200"/>
                    </a:p>
                  </a:txBody>
                  <a:tcPr marL="91425" marR="91425" marT="91425" marB="91425"/>
                </a:tc>
                <a:tc>
                  <a:txBody>
                    <a:bodyPr/>
                    <a:lstStyle/>
                    <a:p>
                      <a:pPr marL="0" lvl="0" indent="0" algn="ctr" rtl="0">
                        <a:spcBef>
                          <a:spcPts val="0"/>
                        </a:spcBef>
                        <a:spcAft>
                          <a:spcPts val="0"/>
                        </a:spcAft>
                        <a:buNone/>
                      </a:pPr>
                      <a:r>
                        <a:rPr lang="zh-CN" sz="1200"/>
                        <a:t>177.4</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451.3</a:t>
                      </a:r>
                      <a:endParaRPr sz="1200" b="1">
                        <a:solidFill>
                          <a:schemeClr val="dk1"/>
                        </a:solidFill>
                      </a:endParaRPr>
                    </a:p>
                  </a:txBody>
                  <a:tcPr marL="91425" marR="91425" marT="91425" marB="91425"/>
                </a:tc>
                <a:extLst>
                  <a:ext uri="{0D108BD9-81ED-4DB2-BD59-A6C34878D82A}">
                    <a16:rowId xmlns:a16="http://schemas.microsoft.com/office/drawing/2014/main" val="10001"/>
                  </a:ext>
                </a:extLst>
              </a:tr>
              <a:tr h="344725">
                <a:tc>
                  <a:txBody>
                    <a:bodyPr/>
                    <a:lstStyle/>
                    <a:p>
                      <a:pPr marL="0" lvl="0" indent="0" algn="l" rtl="0">
                        <a:spcBef>
                          <a:spcPts val="0"/>
                        </a:spcBef>
                        <a:spcAft>
                          <a:spcPts val="0"/>
                        </a:spcAft>
                        <a:buNone/>
                      </a:pPr>
                      <a:r>
                        <a:rPr lang="zh-CN" sz="1200"/>
                        <a:t>5k</a:t>
                      </a:r>
                      <a:endParaRPr sz="1200"/>
                    </a:p>
                  </a:txBody>
                  <a:tcPr marL="91425" marR="91425" marT="91425" marB="91425"/>
                </a:tc>
                <a:tc>
                  <a:txBody>
                    <a:bodyPr/>
                    <a:lstStyle/>
                    <a:p>
                      <a:pPr marL="0" lvl="0" indent="0" algn="ctr" rtl="0">
                        <a:spcBef>
                          <a:spcPts val="0"/>
                        </a:spcBef>
                        <a:spcAft>
                          <a:spcPts val="0"/>
                        </a:spcAft>
                        <a:buNone/>
                      </a:pPr>
                      <a:r>
                        <a:rPr lang="zh-CN" sz="1200"/>
                        <a:t>191.0</a:t>
                      </a:r>
                      <a:endParaRPr sz="1200"/>
                    </a:p>
                  </a:txBody>
                  <a:tcPr marL="91425" marR="91425" marT="91425" marB="91425"/>
                </a:tc>
                <a:tc>
                  <a:txBody>
                    <a:bodyPr/>
                    <a:lstStyle/>
                    <a:p>
                      <a:pPr marL="0" lvl="0" indent="0" algn="ctr" rtl="0">
                        <a:spcBef>
                          <a:spcPts val="0"/>
                        </a:spcBef>
                        <a:spcAft>
                          <a:spcPts val="0"/>
                        </a:spcAft>
                        <a:buNone/>
                      </a:pPr>
                      <a:r>
                        <a:rPr lang="zh-CN" sz="1200"/>
                        <a:t>162.0</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390.5</a:t>
                      </a:r>
                      <a:endParaRPr sz="1200" b="1">
                        <a:solidFill>
                          <a:schemeClr val="dk1"/>
                        </a:solidFill>
                      </a:endParaRPr>
                    </a:p>
                  </a:txBody>
                  <a:tcPr marL="91425" marR="91425" marT="91425" marB="91425"/>
                </a:tc>
                <a:extLst>
                  <a:ext uri="{0D108BD9-81ED-4DB2-BD59-A6C34878D82A}">
                    <a16:rowId xmlns:a16="http://schemas.microsoft.com/office/drawing/2014/main" val="10002"/>
                  </a:ext>
                </a:extLst>
              </a:tr>
              <a:tr h="344725">
                <a:tc>
                  <a:txBody>
                    <a:bodyPr/>
                    <a:lstStyle/>
                    <a:p>
                      <a:pPr marL="0" lvl="0" indent="0" algn="l" rtl="0">
                        <a:spcBef>
                          <a:spcPts val="0"/>
                        </a:spcBef>
                        <a:spcAft>
                          <a:spcPts val="0"/>
                        </a:spcAft>
                        <a:buNone/>
                      </a:pPr>
                      <a:r>
                        <a:rPr lang="zh-CN" sz="1200"/>
                        <a:t>113K</a:t>
                      </a:r>
                      <a:endParaRPr sz="1200"/>
                    </a:p>
                  </a:txBody>
                  <a:tcPr marL="91425" marR="91425" marT="91425" marB="91425"/>
                </a:tc>
                <a:tc>
                  <a:txBody>
                    <a:bodyPr/>
                    <a:lstStyle/>
                    <a:p>
                      <a:pPr marL="0" lvl="0" indent="0" algn="ctr" rtl="0">
                        <a:spcBef>
                          <a:spcPts val="0"/>
                        </a:spcBef>
                        <a:spcAft>
                          <a:spcPts val="0"/>
                        </a:spcAft>
                        <a:buNone/>
                      </a:pPr>
                      <a:r>
                        <a:rPr lang="zh-CN" sz="1200"/>
                        <a:t>101.2</a:t>
                      </a:r>
                      <a:endParaRPr sz="1200"/>
                    </a:p>
                  </a:txBody>
                  <a:tcPr marL="91425" marR="91425" marT="91425" marB="91425"/>
                </a:tc>
                <a:tc>
                  <a:txBody>
                    <a:bodyPr/>
                    <a:lstStyle/>
                    <a:p>
                      <a:pPr marL="0" lvl="0" indent="0" algn="ctr" rtl="0">
                        <a:spcBef>
                          <a:spcPts val="0"/>
                        </a:spcBef>
                        <a:spcAft>
                          <a:spcPts val="0"/>
                        </a:spcAft>
                        <a:buNone/>
                      </a:pPr>
                      <a:r>
                        <a:rPr lang="zh-CN" sz="1200"/>
                        <a:t>5.4</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275.5</a:t>
                      </a:r>
                      <a:endParaRPr sz="1200" b="1">
                        <a:solidFill>
                          <a:schemeClr val="dk1"/>
                        </a:solidFill>
                      </a:endParaRPr>
                    </a:p>
                  </a:txBody>
                  <a:tcPr marL="91425" marR="91425" marT="91425" marB="91425"/>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zh-CN" sz="1200"/>
                        <a:t>1M</a:t>
                      </a:r>
                      <a:endParaRPr sz="1200"/>
                    </a:p>
                  </a:txBody>
                  <a:tcPr marL="91425" marR="91425" marT="91425" marB="91425"/>
                </a:tc>
                <a:tc>
                  <a:txBody>
                    <a:bodyPr/>
                    <a:lstStyle/>
                    <a:p>
                      <a:pPr marL="0" lvl="0" indent="0" algn="ctr" rtl="0">
                        <a:spcBef>
                          <a:spcPts val="0"/>
                        </a:spcBef>
                        <a:spcAft>
                          <a:spcPts val="0"/>
                        </a:spcAft>
                        <a:buNone/>
                      </a:pPr>
                      <a:r>
                        <a:rPr lang="zh-CN" sz="1200"/>
                        <a:t>21.7</a:t>
                      </a:r>
                      <a:endParaRPr sz="1200"/>
                    </a:p>
                  </a:txBody>
                  <a:tcPr marL="91425" marR="91425" marT="91425" marB="91425"/>
                </a:tc>
                <a:tc>
                  <a:txBody>
                    <a:bodyPr/>
                    <a:lstStyle/>
                    <a:p>
                      <a:pPr marL="0" lvl="0" indent="0" algn="ctr" rtl="0">
                        <a:spcBef>
                          <a:spcPts val="0"/>
                        </a:spcBef>
                        <a:spcAft>
                          <a:spcPts val="0"/>
                        </a:spcAft>
                        <a:buNone/>
                      </a:pPr>
                      <a:r>
                        <a:rPr lang="zh-CN" sz="1200"/>
                        <a:t>0.3</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117.3</a:t>
                      </a:r>
                      <a:endParaRPr sz="1200" b="1">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sp>
        <p:nvSpPr>
          <p:cNvPr id="4448" name="Google Shape;4448;p272"/>
          <p:cNvSpPr txBox="1"/>
          <p:nvPr/>
        </p:nvSpPr>
        <p:spPr>
          <a:xfrm>
            <a:off x="574638" y="401860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      Effectiveness (R@5 / Hit@5)</a:t>
            </a:r>
            <a:endParaRPr sz="1800" b="1">
              <a:solidFill>
                <a:schemeClr val="dk1"/>
              </a:solidFill>
              <a:latin typeface="Source Sans Pro"/>
              <a:ea typeface="Source Sans Pro"/>
              <a:cs typeface="Source Sans Pro"/>
              <a:sym typeface="Source Sans Pro"/>
            </a:endParaRPr>
          </a:p>
        </p:txBody>
      </p:sp>
      <p:sp>
        <p:nvSpPr>
          <p:cNvPr id="4449" name="Google Shape;4449;p272"/>
          <p:cNvSpPr txBox="1"/>
          <p:nvPr/>
        </p:nvSpPr>
        <p:spPr>
          <a:xfrm>
            <a:off x="4917575" y="401860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          Efficiency ( Query/s)</a:t>
            </a:r>
            <a:endParaRPr sz="1800" b="1">
              <a:solidFill>
                <a:schemeClr val="dk1"/>
              </a:solidFill>
              <a:latin typeface="Source Sans Pro"/>
              <a:ea typeface="Source Sans Pro"/>
              <a:cs typeface="Source Sans Pro"/>
              <a:sym typeface="Source Sans Pro"/>
            </a:endParaRPr>
          </a:p>
        </p:txBody>
      </p:sp>
      <p:sp>
        <p:nvSpPr>
          <p:cNvPr id="4450" name="Google Shape;4450;p272"/>
          <p:cNvSpPr/>
          <p:nvPr/>
        </p:nvSpPr>
        <p:spPr>
          <a:xfrm>
            <a:off x="449800" y="2487075"/>
            <a:ext cx="52800" cy="10584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51" name="Google Shape;4451;p272"/>
          <p:cNvSpPr txBox="1"/>
          <p:nvPr/>
        </p:nvSpPr>
        <p:spPr>
          <a:xfrm>
            <a:off x="652625" y="134415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State of the art at the time!</a:t>
            </a:r>
            <a:endParaRPr sz="1800">
              <a:solidFill>
                <a:schemeClr val="lt2"/>
              </a:solidFill>
              <a:latin typeface="Source Sans Pro"/>
              <a:ea typeface="Source Sans Pro"/>
              <a:cs typeface="Source Sans Pro"/>
              <a:sym typeface="Source Sans Pro"/>
            </a:endParaRPr>
          </a:p>
        </p:txBody>
      </p:sp>
      <p:cxnSp>
        <p:nvCxnSpPr>
          <p:cNvPr id="4452" name="Google Shape;4452;p272"/>
          <p:cNvCxnSpPr>
            <a:stCxn id="4450" idx="1"/>
            <a:endCxn id="4451" idx="1"/>
          </p:cNvCxnSpPr>
          <p:nvPr/>
        </p:nvCxnSpPr>
        <p:spPr>
          <a:xfrm rot="10800000" flipH="1">
            <a:off x="449800" y="1575075"/>
            <a:ext cx="202800" cy="1441200"/>
          </a:xfrm>
          <a:prstGeom prst="curvedConnector3">
            <a:avLst>
              <a:gd name="adj1" fmla="val -117419"/>
            </a:avLst>
          </a:prstGeom>
          <a:noFill/>
          <a:ln w="9525" cap="flat" cmpd="sng">
            <a:solidFill>
              <a:schemeClr val="dk2"/>
            </a:solidFill>
            <a:prstDash val="solid"/>
            <a:round/>
            <a:headEnd type="triangle" w="med" len="med"/>
            <a:tailEnd type="none" w="med" len="med"/>
          </a:ln>
        </p:spPr>
      </p:cxnSp>
      <p:sp>
        <p:nvSpPr>
          <p:cNvPr id="4453" name="Google Shape;4453;p272"/>
          <p:cNvSpPr txBox="1"/>
          <p:nvPr/>
        </p:nvSpPr>
        <p:spPr>
          <a:xfrm>
            <a:off x="7452425" y="3777975"/>
            <a:ext cx="1911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x6 times faster</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4457"/>
        <p:cNvGrpSpPr/>
        <p:nvPr/>
      </p:nvGrpSpPr>
      <p:grpSpPr>
        <a:xfrm>
          <a:off x="0" y="0"/>
          <a:ext cx="0" cy="0"/>
          <a:chOff x="0" y="0"/>
          <a:chExt cx="0" cy="0"/>
        </a:xfrm>
      </p:grpSpPr>
      <p:sp>
        <p:nvSpPr>
          <p:cNvPr id="4458" name="Google Shape;4458;p27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a:p>
            <a:pPr marL="0" lvl="0" indent="0" algn="l" rtl="0">
              <a:spcBef>
                <a:spcPts val="0"/>
              </a:spcBef>
              <a:spcAft>
                <a:spcPts val="0"/>
              </a:spcAft>
              <a:buNone/>
            </a:pPr>
            <a:endParaRPr/>
          </a:p>
        </p:txBody>
      </p:sp>
      <p:sp>
        <p:nvSpPr>
          <p:cNvPr id="4459" name="Google Shape;4459;p27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233</a:t>
            </a:fld>
            <a:endParaRPr/>
          </a:p>
        </p:txBody>
      </p:sp>
      <p:graphicFrame>
        <p:nvGraphicFramePr>
          <p:cNvPr id="4460" name="Google Shape;4460;p273"/>
          <p:cNvGraphicFramePr/>
          <p:nvPr/>
        </p:nvGraphicFramePr>
        <p:xfrm>
          <a:off x="535625" y="1875925"/>
          <a:ext cx="3748825" cy="2072610"/>
        </p:xfrm>
        <a:graphic>
          <a:graphicData uri="http://schemas.openxmlformats.org/drawingml/2006/table">
            <a:tbl>
              <a:tblPr>
                <a:noFill/>
                <a:tableStyleId>{A134EB8B-E915-435F-AA6A-CB131EBE8F9E}</a:tableStyleId>
              </a:tblPr>
              <a:tblGrid>
                <a:gridCol w="2418050">
                  <a:extLst>
                    <a:ext uri="{9D8B030D-6E8A-4147-A177-3AD203B41FA5}">
                      <a16:colId xmlns:a16="http://schemas.microsoft.com/office/drawing/2014/main" val="20000"/>
                    </a:ext>
                  </a:extLst>
                </a:gridCol>
                <a:gridCol w="1330775">
                  <a:extLst>
                    <a:ext uri="{9D8B030D-6E8A-4147-A177-3AD203B41FA5}">
                      <a16:colId xmlns:a16="http://schemas.microsoft.com/office/drawing/2014/main" val="20001"/>
                    </a:ext>
                  </a:extLst>
                </a:gridCol>
              </a:tblGrid>
              <a:tr h="519175">
                <a:tc>
                  <a:txBody>
                    <a:bodyPr/>
                    <a:lstStyle/>
                    <a:p>
                      <a:pPr marL="0" lvl="0" indent="0" algn="ctr" rtl="0">
                        <a:spcBef>
                          <a:spcPts val="0"/>
                        </a:spcBef>
                        <a:spcAft>
                          <a:spcPts val="0"/>
                        </a:spcAft>
                        <a:buNone/>
                      </a:pPr>
                      <a:r>
                        <a:rPr lang="zh-CN" sz="1200" b="1"/>
                        <a:t>Method</a:t>
                      </a:r>
                      <a:endParaRPr sz="1200" b="1"/>
                    </a:p>
                  </a:txBody>
                  <a:tcPr marL="91425" marR="91425" marT="91425" marB="91425"/>
                </a:tc>
                <a:tc>
                  <a:txBody>
                    <a:bodyPr/>
                    <a:lstStyle/>
                    <a:p>
                      <a:pPr marL="0" lvl="0" indent="0" algn="ctr" rtl="0">
                        <a:spcBef>
                          <a:spcPts val="0"/>
                        </a:spcBef>
                        <a:spcAft>
                          <a:spcPts val="0"/>
                        </a:spcAft>
                        <a:buNone/>
                      </a:pPr>
                      <a:r>
                        <a:rPr lang="zh-CN" sz="1200" b="1"/>
                        <a:t>MSCOCO 5k (R@5)</a:t>
                      </a:r>
                      <a:endParaRPr sz="12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CAMP (Dense, 2019)</a:t>
                      </a:r>
                      <a:endParaRPr sz="1200"/>
                    </a:p>
                  </a:txBody>
                  <a:tcPr marL="91425" marR="91425" marT="91425" marB="91425"/>
                </a:tc>
                <a:tc>
                  <a:txBody>
                    <a:bodyPr/>
                    <a:lstStyle/>
                    <a:p>
                      <a:pPr marL="0" lvl="0" indent="0" algn="ctr" rtl="0">
                        <a:spcBef>
                          <a:spcPts val="0"/>
                        </a:spcBef>
                        <a:spcAft>
                          <a:spcPts val="0"/>
                        </a:spcAft>
                        <a:buNone/>
                      </a:pPr>
                      <a:r>
                        <a:rPr lang="zh-CN" sz="1200"/>
                        <a:t>68.9</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SCAN (Dense, 2018)</a:t>
                      </a:r>
                      <a:endParaRPr sz="1200"/>
                    </a:p>
                  </a:txBody>
                  <a:tcPr marL="91425" marR="91425" marT="91425" marB="91425"/>
                </a:tc>
                <a:tc>
                  <a:txBody>
                    <a:bodyPr/>
                    <a:lstStyle/>
                    <a:p>
                      <a:pPr marL="0" lvl="0" indent="0" algn="ctr" rtl="0">
                        <a:spcBef>
                          <a:spcPts val="0"/>
                        </a:spcBef>
                        <a:spcAft>
                          <a:spcPts val="0"/>
                        </a:spcAft>
                        <a:buNone/>
                      </a:pPr>
                      <a:r>
                        <a:rPr lang="zh-CN" sz="1200"/>
                        <a:t>69.3</a:t>
                      </a:r>
                      <a:endParaRPr sz="12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CVSE (Dense, 2020)</a:t>
                      </a:r>
                      <a:endParaRPr sz="1200"/>
                    </a:p>
                  </a:txBody>
                  <a:tcPr marL="91425" marR="91425" marT="91425" marB="91425"/>
                </a:tc>
                <a:tc>
                  <a:txBody>
                    <a:bodyPr/>
                    <a:lstStyle/>
                    <a:p>
                      <a:pPr marL="0" lvl="0" indent="0" algn="ctr" rtl="0">
                        <a:spcBef>
                          <a:spcPts val="0"/>
                        </a:spcBef>
                        <a:spcAft>
                          <a:spcPts val="0"/>
                        </a:spcAft>
                        <a:buNone/>
                      </a:pPr>
                      <a:r>
                        <a:rPr lang="zh-CN" sz="1200"/>
                        <a:t>66.4</a:t>
                      </a:r>
                      <a:endParaRPr sz="12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1200"/>
                        <a:t>VisualSparta (Sparse, 2021)</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73.0</a:t>
                      </a:r>
                      <a:endParaRPr sz="1200" b="1">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graphicFrame>
        <p:nvGraphicFramePr>
          <p:cNvPr id="4461" name="Google Shape;4461;p273"/>
          <p:cNvGraphicFramePr/>
          <p:nvPr/>
        </p:nvGraphicFramePr>
        <p:xfrm>
          <a:off x="4572000" y="1907588"/>
          <a:ext cx="4075700" cy="2011530"/>
        </p:xfrm>
        <a:graphic>
          <a:graphicData uri="http://schemas.openxmlformats.org/drawingml/2006/table">
            <a:tbl>
              <a:tblPr>
                <a:noFill/>
                <a:tableStyleId>{A134EB8B-E915-435F-AA6A-CB131EBE8F9E}</a:tableStyleId>
              </a:tblPr>
              <a:tblGrid>
                <a:gridCol w="1018925">
                  <a:extLst>
                    <a:ext uri="{9D8B030D-6E8A-4147-A177-3AD203B41FA5}">
                      <a16:colId xmlns:a16="http://schemas.microsoft.com/office/drawing/2014/main" val="20000"/>
                    </a:ext>
                  </a:extLst>
                </a:gridCol>
                <a:gridCol w="1018925">
                  <a:extLst>
                    <a:ext uri="{9D8B030D-6E8A-4147-A177-3AD203B41FA5}">
                      <a16:colId xmlns:a16="http://schemas.microsoft.com/office/drawing/2014/main" val="20001"/>
                    </a:ext>
                  </a:extLst>
                </a:gridCol>
                <a:gridCol w="921575">
                  <a:extLst>
                    <a:ext uri="{9D8B030D-6E8A-4147-A177-3AD203B41FA5}">
                      <a16:colId xmlns:a16="http://schemas.microsoft.com/office/drawing/2014/main" val="20002"/>
                    </a:ext>
                  </a:extLst>
                </a:gridCol>
                <a:gridCol w="1116275">
                  <a:extLst>
                    <a:ext uri="{9D8B030D-6E8A-4147-A177-3AD203B41FA5}">
                      <a16:colId xmlns:a16="http://schemas.microsoft.com/office/drawing/2014/main" val="20003"/>
                    </a:ext>
                  </a:extLst>
                </a:gridCol>
              </a:tblGrid>
              <a:tr h="472650">
                <a:tc>
                  <a:txBody>
                    <a:bodyPr/>
                    <a:lstStyle/>
                    <a:p>
                      <a:pPr marL="0" lvl="0" indent="0" algn="ctr" rtl="0">
                        <a:spcBef>
                          <a:spcPts val="0"/>
                        </a:spcBef>
                        <a:spcAft>
                          <a:spcPts val="0"/>
                        </a:spcAft>
                        <a:buNone/>
                      </a:pPr>
                      <a:r>
                        <a:rPr lang="zh-CN" sz="1200" b="1"/>
                        <a:t># Images</a:t>
                      </a:r>
                      <a:endParaRPr sz="1200" b="1"/>
                    </a:p>
                  </a:txBody>
                  <a:tcPr marL="91425" marR="91425" marT="91425" marB="91425"/>
                </a:tc>
                <a:tc>
                  <a:txBody>
                    <a:bodyPr/>
                    <a:lstStyle/>
                    <a:p>
                      <a:pPr marL="0" lvl="0" indent="0" algn="ctr" rtl="0">
                        <a:spcBef>
                          <a:spcPts val="0"/>
                        </a:spcBef>
                        <a:spcAft>
                          <a:spcPts val="0"/>
                        </a:spcAft>
                        <a:buNone/>
                      </a:pPr>
                      <a:r>
                        <a:rPr lang="zh-CN" sz="1200" b="1"/>
                        <a:t>CVSE (GPU)</a:t>
                      </a:r>
                      <a:endParaRPr sz="1200" b="1"/>
                    </a:p>
                  </a:txBody>
                  <a:tcPr marL="91425" marR="91425" marT="91425" marB="91425"/>
                </a:tc>
                <a:tc>
                  <a:txBody>
                    <a:bodyPr/>
                    <a:lstStyle/>
                    <a:p>
                      <a:pPr marL="0" lvl="0" indent="0" algn="ctr" rtl="0">
                        <a:spcBef>
                          <a:spcPts val="0"/>
                        </a:spcBef>
                        <a:spcAft>
                          <a:spcPts val="0"/>
                        </a:spcAft>
                        <a:buNone/>
                      </a:pPr>
                      <a:r>
                        <a:rPr lang="zh-CN" sz="1200" b="1"/>
                        <a:t>CVSE (CPU)</a:t>
                      </a:r>
                      <a:endParaRPr sz="1200" b="1"/>
                    </a:p>
                  </a:txBody>
                  <a:tcPr marL="91425" marR="91425" marT="91425" marB="91425"/>
                </a:tc>
                <a:tc>
                  <a:txBody>
                    <a:bodyPr/>
                    <a:lstStyle/>
                    <a:p>
                      <a:pPr marL="0" lvl="0" indent="0" algn="ctr" rtl="0">
                        <a:spcBef>
                          <a:spcPts val="0"/>
                        </a:spcBef>
                        <a:spcAft>
                          <a:spcPts val="0"/>
                        </a:spcAft>
                        <a:buNone/>
                      </a:pPr>
                      <a:r>
                        <a:rPr lang="zh-CN" sz="1200" b="1"/>
                        <a:t>VisualSparta</a:t>
                      </a:r>
                      <a:br>
                        <a:rPr lang="zh-CN" sz="1200" b="1"/>
                      </a:br>
                      <a:r>
                        <a:rPr lang="zh-CN" sz="1200" b="1"/>
                        <a:t>(CPU)</a:t>
                      </a:r>
                      <a:endParaRPr sz="1200" b="1"/>
                    </a:p>
                  </a:txBody>
                  <a:tcPr marL="91425" marR="91425" marT="91425" marB="91425"/>
                </a:tc>
                <a:extLst>
                  <a:ext uri="{0D108BD9-81ED-4DB2-BD59-A6C34878D82A}">
                    <a16:rowId xmlns:a16="http://schemas.microsoft.com/office/drawing/2014/main" val="10000"/>
                  </a:ext>
                </a:extLst>
              </a:tr>
              <a:tr h="344725">
                <a:tc>
                  <a:txBody>
                    <a:bodyPr/>
                    <a:lstStyle/>
                    <a:p>
                      <a:pPr marL="0" lvl="0" indent="0" algn="l" rtl="0">
                        <a:spcBef>
                          <a:spcPts val="0"/>
                        </a:spcBef>
                        <a:spcAft>
                          <a:spcPts val="0"/>
                        </a:spcAft>
                        <a:buNone/>
                      </a:pPr>
                      <a:r>
                        <a:rPr lang="zh-CN" sz="1200"/>
                        <a:t>1K</a:t>
                      </a:r>
                      <a:endParaRPr sz="1200"/>
                    </a:p>
                  </a:txBody>
                  <a:tcPr marL="91425" marR="91425" marT="91425" marB="91425"/>
                </a:tc>
                <a:tc>
                  <a:txBody>
                    <a:bodyPr/>
                    <a:lstStyle/>
                    <a:p>
                      <a:pPr marL="0" lvl="0" indent="0" algn="ctr" rtl="0">
                        <a:spcBef>
                          <a:spcPts val="0"/>
                        </a:spcBef>
                        <a:spcAft>
                          <a:spcPts val="0"/>
                        </a:spcAft>
                        <a:buNone/>
                      </a:pPr>
                      <a:r>
                        <a:rPr lang="zh-CN" sz="1200"/>
                        <a:t>195.1</a:t>
                      </a:r>
                      <a:endParaRPr sz="1200"/>
                    </a:p>
                  </a:txBody>
                  <a:tcPr marL="91425" marR="91425" marT="91425" marB="91425"/>
                </a:tc>
                <a:tc>
                  <a:txBody>
                    <a:bodyPr/>
                    <a:lstStyle/>
                    <a:p>
                      <a:pPr marL="0" lvl="0" indent="0" algn="ctr" rtl="0">
                        <a:spcBef>
                          <a:spcPts val="0"/>
                        </a:spcBef>
                        <a:spcAft>
                          <a:spcPts val="0"/>
                        </a:spcAft>
                        <a:buNone/>
                      </a:pPr>
                      <a:r>
                        <a:rPr lang="zh-CN" sz="1200"/>
                        <a:t>177.4</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451.3</a:t>
                      </a:r>
                      <a:endParaRPr sz="1200" b="1">
                        <a:solidFill>
                          <a:schemeClr val="dk1"/>
                        </a:solidFill>
                      </a:endParaRPr>
                    </a:p>
                  </a:txBody>
                  <a:tcPr marL="91425" marR="91425" marT="91425" marB="91425"/>
                </a:tc>
                <a:extLst>
                  <a:ext uri="{0D108BD9-81ED-4DB2-BD59-A6C34878D82A}">
                    <a16:rowId xmlns:a16="http://schemas.microsoft.com/office/drawing/2014/main" val="10001"/>
                  </a:ext>
                </a:extLst>
              </a:tr>
              <a:tr h="344725">
                <a:tc>
                  <a:txBody>
                    <a:bodyPr/>
                    <a:lstStyle/>
                    <a:p>
                      <a:pPr marL="0" lvl="0" indent="0" algn="l" rtl="0">
                        <a:spcBef>
                          <a:spcPts val="0"/>
                        </a:spcBef>
                        <a:spcAft>
                          <a:spcPts val="0"/>
                        </a:spcAft>
                        <a:buNone/>
                      </a:pPr>
                      <a:r>
                        <a:rPr lang="zh-CN" sz="1200"/>
                        <a:t>5k</a:t>
                      </a:r>
                      <a:endParaRPr sz="1200"/>
                    </a:p>
                  </a:txBody>
                  <a:tcPr marL="91425" marR="91425" marT="91425" marB="91425"/>
                </a:tc>
                <a:tc>
                  <a:txBody>
                    <a:bodyPr/>
                    <a:lstStyle/>
                    <a:p>
                      <a:pPr marL="0" lvl="0" indent="0" algn="ctr" rtl="0">
                        <a:spcBef>
                          <a:spcPts val="0"/>
                        </a:spcBef>
                        <a:spcAft>
                          <a:spcPts val="0"/>
                        </a:spcAft>
                        <a:buNone/>
                      </a:pPr>
                      <a:r>
                        <a:rPr lang="zh-CN" sz="1200"/>
                        <a:t>191.0</a:t>
                      </a:r>
                      <a:endParaRPr sz="1200"/>
                    </a:p>
                  </a:txBody>
                  <a:tcPr marL="91425" marR="91425" marT="91425" marB="91425"/>
                </a:tc>
                <a:tc>
                  <a:txBody>
                    <a:bodyPr/>
                    <a:lstStyle/>
                    <a:p>
                      <a:pPr marL="0" lvl="0" indent="0" algn="ctr" rtl="0">
                        <a:spcBef>
                          <a:spcPts val="0"/>
                        </a:spcBef>
                        <a:spcAft>
                          <a:spcPts val="0"/>
                        </a:spcAft>
                        <a:buNone/>
                      </a:pPr>
                      <a:r>
                        <a:rPr lang="zh-CN" sz="1200"/>
                        <a:t>162.0</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390.5</a:t>
                      </a:r>
                      <a:endParaRPr sz="1200" b="1">
                        <a:solidFill>
                          <a:schemeClr val="dk1"/>
                        </a:solidFill>
                      </a:endParaRPr>
                    </a:p>
                  </a:txBody>
                  <a:tcPr marL="91425" marR="91425" marT="91425" marB="91425"/>
                </a:tc>
                <a:extLst>
                  <a:ext uri="{0D108BD9-81ED-4DB2-BD59-A6C34878D82A}">
                    <a16:rowId xmlns:a16="http://schemas.microsoft.com/office/drawing/2014/main" val="10002"/>
                  </a:ext>
                </a:extLst>
              </a:tr>
              <a:tr h="344725">
                <a:tc>
                  <a:txBody>
                    <a:bodyPr/>
                    <a:lstStyle/>
                    <a:p>
                      <a:pPr marL="0" lvl="0" indent="0" algn="l" rtl="0">
                        <a:spcBef>
                          <a:spcPts val="0"/>
                        </a:spcBef>
                        <a:spcAft>
                          <a:spcPts val="0"/>
                        </a:spcAft>
                        <a:buNone/>
                      </a:pPr>
                      <a:r>
                        <a:rPr lang="zh-CN" sz="1200"/>
                        <a:t>113K</a:t>
                      </a:r>
                      <a:endParaRPr sz="1200"/>
                    </a:p>
                  </a:txBody>
                  <a:tcPr marL="91425" marR="91425" marT="91425" marB="91425"/>
                </a:tc>
                <a:tc>
                  <a:txBody>
                    <a:bodyPr/>
                    <a:lstStyle/>
                    <a:p>
                      <a:pPr marL="0" lvl="0" indent="0" algn="ctr" rtl="0">
                        <a:spcBef>
                          <a:spcPts val="0"/>
                        </a:spcBef>
                        <a:spcAft>
                          <a:spcPts val="0"/>
                        </a:spcAft>
                        <a:buNone/>
                      </a:pPr>
                      <a:r>
                        <a:rPr lang="zh-CN" sz="1200"/>
                        <a:t>101.2</a:t>
                      </a:r>
                      <a:endParaRPr sz="1200"/>
                    </a:p>
                  </a:txBody>
                  <a:tcPr marL="91425" marR="91425" marT="91425" marB="91425"/>
                </a:tc>
                <a:tc>
                  <a:txBody>
                    <a:bodyPr/>
                    <a:lstStyle/>
                    <a:p>
                      <a:pPr marL="0" lvl="0" indent="0" algn="ctr" rtl="0">
                        <a:spcBef>
                          <a:spcPts val="0"/>
                        </a:spcBef>
                        <a:spcAft>
                          <a:spcPts val="0"/>
                        </a:spcAft>
                        <a:buNone/>
                      </a:pPr>
                      <a:r>
                        <a:rPr lang="zh-CN" sz="1200"/>
                        <a:t>5.4</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275.5</a:t>
                      </a:r>
                      <a:endParaRPr sz="1200" b="1">
                        <a:solidFill>
                          <a:schemeClr val="dk1"/>
                        </a:solidFill>
                      </a:endParaRPr>
                    </a:p>
                  </a:txBody>
                  <a:tcPr marL="91425" marR="91425" marT="91425" marB="91425"/>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zh-CN" sz="1200"/>
                        <a:t>1M</a:t>
                      </a:r>
                      <a:endParaRPr sz="1200"/>
                    </a:p>
                  </a:txBody>
                  <a:tcPr marL="91425" marR="91425" marT="91425" marB="91425"/>
                </a:tc>
                <a:tc>
                  <a:txBody>
                    <a:bodyPr/>
                    <a:lstStyle/>
                    <a:p>
                      <a:pPr marL="0" lvl="0" indent="0" algn="ctr" rtl="0">
                        <a:spcBef>
                          <a:spcPts val="0"/>
                        </a:spcBef>
                        <a:spcAft>
                          <a:spcPts val="0"/>
                        </a:spcAft>
                        <a:buNone/>
                      </a:pPr>
                      <a:r>
                        <a:rPr lang="zh-CN" sz="1200"/>
                        <a:t>21.7</a:t>
                      </a:r>
                      <a:endParaRPr sz="1200"/>
                    </a:p>
                  </a:txBody>
                  <a:tcPr marL="91425" marR="91425" marT="91425" marB="91425"/>
                </a:tc>
                <a:tc>
                  <a:txBody>
                    <a:bodyPr/>
                    <a:lstStyle/>
                    <a:p>
                      <a:pPr marL="0" lvl="0" indent="0" algn="ctr" rtl="0">
                        <a:spcBef>
                          <a:spcPts val="0"/>
                        </a:spcBef>
                        <a:spcAft>
                          <a:spcPts val="0"/>
                        </a:spcAft>
                        <a:buNone/>
                      </a:pPr>
                      <a:r>
                        <a:rPr lang="zh-CN" sz="1200"/>
                        <a:t>0.3</a:t>
                      </a:r>
                      <a:endParaRPr sz="1200"/>
                    </a:p>
                  </a:txBody>
                  <a:tcPr marL="91425" marR="91425" marT="91425" marB="91425"/>
                </a:tc>
                <a:tc>
                  <a:txBody>
                    <a:bodyPr/>
                    <a:lstStyle/>
                    <a:p>
                      <a:pPr marL="0" lvl="0" indent="0" algn="ctr" rtl="0">
                        <a:spcBef>
                          <a:spcPts val="0"/>
                        </a:spcBef>
                        <a:spcAft>
                          <a:spcPts val="0"/>
                        </a:spcAft>
                        <a:buNone/>
                      </a:pPr>
                      <a:r>
                        <a:rPr lang="zh-CN" sz="1200" b="1">
                          <a:solidFill>
                            <a:schemeClr val="dk1"/>
                          </a:solidFill>
                        </a:rPr>
                        <a:t>117.3</a:t>
                      </a:r>
                      <a:endParaRPr sz="1200" b="1">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sp>
        <p:nvSpPr>
          <p:cNvPr id="4462" name="Google Shape;4462;p273"/>
          <p:cNvSpPr txBox="1"/>
          <p:nvPr/>
        </p:nvSpPr>
        <p:spPr>
          <a:xfrm>
            <a:off x="574638" y="401860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      Effectiveness (R@5 / Hit@5)</a:t>
            </a:r>
            <a:endParaRPr sz="1800" b="1">
              <a:solidFill>
                <a:schemeClr val="dk1"/>
              </a:solidFill>
              <a:latin typeface="Source Sans Pro"/>
              <a:ea typeface="Source Sans Pro"/>
              <a:cs typeface="Source Sans Pro"/>
              <a:sym typeface="Source Sans Pro"/>
            </a:endParaRPr>
          </a:p>
        </p:txBody>
      </p:sp>
      <p:sp>
        <p:nvSpPr>
          <p:cNvPr id="4463" name="Google Shape;4463;p273"/>
          <p:cNvSpPr txBox="1"/>
          <p:nvPr/>
        </p:nvSpPr>
        <p:spPr>
          <a:xfrm>
            <a:off x="4917575" y="401860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          Efficiency ( Query/s)</a:t>
            </a:r>
            <a:endParaRPr sz="1800" b="1">
              <a:solidFill>
                <a:schemeClr val="dk1"/>
              </a:solidFill>
              <a:latin typeface="Source Sans Pro"/>
              <a:ea typeface="Source Sans Pro"/>
              <a:cs typeface="Source Sans Pro"/>
              <a:sym typeface="Source Sans Pro"/>
            </a:endParaRPr>
          </a:p>
        </p:txBody>
      </p:sp>
      <p:sp>
        <p:nvSpPr>
          <p:cNvPr id="4464" name="Google Shape;4464;p273"/>
          <p:cNvSpPr/>
          <p:nvPr/>
        </p:nvSpPr>
        <p:spPr>
          <a:xfrm>
            <a:off x="7284700" y="958225"/>
            <a:ext cx="1426500" cy="917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a:latin typeface="Source Sans Pro"/>
                <a:ea typeface="Source Sans Pro"/>
                <a:cs typeface="Source Sans Pro"/>
                <a:sym typeface="Source Sans Pro"/>
              </a:rPr>
              <a:t>Binary Encoder (inference-free)</a:t>
            </a:r>
            <a:endParaRPr>
              <a:latin typeface="Source Sans Pro"/>
              <a:ea typeface="Source Sans Pro"/>
              <a:cs typeface="Source Sans Pro"/>
              <a:sym typeface="Source Sans Pro"/>
            </a:endParaRPr>
          </a:p>
        </p:txBody>
      </p:sp>
      <p:sp>
        <p:nvSpPr>
          <p:cNvPr id="4465" name="Google Shape;4465;p273"/>
          <p:cNvSpPr/>
          <p:nvPr/>
        </p:nvSpPr>
        <p:spPr>
          <a:xfrm>
            <a:off x="449800" y="2487075"/>
            <a:ext cx="52800" cy="10584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66" name="Google Shape;4466;p273"/>
          <p:cNvSpPr txBox="1"/>
          <p:nvPr/>
        </p:nvSpPr>
        <p:spPr>
          <a:xfrm>
            <a:off x="652625" y="1344150"/>
            <a:ext cx="367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State of the art at the time!</a:t>
            </a:r>
            <a:endParaRPr sz="1800">
              <a:solidFill>
                <a:schemeClr val="lt2"/>
              </a:solidFill>
              <a:latin typeface="Source Sans Pro"/>
              <a:ea typeface="Source Sans Pro"/>
              <a:cs typeface="Source Sans Pro"/>
              <a:sym typeface="Source Sans Pro"/>
            </a:endParaRPr>
          </a:p>
        </p:txBody>
      </p:sp>
      <p:cxnSp>
        <p:nvCxnSpPr>
          <p:cNvPr id="4467" name="Google Shape;4467;p273"/>
          <p:cNvCxnSpPr>
            <a:stCxn id="4465" idx="1"/>
            <a:endCxn id="4466" idx="1"/>
          </p:cNvCxnSpPr>
          <p:nvPr/>
        </p:nvCxnSpPr>
        <p:spPr>
          <a:xfrm rot="10800000" flipH="1">
            <a:off x="449800" y="1575075"/>
            <a:ext cx="202800" cy="1441200"/>
          </a:xfrm>
          <a:prstGeom prst="curvedConnector3">
            <a:avLst>
              <a:gd name="adj1" fmla="val -117419"/>
            </a:avLst>
          </a:prstGeom>
          <a:noFill/>
          <a:ln w="9525" cap="flat" cmpd="sng">
            <a:solidFill>
              <a:schemeClr val="dk2"/>
            </a:solidFill>
            <a:prstDash val="solid"/>
            <a:round/>
            <a:headEnd type="triangle" w="med" len="med"/>
            <a:tailEnd type="none" w="med" len="med"/>
          </a:ln>
        </p:spPr>
      </p:cxnSp>
      <p:sp>
        <p:nvSpPr>
          <p:cNvPr id="4468" name="Google Shape;4468;p273"/>
          <p:cNvSpPr txBox="1"/>
          <p:nvPr/>
        </p:nvSpPr>
        <p:spPr>
          <a:xfrm>
            <a:off x="7452425" y="3777975"/>
            <a:ext cx="1911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x6 times faster</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4472"/>
        <p:cNvGrpSpPr/>
        <p:nvPr/>
      </p:nvGrpSpPr>
      <p:grpSpPr>
        <a:xfrm>
          <a:off x="0" y="0"/>
          <a:ext cx="0" cy="0"/>
          <a:chOff x="0" y="0"/>
          <a:chExt cx="0" cy="0"/>
        </a:xfrm>
      </p:grpSpPr>
      <p:sp>
        <p:nvSpPr>
          <p:cNvPr id="4473" name="Google Shape;4473;p27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VisualSparta, ACL 2021</a:t>
            </a:r>
            <a:endParaRPr>
              <a:solidFill>
                <a:schemeClr val="dk1"/>
              </a:solidFill>
            </a:endParaRPr>
          </a:p>
        </p:txBody>
      </p:sp>
      <p:sp>
        <p:nvSpPr>
          <p:cNvPr id="4474" name="Google Shape;4474;p27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234</a:t>
            </a:fld>
            <a:endParaRPr/>
          </a:p>
        </p:txBody>
      </p:sp>
      <p:sp>
        <p:nvSpPr>
          <p:cNvPr id="4475" name="Google Shape;4475;p274"/>
          <p:cNvSpPr/>
          <p:nvPr/>
        </p:nvSpPr>
        <p:spPr>
          <a:xfrm>
            <a:off x="5436275" y="2656175"/>
            <a:ext cx="1932900" cy="517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b="1">
                <a:latin typeface="Source Sans Pro"/>
                <a:ea typeface="Source Sans Pro"/>
                <a:cs typeface="Source Sans Pro"/>
                <a:sym typeface="Source Sans Pro"/>
              </a:rPr>
              <a:t>MLM Image Encoder </a:t>
            </a:r>
            <a:endParaRPr b="1">
              <a:latin typeface="Source Sans Pro"/>
              <a:ea typeface="Source Sans Pro"/>
              <a:cs typeface="Source Sans Pro"/>
              <a:sym typeface="Source Sans Pro"/>
            </a:endParaRPr>
          </a:p>
        </p:txBody>
      </p:sp>
      <p:pic>
        <p:nvPicPr>
          <p:cNvPr id="4476" name="Google Shape;4476;p274"/>
          <p:cNvPicPr preferRelativeResize="0"/>
          <p:nvPr/>
        </p:nvPicPr>
        <p:blipFill>
          <a:blip r:embed="rId3">
            <a:alphaModFix/>
          </a:blip>
          <a:stretch>
            <a:fillRect/>
          </a:stretch>
        </p:blipFill>
        <p:spPr>
          <a:xfrm>
            <a:off x="5783575" y="4015552"/>
            <a:ext cx="1269891" cy="846600"/>
          </a:xfrm>
          <a:prstGeom prst="rect">
            <a:avLst/>
          </a:prstGeom>
          <a:noFill/>
          <a:ln>
            <a:noFill/>
          </a:ln>
        </p:spPr>
      </p:pic>
      <p:sp>
        <p:nvSpPr>
          <p:cNvPr id="4477" name="Google Shape;4477;p274"/>
          <p:cNvSpPr/>
          <p:nvPr/>
        </p:nvSpPr>
        <p:spPr>
          <a:xfrm>
            <a:off x="5809550" y="3251745"/>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78" name="Google Shape;4478;p274"/>
          <p:cNvSpPr/>
          <p:nvPr/>
        </p:nvSpPr>
        <p:spPr>
          <a:xfrm>
            <a:off x="6279475" y="3251745"/>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79" name="Google Shape;4479;p274"/>
          <p:cNvSpPr/>
          <p:nvPr/>
        </p:nvSpPr>
        <p:spPr>
          <a:xfrm>
            <a:off x="6733500" y="3251745"/>
            <a:ext cx="278100" cy="22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80" name="Google Shape;4480;p274"/>
          <p:cNvSpPr/>
          <p:nvPr/>
        </p:nvSpPr>
        <p:spPr>
          <a:xfrm>
            <a:off x="6385550" y="379112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1" name="Google Shape;4481;p274"/>
          <p:cNvSpPr txBox="1"/>
          <p:nvPr/>
        </p:nvSpPr>
        <p:spPr>
          <a:xfrm>
            <a:off x="5327578" y="3449453"/>
            <a:ext cx="2223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a:solidFill>
                  <a:schemeClr val="dk2"/>
                </a:solidFill>
                <a:latin typeface="Source Sans Pro"/>
                <a:ea typeface="Source Sans Pro"/>
                <a:cs typeface="Source Sans Pro"/>
                <a:sym typeface="Source Sans Pro"/>
              </a:rPr>
              <a:t>image patches</a:t>
            </a:r>
            <a:endParaRPr>
              <a:solidFill>
                <a:schemeClr val="dk2"/>
              </a:solidFill>
              <a:latin typeface="Source Sans Pro"/>
              <a:ea typeface="Source Sans Pro"/>
              <a:cs typeface="Source Sans Pro"/>
              <a:sym typeface="Source Sans Pro"/>
            </a:endParaRPr>
          </a:p>
        </p:txBody>
      </p:sp>
      <p:grpSp>
        <p:nvGrpSpPr>
          <p:cNvPr id="4482" name="Google Shape;4482;p274"/>
          <p:cNvGrpSpPr/>
          <p:nvPr/>
        </p:nvGrpSpPr>
        <p:grpSpPr>
          <a:xfrm>
            <a:off x="5428943" y="2107775"/>
            <a:ext cx="1932853" cy="254724"/>
            <a:chOff x="4927448" y="2061729"/>
            <a:chExt cx="875664" cy="123941"/>
          </a:xfrm>
        </p:grpSpPr>
        <p:sp>
          <p:nvSpPr>
            <p:cNvPr id="4483" name="Google Shape;4483;p274"/>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7.8</a:t>
              </a:r>
              <a:endParaRPr sz="800" b="1"/>
            </a:p>
          </p:txBody>
        </p:sp>
        <p:sp>
          <p:nvSpPr>
            <p:cNvPr id="4484" name="Google Shape;4484;p274"/>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485" name="Google Shape;4485;p274"/>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11.9</a:t>
              </a:r>
              <a:endParaRPr sz="800" b="1"/>
            </a:p>
          </p:txBody>
        </p:sp>
        <p:sp>
          <p:nvSpPr>
            <p:cNvPr id="4486" name="Google Shape;4486;p274"/>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7</a:t>
              </a:r>
              <a:endParaRPr sz="800" b="1">
                <a:solidFill>
                  <a:srgbClr val="FFFFFF"/>
                </a:solidFill>
                <a:latin typeface="Calibri"/>
                <a:ea typeface="Calibri"/>
                <a:cs typeface="Calibri"/>
                <a:sym typeface="Calibri"/>
              </a:endParaRPr>
            </a:p>
          </p:txBody>
        </p:sp>
        <p:sp>
          <p:nvSpPr>
            <p:cNvPr id="4487" name="Google Shape;4487;p274"/>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4488" name="Google Shape;4488;p274"/>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489" name="Google Shape;4489;p274"/>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CN" sz="800" b="1">
                  <a:latin typeface="Play"/>
                  <a:ea typeface="Play"/>
                  <a:cs typeface="Play"/>
                  <a:sym typeface="Play"/>
                </a:rPr>
                <a:t>2.5</a:t>
              </a:r>
              <a:endParaRPr sz="800" b="1">
                <a:solidFill>
                  <a:srgbClr val="FFFFFF"/>
                </a:solidFill>
                <a:latin typeface="Calibri"/>
                <a:ea typeface="Calibri"/>
                <a:cs typeface="Calibri"/>
                <a:sym typeface="Calibri"/>
              </a:endParaRPr>
            </a:p>
          </p:txBody>
        </p:sp>
      </p:grpSp>
      <p:sp>
        <p:nvSpPr>
          <p:cNvPr id="4490" name="Google Shape;4490;p274"/>
          <p:cNvSpPr txBox="1"/>
          <p:nvPr/>
        </p:nvSpPr>
        <p:spPr>
          <a:xfrm rot="-4147726">
            <a:off x="7013486" y="1668332"/>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ketchup</a:t>
            </a:r>
            <a:endParaRPr sz="1000" b="1" i="0" u="none" strike="noStrike" cap="none">
              <a:solidFill>
                <a:srgbClr val="000000"/>
              </a:solidFill>
              <a:latin typeface="Courier New"/>
              <a:ea typeface="Courier New"/>
              <a:cs typeface="Courier New"/>
              <a:sym typeface="Courier New"/>
            </a:endParaRPr>
          </a:p>
        </p:txBody>
      </p:sp>
      <p:sp>
        <p:nvSpPr>
          <p:cNvPr id="4491" name="Google Shape;4491;p274"/>
          <p:cNvSpPr txBox="1"/>
          <p:nvPr/>
        </p:nvSpPr>
        <p:spPr>
          <a:xfrm rot="-4146878">
            <a:off x="6249870" y="1735392"/>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tomato</a:t>
            </a:r>
            <a:endParaRPr sz="1000" b="1" i="0" u="none" strike="noStrike" cap="none">
              <a:solidFill>
                <a:srgbClr val="000000"/>
              </a:solidFill>
              <a:latin typeface="Courier New"/>
              <a:ea typeface="Courier New"/>
              <a:cs typeface="Courier New"/>
              <a:sym typeface="Courier New"/>
            </a:endParaRPr>
          </a:p>
        </p:txBody>
      </p:sp>
      <p:sp>
        <p:nvSpPr>
          <p:cNvPr id="4492" name="Google Shape;4492;p274"/>
          <p:cNvSpPr txBox="1"/>
          <p:nvPr/>
        </p:nvSpPr>
        <p:spPr>
          <a:xfrm rot="-4147974">
            <a:off x="5851939" y="1570687"/>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spaghetti</a:t>
            </a:r>
            <a:endParaRPr sz="1000" b="1" i="0" u="none" strike="noStrike" cap="none">
              <a:solidFill>
                <a:srgbClr val="000000"/>
              </a:solidFill>
              <a:latin typeface="Courier New"/>
              <a:ea typeface="Courier New"/>
              <a:cs typeface="Courier New"/>
              <a:sym typeface="Courier New"/>
            </a:endParaRPr>
          </a:p>
        </p:txBody>
      </p:sp>
      <p:sp>
        <p:nvSpPr>
          <p:cNvPr id="4493" name="Google Shape;4493;p274"/>
          <p:cNvSpPr/>
          <p:nvPr/>
        </p:nvSpPr>
        <p:spPr>
          <a:xfrm>
            <a:off x="6289822" y="2450687"/>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4" name="Google Shape;4494;p274"/>
          <p:cNvSpPr txBox="1"/>
          <p:nvPr/>
        </p:nvSpPr>
        <p:spPr>
          <a:xfrm rot="-4147974">
            <a:off x="5311586" y="1550107"/>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italy</a:t>
            </a:r>
            <a:endParaRPr sz="1000" b="1" i="0" u="none" strike="noStrike" cap="none">
              <a:solidFill>
                <a:srgbClr val="000000"/>
              </a:solidFill>
              <a:latin typeface="Courier New"/>
              <a:ea typeface="Courier New"/>
              <a:cs typeface="Courier New"/>
              <a:sym typeface="Courier New"/>
            </a:endParaRPr>
          </a:p>
        </p:txBody>
      </p:sp>
      <p:sp>
        <p:nvSpPr>
          <p:cNvPr id="4495" name="Google Shape;4495;p274"/>
          <p:cNvSpPr txBox="1"/>
          <p:nvPr/>
        </p:nvSpPr>
        <p:spPr>
          <a:xfrm>
            <a:off x="512900" y="2857250"/>
            <a:ext cx="3942300" cy="7389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Interpretability: </a:t>
            </a:r>
            <a:r>
              <a:rPr lang="zh-CN" sz="1800">
                <a:solidFill>
                  <a:schemeClr val="dk1"/>
                </a:solidFill>
                <a:latin typeface="Source Sans Pro"/>
                <a:ea typeface="Source Sans Pro"/>
                <a:cs typeface="Source Sans Pro"/>
                <a:sym typeface="Source Sans Pro"/>
              </a:rPr>
              <a:t>How the MLM learn to map the image to relevant terms?</a:t>
            </a:r>
            <a:endParaRPr sz="1800">
              <a:solidFill>
                <a:schemeClr val="dk1"/>
              </a:solidFill>
              <a:latin typeface="Source Sans Pro"/>
              <a:ea typeface="Source Sans Pro"/>
              <a:cs typeface="Source Sans Pro"/>
              <a:sym typeface="Source Sans Pro"/>
            </a:endParaRPr>
          </a:p>
        </p:txBody>
      </p:sp>
      <p:sp>
        <p:nvSpPr>
          <p:cNvPr id="4496" name="Google Shape;4496;p274"/>
          <p:cNvSpPr/>
          <p:nvPr/>
        </p:nvSpPr>
        <p:spPr>
          <a:xfrm>
            <a:off x="1789475" y="3873775"/>
            <a:ext cx="276900" cy="2517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97" name="Google Shape;4497;p274"/>
          <p:cNvSpPr txBox="1"/>
          <p:nvPr/>
        </p:nvSpPr>
        <p:spPr>
          <a:xfrm>
            <a:off x="2107625" y="3768775"/>
            <a:ext cx="95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Next</a:t>
            </a:r>
            <a:endParaRPr sz="1800" b="1">
              <a:solidFill>
                <a:schemeClr val="lt2"/>
              </a:solidFill>
              <a:latin typeface="Source Sans Pro"/>
              <a:ea typeface="Source Sans Pro"/>
              <a:cs typeface="Source Sans Pro"/>
              <a:sym typeface="Source Sans Pro"/>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4501"/>
        <p:cNvGrpSpPr/>
        <p:nvPr/>
      </p:nvGrpSpPr>
      <p:grpSpPr>
        <a:xfrm>
          <a:off x="0" y="0"/>
          <a:ext cx="0" cy="0"/>
          <a:chOff x="0" y="0"/>
          <a:chExt cx="0" cy="0"/>
        </a:xfrm>
      </p:grpSpPr>
      <p:sp>
        <p:nvSpPr>
          <p:cNvPr id="4502" name="Google Shape;4502;p27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                Expansion and Semantic Deviation</a:t>
            </a:r>
            <a:endParaRPr>
              <a:solidFill>
                <a:schemeClr val="dk1"/>
              </a:solidFill>
            </a:endParaRPr>
          </a:p>
        </p:txBody>
      </p:sp>
      <p:sp>
        <p:nvSpPr>
          <p:cNvPr id="4503" name="Google Shape;4503;p27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235</a:t>
            </a:fld>
            <a:endParaRPr/>
          </a:p>
        </p:txBody>
      </p:sp>
      <p:sp>
        <p:nvSpPr>
          <p:cNvPr id="4504" name="Google Shape;4504;p275"/>
          <p:cNvSpPr txBox="1"/>
          <p:nvPr/>
        </p:nvSpPr>
        <p:spPr>
          <a:xfrm>
            <a:off x="875250" y="3254870"/>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spaghetti with ketchup</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pic>
        <p:nvPicPr>
          <p:cNvPr id="4505" name="Google Shape;4505;p275"/>
          <p:cNvPicPr preferRelativeResize="0"/>
          <p:nvPr/>
        </p:nvPicPr>
        <p:blipFill>
          <a:blip r:embed="rId3">
            <a:alphaModFix/>
          </a:blip>
          <a:stretch>
            <a:fillRect/>
          </a:stretch>
        </p:blipFill>
        <p:spPr>
          <a:xfrm>
            <a:off x="5919100" y="3338352"/>
            <a:ext cx="1269891" cy="846600"/>
          </a:xfrm>
          <a:prstGeom prst="rect">
            <a:avLst/>
          </a:prstGeom>
          <a:noFill/>
          <a:ln>
            <a:noFill/>
          </a:ln>
        </p:spPr>
      </p:pic>
      <p:grpSp>
        <p:nvGrpSpPr>
          <p:cNvPr id="4506" name="Google Shape;4506;p275"/>
          <p:cNvGrpSpPr/>
          <p:nvPr/>
        </p:nvGrpSpPr>
        <p:grpSpPr>
          <a:xfrm>
            <a:off x="1092593" y="2875894"/>
            <a:ext cx="1953711" cy="254724"/>
            <a:chOff x="4927448" y="2061729"/>
            <a:chExt cx="885113" cy="123941"/>
          </a:xfrm>
        </p:grpSpPr>
        <p:sp>
          <p:nvSpPr>
            <p:cNvPr id="4507" name="Google Shape;4507;p275"/>
            <p:cNvSpPr/>
            <p:nvPr/>
          </p:nvSpPr>
          <p:spPr>
            <a:xfrm>
              <a:off x="4927448" y="2061770"/>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08" name="Google Shape;4508;p275"/>
            <p:cNvSpPr/>
            <p:nvPr/>
          </p:nvSpPr>
          <p:spPr>
            <a:xfrm>
              <a:off x="5052542" y="206176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09" name="Google Shape;4509;p275"/>
            <p:cNvSpPr/>
            <p:nvPr/>
          </p:nvSpPr>
          <p:spPr>
            <a:xfrm>
              <a:off x="5180786" y="2061755"/>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510" name="Google Shape;4510;p275"/>
            <p:cNvSpPr/>
            <p:nvPr/>
          </p:nvSpPr>
          <p:spPr>
            <a:xfrm>
              <a:off x="5300962" y="2061741"/>
              <a:ext cx="1299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511" name="Google Shape;4511;p275"/>
            <p:cNvSpPr/>
            <p:nvPr/>
          </p:nvSpPr>
          <p:spPr>
            <a:xfrm>
              <a:off x="5437273" y="2061741"/>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br>
                <a:rPr lang="zh-CN" sz="800" b="1">
                  <a:solidFill>
                    <a:schemeClr val="dk2"/>
                  </a:solidFill>
                  <a:latin typeface="Calibri"/>
                  <a:ea typeface="Calibri"/>
                  <a:cs typeface="Calibri"/>
                  <a:sym typeface="Calibri"/>
                </a:rPr>
              </a:br>
              <a:r>
                <a:rPr lang="zh-CN" sz="800" b="1">
                  <a:solidFill>
                    <a:schemeClr val="dk2"/>
                  </a:solidFill>
                  <a:latin typeface="Calibri"/>
                  <a:ea typeface="Calibri"/>
                  <a:cs typeface="Calibri"/>
                  <a:sym typeface="Calibri"/>
                </a:rPr>
                <a:t>…</a:t>
              </a:r>
              <a:r>
                <a:rPr lang="zh-CN" sz="800">
                  <a:solidFill>
                    <a:srgbClr val="FFFFFF"/>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512" name="Google Shape;4512;p275"/>
            <p:cNvSpPr/>
            <p:nvPr/>
          </p:nvSpPr>
          <p:spPr>
            <a:xfrm>
              <a:off x="5562367" y="206172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13" name="Google Shape;4513;p275"/>
            <p:cNvSpPr/>
            <p:nvPr/>
          </p:nvSpPr>
          <p:spPr>
            <a:xfrm>
              <a:off x="5687461" y="206172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grpSp>
        <p:nvGrpSpPr>
          <p:cNvPr id="4514" name="Google Shape;4514;p275"/>
          <p:cNvGrpSpPr/>
          <p:nvPr/>
        </p:nvGrpSpPr>
        <p:grpSpPr>
          <a:xfrm>
            <a:off x="5664738" y="2875894"/>
            <a:ext cx="1677591" cy="254721"/>
            <a:chOff x="5052542" y="2061729"/>
            <a:chExt cx="760019" cy="123940"/>
          </a:xfrm>
        </p:grpSpPr>
        <p:sp>
          <p:nvSpPr>
            <p:cNvPr id="4515" name="Google Shape;4515;p275"/>
            <p:cNvSpPr/>
            <p:nvPr/>
          </p:nvSpPr>
          <p:spPr>
            <a:xfrm>
              <a:off x="5052542" y="206176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16" name="Google Shape;4516;p275"/>
            <p:cNvSpPr/>
            <p:nvPr/>
          </p:nvSpPr>
          <p:spPr>
            <a:xfrm>
              <a:off x="5180786" y="2061755"/>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517" name="Google Shape;4517;p275"/>
            <p:cNvSpPr/>
            <p:nvPr/>
          </p:nvSpPr>
          <p:spPr>
            <a:xfrm>
              <a:off x="5300962" y="2061741"/>
              <a:ext cx="1299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518" name="Google Shape;4518;p275"/>
            <p:cNvSpPr/>
            <p:nvPr/>
          </p:nvSpPr>
          <p:spPr>
            <a:xfrm>
              <a:off x="5437273" y="2061741"/>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519" name="Google Shape;4519;p275"/>
            <p:cNvSpPr/>
            <p:nvPr/>
          </p:nvSpPr>
          <p:spPr>
            <a:xfrm>
              <a:off x="5562367" y="206172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520" name="Google Shape;4520;p275"/>
            <p:cNvSpPr/>
            <p:nvPr/>
          </p:nvSpPr>
          <p:spPr>
            <a:xfrm>
              <a:off x="5687461" y="206172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521" name="Google Shape;4521;p275"/>
          <p:cNvSpPr txBox="1"/>
          <p:nvPr/>
        </p:nvSpPr>
        <p:spPr>
          <a:xfrm>
            <a:off x="5712550" y="4504625"/>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4522" name="Google Shape;4522;p275"/>
          <p:cNvSpPr txBox="1"/>
          <p:nvPr/>
        </p:nvSpPr>
        <p:spPr>
          <a:xfrm>
            <a:off x="3128075" y="3530800"/>
            <a:ext cx="25368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800">
                <a:solidFill>
                  <a:schemeClr val="lt2"/>
                </a:solidFill>
                <a:latin typeface="Montserrat"/>
                <a:ea typeface="Montserrat"/>
                <a:cs typeface="Montserrat"/>
                <a:sym typeface="Montserrat"/>
              </a:rPr>
              <a:t>need to match query with image</a:t>
            </a:r>
            <a:endParaRPr sz="1800">
              <a:solidFill>
                <a:schemeClr val="lt2"/>
              </a:solidFill>
              <a:latin typeface="Montserrat"/>
              <a:ea typeface="Montserrat"/>
              <a:cs typeface="Montserrat"/>
              <a:sym typeface="Montserrat"/>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4526"/>
        <p:cNvGrpSpPr/>
        <p:nvPr/>
      </p:nvGrpSpPr>
      <p:grpSpPr>
        <a:xfrm>
          <a:off x="0" y="0"/>
          <a:ext cx="0" cy="0"/>
          <a:chOff x="0" y="0"/>
          <a:chExt cx="0" cy="0"/>
        </a:xfrm>
      </p:grpSpPr>
      <p:sp>
        <p:nvSpPr>
          <p:cNvPr id="4527" name="Google Shape;4527;p27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One-side Expansion</a:t>
            </a:r>
            <a:endParaRPr>
              <a:solidFill>
                <a:schemeClr val="dk1"/>
              </a:solidFill>
            </a:endParaRPr>
          </a:p>
        </p:txBody>
      </p:sp>
      <p:sp>
        <p:nvSpPr>
          <p:cNvPr id="4528" name="Google Shape;4528;p2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236</a:t>
            </a:fld>
            <a:endParaRPr/>
          </a:p>
        </p:txBody>
      </p:sp>
      <p:sp>
        <p:nvSpPr>
          <p:cNvPr id="4529" name="Google Shape;4529;p276"/>
          <p:cNvSpPr txBox="1"/>
          <p:nvPr/>
        </p:nvSpPr>
        <p:spPr>
          <a:xfrm>
            <a:off x="875250" y="3254870"/>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spaghetti with ketchup</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pic>
        <p:nvPicPr>
          <p:cNvPr id="4530" name="Google Shape;4530;p276"/>
          <p:cNvPicPr preferRelativeResize="0"/>
          <p:nvPr/>
        </p:nvPicPr>
        <p:blipFill>
          <a:blip r:embed="rId3">
            <a:alphaModFix/>
          </a:blip>
          <a:stretch>
            <a:fillRect/>
          </a:stretch>
        </p:blipFill>
        <p:spPr>
          <a:xfrm>
            <a:off x="5919100" y="3338352"/>
            <a:ext cx="1269891" cy="846600"/>
          </a:xfrm>
          <a:prstGeom prst="rect">
            <a:avLst/>
          </a:prstGeom>
          <a:noFill/>
          <a:ln>
            <a:noFill/>
          </a:ln>
        </p:spPr>
      </p:pic>
      <p:grpSp>
        <p:nvGrpSpPr>
          <p:cNvPr id="4531" name="Google Shape;4531;p276"/>
          <p:cNvGrpSpPr/>
          <p:nvPr/>
        </p:nvGrpSpPr>
        <p:grpSpPr>
          <a:xfrm>
            <a:off x="1085543" y="2875894"/>
            <a:ext cx="1953711" cy="254724"/>
            <a:chOff x="4927448" y="2061729"/>
            <a:chExt cx="885113" cy="123941"/>
          </a:xfrm>
        </p:grpSpPr>
        <p:sp>
          <p:nvSpPr>
            <p:cNvPr id="4532" name="Google Shape;4532;p276"/>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33" name="Google Shape;4533;p276"/>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34" name="Google Shape;4534;p276"/>
            <p:cNvSpPr/>
            <p:nvPr/>
          </p:nvSpPr>
          <p:spPr>
            <a:xfrm>
              <a:off x="5180786" y="2061755"/>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535" name="Google Shape;4535;p276"/>
            <p:cNvSpPr/>
            <p:nvPr/>
          </p:nvSpPr>
          <p:spPr>
            <a:xfrm>
              <a:off x="5300962" y="2061741"/>
              <a:ext cx="1299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536" name="Google Shape;4536;p276"/>
            <p:cNvSpPr/>
            <p:nvPr/>
          </p:nvSpPr>
          <p:spPr>
            <a:xfrm>
              <a:off x="5437273"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br>
                <a:rPr lang="zh-CN" sz="800" b="1">
                  <a:solidFill>
                    <a:schemeClr val="dk2"/>
                  </a:solidFill>
                  <a:latin typeface="Calibri"/>
                  <a:ea typeface="Calibri"/>
                  <a:cs typeface="Calibri"/>
                  <a:sym typeface="Calibri"/>
                </a:rPr>
              </a:br>
              <a:r>
                <a:rPr lang="zh-CN" sz="800" b="1">
                  <a:solidFill>
                    <a:schemeClr val="dk2"/>
                  </a:solidFill>
                  <a:latin typeface="Calibri"/>
                  <a:ea typeface="Calibri"/>
                  <a:cs typeface="Calibri"/>
                  <a:sym typeface="Calibri"/>
                </a:rPr>
                <a:t>…</a:t>
              </a:r>
              <a:r>
                <a:rPr lang="zh-CN" sz="800">
                  <a:solidFill>
                    <a:srgbClr val="FFFFFF"/>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537" name="Google Shape;4537;p276"/>
            <p:cNvSpPr/>
            <p:nvPr/>
          </p:nvSpPr>
          <p:spPr>
            <a:xfrm>
              <a:off x="5562367"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38" name="Google Shape;4538;p276"/>
            <p:cNvSpPr/>
            <p:nvPr/>
          </p:nvSpPr>
          <p:spPr>
            <a:xfrm>
              <a:off x="5687461" y="206172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grpSp>
        <p:nvGrpSpPr>
          <p:cNvPr id="4539" name="Google Shape;4539;p276"/>
          <p:cNvGrpSpPr/>
          <p:nvPr/>
        </p:nvGrpSpPr>
        <p:grpSpPr>
          <a:xfrm>
            <a:off x="5664738" y="2875894"/>
            <a:ext cx="1677591" cy="254721"/>
            <a:chOff x="5052542" y="2061729"/>
            <a:chExt cx="760019" cy="123940"/>
          </a:xfrm>
        </p:grpSpPr>
        <p:sp>
          <p:nvSpPr>
            <p:cNvPr id="4540" name="Google Shape;4540;p276"/>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41" name="Google Shape;4541;p276"/>
            <p:cNvSpPr/>
            <p:nvPr/>
          </p:nvSpPr>
          <p:spPr>
            <a:xfrm>
              <a:off x="5180786" y="2061755"/>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542" name="Google Shape;4542;p276"/>
            <p:cNvSpPr/>
            <p:nvPr/>
          </p:nvSpPr>
          <p:spPr>
            <a:xfrm>
              <a:off x="5300962" y="2061741"/>
              <a:ext cx="1299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543" name="Google Shape;4543;p276"/>
            <p:cNvSpPr/>
            <p:nvPr/>
          </p:nvSpPr>
          <p:spPr>
            <a:xfrm>
              <a:off x="5437273"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544" name="Google Shape;4544;p276"/>
            <p:cNvSpPr/>
            <p:nvPr/>
          </p:nvSpPr>
          <p:spPr>
            <a:xfrm>
              <a:off x="5562367"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545" name="Google Shape;4545;p276"/>
            <p:cNvSpPr/>
            <p:nvPr/>
          </p:nvSpPr>
          <p:spPr>
            <a:xfrm>
              <a:off x="5687461" y="206172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546" name="Google Shape;4546;p276"/>
          <p:cNvSpPr txBox="1"/>
          <p:nvPr/>
        </p:nvSpPr>
        <p:spPr>
          <a:xfrm>
            <a:off x="5712550" y="4504625"/>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grpSp>
        <p:nvGrpSpPr>
          <p:cNvPr id="4547" name="Google Shape;4547;p276"/>
          <p:cNvGrpSpPr/>
          <p:nvPr/>
        </p:nvGrpSpPr>
        <p:grpSpPr>
          <a:xfrm>
            <a:off x="5664750" y="4271625"/>
            <a:ext cx="2248005" cy="461700"/>
            <a:chOff x="5664750" y="4271625"/>
            <a:chExt cx="2248005" cy="461700"/>
          </a:xfrm>
        </p:grpSpPr>
        <p:sp>
          <p:nvSpPr>
            <p:cNvPr id="4548" name="Google Shape;4548;p276"/>
            <p:cNvSpPr txBox="1"/>
            <p:nvPr/>
          </p:nvSpPr>
          <p:spPr>
            <a:xfrm>
              <a:off x="5664750" y="4271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WITH EXPANSION</a:t>
              </a:r>
              <a:endParaRPr sz="1800">
                <a:solidFill>
                  <a:schemeClr val="lt2"/>
                </a:solidFill>
                <a:latin typeface="Source Sans Pro"/>
                <a:ea typeface="Source Sans Pro"/>
                <a:cs typeface="Source Sans Pro"/>
                <a:sym typeface="Source Sans Pro"/>
              </a:endParaRPr>
            </a:p>
          </p:txBody>
        </p:sp>
        <p:pic>
          <p:nvPicPr>
            <p:cNvPr id="4549" name="Google Shape;4549;p276" descr="Check mark icon (Provided by Getty Images)"/>
            <p:cNvPicPr preferRelativeResize="0"/>
            <p:nvPr/>
          </p:nvPicPr>
          <p:blipFill rotWithShape="1">
            <a:blip r:embed="rId4">
              <a:alphaModFix/>
            </a:blip>
            <a:srcRect l="5815" t="34172" r="56200" b="34175"/>
            <a:stretch/>
          </p:blipFill>
          <p:spPr>
            <a:xfrm>
              <a:off x="7592653" y="4369097"/>
              <a:ext cx="320102" cy="266752"/>
            </a:xfrm>
            <a:prstGeom prst="rect">
              <a:avLst/>
            </a:prstGeom>
            <a:noFill/>
            <a:ln>
              <a:noFill/>
            </a:ln>
          </p:spPr>
        </p:pic>
      </p:grpSp>
      <p:grpSp>
        <p:nvGrpSpPr>
          <p:cNvPr id="4550" name="Google Shape;4550;p276"/>
          <p:cNvGrpSpPr/>
          <p:nvPr/>
        </p:nvGrpSpPr>
        <p:grpSpPr>
          <a:xfrm>
            <a:off x="1046888" y="4227050"/>
            <a:ext cx="1880102" cy="461700"/>
            <a:chOff x="1046888" y="4227050"/>
            <a:chExt cx="1880102" cy="461700"/>
          </a:xfrm>
        </p:grpSpPr>
        <p:sp>
          <p:nvSpPr>
            <p:cNvPr id="4551" name="Google Shape;4551;p276"/>
            <p:cNvSpPr txBox="1"/>
            <p:nvPr/>
          </p:nvSpPr>
          <p:spPr>
            <a:xfrm>
              <a:off x="1046888" y="4227050"/>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NO EXPANSION</a:t>
              </a:r>
              <a:endParaRPr sz="1800">
                <a:solidFill>
                  <a:schemeClr val="lt2"/>
                </a:solidFill>
                <a:latin typeface="Source Sans Pro"/>
                <a:ea typeface="Source Sans Pro"/>
                <a:cs typeface="Source Sans Pro"/>
                <a:sym typeface="Source Sans Pro"/>
              </a:endParaRPr>
            </a:p>
          </p:txBody>
        </p:sp>
        <p:pic>
          <p:nvPicPr>
            <p:cNvPr id="4552" name="Google Shape;4552;p276" descr="Check mark icon (Provided by Getty Images)"/>
            <p:cNvPicPr preferRelativeResize="0"/>
            <p:nvPr/>
          </p:nvPicPr>
          <p:blipFill rotWithShape="1">
            <a:blip r:embed="rId4">
              <a:alphaModFix/>
            </a:blip>
            <a:srcRect l="48390" t="32243" r="12817" b="32984"/>
            <a:stretch/>
          </p:blipFill>
          <p:spPr>
            <a:xfrm>
              <a:off x="2606887" y="4314437"/>
              <a:ext cx="320102" cy="286915"/>
            </a:xfrm>
            <a:prstGeom prst="rect">
              <a:avLst/>
            </a:prstGeom>
            <a:noFill/>
            <a:ln>
              <a:noFill/>
            </a:ln>
          </p:spPr>
        </p:pic>
      </p:grpSp>
      <p:sp>
        <p:nvSpPr>
          <p:cNvPr id="4553" name="Google Shape;4553;p276"/>
          <p:cNvSpPr txBox="1"/>
          <p:nvPr/>
        </p:nvSpPr>
        <p:spPr>
          <a:xfrm>
            <a:off x="3351600" y="4165550"/>
            <a:ext cx="2142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2200" b="1">
                <a:solidFill>
                  <a:schemeClr val="dk1"/>
                </a:solidFill>
                <a:latin typeface="Raleway"/>
                <a:ea typeface="Raleway"/>
                <a:cs typeface="Raleway"/>
                <a:sym typeface="Raleway"/>
              </a:rPr>
              <a:t>VisualSparta</a:t>
            </a:r>
            <a:endParaRPr sz="60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4557"/>
        <p:cNvGrpSpPr/>
        <p:nvPr/>
      </p:nvGrpSpPr>
      <p:grpSpPr>
        <a:xfrm>
          <a:off x="0" y="0"/>
          <a:ext cx="0" cy="0"/>
          <a:chOff x="0" y="0"/>
          <a:chExt cx="0" cy="0"/>
        </a:xfrm>
      </p:grpSpPr>
      <p:sp>
        <p:nvSpPr>
          <p:cNvPr id="4558" name="Google Shape;4558;p27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zh-CN">
                <a:solidFill>
                  <a:schemeClr val="dk1"/>
                </a:solidFill>
              </a:rPr>
              <a:t>One-side Expansion</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4559" name="Google Shape;4559;p27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237</a:t>
            </a:fld>
            <a:endParaRPr/>
          </a:p>
        </p:txBody>
      </p:sp>
      <p:sp>
        <p:nvSpPr>
          <p:cNvPr id="4560" name="Google Shape;4560;p277"/>
          <p:cNvSpPr txBox="1"/>
          <p:nvPr/>
        </p:nvSpPr>
        <p:spPr>
          <a:xfrm>
            <a:off x="875250" y="3254870"/>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spaghetti with ketchup</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pic>
        <p:nvPicPr>
          <p:cNvPr id="4561" name="Google Shape;4561;p277"/>
          <p:cNvPicPr preferRelativeResize="0"/>
          <p:nvPr/>
        </p:nvPicPr>
        <p:blipFill>
          <a:blip r:embed="rId3">
            <a:alphaModFix/>
          </a:blip>
          <a:stretch>
            <a:fillRect/>
          </a:stretch>
        </p:blipFill>
        <p:spPr>
          <a:xfrm>
            <a:off x="5919100" y="3338352"/>
            <a:ext cx="1269891" cy="846600"/>
          </a:xfrm>
          <a:prstGeom prst="rect">
            <a:avLst/>
          </a:prstGeom>
          <a:noFill/>
          <a:ln>
            <a:noFill/>
          </a:ln>
        </p:spPr>
      </p:pic>
      <p:grpSp>
        <p:nvGrpSpPr>
          <p:cNvPr id="4562" name="Google Shape;4562;p277"/>
          <p:cNvGrpSpPr/>
          <p:nvPr/>
        </p:nvGrpSpPr>
        <p:grpSpPr>
          <a:xfrm>
            <a:off x="1085543" y="2875894"/>
            <a:ext cx="1953711" cy="254724"/>
            <a:chOff x="4927448" y="2061729"/>
            <a:chExt cx="885113" cy="123941"/>
          </a:xfrm>
        </p:grpSpPr>
        <p:sp>
          <p:nvSpPr>
            <p:cNvPr id="4563" name="Google Shape;4563;p277"/>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64" name="Google Shape;4564;p277"/>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65" name="Google Shape;4565;p277"/>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566" name="Google Shape;4566;p277"/>
            <p:cNvSpPr/>
            <p:nvPr/>
          </p:nvSpPr>
          <p:spPr>
            <a:xfrm>
              <a:off x="5300962" y="2061741"/>
              <a:ext cx="1299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567" name="Google Shape;4567;p277"/>
            <p:cNvSpPr/>
            <p:nvPr/>
          </p:nvSpPr>
          <p:spPr>
            <a:xfrm>
              <a:off x="5437273"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br>
                <a:rPr lang="zh-CN" sz="800" b="1">
                  <a:solidFill>
                    <a:schemeClr val="dk2"/>
                  </a:solidFill>
                  <a:latin typeface="Calibri"/>
                  <a:ea typeface="Calibri"/>
                  <a:cs typeface="Calibri"/>
                  <a:sym typeface="Calibri"/>
                </a:rPr>
              </a:br>
              <a:r>
                <a:rPr lang="zh-CN" sz="800" b="1">
                  <a:solidFill>
                    <a:schemeClr val="dk2"/>
                  </a:solidFill>
                  <a:latin typeface="Calibri"/>
                  <a:ea typeface="Calibri"/>
                  <a:cs typeface="Calibri"/>
                  <a:sym typeface="Calibri"/>
                </a:rPr>
                <a:t>…</a:t>
              </a:r>
              <a:r>
                <a:rPr lang="zh-CN" sz="800">
                  <a:solidFill>
                    <a:srgbClr val="FFFFFF"/>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568" name="Google Shape;4568;p277"/>
            <p:cNvSpPr/>
            <p:nvPr/>
          </p:nvSpPr>
          <p:spPr>
            <a:xfrm>
              <a:off x="5562367"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69" name="Google Shape;4569;p277"/>
            <p:cNvSpPr/>
            <p:nvPr/>
          </p:nvSpPr>
          <p:spPr>
            <a:xfrm>
              <a:off x="5687461" y="2061729"/>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570" name="Google Shape;4570;p277"/>
          <p:cNvSpPr txBox="1"/>
          <p:nvPr/>
        </p:nvSpPr>
        <p:spPr>
          <a:xfrm rot="-4147726">
            <a:off x="2670086" y="2436450"/>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ketchup</a:t>
            </a:r>
            <a:endParaRPr sz="1000" b="1" i="0" u="none" strike="noStrike" cap="none">
              <a:solidFill>
                <a:srgbClr val="000000"/>
              </a:solidFill>
              <a:latin typeface="Courier New"/>
              <a:ea typeface="Courier New"/>
              <a:cs typeface="Courier New"/>
              <a:sym typeface="Courier New"/>
            </a:endParaRPr>
          </a:p>
        </p:txBody>
      </p:sp>
      <p:sp>
        <p:nvSpPr>
          <p:cNvPr id="4571" name="Google Shape;4571;p277"/>
          <p:cNvSpPr txBox="1"/>
          <p:nvPr/>
        </p:nvSpPr>
        <p:spPr>
          <a:xfrm rot="-4146878">
            <a:off x="1906470" y="250351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with</a:t>
            </a:r>
            <a:endParaRPr sz="1000" b="1" i="0" u="none" strike="noStrike" cap="none">
              <a:solidFill>
                <a:srgbClr val="000000"/>
              </a:solidFill>
              <a:latin typeface="Courier New"/>
              <a:ea typeface="Courier New"/>
              <a:cs typeface="Courier New"/>
              <a:sym typeface="Courier New"/>
            </a:endParaRPr>
          </a:p>
        </p:txBody>
      </p:sp>
      <p:sp>
        <p:nvSpPr>
          <p:cNvPr id="4572" name="Google Shape;4572;p277"/>
          <p:cNvSpPr txBox="1"/>
          <p:nvPr/>
        </p:nvSpPr>
        <p:spPr>
          <a:xfrm rot="-4147974">
            <a:off x="1508539" y="2338805"/>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spaghetti</a:t>
            </a:r>
            <a:endParaRPr sz="1000" b="1" i="0" u="none" strike="noStrike" cap="none">
              <a:solidFill>
                <a:srgbClr val="000000"/>
              </a:solidFill>
              <a:latin typeface="Courier New"/>
              <a:ea typeface="Courier New"/>
              <a:cs typeface="Courier New"/>
              <a:sym typeface="Courier New"/>
            </a:endParaRPr>
          </a:p>
        </p:txBody>
      </p:sp>
      <p:grpSp>
        <p:nvGrpSpPr>
          <p:cNvPr id="4573" name="Google Shape;4573;p277"/>
          <p:cNvGrpSpPr/>
          <p:nvPr/>
        </p:nvGrpSpPr>
        <p:grpSpPr>
          <a:xfrm>
            <a:off x="5664738" y="2875894"/>
            <a:ext cx="1677591" cy="254721"/>
            <a:chOff x="5052542" y="2061729"/>
            <a:chExt cx="760019" cy="123940"/>
          </a:xfrm>
        </p:grpSpPr>
        <p:sp>
          <p:nvSpPr>
            <p:cNvPr id="4574" name="Google Shape;4574;p277"/>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75" name="Google Shape;4575;p277"/>
            <p:cNvSpPr/>
            <p:nvPr/>
          </p:nvSpPr>
          <p:spPr>
            <a:xfrm>
              <a:off x="5180786" y="2061755"/>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576" name="Google Shape;4576;p277"/>
            <p:cNvSpPr/>
            <p:nvPr/>
          </p:nvSpPr>
          <p:spPr>
            <a:xfrm>
              <a:off x="5300962" y="2061741"/>
              <a:ext cx="1299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577" name="Google Shape;4577;p277"/>
            <p:cNvSpPr/>
            <p:nvPr/>
          </p:nvSpPr>
          <p:spPr>
            <a:xfrm>
              <a:off x="5437273"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578" name="Google Shape;4578;p277"/>
            <p:cNvSpPr/>
            <p:nvPr/>
          </p:nvSpPr>
          <p:spPr>
            <a:xfrm>
              <a:off x="5562367"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579" name="Google Shape;4579;p277"/>
            <p:cNvSpPr/>
            <p:nvPr/>
          </p:nvSpPr>
          <p:spPr>
            <a:xfrm>
              <a:off x="5687461" y="2061729"/>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580" name="Google Shape;4580;p277"/>
          <p:cNvSpPr txBox="1"/>
          <p:nvPr/>
        </p:nvSpPr>
        <p:spPr>
          <a:xfrm>
            <a:off x="5712550" y="4504625"/>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grpSp>
        <p:nvGrpSpPr>
          <p:cNvPr id="4581" name="Google Shape;4581;p277"/>
          <p:cNvGrpSpPr/>
          <p:nvPr/>
        </p:nvGrpSpPr>
        <p:grpSpPr>
          <a:xfrm>
            <a:off x="5664750" y="4271625"/>
            <a:ext cx="2248005" cy="461700"/>
            <a:chOff x="5664750" y="4271625"/>
            <a:chExt cx="2248005" cy="461700"/>
          </a:xfrm>
        </p:grpSpPr>
        <p:sp>
          <p:nvSpPr>
            <p:cNvPr id="4582" name="Google Shape;4582;p277"/>
            <p:cNvSpPr txBox="1"/>
            <p:nvPr/>
          </p:nvSpPr>
          <p:spPr>
            <a:xfrm>
              <a:off x="5664750" y="4271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WITH EXPANSION</a:t>
              </a:r>
              <a:endParaRPr sz="1800">
                <a:solidFill>
                  <a:schemeClr val="lt2"/>
                </a:solidFill>
                <a:latin typeface="Source Sans Pro"/>
                <a:ea typeface="Source Sans Pro"/>
                <a:cs typeface="Source Sans Pro"/>
                <a:sym typeface="Source Sans Pro"/>
              </a:endParaRPr>
            </a:p>
          </p:txBody>
        </p:sp>
        <p:pic>
          <p:nvPicPr>
            <p:cNvPr id="4583" name="Google Shape;4583;p277" descr="Check mark icon (Provided by Getty Images)"/>
            <p:cNvPicPr preferRelativeResize="0"/>
            <p:nvPr/>
          </p:nvPicPr>
          <p:blipFill rotWithShape="1">
            <a:blip r:embed="rId4">
              <a:alphaModFix/>
            </a:blip>
            <a:srcRect l="5815" t="34172" r="56200" b="34175"/>
            <a:stretch/>
          </p:blipFill>
          <p:spPr>
            <a:xfrm>
              <a:off x="7592653" y="4369097"/>
              <a:ext cx="320102" cy="266752"/>
            </a:xfrm>
            <a:prstGeom prst="rect">
              <a:avLst/>
            </a:prstGeom>
            <a:noFill/>
            <a:ln>
              <a:noFill/>
            </a:ln>
          </p:spPr>
        </p:pic>
      </p:grpSp>
      <p:sp>
        <p:nvSpPr>
          <p:cNvPr id="4584" name="Google Shape;4584;p277"/>
          <p:cNvSpPr txBox="1"/>
          <p:nvPr/>
        </p:nvSpPr>
        <p:spPr>
          <a:xfrm>
            <a:off x="3351600" y="4165550"/>
            <a:ext cx="2142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2200" b="1">
                <a:solidFill>
                  <a:schemeClr val="dk1"/>
                </a:solidFill>
                <a:latin typeface="Raleway"/>
                <a:ea typeface="Raleway"/>
                <a:cs typeface="Raleway"/>
                <a:sym typeface="Raleway"/>
              </a:rPr>
              <a:t>VisualSparta</a:t>
            </a:r>
            <a:endParaRPr sz="600"/>
          </a:p>
        </p:txBody>
      </p:sp>
      <p:grpSp>
        <p:nvGrpSpPr>
          <p:cNvPr id="4585" name="Google Shape;4585;p277"/>
          <p:cNvGrpSpPr/>
          <p:nvPr/>
        </p:nvGrpSpPr>
        <p:grpSpPr>
          <a:xfrm>
            <a:off x="1046888" y="4227050"/>
            <a:ext cx="1880102" cy="461700"/>
            <a:chOff x="1046888" y="4227050"/>
            <a:chExt cx="1880102" cy="461700"/>
          </a:xfrm>
        </p:grpSpPr>
        <p:sp>
          <p:nvSpPr>
            <p:cNvPr id="4586" name="Google Shape;4586;p277"/>
            <p:cNvSpPr txBox="1"/>
            <p:nvPr/>
          </p:nvSpPr>
          <p:spPr>
            <a:xfrm>
              <a:off x="1046888" y="4227050"/>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NO EXPANSION</a:t>
              </a:r>
              <a:endParaRPr sz="1800">
                <a:solidFill>
                  <a:schemeClr val="lt2"/>
                </a:solidFill>
                <a:latin typeface="Source Sans Pro"/>
                <a:ea typeface="Source Sans Pro"/>
                <a:cs typeface="Source Sans Pro"/>
                <a:sym typeface="Source Sans Pro"/>
              </a:endParaRPr>
            </a:p>
          </p:txBody>
        </p:sp>
        <p:pic>
          <p:nvPicPr>
            <p:cNvPr id="4587" name="Google Shape;4587;p277" descr="Check mark icon (Provided by Getty Images)"/>
            <p:cNvPicPr preferRelativeResize="0"/>
            <p:nvPr/>
          </p:nvPicPr>
          <p:blipFill rotWithShape="1">
            <a:blip r:embed="rId4">
              <a:alphaModFix/>
            </a:blip>
            <a:srcRect l="48390" t="32243" r="12817" b="32984"/>
            <a:stretch/>
          </p:blipFill>
          <p:spPr>
            <a:xfrm>
              <a:off x="2606887" y="4314437"/>
              <a:ext cx="320102" cy="286915"/>
            </a:xfrm>
            <a:prstGeom prst="rect">
              <a:avLst/>
            </a:prstGeom>
            <a:noFill/>
            <a:ln>
              <a:noFill/>
            </a:ln>
          </p:spPr>
        </p:pic>
      </p:gr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4591"/>
        <p:cNvGrpSpPr/>
        <p:nvPr/>
      </p:nvGrpSpPr>
      <p:grpSpPr>
        <a:xfrm>
          <a:off x="0" y="0"/>
          <a:ext cx="0" cy="0"/>
          <a:chOff x="0" y="0"/>
          <a:chExt cx="0" cy="0"/>
        </a:xfrm>
      </p:grpSpPr>
      <p:sp>
        <p:nvSpPr>
          <p:cNvPr id="4592" name="Google Shape;4592;p27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zh-CN">
                <a:solidFill>
                  <a:schemeClr val="dk1"/>
                </a:solidFill>
              </a:rPr>
              <a:t>One-side Expansion</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4593" name="Google Shape;4593;p27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238</a:t>
            </a:fld>
            <a:endParaRPr/>
          </a:p>
        </p:txBody>
      </p:sp>
      <p:sp>
        <p:nvSpPr>
          <p:cNvPr id="4594" name="Google Shape;4594;p278"/>
          <p:cNvSpPr txBox="1"/>
          <p:nvPr/>
        </p:nvSpPr>
        <p:spPr>
          <a:xfrm>
            <a:off x="875250" y="3254870"/>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spaghetti with ketchup</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pic>
        <p:nvPicPr>
          <p:cNvPr id="4595" name="Google Shape;4595;p278"/>
          <p:cNvPicPr preferRelativeResize="0"/>
          <p:nvPr/>
        </p:nvPicPr>
        <p:blipFill>
          <a:blip r:embed="rId3">
            <a:alphaModFix/>
          </a:blip>
          <a:stretch>
            <a:fillRect/>
          </a:stretch>
        </p:blipFill>
        <p:spPr>
          <a:xfrm>
            <a:off x="5919100" y="3338352"/>
            <a:ext cx="1269891" cy="846600"/>
          </a:xfrm>
          <a:prstGeom prst="rect">
            <a:avLst/>
          </a:prstGeom>
          <a:noFill/>
          <a:ln>
            <a:noFill/>
          </a:ln>
        </p:spPr>
      </p:pic>
      <p:grpSp>
        <p:nvGrpSpPr>
          <p:cNvPr id="4596" name="Google Shape;4596;p278"/>
          <p:cNvGrpSpPr/>
          <p:nvPr/>
        </p:nvGrpSpPr>
        <p:grpSpPr>
          <a:xfrm>
            <a:off x="1085543" y="2875894"/>
            <a:ext cx="1953711" cy="254724"/>
            <a:chOff x="4927448" y="2061729"/>
            <a:chExt cx="885113" cy="123941"/>
          </a:xfrm>
        </p:grpSpPr>
        <p:sp>
          <p:nvSpPr>
            <p:cNvPr id="4597" name="Google Shape;4597;p278"/>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98" name="Google Shape;4598;p278"/>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599" name="Google Shape;4599;p278"/>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600" name="Google Shape;4600;p278"/>
            <p:cNvSpPr/>
            <p:nvPr/>
          </p:nvSpPr>
          <p:spPr>
            <a:xfrm>
              <a:off x="5300962" y="2061741"/>
              <a:ext cx="1299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601" name="Google Shape;4601;p278"/>
            <p:cNvSpPr/>
            <p:nvPr/>
          </p:nvSpPr>
          <p:spPr>
            <a:xfrm>
              <a:off x="5437273"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br>
                <a:rPr lang="zh-CN" sz="800" b="1">
                  <a:solidFill>
                    <a:schemeClr val="dk2"/>
                  </a:solidFill>
                  <a:latin typeface="Calibri"/>
                  <a:ea typeface="Calibri"/>
                  <a:cs typeface="Calibri"/>
                  <a:sym typeface="Calibri"/>
                </a:rPr>
              </a:br>
              <a:r>
                <a:rPr lang="zh-CN" sz="800" b="1">
                  <a:solidFill>
                    <a:schemeClr val="dk2"/>
                  </a:solidFill>
                  <a:latin typeface="Calibri"/>
                  <a:ea typeface="Calibri"/>
                  <a:cs typeface="Calibri"/>
                  <a:sym typeface="Calibri"/>
                </a:rPr>
                <a:t>…</a:t>
              </a:r>
              <a:r>
                <a:rPr lang="zh-CN" sz="800">
                  <a:solidFill>
                    <a:srgbClr val="FFFFFF"/>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602" name="Google Shape;4602;p278"/>
            <p:cNvSpPr/>
            <p:nvPr/>
          </p:nvSpPr>
          <p:spPr>
            <a:xfrm>
              <a:off x="5562367"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03" name="Google Shape;4603;p278"/>
            <p:cNvSpPr/>
            <p:nvPr/>
          </p:nvSpPr>
          <p:spPr>
            <a:xfrm>
              <a:off x="5687461" y="2061729"/>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604" name="Google Shape;4604;p278"/>
          <p:cNvSpPr txBox="1"/>
          <p:nvPr/>
        </p:nvSpPr>
        <p:spPr>
          <a:xfrm rot="-4147726">
            <a:off x="2670086" y="2436450"/>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ketchup</a:t>
            </a:r>
            <a:endParaRPr sz="1000" b="1" i="0" u="none" strike="noStrike" cap="none">
              <a:solidFill>
                <a:srgbClr val="000000"/>
              </a:solidFill>
              <a:latin typeface="Courier New"/>
              <a:ea typeface="Courier New"/>
              <a:cs typeface="Courier New"/>
              <a:sym typeface="Courier New"/>
            </a:endParaRPr>
          </a:p>
        </p:txBody>
      </p:sp>
      <p:sp>
        <p:nvSpPr>
          <p:cNvPr id="4605" name="Google Shape;4605;p278"/>
          <p:cNvSpPr txBox="1"/>
          <p:nvPr/>
        </p:nvSpPr>
        <p:spPr>
          <a:xfrm rot="-4146878">
            <a:off x="1906470" y="250351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with</a:t>
            </a:r>
            <a:endParaRPr sz="1000" b="1" i="0" u="none" strike="noStrike" cap="none">
              <a:solidFill>
                <a:srgbClr val="000000"/>
              </a:solidFill>
              <a:latin typeface="Courier New"/>
              <a:ea typeface="Courier New"/>
              <a:cs typeface="Courier New"/>
              <a:sym typeface="Courier New"/>
            </a:endParaRPr>
          </a:p>
        </p:txBody>
      </p:sp>
      <p:sp>
        <p:nvSpPr>
          <p:cNvPr id="4606" name="Google Shape;4606;p278"/>
          <p:cNvSpPr txBox="1"/>
          <p:nvPr/>
        </p:nvSpPr>
        <p:spPr>
          <a:xfrm rot="-4147974">
            <a:off x="1508539" y="2338805"/>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spaghetti</a:t>
            </a:r>
            <a:endParaRPr sz="1000" b="1" i="0" u="none" strike="noStrike" cap="none">
              <a:solidFill>
                <a:srgbClr val="000000"/>
              </a:solidFill>
              <a:latin typeface="Courier New"/>
              <a:ea typeface="Courier New"/>
              <a:cs typeface="Courier New"/>
              <a:sym typeface="Courier New"/>
            </a:endParaRPr>
          </a:p>
        </p:txBody>
      </p:sp>
      <p:grpSp>
        <p:nvGrpSpPr>
          <p:cNvPr id="4607" name="Google Shape;4607;p278"/>
          <p:cNvGrpSpPr/>
          <p:nvPr/>
        </p:nvGrpSpPr>
        <p:grpSpPr>
          <a:xfrm>
            <a:off x="5664738" y="2875894"/>
            <a:ext cx="1677591" cy="254721"/>
            <a:chOff x="5052542" y="2061729"/>
            <a:chExt cx="760019" cy="123940"/>
          </a:xfrm>
        </p:grpSpPr>
        <p:sp>
          <p:nvSpPr>
            <p:cNvPr id="4608" name="Google Shape;4608;p278"/>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09" name="Google Shape;4609;p278"/>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610" name="Google Shape;4610;p278"/>
            <p:cNvSpPr/>
            <p:nvPr/>
          </p:nvSpPr>
          <p:spPr>
            <a:xfrm>
              <a:off x="5300962" y="2061741"/>
              <a:ext cx="1299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611" name="Google Shape;4611;p278"/>
            <p:cNvSpPr/>
            <p:nvPr/>
          </p:nvSpPr>
          <p:spPr>
            <a:xfrm>
              <a:off x="5437273"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2"/>
                </a:buClr>
                <a:buFont typeface="Arial"/>
                <a:buNone/>
              </a:pPr>
              <a:r>
                <a:rPr lang="zh-CN" sz="800" b="1">
                  <a:solidFill>
                    <a:schemeClr val="dk2"/>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612" name="Google Shape;4612;p278"/>
            <p:cNvSpPr/>
            <p:nvPr/>
          </p:nvSpPr>
          <p:spPr>
            <a:xfrm>
              <a:off x="5562367"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13" name="Google Shape;4613;p278"/>
            <p:cNvSpPr/>
            <p:nvPr/>
          </p:nvSpPr>
          <p:spPr>
            <a:xfrm>
              <a:off x="5687461" y="2061729"/>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614" name="Google Shape;4614;p278"/>
          <p:cNvSpPr txBox="1"/>
          <p:nvPr/>
        </p:nvSpPr>
        <p:spPr>
          <a:xfrm>
            <a:off x="5712550" y="4504625"/>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4615" name="Google Shape;4615;p278"/>
          <p:cNvSpPr/>
          <p:nvPr/>
        </p:nvSpPr>
        <p:spPr>
          <a:xfrm>
            <a:off x="2166050" y="1703500"/>
            <a:ext cx="3908775" cy="1161050"/>
          </a:xfrm>
          <a:custGeom>
            <a:avLst/>
            <a:gdLst/>
            <a:ahLst/>
            <a:cxnLst/>
            <a:rect l="l" t="t" r="r" b="b"/>
            <a:pathLst>
              <a:path w="156351" h="46442" extrusionOk="0">
                <a:moveTo>
                  <a:pt x="156351" y="46442"/>
                </a:moveTo>
                <a:cubicBezTo>
                  <a:pt x="143557" y="38822"/>
                  <a:pt x="105646" y="5332"/>
                  <a:pt x="79587" y="722"/>
                </a:cubicBezTo>
                <a:cubicBezTo>
                  <a:pt x="53529" y="-3888"/>
                  <a:pt x="13265" y="15774"/>
                  <a:pt x="0" y="18784"/>
                </a:cubicBezTo>
              </a:path>
            </a:pathLst>
          </a:custGeom>
          <a:noFill/>
          <a:ln w="9525" cap="flat" cmpd="sng">
            <a:solidFill>
              <a:schemeClr val="dk2"/>
            </a:solidFill>
            <a:prstDash val="solid"/>
            <a:round/>
            <a:headEnd type="none" w="med" len="med"/>
            <a:tailEnd type="triangle" w="med" len="med"/>
          </a:ln>
        </p:spPr>
        <p:txBody>
          <a:bodyPr/>
          <a:lstStyle/>
          <a:p>
            <a:endParaRPr lang="en-US"/>
          </a:p>
        </p:txBody>
      </p:sp>
      <p:sp>
        <p:nvSpPr>
          <p:cNvPr id="4616" name="Google Shape;4616;p278"/>
          <p:cNvSpPr/>
          <p:nvPr/>
        </p:nvSpPr>
        <p:spPr>
          <a:xfrm>
            <a:off x="2243675" y="1562697"/>
            <a:ext cx="4106325" cy="1308900"/>
          </a:xfrm>
          <a:custGeom>
            <a:avLst/>
            <a:gdLst/>
            <a:ahLst/>
            <a:cxnLst/>
            <a:rect l="l" t="t" r="r" b="b"/>
            <a:pathLst>
              <a:path w="164253" h="52356" extrusionOk="0">
                <a:moveTo>
                  <a:pt x="164253" y="52356"/>
                </a:moveTo>
                <a:cubicBezTo>
                  <a:pt x="150565" y="43654"/>
                  <a:pt x="109502" y="2450"/>
                  <a:pt x="82126" y="145"/>
                </a:cubicBezTo>
                <a:cubicBezTo>
                  <a:pt x="54751" y="-2160"/>
                  <a:pt x="13688" y="32131"/>
                  <a:pt x="0" y="38528"/>
                </a:cubicBezTo>
              </a:path>
            </a:pathLst>
          </a:custGeom>
          <a:noFill/>
          <a:ln w="9525" cap="flat" cmpd="sng">
            <a:solidFill>
              <a:schemeClr val="dk2"/>
            </a:solidFill>
            <a:prstDash val="solid"/>
            <a:round/>
            <a:headEnd type="none" w="med" len="med"/>
            <a:tailEnd type="triangle" w="med" len="med"/>
          </a:ln>
        </p:spPr>
        <p:txBody>
          <a:bodyPr/>
          <a:lstStyle/>
          <a:p>
            <a:endParaRPr lang="en-US"/>
          </a:p>
        </p:txBody>
      </p:sp>
      <p:sp>
        <p:nvSpPr>
          <p:cNvPr id="4617" name="Google Shape;4617;p278"/>
          <p:cNvSpPr/>
          <p:nvPr/>
        </p:nvSpPr>
        <p:spPr>
          <a:xfrm>
            <a:off x="3132675" y="1487851"/>
            <a:ext cx="4085150" cy="1376675"/>
          </a:xfrm>
          <a:custGeom>
            <a:avLst/>
            <a:gdLst/>
            <a:ahLst/>
            <a:cxnLst/>
            <a:rect l="l" t="t" r="r" b="b"/>
            <a:pathLst>
              <a:path w="163406" h="55067" extrusionOk="0">
                <a:moveTo>
                  <a:pt x="163406" y="55068"/>
                </a:moveTo>
                <a:cubicBezTo>
                  <a:pt x="148872" y="45943"/>
                  <a:pt x="103434" y="3939"/>
                  <a:pt x="76200" y="317"/>
                </a:cubicBezTo>
                <a:cubicBezTo>
                  <a:pt x="48966" y="-3305"/>
                  <a:pt x="12700" y="27834"/>
                  <a:pt x="0" y="33337"/>
                </a:cubicBezTo>
              </a:path>
            </a:pathLst>
          </a:custGeom>
          <a:noFill/>
          <a:ln w="9525" cap="flat" cmpd="sng">
            <a:solidFill>
              <a:schemeClr val="dk2"/>
            </a:solidFill>
            <a:prstDash val="solid"/>
            <a:round/>
            <a:headEnd type="none" w="med" len="med"/>
            <a:tailEnd type="triangle" w="med" len="med"/>
          </a:ln>
        </p:spPr>
        <p:txBody>
          <a:bodyPr/>
          <a:lstStyle/>
          <a:p>
            <a:endParaRPr lang="en-US"/>
          </a:p>
        </p:txBody>
      </p:sp>
      <p:sp>
        <p:nvSpPr>
          <p:cNvPr id="4618" name="Google Shape;4618;p278"/>
          <p:cNvSpPr txBox="1"/>
          <p:nvPr/>
        </p:nvSpPr>
        <p:spPr>
          <a:xfrm rot="-4147726">
            <a:off x="6937286" y="2436450"/>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ketchup</a:t>
            </a:r>
            <a:endParaRPr sz="1000" b="1" i="0" u="none" strike="noStrike" cap="none">
              <a:solidFill>
                <a:srgbClr val="000000"/>
              </a:solidFill>
              <a:latin typeface="Courier New"/>
              <a:ea typeface="Courier New"/>
              <a:cs typeface="Courier New"/>
              <a:sym typeface="Courier New"/>
            </a:endParaRPr>
          </a:p>
        </p:txBody>
      </p:sp>
      <p:sp>
        <p:nvSpPr>
          <p:cNvPr id="4619" name="Google Shape;4619;p278"/>
          <p:cNvSpPr txBox="1"/>
          <p:nvPr/>
        </p:nvSpPr>
        <p:spPr>
          <a:xfrm rot="-4146878">
            <a:off x="6173670" y="250351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with</a:t>
            </a:r>
            <a:endParaRPr sz="1000" b="1" i="0" u="none" strike="noStrike" cap="none">
              <a:solidFill>
                <a:srgbClr val="000000"/>
              </a:solidFill>
              <a:latin typeface="Courier New"/>
              <a:ea typeface="Courier New"/>
              <a:cs typeface="Courier New"/>
              <a:sym typeface="Courier New"/>
            </a:endParaRPr>
          </a:p>
        </p:txBody>
      </p:sp>
      <p:sp>
        <p:nvSpPr>
          <p:cNvPr id="4620" name="Google Shape;4620;p278"/>
          <p:cNvSpPr txBox="1"/>
          <p:nvPr/>
        </p:nvSpPr>
        <p:spPr>
          <a:xfrm rot="-4147974">
            <a:off x="5775739" y="2338805"/>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spaghetti</a:t>
            </a:r>
            <a:endParaRPr sz="1000" b="1" i="0" u="none" strike="noStrike" cap="none">
              <a:solidFill>
                <a:srgbClr val="000000"/>
              </a:solidFill>
              <a:latin typeface="Courier New"/>
              <a:ea typeface="Courier New"/>
              <a:cs typeface="Courier New"/>
              <a:sym typeface="Courier New"/>
            </a:endParaRPr>
          </a:p>
        </p:txBody>
      </p:sp>
      <p:sp>
        <p:nvSpPr>
          <p:cNvPr id="4621" name="Google Shape;4621;p278"/>
          <p:cNvSpPr txBox="1"/>
          <p:nvPr/>
        </p:nvSpPr>
        <p:spPr>
          <a:xfrm>
            <a:off x="3351600" y="4165550"/>
            <a:ext cx="2142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2200" b="1">
                <a:solidFill>
                  <a:schemeClr val="dk1"/>
                </a:solidFill>
                <a:latin typeface="Raleway"/>
                <a:ea typeface="Raleway"/>
                <a:cs typeface="Raleway"/>
                <a:sym typeface="Raleway"/>
              </a:rPr>
              <a:t>VisualSparta</a:t>
            </a:r>
            <a:endParaRPr sz="600"/>
          </a:p>
        </p:txBody>
      </p:sp>
      <p:grpSp>
        <p:nvGrpSpPr>
          <p:cNvPr id="4622" name="Google Shape;4622;p278"/>
          <p:cNvGrpSpPr/>
          <p:nvPr/>
        </p:nvGrpSpPr>
        <p:grpSpPr>
          <a:xfrm>
            <a:off x="5664750" y="4271625"/>
            <a:ext cx="2248005" cy="461700"/>
            <a:chOff x="5664750" y="4271625"/>
            <a:chExt cx="2248005" cy="461700"/>
          </a:xfrm>
        </p:grpSpPr>
        <p:sp>
          <p:nvSpPr>
            <p:cNvPr id="4623" name="Google Shape;4623;p278"/>
            <p:cNvSpPr txBox="1"/>
            <p:nvPr/>
          </p:nvSpPr>
          <p:spPr>
            <a:xfrm>
              <a:off x="5664750" y="4271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WITH EXPANSION</a:t>
              </a:r>
              <a:endParaRPr sz="1800">
                <a:solidFill>
                  <a:schemeClr val="lt2"/>
                </a:solidFill>
                <a:latin typeface="Source Sans Pro"/>
                <a:ea typeface="Source Sans Pro"/>
                <a:cs typeface="Source Sans Pro"/>
                <a:sym typeface="Source Sans Pro"/>
              </a:endParaRPr>
            </a:p>
          </p:txBody>
        </p:sp>
        <p:pic>
          <p:nvPicPr>
            <p:cNvPr id="4624" name="Google Shape;4624;p278" descr="Check mark icon (Provided by Getty Images)"/>
            <p:cNvPicPr preferRelativeResize="0"/>
            <p:nvPr/>
          </p:nvPicPr>
          <p:blipFill rotWithShape="1">
            <a:blip r:embed="rId4">
              <a:alphaModFix/>
            </a:blip>
            <a:srcRect l="5815" t="34172" r="56200" b="34175"/>
            <a:stretch/>
          </p:blipFill>
          <p:spPr>
            <a:xfrm>
              <a:off x="7592653" y="4369097"/>
              <a:ext cx="320102" cy="266752"/>
            </a:xfrm>
            <a:prstGeom prst="rect">
              <a:avLst/>
            </a:prstGeom>
            <a:noFill/>
            <a:ln>
              <a:noFill/>
            </a:ln>
          </p:spPr>
        </p:pic>
      </p:grpSp>
      <p:grpSp>
        <p:nvGrpSpPr>
          <p:cNvPr id="4625" name="Google Shape;4625;p278"/>
          <p:cNvGrpSpPr/>
          <p:nvPr/>
        </p:nvGrpSpPr>
        <p:grpSpPr>
          <a:xfrm>
            <a:off x="1046888" y="4227050"/>
            <a:ext cx="1880102" cy="461700"/>
            <a:chOff x="1046888" y="4227050"/>
            <a:chExt cx="1880102" cy="461700"/>
          </a:xfrm>
        </p:grpSpPr>
        <p:sp>
          <p:nvSpPr>
            <p:cNvPr id="4626" name="Google Shape;4626;p278"/>
            <p:cNvSpPr txBox="1"/>
            <p:nvPr/>
          </p:nvSpPr>
          <p:spPr>
            <a:xfrm>
              <a:off x="1046888" y="4227050"/>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NO EXPANSION</a:t>
              </a:r>
              <a:endParaRPr sz="1800">
                <a:solidFill>
                  <a:schemeClr val="lt2"/>
                </a:solidFill>
                <a:latin typeface="Source Sans Pro"/>
                <a:ea typeface="Source Sans Pro"/>
                <a:cs typeface="Source Sans Pro"/>
                <a:sym typeface="Source Sans Pro"/>
              </a:endParaRPr>
            </a:p>
          </p:txBody>
        </p:sp>
        <p:pic>
          <p:nvPicPr>
            <p:cNvPr id="4627" name="Google Shape;4627;p278" descr="Check mark icon (Provided by Getty Images)"/>
            <p:cNvPicPr preferRelativeResize="0"/>
            <p:nvPr/>
          </p:nvPicPr>
          <p:blipFill rotWithShape="1">
            <a:blip r:embed="rId4">
              <a:alphaModFix/>
            </a:blip>
            <a:srcRect l="48390" t="32243" r="12817" b="32984"/>
            <a:stretch/>
          </p:blipFill>
          <p:spPr>
            <a:xfrm>
              <a:off x="2606887" y="4314437"/>
              <a:ext cx="320102" cy="286915"/>
            </a:xfrm>
            <a:prstGeom prst="rect">
              <a:avLst/>
            </a:prstGeom>
            <a:noFill/>
            <a:ln>
              <a:noFill/>
            </a:ln>
          </p:spPr>
        </p:pic>
      </p:gr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4631"/>
        <p:cNvGrpSpPr/>
        <p:nvPr/>
      </p:nvGrpSpPr>
      <p:grpSpPr>
        <a:xfrm>
          <a:off x="0" y="0"/>
          <a:ext cx="0" cy="0"/>
          <a:chOff x="0" y="0"/>
          <a:chExt cx="0" cy="0"/>
        </a:xfrm>
      </p:grpSpPr>
      <p:sp>
        <p:nvSpPr>
          <p:cNvPr id="4632" name="Google Shape;4632;p27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zh-CN">
                <a:solidFill>
                  <a:schemeClr val="dk1"/>
                </a:solidFill>
              </a:rPr>
              <a:t>One-side Expansion</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4633" name="Google Shape;4633;p27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239</a:t>
            </a:fld>
            <a:endParaRPr/>
          </a:p>
        </p:txBody>
      </p:sp>
      <p:sp>
        <p:nvSpPr>
          <p:cNvPr id="4634" name="Google Shape;4634;p279"/>
          <p:cNvSpPr txBox="1"/>
          <p:nvPr/>
        </p:nvSpPr>
        <p:spPr>
          <a:xfrm>
            <a:off x="875250" y="3254870"/>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spaghetti with ketchup</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pic>
        <p:nvPicPr>
          <p:cNvPr id="4635" name="Google Shape;4635;p279"/>
          <p:cNvPicPr preferRelativeResize="0"/>
          <p:nvPr/>
        </p:nvPicPr>
        <p:blipFill>
          <a:blip r:embed="rId3">
            <a:alphaModFix/>
          </a:blip>
          <a:stretch>
            <a:fillRect/>
          </a:stretch>
        </p:blipFill>
        <p:spPr>
          <a:xfrm>
            <a:off x="5919100" y="3338352"/>
            <a:ext cx="1269891" cy="846600"/>
          </a:xfrm>
          <a:prstGeom prst="rect">
            <a:avLst/>
          </a:prstGeom>
          <a:noFill/>
          <a:ln>
            <a:noFill/>
          </a:ln>
        </p:spPr>
      </p:pic>
      <p:grpSp>
        <p:nvGrpSpPr>
          <p:cNvPr id="4636" name="Google Shape;4636;p279"/>
          <p:cNvGrpSpPr/>
          <p:nvPr/>
        </p:nvGrpSpPr>
        <p:grpSpPr>
          <a:xfrm>
            <a:off x="1085543" y="2875894"/>
            <a:ext cx="1953711" cy="254724"/>
            <a:chOff x="4927448" y="2061729"/>
            <a:chExt cx="885113" cy="123941"/>
          </a:xfrm>
        </p:grpSpPr>
        <p:sp>
          <p:nvSpPr>
            <p:cNvPr id="4637" name="Google Shape;4637;p279"/>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38" name="Google Shape;4638;p279"/>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39" name="Google Shape;4639;p279"/>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640" name="Google Shape;4640;p279"/>
            <p:cNvSpPr/>
            <p:nvPr/>
          </p:nvSpPr>
          <p:spPr>
            <a:xfrm>
              <a:off x="5300962" y="2061741"/>
              <a:ext cx="1299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641" name="Google Shape;4641;p279"/>
            <p:cNvSpPr/>
            <p:nvPr/>
          </p:nvSpPr>
          <p:spPr>
            <a:xfrm>
              <a:off x="5437273"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br>
                <a:rPr lang="zh-CN" sz="800" b="1">
                  <a:solidFill>
                    <a:schemeClr val="dk2"/>
                  </a:solidFill>
                  <a:latin typeface="Calibri"/>
                  <a:ea typeface="Calibri"/>
                  <a:cs typeface="Calibri"/>
                  <a:sym typeface="Calibri"/>
                </a:rPr>
              </a:br>
              <a:r>
                <a:rPr lang="zh-CN" sz="800" b="1">
                  <a:solidFill>
                    <a:schemeClr val="dk2"/>
                  </a:solidFill>
                  <a:latin typeface="Calibri"/>
                  <a:ea typeface="Calibri"/>
                  <a:cs typeface="Calibri"/>
                  <a:sym typeface="Calibri"/>
                </a:rPr>
                <a:t>…</a:t>
              </a:r>
              <a:r>
                <a:rPr lang="zh-CN" sz="800">
                  <a:solidFill>
                    <a:srgbClr val="FFFFFF"/>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642" name="Google Shape;4642;p279"/>
            <p:cNvSpPr/>
            <p:nvPr/>
          </p:nvSpPr>
          <p:spPr>
            <a:xfrm>
              <a:off x="5562367"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43" name="Google Shape;4643;p279"/>
            <p:cNvSpPr/>
            <p:nvPr/>
          </p:nvSpPr>
          <p:spPr>
            <a:xfrm>
              <a:off x="5687461" y="2061729"/>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644" name="Google Shape;4644;p279"/>
          <p:cNvSpPr txBox="1"/>
          <p:nvPr/>
        </p:nvSpPr>
        <p:spPr>
          <a:xfrm rot="-4147726">
            <a:off x="2670086" y="2436450"/>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ketchup</a:t>
            </a:r>
            <a:endParaRPr sz="1000" b="1" i="0" u="none" strike="noStrike" cap="none">
              <a:solidFill>
                <a:srgbClr val="000000"/>
              </a:solidFill>
              <a:latin typeface="Courier New"/>
              <a:ea typeface="Courier New"/>
              <a:cs typeface="Courier New"/>
              <a:sym typeface="Courier New"/>
            </a:endParaRPr>
          </a:p>
        </p:txBody>
      </p:sp>
      <p:sp>
        <p:nvSpPr>
          <p:cNvPr id="4645" name="Google Shape;4645;p279"/>
          <p:cNvSpPr txBox="1"/>
          <p:nvPr/>
        </p:nvSpPr>
        <p:spPr>
          <a:xfrm rot="-4146878">
            <a:off x="1906470" y="250351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with</a:t>
            </a:r>
            <a:endParaRPr sz="1000" b="1" i="0" u="none" strike="noStrike" cap="none">
              <a:solidFill>
                <a:srgbClr val="000000"/>
              </a:solidFill>
              <a:latin typeface="Courier New"/>
              <a:ea typeface="Courier New"/>
              <a:cs typeface="Courier New"/>
              <a:sym typeface="Courier New"/>
            </a:endParaRPr>
          </a:p>
        </p:txBody>
      </p:sp>
      <p:sp>
        <p:nvSpPr>
          <p:cNvPr id="4646" name="Google Shape;4646;p279"/>
          <p:cNvSpPr txBox="1"/>
          <p:nvPr/>
        </p:nvSpPr>
        <p:spPr>
          <a:xfrm rot="-4147974">
            <a:off x="1508539" y="2338805"/>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spaghetti</a:t>
            </a:r>
            <a:endParaRPr sz="1000" b="1" i="0" u="none" strike="noStrike" cap="none">
              <a:solidFill>
                <a:srgbClr val="000000"/>
              </a:solidFill>
              <a:latin typeface="Courier New"/>
              <a:ea typeface="Courier New"/>
              <a:cs typeface="Courier New"/>
              <a:sym typeface="Courier New"/>
            </a:endParaRPr>
          </a:p>
        </p:txBody>
      </p:sp>
      <p:grpSp>
        <p:nvGrpSpPr>
          <p:cNvPr id="4647" name="Google Shape;4647;p279"/>
          <p:cNvGrpSpPr/>
          <p:nvPr/>
        </p:nvGrpSpPr>
        <p:grpSpPr>
          <a:xfrm>
            <a:off x="5664738" y="2875894"/>
            <a:ext cx="1677591" cy="254721"/>
            <a:chOff x="5052542" y="2061729"/>
            <a:chExt cx="760019" cy="123940"/>
          </a:xfrm>
        </p:grpSpPr>
        <p:sp>
          <p:nvSpPr>
            <p:cNvPr id="4648" name="Google Shape;4648;p279"/>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49" name="Google Shape;4649;p279"/>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650" name="Google Shape;4650;p279"/>
            <p:cNvSpPr/>
            <p:nvPr/>
          </p:nvSpPr>
          <p:spPr>
            <a:xfrm>
              <a:off x="5300962" y="2061741"/>
              <a:ext cx="1299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651" name="Google Shape;4651;p279"/>
            <p:cNvSpPr/>
            <p:nvPr/>
          </p:nvSpPr>
          <p:spPr>
            <a:xfrm>
              <a:off x="5437273"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zh-CN" sz="800" b="1">
                  <a:solidFill>
                    <a:schemeClr val="dk2"/>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652" name="Google Shape;4652;p279"/>
            <p:cNvSpPr/>
            <p:nvPr/>
          </p:nvSpPr>
          <p:spPr>
            <a:xfrm>
              <a:off x="5562367"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53" name="Google Shape;4653;p279"/>
            <p:cNvSpPr/>
            <p:nvPr/>
          </p:nvSpPr>
          <p:spPr>
            <a:xfrm>
              <a:off x="5687461" y="2061729"/>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654" name="Google Shape;4654;p279"/>
          <p:cNvSpPr txBox="1"/>
          <p:nvPr/>
        </p:nvSpPr>
        <p:spPr>
          <a:xfrm>
            <a:off x="5712550" y="4504625"/>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4655" name="Google Shape;4655;p279"/>
          <p:cNvSpPr txBox="1"/>
          <p:nvPr/>
        </p:nvSpPr>
        <p:spPr>
          <a:xfrm>
            <a:off x="5664750" y="4271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WITH EXPANSION</a:t>
            </a:r>
            <a:endParaRPr sz="1800">
              <a:solidFill>
                <a:schemeClr val="lt2"/>
              </a:solidFill>
              <a:latin typeface="Source Sans Pro"/>
              <a:ea typeface="Source Sans Pro"/>
              <a:cs typeface="Source Sans Pro"/>
              <a:sym typeface="Source Sans Pro"/>
            </a:endParaRPr>
          </a:p>
        </p:txBody>
      </p:sp>
      <p:sp>
        <p:nvSpPr>
          <p:cNvPr id="4656" name="Google Shape;4656;p279"/>
          <p:cNvSpPr/>
          <p:nvPr/>
        </p:nvSpPr>
        <p:spPr>
          <a:xfrm>
            <a:off x="2166050" y="1703500"/>
            <a:ext cx="3908775" cy="1161050"/>
          </a:xfrm>
          <a:custGeom>
            <a:avLst/>
            <a:gdLst/>
            <a:ahLst/>
            <a:cxnLst/>
            <a:rect l="l" t="t" r="r" b="b"/>
            <a:pathLst>
              <a:path w="156351" h="46442" extrusionOk="0">
                <a:moveTo>
                  <a:pt x="156351" y="46442"/>
                </a:moveTo>
                <a:cubicBezTo>
                  <a:pt x="143557" y="38822"/>
                  <a:pt x="105646" y="5332"/>
                  <a:pt x="79587" y="722"/>
                </a:cubicBezTo>
                <a:cubicBezTo>
                  <a:pt x="53529" y="-3888"/>
                  <a:pt x="13265" y="15774"/>
                  <a:pt x="0" y="18784"/>
                </a:cubicBezTo>
              </a:path>
            </a:pathLst>
          </a:custGeom>
          <a:noFill/>
          <a:ln w="9525" cap="flat" cmpd="sng">
            <a:solidFill>
              <a:schemeClr val="dk2"/>
            </a:solidFill>
            <a:prstDash val="solid"/>
            <a:round/>
            <a:headEnd type="none" w="med" len="med"/>
            <a:tailEnd type="triangle" w="med" len="med"/>
          </a:ln>
        </p:spPr>
        <p:txBody>
          <a:bodyPr/>
          <a:lstStyle/>
          <a:p>
            <a:endParaRPr lang="en-US"/>
          </a:p>
        </p:txBody>
      </p:sp>
      <p:pic>
        <p:nvPicPr>
          <p:cNvPr id="4657" name="Google Shape;4657;p279" descr="Check mark icon (Provided by Getty Images)"/>
          <p:cNvPicPr preferRelativeResize="0"/>
          <p:nvPr/>
        </p:nvPicPr>
        <p:blipFill rotWithShape="1">
          <a:blip r:embed="rId4">
            <a:alphaModFix/>
          </a:blip>
          <a:srcRect l="48390" t="32243" r="12817" b="32984"/>
          <a:stretch/>
        </p:blipFill>
        <p:spPr>
          <a:xfrm>
            <a:off x="2606887" y="4314437"/>
            <a:ext cx="320102" cy="286915"/>
          </a:xfrm>
          <a:prstGeom prst="rect">
            <a:avLst/>
          </a:prstGeom>
          <a:noFill/>
          <a:ln>
            <a:noFill/>
          </a:ln>
        </p:spPr>
      </p:pic>
      <p:pic>
        <p:nvPicPr>
          <p:cNvPr id="4658" name="Google Shape;4658;p279" descr="Check mark icon (Provided by Getty Images)"/>
          <p:cNvPicPr preferRelativeResize="0"/>
          <p:nvPr/>
        </p:nvPicPr>
        <p:blipFill rotWithShape="1">
          <a:blip r:embed="rId4">
            <a:alphaModFix/>
          </a:blip>
          <a:srcRect l="5815" t="34172" r="56200" b="34175"/>
          <a:stretch/>
        </p:blipFill>
        <p:spPr>
          <a:xfrm>
            <a:off x="7592653" y="4369097"/>
            <a:ext cx="320102" cy="266752"/>
          </a:xfrm>
          <a:prstGeom prst="rect">
            <a:avLst/>
          </a:prstGeom>
          <a:noFill/>
          <a:ln>
            <a:noFill/>
          </a:ln>
        </p:spPr>
      </p:pic>
      <p:sp>
        <p:nvSpPr>
          <p:cNvPr id="4659" name="Google Shape;4659;p279"/>
          <p:cNvSpPr/>
          <p:nvPr/>
        </p:nvSpPr>
        <p:spPr>
          <a:xfrm>
            <a:off x="2243675" y="1562697"/>
            <a:ext cx="4106325" cy="1308900"/>
          </a:xfrm>
          <a:custGeom>
            <a:avLst/>
            <a:gdLst/>
            <a:ahLst/>
            <a:cxnLst/>
            <a:rect l="l" t="t" r="r" b="b"/>
            <a:pathLst>
              <a:path w="164253" h="52356" extrusionOk="0">
                <a:moveTo>
                  <a:pt x="164253" y="52356"/>
                </a:moveTo>
                <a:cubicBezTo>
                  <a:pt x="150565" y="43654"/>
                  <a:pt x="109502" y="2450"/>
                  <a:pt x="82126" y="145"/>
                </a:cubicBezTo>
                <a:cubicBezTo>
                  <a:pt x="54751" y="-2160"/>
                  <a:pt x="13688" y="32131"/>
                  <a:pt x="0" y="38528"/>
                </a:cubicBezTo>
              </a:path>
            </a:pathLst>
          </a:custGeom>
          <a:noFill/>
          <a:ln w="9525" cap="flat" cmpd="sng">
            <a:solidFill>
              <a:schemeClr val="dk2"/>
            </a:solidFill>
            <a:prstDash val="solid"/>
            <a:round/>
            <a:headEnd type="none" w="med" len="med"/>
            <a:tailEnd type="triangle" w="med" len="med"/>
          </a:ln>
        </p:spPr>
        <p:txBody>
          <a:bodyPr/>
          <a:lstStyle/>
          <a:p>
            <a:endParaRPr lang="en-US"/>
          </a:p>
        </p:txBody>
      </p:sp>
      <p:sp>
        <p:nvSpPr>
          <p:cNvPr id="4660" name="Google Shape;4660;p279"/>
          <p:cNvSpPr/>
          <p:nvPr/>
        </p:nvSpPr>
        <p:spPr>
          <a:xfrm>
            <a:off x="3132675" y="1487851"/>
            <a:ext cx="4085150" cy="1376675"/>
          </a:xfrm>
          <a:custGeom>
            <a:avLst/>
            <a:gdLst/>
            <a:ahLst/>
            <a:cxnLst/>
            <a:rect l="l" t="t" r="r" b="b"/>
            <a:pathLst>
              <a:path w="163406" h="55067" extrusionOk="0">
                <a:moveTo>
                  <a:pt x="163406" y="55068"/>
                </a:moveTo>
                <a:cubicBezTo>
                  <a:pt x="148872" y="45943"/>
                  <a:pt x="103434" y="3939"/>
                  <a:pt x="76200" y="317"/>
                </a:cubicBezTo>
                <a:cubicBezTo>
                  <a:pt x="48966" y="-3305"/>
                  <a:pt x="12700" y="27834"/>
                  <a:pt x="0" y="33337"/>
                </a:cubicBezTo>
              </a:path>
            </a:pathLst>
          </a:custGeom>
          <a:noFill/>
          <a:ln w="9525" cap="flat" cmpd="sng">
            <a:solidFill>
              <a:schemeClr val="dk2"/>
            </a:solidFill>
            <a:prstDash val="solid"/>
            <a:round/>
            <a:headEnd type="none" w="med" len="med"/>
            <a:tailEnd type="triangle" w="med" len="med"/>
          </a:ln>
        </p:spPr>
        <p:txBody>
          <a:bodyPr/>
          <a:lstStyle/>
          <a:p>
            <a:endParaRPr lang="en-US"/>
          </a:p>
        </p:txBody>
      </p:sp>
      <p:sp>
        <p:nvSpPr>
          <p:cNvPr id="4661" name="Google Shape;4661;p279"/>
          <p:cNvSpPr txBox="1"/>
          <p:nvPr/>
        </p:nvSpPr>
        <p:spPr>
          <a:xfrm rot="-4147726">
            <a:off x="6937286" y="2436450"/>
            <a:ext cx="638282"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ketchup</a:t>
            </a:r>
            <a:endParaRPr sz="1000" b="1" i="0" u="none" strike="noStrike" cap="none">
              <a:solidFill>
                <a:srgbClr val="000000"/>
              </a:solidFill>
              <a:latin typeface="Courier New"/>
              <a:ea typeface="Courier New"/>
              <a:cs typeface="Courier New"/>
              <a:sym typeface="Courier New"/>
            </a:endParaRPr>
          </a:p>
        </p:txBody>
      </p:sp>
      <p:sp>
        <p:nvSpPr>
          <p:cNvPr id="4662" name="Google Shape;4662;p279"/>
          <p:cNvSpPr txBox="1"/>
          <p:nvPr/>
        </p:nvSpPr>
        <p:spPr>
          <a:xfrm rot="-4146878">
            <a:off x="6173670" y="250351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with</a:t>
            </a:r>
            <a:endParaRPr sz="1000" b="1" i="0" u="none" strike="noStrike" cap="none">
              <a:solidFill>
                <a:srgbClr val="000000"/>
              </a:solidFill>
              <a:latin typeface="Courier New"/>
              <a:ea typeface="Courier New"/>
              <a:cs typeface="Courier New"/>
              <a:sym typeface="Courier New"/>
            </a:endParaRPr>
          </a:p>
        </p:txBody>
      </p:sp>
      <p:sp>
        <p:nvSpPr>
          <p:cNvPr id="4663" name="Google Shape;4663;p279"/>
          <p:cNvSpPr txBox="1"/>
          <p:nvPr/>
        </p:nvSpPr>
        <p:spPr>
          <a:xfrm rot="-4147974">
            <a:off x="5775739" y="2338805"/>
            <a:ext cx="84727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spaghetti</a:t>
            </a:r>
            <a:endParaRPr sz="1000" b="1" i="0" u="none" strike="noStrike" cap="none">
              <a:solidFill>
                <a:srgbClr val="000000"/>
              </a:solidFill>
              <a:latin typeface="Courier New"/>
              <a:ea typeface="Courier New"/>
              <a:cs typeface="Courier New"/>
              <a:sym typeface="Courier New"/>
            </a:endParaRPr>
          </a:p>
        </p:txBody>
      </p:sp>
      <p:sp>
        <p:nvSpPr>
          <p:cNvPr id="4664" name="Google Shape;4664;p279"/>
          <p:cNvSpPr/>
          <p:nvPr/>
        </p:nvSpPr>
        <p:spPr>
          <a:xfrm>
            <a:off x="594525" y="4688750"/>
            <a:ext cx="320100" cy="2667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665" name="Google Shape;4665;p279"/>
          <p:cNvSpPr txBox="1"/>
          <p:nvPr/>
        </p:nvSpPr>
        <p:spPr>
          <a:xfrm>
            <a:off x="3351600" y="4165550"/>
            <a:ext cx="2142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2200" b="1">
                <a:solidFill>
                  <a:schemeClr val="dk1"/>
                </a:solidFill>
                <a:latin typeface="Raleway"/>
                <a:ea typeface="Raleway"/>
                <a:cs typeface="Raleway"/>
                <a:sym typeface="Raleway"/>
              </a:rPr>
              <a:t>VisualSparta</a:t>
            </a:r>
            <a:endParaRPr sz="600"/>
          </a:p>
        </p:txBody>
      </p:sp>
      <p:sp>
        <p:nvSpPr>
          <p:cNvPr id="4666" name="Google Shape;4666;p279"/>
          <p:cNvSpPr txBox="1"/>
          <p:nvPr/>
        </p:nvSpPr>
        <p:spPr>
          <a:xfrm>
            <a:off x="1085550" y="4591250"/>
            <a:ext cx="241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May hurt effectiveness! </a:t>
            </a:r>
            <a:endParaRPr sz="1800">
              <a:solidFill>
                <a:schemeClr val="lt2"/>
              </a:solidFill>
              <a:latin typeface="Source Sans Pro"/>
              <a:ea typeface="Source Sans Pro"/>
              <a:cs typeface="Source Sans Pro"/>
              <a:sym typeface="Source Sans Pro"/>
            </a:endParaRPr>
          </a:p>
        </p:txBody>
      </p:sp>
      <p:sp>
        <p:nvSpPr>
          <p:cNvPr id="4667" name="Google Shape;4667;p279"/>
          <p:cNvSpPr txBox="1"/>
          <p:nvPr/>
        </p:nvSpPr>
        <p:spPr>
          <a:xfrm>
            <a:off x="1046888" y="4227050"/>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 NO EXPANSION</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rgbClr val="1A1D21"/>
                </a:solidFill>
              </a:rPr>
              <a:t>1. Term statistics don’t tell the whole story</a:t>
            </a:r>
            <a:endParaRPr b="1">
              <a:solidFill>
                <a:srgbClr val="1A1D21"/>
              </a:solidFill>
            </a:endParaRPr>
          </a:p>
          <a:p>
            <a:pPr marL="0" lvl="0" indent="0" algn="l" rtl="0">
              <a:spcBef>
                <a:spcPts val="1200"/>
              </a:spcBef>
              <a:spcAft>
                <a:spcPts val="0"/>
              </a:spcAft>
              <a:buNone/>
            </a:pPr>
            <a:r>
              <a:rPr lang="zh-CN">
                <a:solidFill>
                  <a:srgbClr val="1A1D21"/>
                </a:solidFill>
              </a:rPr>
              <a:t>The context is really important for determining how much text is “about” a concept.</a:t>
            </a:r>
            <a:endParaRPr>
              <a:solidFill>
                <a:srgbClr val="1A1D21"/>
              </a:solidFill>
            </a:endParaRPr>
          </a:p>
          <a:p>
            <a:pPr marL="0" lvl="0" indent="0" algn="l" rtl="0">
              <a:spcBef>
                <a:spcPts val="1200"/>
              </a:spcBef>
              <a:spcAft>
                <a:spcPts val="0"/>
              </a:spcAft>
              <a:buNone/>
            </a:pPr>
            <a:r>
              <a:rPr lang="zh-CN">
                <a:solidFill>
                  <a:srgbClr val="1A1D21"/>
                </a:solidFill>
              </a:rPr>
              <a:t>Signals like TF and IDF provide valuable signals, but they’re far from perfect.</a:t>
            </a:r>
            <a:br>
              <a:rPr lang="zh-CN">
                <a:solidFill>
                  <a:srgbClr val="1A1D21"/>
                </a:solidFill>
              </a:rPr>
            </a:br>
            <a:r>
              <a:rPr lang="zh-CN">
                <a:solidFill>
                  <a:srgbClr val="999999"/>
                </a:solidFill>
              </a:rPr>
              <a:t>(Especially for short texts.)</a:t>
            </a:r>
            <a:endParaRPr>
              <a:solidFill>
                <a:srgbClr val="999999"/>
              </a:solidFill>
            </a:endParaRPr>
          </a:p>
          <a:p>
            <a:pPr marL="0" lvl="0" indent="0" algn="l" rtl="0">
              <a:spcBef>
                <a:spcPts val="1200"/>
              </a:spcBef>
              <a:spcAft>
                <a:spcPts val="1200"/>
              </a:spcAft>
              <a:buNone/>
            </a:pPr>
            <a:r>
              <a:rPr lang="zh-CN">
                <a:solidFill>
                  <a:srgbClr val="1A1D21"/>
                </a:solidFill>
              </a:rPr>
              <a:t>Text processing methods, especially language models, can help make better predictions of “aboutness”.</a:t>
            </a:r>
            <a:endParaRPr>
              <a:solidFill>
                <a:srgbClr val="1A1D21"/>
              </a:solidFill>
            </a:endParaRPr>
          </a:p>
        </p:txBody>
      </p:sp>
      <p:sp>
        <p:nvSpPr>
          <p:cNvPr id="442" name="Google Shape;442;p60"/>
          <p:cNvSpPr txBox="1">
            <a:spLocks noGrp="1"/>
          </p:cNvSpPr>
          <p:nvPr>
            <p:ph type="body" idx="1"/>
          </p:nvPr>
        </p:nvSpPr>
        <p:spPr>
          <a:xfrm>
            <a:off x="4808975" y="3129300"/>
            <a:ext cx="4023300" cy="192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CN" sz="1500" b="1">
                <a:solidFill>
                  <a:srgbClr val="1A1D21"/>
                </a:solidFill>
              </a:rPr>
              <a:t>Passage 2: (w/ LSR)</a:t>
            </a:r>
            <a:endParaRPr sz="1500" b="1">
              <a:solidFill>
                <a:srgbClr val="1A1D21"/>
              </a:solidFill>
            </a:endParaRPr>
          </a:p>
          <a:p>
            <a:pPr marL="0" lvl="0" indent="0" algn="ctr" rtl="0">
              <a:spcBef>
                <a:spcPts val="1200"/>
              </a:spcBef>
              <a:spcAft>
                <a:spcPts val="1200"/>
              </a:spcAft>
              <a:buClr>
                <a:schemeClr val="dk2"/>
              </a:buClr>
              <a:buSzPts val="1100"/>
              <a:buFont typeface="Arial"/>
              <a:buNone/>
            </a:pPr>
            <a:r>
              <a:rPr lang="zh-CN" sz="1400">
                <a:solidFill>
                  <a:srgbClr val="1A1D21"/>
                </a:solidFill>
                <a:latin typeface="Courier New"/>
                <a:ea typeface="Courier New"/>
                <a:cs typeface="Courier New"/>
                <a:sym typeface="Courier New"/>
              </a:rPr>
              <a:t>{..., </a:t>
            </a:r>
            <a:r>
              <a:rPr lang="zh-CN" sz="1400" b="1">
                <a:solidFill>
                  <a:srgbClr val="1A1D21"/>
                </a:solidFill>
                <a:latin typeface="Courier New"/>
                <a:ea typeface="Courier New"/>
                <a:cs typeface="Courier New"/>
                <a:sym typeface="Courier New"/>
              </a:rPr>
              <a:t>rivers: 1.07</a:t>
            </a:r>
            <a:r>
              <a:rPr lang="zh-CN" sz="1400">
                <a:solidFill>
                  <a:srgbClr val="1A1D21"/>
                </a:solidFill>
                <a:latin typeface="Courier New"/>
                <a:ea typeface="Courier New"/>
                <a:cs typeface="Courier New"/>
                <a:sym typeface="Courier New"/>
              </a:rPr>
              <a:t>, ...}</a:t>
            </a:r>
            <a:endParaRPr sz="1400">
              <a:solidFill>
                <a:srgbClr val="1A1D21"/>
              </a:solidFill>
            </a:endParaRPr>
          </a:p>
        </p:txBody>
      </p:sp>
      <p:sp>
        <p:nvSpPr>
          <p:cNvPr id="443" name="Google Shape;443;p60"/>
          <p:cNvSpPr txBox="1">
            <a:spLocks noGrp="1"/>
          </p:cNvSpPr>
          <p:nvPr>
            <p:ph type="body" idx="1"/>
          </p:nvPr>
        </p:nvSpPr>
        <p:spPr>
          <a:xfrm>
            <a:off x="387900" y="3129300"/>
            <a:ext cx="3870000" cy="192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zh-CN" sz="1500" b="1">
                <a:solidFill>
                  <a:srgbClr val="1A1D21"/>
                </a:solidFill>
              </a:rPr>
              <a:t>Passage 1: (w/ LSR)</a:t>
            </a:r>
            <a:endParaRPr sz="1500">
              <a:solidFill>
                <a:srgbClr val="1A1D21"/>
              </a:solidFill>
            </a:endParaRPr>
          </a:p>
          <a:p>
            <a:pPr marL="0" lvl="0" indent="0" algn="ctr" rtl="0">
              <a:spcBef>
                <a:spcPts val="1200"/>
              </a:spcBef>
              <a:spcAft>
                <a:spcPts val="1200"/>
              </a:spcAft>
              <a:buNone/>
            </a:pPr>
            <a:r>
              <a:rPr lang="zh-CN" sz="1400">
                <a:solidFill>
                  <a:srgbClr val="1A1D21"/>
                </a:solidFill>
                <a:latin typeface="Courier New"/>
                <a:ea typeface="Courier New"/>
                <a:cs typeface="Courier New"/>
                <a:sym typeface="Courier New"/>
              </a:rPr>
              <a:t>{..., </a:t>
            </a:r>
            <a:r>
              <a:rPr lang="zh-CN" sz="1400" b="1">
                <a:solidFill>
                  <a:srgbClr val="1A1D21"/>
                </a:solidFill>
                <a:latin typeface="Courier New"/>
                <a:ea typeface="Courier New"/>
                <a:cs typeface="Courier New"/>
                <a:sym typeface="Courier New"/>
              </a:rPr>
              <a:t>rivers: 1.76</a:t>
            </a:r>
            <a:r>
              <a:rPr lang="zh-CN" sz="1400">
                <a:solidFill>
                  <a:srgbClr val="1A1D21"/>
                </a:solidFill>
                <a:latin typeface="Courier New"/>
                <a:ea typeface="Courier New"/>
                <a:cs typeface="Courier New"/>
                <a:sym typeface="Courier New"/>
              </a:rPr>
              <a:t>, ...}</a:t>
            </a:r>
            <a:endParaRPr sz="1400">
              <a:solidFill>
                <a:srgbClr val="1A1D21"/>
              </a:solidFill>
            </a:endParaRPr>
          </a:p>
        </p:txBody>
      </p:sp>
      <p:sp>
        <p:nvSpPr>
          <p:cNvPr id="444" name="Google Shape;444;p6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Why Learned?</a:t>
            </a:r>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4671"/>
        <p:cNvGrpSpPr/>
        <p:nvPr/>
      </p:nvGrpSpPr>
      <p:grpSpPr>
        <a:xfrm>
          <a:off x="0" y="0"/>
          <a:ext cx="0" cy="0"/>
          <a:chOff x="0" y="0"/>
          <a:chExt cx="0" cy="0"/>
        </a:xfrm>
      </p:grpSpPr>
      <p:sp>
        <p:nvSpPr>
          <p:cNvPr id="4672" name="Google Shape;4672;p28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Two-side Expansion</a:t>
            </a:r>
            <a:endParaRPr>
              <a:solidFill>
                <a:schemeClr val="dk1"/>
              </a:solidFill>
            </a:endParaRPr>
          </a:p>
        </p:txBody>
      </p:sp>
      <p:sp>
        <p:nvSpPr>
          <p:cNvPr id="4673" name="Google Shape;4673;p28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240</a:t>
            </a:fld>
            <a:endParaRPr/>
          </a:p>
        </p:txBody>
      </p:sp>
      <p:sp>
        <p:nvSpPr>
          <p:cNvPr id="4674" name="Google Shape;4674;p280"/>
          <p:cNvSpPr txBox="1"/>
          <p:nvPr/>
        </p:nvSpPr>
        <p:spPr>
          <a:xfrm>
            <a:off x="875250" y="3254870"/>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spaghetti with ketchup</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pic>
        <p:nvPicPr>
          <p:cNvPr id="4675" name="Google Shape;4675;p280"/>
          <p:cNvPicPr preferRelativeResize="0"/>
          <p:nvPr/>
        </p:nvPicPr>
        <p:blipFill>
          <a:blip r:embed="rId3">
            <a:alphaModFix/>
          </a:blip>
          <a:stretch>
            <a:fillRect/>
          </a:stretch>
        </p:blipFill>
        <p:spPr>
          <a:xfrm>
            <a:off x="5919100" y="3338352"/>
            <a:ext cx="1269891" cy="846600"/>
          </a:xfrm>
          <a:prstGeom prst="rect">
            <a:avLst/>
          </a:prstGeom>
          <a:noFill/>
          <a:ln>
            <a:noFill/>
          </a:ln>
        </p:spPr>
      </p:pic>
      <p:grpSp>
        <p:nvGrpSpPr>
          <p:cNvPr id="4676" name="Google Shape;4676;p280"/>
          <p:cNvGrpSpPr/>
          <p:nvPr/>
        </p:nvGrpSpPr>
        <p:grpSpPr>
          <a:xfrm>
            <a:off x="1085543" y="2875894"/>
            <a:ext cx="1953711" cy="254724"/>
            <a:chOff x="4927448" y="2061729"/>
            <a:chExt cx="885113" cy="123941"/>
          </a:xfrm>
        </p:grpSpPr>
        <p:sp>
          <p:nvSpPr>
            <p:cNvPr id="4677" name="Google Shape;4677;p280"/>
            <p:cNvSpPr/>
            <p:nvPr/>
          </p:nvSpPr>
          <p:spPr>
            <a:xfrm>
              <a:off x="4927448" y="2061770"/>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78" name="Google Shape;4678;p280"/>
            <p:cNvSpPr/>
            <p:nvPr/>
          </p:nvSpPr>
          <p:spPr>
            <a:xfrm>
              <a:off x="5052542" y="206176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79" name="Google Shape;4679;p280"/>
            <p:cNvSpPr/>
            <p:nvPr/>
          </p:nvSpPr>
          <p:spPr>
            <a:xfrm>
              <a:off x="5180786" y="2061755"/>
              <a:ext cx="125100" cy="123900"/>
            </a:xfrm>
            <a:prstGeom prst="roundRect">
              <a:avLst>
                <a:gd name="adj" fmla="val 9524"/>
              </a:avLst>
            </a:prstGeom>
            <a:solidFill>
              <a:schemeClr val="lt1"/>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680" name="Google Shape;4680;p280"/>
            <p:cNvSpPr/>
            <p:nvPr/>
          </p:nvSpPr>
          <p:spPr>
            <a:xfrm>
              <a:off x="5300962" y="2061741"/>
              <a:ext cx="1299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681" name="Google Shape;4681;p280"/>
            <p:cNvSpPr/>
            <p:nvPr/>
          </p:nvSpPr>
          <p:spPr>
            <a:xfrm>
              <a:off x="5437273" y="2061741"/>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br>
                <a:rPr lang="zh-CN" sz="800" b="1">
                  <a:solidFill>
                    <a:schemeClr val="dk2"/>
                  </a:solidFill>
                  <a:latin typeface="Calibri"/>
                  <a:ea typeface="Calibri"/>
                  <a:cs typeface="Calibri"/>
                  <a:sym typeface="Calibri"/>
                </a:rPr>
              </a:br>
              <a:r>
                <a:rPr lang="zh-CN" sz="800" b="1">
                  <a:solidFill>
                    <a:schemeClr val="dk2"/>
                  </a:solidFill>
                  <a:latin typeface="Calibri"/>
                  <a:ea typeface="Calibri"/>
                  <a:cs typeface="Calibri"/>
                  <a:sym typeface="Calibri"/>
                </a:rPr>
                <a:t>…</a:t>
              </a:r>
              <a:r>
                <a:rPr lang="zh-CN" sz="800">
                  <a:solidFill>
                    <a:srgbClr val="FFFFFF"/>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682" name="Google Shape;4682;p280"/>
            <p:cNvSpPr/>
            <p:nvPr/>
          </p:nvSpPr>
          <p:spPr>
            <a:xfrm>
              <a:off x="5562367"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83" name="Google Shape;4683;p280"/>
            <p:cNvSpPr/>
            <p:nvPr/>
          </p:nvSpPr>
          <p:spPr>
            <a:xfrm>
              <a:off x="5687461"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grpSp>
        <p:nvGrpSpPr>
          <p:cNvPr id="4684" name="Google Shape;4684;p280"/>
          <p:cNvGrpSpPr/>
          <p:nvPr/>
        </p:nvGrpSpPr>
        <p:grpSpPr>
          <a:xfrm>
            <a:off x="5664738" y="2875894"/>
            <a:ext cx="1677591" cy="254721"/>
            <a:chOff x="5052542" y="2061729"/>
            <a:chExt cx="760019" cy="123940"/>
          </a:xfrm>
        </p:grpSpPr>
        <p:sp>
          <p:nvSpPr>
            <p:cNvPr id="4685" name="Google Shape;4685;p280"/>
            <p:cNvSpPr/>
            <p:nvPr/>
          </p:nvSpPr>
          <p:spPr>
            <a:xfrm>
              <a:off x="5052542" y="206176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686" name="Google Shape;4686;p280"/>
            <p:cNvSpPr/>
            <p:nvPr/>
          </p:nvSpPr>
          <p:spPr>
            <a:xfrm>
              <a:off x="5180786" y="2061755"/>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687" name="Google Shape;4687;p280"/>
            <p:cNvSpPr/>
            <p:nvPr/>
          </p:nvSpPr>
          <p:spPr>
            <a:xfrm>
              <a:off x="5300962" y="2061741"/>
              <a:ext cx="1299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688" name="Google Shape;4688;p280"/>
            <p:cNvSpPr/>
            <p:nvPr/>
          </p:nvSpPr>
          <p:spPr>
            <a:xfrm>
              <a:off x="5437273" y="2061741"/>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689" name="Google Shape;4689;p280"/>
            <p:cNvSpPr/>
            <p:nvPr/>
          </p:nvSpPr>
          <p:spPr>
            <a:xfrm>
              <a:off x="5562367"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690" name="Google Shape;4690;p280"/>
            <p:cNvSpPr/>
            <p:nvPr/>
          </p:nvSpPr>
          <p:spPr>
            <a:xfrm>
              <a:off x="5687461"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691" name="Google Shape;4691;p280"/>
          <p:cNvSpPr txBox="1"/>
          <p:nvPr/>
        </p:nvSpPr>
        <p:spPr>
          <a:xfrm>
            <a:off x="5712550" y="4504625"/>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grpSp>
        <p:nvGrpSpPr>
          <p:cNvPr id="4692" name="Google Shape;4692;p280"/>
          <p:cNvGrpSpPr/>
          <p:nvPr/>
        </p:nvGrpSpPr>
        <p:grpSpPr>
          <a:xfrm>
            <a:off x="5664750" y="4271625"/>
            <a:ext cx="2248005" cy="461700"/>
            <a:chOff x="5664750" y="4271625"/>
            <a:chExt cx="2248005" cy="461700"/>
          </a:xfrm>
        </p:grpSpPr>
        <p:sp>
          <p:nvSpPr>
            <p:cNvPr id="4693" name="Google Shape;4693;p280"/>
            <p:cNvSpPr txBox="1"/>
            <p:nvPr/>
          </p:nvSpPr>
          <p:spPr>
            <a:xfrm>
              <a:off x="5664750" y="4271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 WITH EXPANSION</a:t>
              </a:r>
              <a:endParaRPr sz="1800" b="1">
                <a:solidFill>
                  <a:schemeClr val="lt2"/>
                </a:solidFill>
                <a:latin typeface="Source Sans Pro"/>
                <a:ea typeface="Source Sans Pro"/>
                <a:cs typeface="Source Sans Pro"/>
                <a:sym typeface="Source Sans Pro"/>
              </a:endParaRPr>
            </a:p>
          </p:txBody>
        </p:sp>
        <p:pic>
          <p:nvPicPr>
            <p:cNvPr id="4694" name="Google Shape;4694;p280" descr="Check mark icon (Provided by Getty Images)"/>
            <p:cNvPicPr preferRelativeResize="0"/>
            <p:nvPr/>
          </p:nvPicPr>
          <p:blipFill rotWithShape="1">
            <a:blip r:embed="rId4">
              <a:alphaModFix/>
            </a:blip>
            <a:srcRect l="5815" t="34172" r="56200" b="34175"/>
            <a:stretch/>
          </p:blipFill>
          <p:spPr>
            <a:xfrm>
              <a:off x="7592653" y="4369097"/>
              <a:ext cx="320102" cy="266752"/>
            </a:xfrm>
            <a:prstGeom prst="rect">
              <a:avLst/>
            </a:prstGeom>
            <a:noFill/>
            <a:ln>
              <a:noFill/>
            </a:ln>
          </p:spPr>
        </p:pic>
      </p:grpSp>
      <p:grpSp>
        <p:nvGrpSpPr>
          <p:cNvPr id="4695" name="Google Shape;4695;p280"/>
          <p:cNvGrpSpPr/>
          <p:nvPr/>
        </p:nvGrpSpPr>
        <p:grpSpPr>
          <a:xfrm>
            <a:off x="990950" y="4271625"/>
            <a:ext cx="2264130" cy="461700"/>
            <a:chOff x="990950" y="4143250"/>
            <a:chExt cx="2264130" cy="461700"/>
          </a:xfrm>
        </p:grpSpPr>
        <p:sp>
          <p:nvSpPr>
            <p:cNvPr id="4696" name="Google Shape;4696;p280"/>
            <p:cNvSpPr txBox="1"/>
            <p:nvPr/>
          </p:nvSpPr>
          <p:spPr>
            <a:xfrm>
              <a:off x="990950" y="4143250"/>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 WITH EXPANSION</a:t>
              </a:r>
              <a:endParaRPr sz="1800" b="1">
                <a:solidFill>
                  <a:schemeClr val="lt2"/>
                </a:solidFill>
                <a:latin typeface="Source Sans Pro"/>
                <a:ea typeface="Source Sans Pro"/>
                <a:cs typeface="Source Sans Pro"/>
                <a:sym typeface="Source Sans Pro"/>
              </a:endParaRPr>
            </a:p>
          </p:txBody>
        </p:sp>
        <p:pic>
          <p:nvPicPr>
            <p:cNvPr id="4697" name="Google Shape;4697;p280" descr="Check mark icon (Provided by Getty Images)"/>
            <p:cNvPicPr preferRelativeResize="0"/>
            <p:nvPr/>
          </p:nvPicPr>
          <p:blipFill rotWithShape="1">
            <a:blip r:embed="rId4">
              <a:alphaModFix/>
            </a:blip>
            <a:srcRect l="5815" t="34172" r="56200" b="34175"/>
            <a:stretch/>
          </p:blipFill>
          <p:spPr>
            <a:xfrm>
              <a:off x="2934978" y="4240722"/>
              <a:ext cx="320102" cy="266752"/>
            </a:xfrm>
            <a:prstGeom prst="rect">
              <a:avLst/>
            </a:prstGeom>
            <a:noFill/>
            <a:ln>
              <a:noFill/>
            </a:ln>
          </p:spPr>
        </p:pic>
      </p:grpSp>
      <p:sp>
        <p:nvSpPr>
          <p:cNvPr id="4698" name="Google Shape;4698;p280"/>
          <p:cNvSpPr txBox="1"/>
          <p:nvPr/>
        </p:nvSpPr>
        <p:spPr>
          <a:xfrm>
            <a:off x="990950" y="4684275"/>
            <a:ext cx="7047732" cy="545055"/>
          </a:xfrm>
          <a:prstGeom prst="rect">
            <a:avLst/>
          </a:prstGeom>
          <a:noFill/>
          <a:ln>
            <a:noFill/>
          </a:ln>
        </p:spPr>
        <p:txBody>
          <a:bodyPr spcFirstLastPara="1" wrap="square" lIns="91425" tIns="91425" rIns="91425" bIns="91425" anchor="t" anchorCtr="0">
            <a:spAutoFit/>
          </a:bodyPr>
          <a:lstStyle/>
          <a:p>
            <a:pPr marL="0" lvl="0" indent="0" algn="l" rtl="0">
              <a:lnSpc>
                <a:spcPct val="91283"/>
              </a:lnSpc>
              <a:spcBef>
                <a:spcPts val="600"/>
              </a:spcBef>
              <a:spcAft>
                <a:spcPts val="900"/>
              </a:spcAft>
              <a:buNone/>
            </a:pPr>
            <a:r>
              <a:rPr lang="zh-CN" sz="1200">
                <a:solidFill>
                  <a:schemeClr val="dk2"/>
                </a:solidFill>
                <a:latin typeface="Montserrat"/>
                <a:ea typeface="Montserrat"/>
                <a:cs typeface="Montserrat"/>
                <a:sym typeface="Montserrat"/>
              </a:rPr>
              <a:t>[4] Multimodal Learned Sparse Retrieval with Probabilistic Expansion Control, </a:t>
            </a:r>
            <a:r>
              <a:rPr lang="zh-CN" sz="1200" b="1">
                <a:solidFill>
                  <a:schemeClr val="dk2"/>
                </a:solidFill>
                <a:latin typeface="Montserrat"/>
                <a:ea typeface="Montserrat"/>
                <a:cs typeface="Montserrat"/>
                <a:sym typeface="Montserrat"/>
              </a:rPr>
              <a:t>ECIR 2024</a:t>
            </a:r>
            <a:r>
              <a:rPr lang="zh-CN" sz="1200">
                <a:solidFill>
                  <a:schemeClr val="dk2"/>
                </a:solidFill>
                <a:latin typeface="Montserrat"/>
                <a:ea typeface="Montserrat"/>
                <a:cs typeface="Montserrat"/>
                <a:sym typeface="Montserrat"/>
              </a:rPr>
              <a:t> </a:t>
            </a:r>
            <a:endParaRPr sz="1200">
              <a:solidFill>
                <a:schemeClr val="dk2"/>
              </a:solidFill>
              <a:latin typeface="Montserrat"/>
              <a:ea typeface="Montserrat"/>
              <a:cs typeface="Montserrat"/>
              <a:sym typeface="Montserrat"/>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4702"/>
        <p:cNvGrpSpPr/>
        <p:nvPr/>
      </p:nvGrpSpPr>
      <p:grpSpPr>
        <a:xfrm>
          <a:off x="0" y="0"/>
          <a:ext cx="0" cy="0"/>
          <a:chOff x="0" y="0"/>
          <a:chExt cx="0" cy="0"/>
        </a:xfrm>
      </p:grpSpPr>
      <p:sp>
        <p:nvSpPr>
          <p:cNvPr id="4703" name="Google Shape;4703;p28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zh-CN">
                <a:solidFill>
                  <a:schemeClr val="dk1"/>
                </a:solidFill>
              </a:rPr>
              <a:t>Two-side Expansion</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4704" name="Google Shape;4704;p28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241</a:t>
            </a:fld>
            <a:endParaRPr/>
          </a:p>
        </p:txBody>
      </p:sp>
      <p:sp>
        <p:nvSpPr>
          <p:cNvPr id="4705" name="Google Shape;4705;p281"/>
          <p:cNvSpPr txBox="1"/>
          <p:nvPr/>
        </p:nvSpPr>
        <p:spPr>
          <a:xfrm>
            <a:off x="875250" y="3254870"/>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spaghetti with ketchup</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pic>
        <p:nvPicPr>
          <p:cNvPr id="4706" name="Google Shape;4706;p281"/>
          <p:cNvPicPr preferRelativeResize="0"/>
          <p:nvPr/>
        </p:nvPicPr>
        <p:blipFill>
          <a:blip r:embed="rId3">
            <a:alphaModFix/>
          </a:blip>
          <a:stretch>
            <a:fillRect/>
          </a:stretch>
        </p:blipFill>
        <p:spPr>
          <a:xfrm>
            <a:off x="5919100" y="3338352"/>
            <a:ext cx="1269891" cy="846600"/>
          </a:xfrm>
          <a:prstGeom prst="rect">
            <a:avLst/>
          </a:prstGeom>
          <a:noFill/>
          <a:ln>
            <a:noFill/>
          </a:ln>
        </p:spPr>
      </p:pic>
      <p:grpSp>
        <p:nvGrpSpPr>
          <p:cNvPr id="4707" name="Google Shape;4707;p281"/>
          <p:cNvGrpSpPr/>
          <p:nvPr/>
        </p:nvGrpSpPr>
        <p:grpSpPr>
          <a:xfrm>
            <a:off x="1085543" y="2875894"/>
            <a:ext cx="1953711" cy="254724"/>
            <a:chOff x="4927448" y="2061729"/>
            <a:chExt cx="885113" cy="123941"/>
          </a:xfrm>
        </p:grpSpPr>
        <p:sp>
          <p:nvSpPr>
            <p:cNvPr id="4708" name="Google Shape;4708;p281"/>
            <p:cNvSpPr/>
            <p:nvPr/>
          </p:nvSpPr>
          <p:spPr>
            <a:xfrm>
              <a:off x="4927448" y="2061770"/>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709" name="Google Shape;4709;p281"/>
            <p:cNvSpPr/>
            <p:nvPr/>
          </p:nvSpPr>
          <p:spPr>
            <a:xfrm>
              <a:off x="5052542" y="206176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710" name="Google Shape;4710;p281"/>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711" name="Google Shape;4711;p281"/>
            <p:cNvSpPr/>
            <p:nvPr/>
          </p:nvSpPr>
          <p:spPr>
            <a:xfrm>
              <a:off x="5300962" y="2061741"/>
              <a:ext cx="1299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712" name="Google Shape;4712;p281"/>
            <p:cNvSpPr/>
            <p:nvPr/>
          </p:nvSpPr>
          <p:spPr>
            <a:xfrm>
              <a:off x="5437273" y="2061741"/>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br>
                <a:rPr lang="zh-CN" sz="800" b="1">
                  <a:solidFill>
                    <a:schemeClr val="dk2"/>
                  </a:solidFill>
                  <a:latin typeface="Calibri"/>
                  <a:ea typeface="Calibri"/>
                  <a:cs typeface="Calibri"/>
                  <a:sym typeface="Calibri"/>
                </a:rPr>
              </a:br>
              <a:r>
                <a:rPr lang="zh-CN" sz="800" b="1">
                  <a:solidFill>
                    <a:schemeClr val="dk2"/>
                  </a:solidFill>
                  <a:latin typeface="Calibri"/>
                  <a:ea typeface="Calibri"/>
                  <a:cs typeface="Calibri"/>
                  <a:sym typeface="Calibri"/>
                </a:rPr>
                <a:t>…</a:t>
              </a:r>
              <a:r>
                <a:rPr lang="zh-CN" sz="800">
                  <a:solidFill>
                    <a:srgbClr val="FFFFFF"/>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713" name="Google Shape;4713;p281"/>
            <p:cNvSpPr/>
            <p:nvPr/>
          </p:nvSpPr>
          <p:spPr>
            <a:xfrm>
              <a:off x="5562367"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714" name="Google Shape;4714;p281"/>
            <p:cNvSpPr/>
            <p:nvPr/>
          </p:nvSpPr>
          <p:spPr>
            <a:xfrm>
              <a:off x="5687461"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grpSp>
        <p:nvGrpSpPr>
          <p:cNvPr id="4715" name="Google Shape;4715;p281"/>
          <p:cNvGrpSpPr/>
          <p:nvPr/>
        </p:nvGrpSpPr>
        <p:grpSpPr>
          <a:xfrm>
            <a:off x="5664738" y="2875894"/>
            <a:ext cx="1677591" cy="254721"/>
            <a:chOff x="5052542" y="2061729"/>
            <a:chExt cx="760019" cy="123940"/>
          </a:xfrm>
        </p:grpSpPr>
        <p:sp>
          <p:nvSpPr>
            <p:cNvPr id="4716" name="Google Shape;4716;p281"/>
            <p:cNvSpPr/>
            <p:nvPr/>
          </p:nvSpPr>
          <p:spPr>
            <a:xfrm>
              <a:off x="5052542" y="206176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717" name="Google Shape;4717;p281"/>
            <p:cNvSpPr/>
            <p:nvPr/>
          </p:nvSpPr>
          <p:spPr>
            <a:xfrm>
              <a:off x="5180786" y="2061755"/>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718" name="Google Shape;4718;p281"/>
            <p:cNvSpPr/>
            <p:nvPr/>
          </p:nvSpPr>
          <p:spPr>
            <a:xfrm>
              <a:off x="5300962" y="2061741"/>
              <a:ext cx="1299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719" name="Google Shape;4719;p281"/>
            <p:cNvSpPr/>
            <p:nvPr/>
          </p:nvSpPr>
          <p:spPr>
            <a:xfrm>
              <a:off x="5437273" y="2061741"/>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720" name="Google Shape;4720;p281"/>
            <p:cNvSpPr/>
            <p:nvPr/>
          </p:nvSpPr>
          <p:spPr>
            <a:xfrm>
              <a:off x="5562367"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721" name="Google Shape;4721;p281"/>
            <p:cNvSpPr/>
            <p:nvPr/>
          </p:nvSpPr>
          <p:spPr>
            <a:xfrm>
              <a:off x="5687461"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722" name="Google Shape;4722;p281"/>
          <p:cNvSpPr txBox="1"/>
          <p:nvPr/>
        </p:nvSpPr>
        <p:spPr>
          <a:xfrm>
            <a:off x="5712550" y="4504625"/>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4723" name="Google Shape;4723;p281"/>
          <p:cNvSpPr txBox="1"/>
          <p:nvPr/>
        </p:nvSpPr>
        <p:spPr>
          <a:xfrm>
            <a:off x="3163425" y="1832850"/>
            <a:ext cx="23292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800">
                <a:solidFill>
                  <a:schemeClr val="lt2"/>
                </a:solidFill>
                <a:latin typeface="Montserrat"/>
                <a:ea typeface="Montserrat"/>
                <a:cs typeface="Montserrat"/>
                <a:sym typeface="Montserrat"/>
              </a:rPr>
              <a:t>matching via a </a:t>
            </a:r>
            <a:r>
              <a:rPr lang="zh-CN" sz="1800" b="1">
                <a:solidFill>
                  <a:schemeClr val="lt2"/>
                </a:solidFill>
                <a:latin typeface="Montserrat"/>
                <a:ea typeface="Montserrat"/>
                <a:cs typeface="Montserrat"/>
                <a:sym typeface="Montserrat"/>
              </a:rPr>
              <a:t>randomly activated token</a:t>
            </a:r>
            <a:endParaRPr sz="1800" b="1">
              <a:solidFill>
                <a:schemeClr val="lt2"/>
              </a:solidFill>
              <a:latin typeface="Montserrat"/>
              <a:ea typeface="Montserrat"/>
              <a:cs typeface="Montserrat"/>
              <a:sym typeface="Montserrat"/>
            </a:endParaRPr>
          </a:p>
        </p:txBody>
      </p:sp>
      <p:sp>
        <p:nvSpPr>
          <p:cNvPr id="4724" name="Google Shape;4724;p281"/>
          <p:cNvSpPr txBox="1"/>
          <p:nvPr/>
        </p:nvSpPr>
        <p:spPr>
          <a:xfrm rot="-4146901">
            <a:off x="1510958" y="2371812"/>
            <a:ext cx="77673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river</a:t>
            </a:r>
            <a:endParaRPr sz="1000" b="1" i="0" u="none" strike="noStrike" cap="none">
              <a:solidFill>
                <a:srgbClr val="000000"/>
              </a:solidFill>
              <a:latin typeface="Courier New"/>
              <a:ea typeface="Courier New"/>
              <a:cs typeface="Courier New"/>
              <a:sym typeface="Courier New"/>
            </a:endParaRPr>
          </a:p>
        </p:txBody>
      </p:sp>
      <p:sp>
        <p:nvSpPr>
          <p:cNvPr id="4725" name="Google Shape;4725;p281"/>
          <p:cNvSpPr txBox="1"/>
          <p:nvPr/>
        </p:nvSpPr>
        <p:spPr>
          <a:xfrm rot="-4146901">
            <a:off x="6085183" y="2371812"/>
            <a:ext cx="77673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river</a:t>
            </a:r>
            <a:endParaRPr sz="1000" b="1" i="0" u="none" strike="noStrike" cap="none">
              <a:solidFill>
                <a:srgbClr val="000000"/>
              </a:solidFill>
              <a:latin typeface="Courier New"/>
              <a:ea typeface="Courier New"/>
              <a:cs typeface="Courier New"/>
              <a:sym typeface="Courier New"/>
            </a:endParaRPr>
          </a:p>
        </p:txBody>
      </p:sp>
      <p:sp>
        <p:nvSpPr>
          <p:cNvPr id="4726" name="Google Shape;4726;p281"/>
          <p:cNvSpPr/>
          <p:nvPr/>
        </p:nvSpPr>
        <p:spPr>
          <a:xfrm>
            <a:off x="1932800" y="1738005"/>
            <a:ext cx="4477450" cy="813575"/>
          </a:xfrm>
          <a:custGeom>
            <a:avLst/>
            <a:gdLst/>
            <a:ahLst/>
            <a:cxnLst/>
            <a:rect l="l" t="t" r="r" b="b"/>
            <a:pathLst>
              <a:path w="179098" h="32543" extrusionOk="0">
                <a:moveTo>
                  <a:pt x="0" y="31987"/>
                </a:moveTo>
                <a:cubicBezTo>
                  <a:pt x="15018" y="26657"/>
                  <a:pt x="60256" y="-87"/>
                  <a:pt x="90106" y="6"/>
                </a:cubicBezTo>
                <a:cubicBezTo>
                  <a:pt x="119956" y="99"/>
                  <a:pt x="164266" y="27121"/>
                  <a:pt x="179098" y="32544"/>
                </a:cubicBezTo>
              </a:path>
            </a:pathLst>
          </a:custGeom>
          <a:noFill/>
          <a:ln w="9525" cap="flat" cmpd="sng">
            <a:solidFill>
              <a:schemeClr val="dk2"/>
            </a:solidFill>
            <a:prstDash val="solid"/>
            <a:round/>
            <a:headEnd type="stealth" w="med" len="med"/>
            <a:tailEnd type="stealth" w="med" len="med"/>
          </a:ln>
        </p:spPr>
        <p:txBody>
          <a:bodyPr/>
          <a:lstStyle/>
          <a:p>
            <a:endParaRPr lang="en-US"/>
          </a:p>
        </p:txBody>
      </p:sp>
      <p:sp>
        <p:nvSpPr>
          <p:cNvPr id="4727" name="Google Shape;4727;p281"/>
          <p:cNvSpPr txBox="1"/>
          <p:nvPr/>
        </p:nvSpPr>
        <p:spPr>
          <a:xfrm>
            <a:off x="990950" y="4684275"/>
            <a:ext cx="7162100" cy="545055"/>
          </a:xfrm>
          <a:prstGeom prst="rect">
            <a:avLst/>
          </a:prstGeom>
          <a:noFill/>
          <a:ln>
            <a:noFill/>
          </a:ln>
        </p:spPr>
        <p:txBody>
          <a:bodyPr spcFirstLastPara="1" wrap="square" lIns="91425" tIns="91425" rIns="91425" bIns="91425" anchor="t" anchorCtr="0">
            <a:spAutoFit/>
          </a:bodyPr>
          <a:lstStyle/>
          <a:p>
            <a:pPr marL="0" lvl="0" indent="0" algn="l" rtl="0">
              <a:lnSpc>
                <a:spcPct val="91283"/>
              </a:lnSpc>
              <a:spcBef>
                <a:spcPts val="600"/>
              </a:spcBef>
              <a:spcAft>
                <a:spcPts val="900"/>
              </a:spcAft>
              <a:buNone/>
            </a:pPr>
            <a:r>
              <a:rPr lang="zh-CN" sz="1200">
                <a:solidFill>
                  <a:schemeClr val="dk2"/>
                </a:solidFill>
                <a:latin typeface="Montserrat"/>
                <a:ea typeface="Montserrat"/>
                <a:cs typeface="Montserrat"/>
                <a:sym typeface="Montserrat"/>
              </a:rPr>
              <a:t>[4] Multimodal Learned Sparse Retrieval with Probabilistic Expansion Control, </a:t>
            </a:r>
            <a:r>
              <a:rPr lang="zh-CN" sz="1200" b="1">
                <a:solidFill>
                  <a:schemeClr val="dk2"/>
                </a:solidFill>
                <a:latin typeface="Montserrat"/>
                <a:ea typeface="Montserrat"/>
                <a:cs typeface="Montserrat"/>
                <a:sym typeface="Montserrat"/>
              </a:rPr>
              <a:t>ECIR 2024</a:t>
            </a:r>
            <a:r>
              <a:rPr lang="zh-CN" sz="1200">
                <a:solidFill>
                  <a:schemeClr val="dk2"/>
                </a:solidFill>
                <a:latin typeface="Montserrat"/>
                <a:ea typeface="Montserrat"/>
                <a:cs typeface="Montserrat"/>
                <a:sym typeface="Montserrat"/>
              </a:rPr>
              <a:t> </a:t>
            </a:r>
            <a:endParaRPr sz="1200">
              <a:solidFill>
                <a:schemeClr val="dk2"/>
              </a:solidFill>
              <a:latin typeface="Montserrat"/>
              <a:ea typeface="Montserrat"/>
              <a:cs typeface="Montserrat"/>
              <a:sym typeface="Montserrat"/>
            </a:endParaRPr>
          </a:p>
        </p:txBody>
      </p:sp>
      <p:sp>
        <p:nvSpPr>
          <p:cNvPr id="4728" name="Google Shape;4728;p281"/>
          <p:cNvSpPr/>
          <p:nvPr/>
        </p:nvSpPr>
        <p:spPr>
          <a:xfrm>
            <a:off x="6008300" y="1020200"/>
            <a:ext cx="24897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Semantic Deviation [4]</a:t>
            </a:r>
            <a:endParaRPr sz="1800">
              <a:solidFill>
                <a:schemeClr val="dk1"/>
              </a:solidFill>
              <a:latin typeface="Source Sans Pro"/>
              <a:ea typeface="Source Sans Pro"/>
              <a:cs typeface="Source Sans Pro"/>
              <a:sym typeface="Source Sans Pro"/>
            </a:endParaRPr>
          </a:p>
        </p:txBody>
      </p:sp>
      <p:grpSp>
        <p:nvGrpSpPr>
          <p:cNvPr id="4729" name="Google Shape;4729;p281"/>
          <p:cNvGrpSpPr/>
          <p:nvPr/>
        </p:nvGrpSpPr>
        <p:grpSpPr>
          <a:xfrm>
            <a:off x="5664750" y="4271625"/>
            <a:ext cx="2248005" cy="461700"/>
            <a:chOff x="5664750" y="4271625"/>
            <a:chExt cx="2248005" cy="461700"/>
          </a:xfrm>
        </p:grpSpPr>
        <p:sp>
          <p:nvSpPr>
            <p:cNvPr id="4730" name="Google Shape;4730;p281"/>
            <p:cNvSpPr txBox="1"/>
            <p:nvPr/>
          </p:nvSpPr>
          <p:spPr>
            <a:xfrm>
              <a:off x="5664750" y="4271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 WITH EXPANSION</a:t>
              </a:r>
              <a:endParaRPr sz="1800" b="1">
                <a:solidFill>
                  <a:schemeClr val="lt2"/>
                </a:solidFill>
                <a:latin typeface="Source Sans Pro"/>
                <a:ea typeface="Source Sans Pro"/>
                <a:cs typeface="Source Sans Pro"/>
                <a:sym typeface="Source Sans Pro"/>
              </a:endParaRPr>
            </a:p>
          </p:txBody>
        </p:sp>
        <p:pic>
          <p:nvPicPr>
            <p:cNvPr id="4731" name="Google Shape;4731;p281" descr="Check mark icon (Provided by Getty Images)"/>
            <p:cNvPicPr preferRelativeResize="0"/>
            <p:nvPr/>
          </p:nvPicPr>
          <p:blipFill rotWithShape="1">
            <a:blip r:embed="rId4">
              <a:alphaModFix/>
            </a:blip>
            <a:srcRect l="5815" t="34172" r="56200" b="34175"/>
            <a:stretch/>
          </p:blipFill>
          <p:spPr>
            <a:xfrm>
              <a:off x="7592653" y="4369097"/>
              <a:ext cx="320102" cy="266752"/>
            </a:xfrm>
            <a:prstGeom prst="rect">
              <a:avLst/>
            </a:prstGeom>
            <a:noFill/>
            <a:ln>
              <a:noFill/>
            </a:ln>
          </p:spPr>
        </p:pic>
      </p:grpSp>
      <p:grpSp>
        <p:nvGrpSpPr>
          <p:cNvPr id="4732" name="Google Shape;4732;p281"/>
          <p:cNvGrpSpPr/>
          <p:nvPr/>
        </p:nvGrpSpPr>
        <p:grpSpPr>
          <a:xfrm>
            <a:off x="990950" y="4271625"/>
            <a:ext cx="2264130" cy="461700"/>
            <a:chOff x="990950" y="4143250"/>
            <a:chExt cx="2264130" cy="461700"/>
          </a:xfrm>
        </p:grpSpPr>
        <p:sp>
          <p:nvSpPr>
            <p:cNvPr id="4733" name="Google Shape;4733;p281"/>
            <p:cNvSpPr txBox="1"/>
            <p:nvPr/>
          </p:nvSpPr>
          <p:spPr>
            <a:xfrm>
              <a:off x="990950" y="4143250"/>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 WITH EXPANSION</a:t>
              </a:r>
              <a:endParaRPr sz="1800" b="1">
                <a:solidFill>
                  <a:schemeClr val="lt2"/>
                </a:solidFill>
                <a:latin typeface="Source Sans Pro"/>
                <a:ea typeface="Source Sans Pro"/>
                <a:cs typeface="Source Sans Pro"/>
                <a:sym typeface="Source Sans Pro"/>
              </a:endParaRPr>
            </a:p>
          </p:txBody>
        </p:sp>
        <p:pic>
          <p:nvPicPr>
            <p:cNvPr id="4734" name="Google Shape;4734;p281" descr="Check mark icon (Provided by Getty Images)"/>
            <p:cNvPicPr preferRelativeResize="0"/>
            <p:nvPr/>
          </p:nvPicPr>
          <p:blipFill rotWithShape="1">
            <a:blip r:embed="rId4">
              <a:alphaModFix/>
            </a:blip>
            <a:srcRect l="5815" t="34172" r="56200" b="34175"/>
            <a:stretch/>
          </p:blipFill>
          <p:spPr>
            <a:xfrm>
              <a:off x="2934978" y="4240722"/>
              <a:ext cx="320102" cy="266752"/>
            </a:xfrm>
            <a:prstGeom prst="rect">
              <a:avLst/>
            </a:prstGeom>
            <a:noFill/>
            <a:ln>
              <a:noFill/>
            </a:ln>
          </p:spPr>
        </p:pic>
      </p:gr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4738"/>
        <p:cNvGrpSpPr/>
        <p:nvPr/>
      </p:nvGrpSpPr>
      <p:grpSpPr>
        <a:xfrm>
          <a:off x="0" y="0"/>
          <a:ext cx="0" cy="0"/>
          <a:chOff x="0" y="0"/>
          <a:chExt cx="0" cy="0"/>
        </a:xfrm>
      </p:grpSpPr>
      <p:sp>
        <p:nvSpPr>
          <p:cNvPr id="4739" name="Google Shape;4739;p28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zh-CN">
                <a:solidFill>
                  <a:schemeClr val="dk1"/>
                </a:solidFill>
              </a:rPr>
              <a:t>Two-side Expansion</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4740" name="Google Shape;4740;p28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242</a:t>
            </a:fld>
            <a:endParaRPr/>
          </a:p>
        </p:txBody>
      </p:sp>
      <p:sp>
        <p:nvSpPr>
          <p:cNvPr id="4741" name="Google Shape;4741;p282"/>
          <p:cNvSpPr txBox="1"/>
          <p:nvPr/>
        </p:nvSpPr>
        <p:spPr>
          <a:xfrm>
            <a:off x="875250" y="3254870"/>
            <a:ext cx="24897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spaghetti with ketchup</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pic>
        <p:nvPicPr>
          <p:cNvPr id="4742" name="Google Shape;4742;p282"/>
          <p:cNvPicPr preferRelativeResize="0"/>
          <p:nvPr/>
        </p:nvPicPr>
        <p:blipFill>
          <a:blip r:embed="rId3">
            <a:alphaModFix/>
          </a:blip>
          <a:stretch>
            <a:fillRect/>
          </a:stretch>
        </p:blipFill>
        <p:spPr>
          <a:xfrm>
            <a:off x="5919100" y="3338352"/>
            <a:ext cx="1269891" cy="846600"/>
          </a:xfrm>
          <a:prstGeom prst="rect">
            <a:avLst/>
          </a:prstGeom>
          <a:noFill/>
          <a:ln>
            <a:noFill/>
          </a:ln>
        </p:spPr>
      </p:pic>
      <p:grpSp>
        <p:nvGrpSpPr>
          <p:cNvPr id="4743" name="Google Shape;4743;p282"/>
          <p:cNvGrpSpPr/>
          <p:nvPr/>
        </p:nvGrpSpPr>
        <p:grpSpPr>
          <a:xfrm>
            <a:off x="1085543" y="2875894"/>
            <a:ext cx="1953711" cy="254724"/>
            <a:chOff x="4927448" y="2061729"/>
            <a:chExt cx="885113" cy="123941"/>
          </a:xfrm>
        </p:grpSpPr>
        <p:sp>
          <p:nvSpPr>
            <p:cNvPr id="4744" name="Google Shape;4744;p282"/>
            <p:cNvSpPr/>
            <p:nvPr/>
          </p:nvSpPr>
          <p:spPr>
            <a:xfrm>
              <a:off x="4927448" y="2061770"/>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745" name="Google Shape;4745;p282"/>
            <p:cNvSpPr/>
            <p:nvPr/>
          </p:nvSpPr>
          <p:spPr>
            <a:xfrm>
              <a:off x="5052542" y="2061769"/>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746" name="Google Shape;4746;p282"/>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747" name="Google Shape;4747;p282"/>
            <p:cNvSpPr/>
            <p:nvPr/>
          </p:nvSpPr>
          <p:spPr>
            <a:xfrm>
              <a:off x="5300962" y="2061741"/>
              <a:ext cx="1299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748" name="Google Shape;4748;p282"/>
            <p:cNvSpPr/>
            <p:nvPr/>
          </p:nvSpPr>
          <p:spPr>
            <a:xfrm>
              <a:off x="5437273" y="2061741"/>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br>
                <a:rPr lang="zh-CN" sz="800" b="1">
                  <a:solidFill>
                    <a:schemeClr val="dk2"/>
                  </a:solidFill>
                  <a:latin typeface="Calibri"/>
                  <a:ea typeface="Calibri"/>
                  <a:cs typeface="Calibri"/>
                  <a:sym typeface="Calibri"/>
                </a:rPr>
              </a:br>
              <a:r>
                <a:rPr lang="zh-CN" sz="800" b="1">
                  <a:solidFill>
                    <a:schemeClr val="dk2"/>
                  </a:solidFill>
                  <a:latin typeface="Calibri"/>
                  <a:ea typeface="Calibri"/>
                  <a:cs typeface="Calibri"/>
                  <a:sym typeface="Calibri"/>
                </a:rPr>
                <a:t>…</a:t>
              </a:r>
              <a:r>
                <a:rPr lang="zh-CN" sz="800">
                  <a:solidFill>
                    <a:srgbClr val="FFFFFF"/>
                  </a:solidFill>
                  <a:latin typeface="Calibri"/>
                  <a:ea typeface="Calibri"/>
                  <a:cs typeface="Calibri"/>
                  <a:sym typeface="Calibri"/>
                </a:rPr>
                <a:t>..</a:t>
              </a:r>
              <a:endParaRPr sz="800">
                <a:solidFill>
                  <a:srgbClr val="FFFFFF"/>
                </a:solidFill>
                <a:latin typeface="Calibri"/>
                <a:ea typeface="Calibri"/>
                <a:cs typeface="Calibri"/>
                <a:sym typeface="Calibri"/>
              </a:endParaRPr>
            </a:p>
          </p:txBody>
        </p:sp>
        <p:sp>
          <p:nvSpPr>
            <p:cNvPr id="4749" name="Google Shape;4749;p282"/>
            <p:cNvSpPr/>
            <p:nvPr/>
          </p:nvSpPr>
          <p:spPr>
            <a:xfrm>
              <a:off x="5562367"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750" name="Google Shape;4750;p282"/>
            <p:cNvSpPr/>
            <p:nvPr/>
          </p:nvSpPr>
          <p:spPr>
            <a:xfrm>
              <a:off x="5687461"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grpSp>
        <p:nvGrpSpPr>
          <p:cNvPr id="4751" name="Google Shape;4751;p282"/>
          <p:cNvGrpSpPr/>
          <p:nvPr/>
        </p:nvGrpSpPr>
        <p:grpSpPr>
          <a:xfrm>
            <a:off x="5664738" y="2875894"/>
            <a:ext cx="1677591" cy="254721"/>
            <a:chOff x="5052542" y="2061729"/>
            <a:chExt cx="760019" cy="123940"/>
          </a:xfrm>
        </p:grpSpPr>
        <p:sp>
          <p:nvSpPr>
            <p:cNvPr id="4752" name="Google Shape;4752;p282"/>
            <p:cNvSpPr/>
            <p:nvPr/>
          </p:nvSpPr>
          <p:spPr>
            <a:xfrm>
              <a:off x="5052542" y="206176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753" name="Google Shape;4753;p282"/>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754" name="Google Shape;4754;p282"/>
            <p:cNvSpPr/>
            <p:nvPr/>
          </p:nvSpPr>
          <p:spPr>
            <a:xfrm>
              <a:off x="5300962" y="2061741"/>
              <a:ext cx="1299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755" name="Google Shape;4755;p282"/>
            <p:cNvSpPr/>
            <p:nvPr/>
          </p:nvSpPr>
          <p:spPr>
            <a:xfrm>
              <a:off x="5437273" y="2061741"/>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756" name="Google Shape;4756;p282"/>
            <p:cNvSpPr/>
            <p:nvPr/>
          </p:nvSpPr>
          <p:spPr>
            <a:xfrm>
              <a:off x="5562367"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757" name="Google Shape;4757;p282"/>
            <p:cNvSpPr/>
            <p:nvPr/>
          </p:nvSpPr>
          <p:spPr>
            <a:xfrm>
              <a:off x="5687461"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758" name="Google Shape;4758;p282"/>
          <p:cNvSpPr txBox="1"/>
          <p:nvPr/>
        </p:nvSpPr>
        <p:spPr>
          <a:xfrm>
            <a:off x="5712550" y="4504625"/>
            <a:ext cx="18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4759" name="Google Shape;4759;p282"/>
          <p:cNvSpPr txBox="1"/>
          <p:nvPr/>
        </p:nvSpPr>
        <p:spPr>
          <a:xfrm>
            <a:off x="3011025" y="1832850"/>
            <a:ext cx="23292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800">
                <a:solidFill>
                  <a:schemeClr val="lt2"/>
                </a:solidFill>
                <a:latin typeface="Montserrat"/>
                <a:ea typeface="Montserrat"/>
                <a:cs typeface="Montserrat"/>
                <a:sym typeface="Montserrat"/>
              </a:rPr>
              <a:t>matching via a </a:t>
            </a:r>
            <a:r>
              <a:rPr lang="zh-CN" sz="1800" b="1">
                <a:solidFill>
                  <a:schemeClr val="lt2"/>
                </a:solidFill>
                <a:latin typeface="Montserrat"/>
                <a:ea typeface="Montserrat"/>
                <a:cs typeface="Montserrat"/>
                <a:sym typeface="Montserrat"/>
              </a:rPr>
              <a:t>fixed set of random tokens</a:t>
            </a:r>
            <a:endParaRPr sz="1800" b="1">
              <a:solidFill>
                <a:schemeClr val="lt2"/>
              </a:solidFill>
              <a:latin typeface="Montserrat"/>
              <a:ea typeface="Montserrat"/>
              <a:cs typeface="Montserrat"/>
              <a:sym typeface="Montserrat"/>
            </a:endParaRPr>
          </a:p>
        </p:txBody>
      </p:sp>
      <p:sp>
        <p:nvSpPr>
          <p:cNvPr id="4760" name="Google Shape;4760;p282"/>
          <p:cNvSpPr txBox="1"/>
          <p:nvPr/>
        </p:nvSpPr>
        <p:spPr>
          <a:xfrm rot="-4146901">
            <a:off x="1510958" y="2371812"/>
            <a:ext cx="77673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river</a:t>
            </a:r>
            <a:endParaRPr sz="1000" b="1" i="0" u="none" strike="noStrike" cap="none">
              <a:solidFill>
                <a:srgbClr val="000000"/>
              </a:solidFill>
              <a:latin typeface="Courier New"/>
              <a:ea typeface="Courier New"/>
              <a:cs typeface="Courier New"/>
              <a:sym typeface="Courier New"/>
            </a:endParaRPr>
          </a:p>
        </p:txBody>
      </p:sp>
      <p:sp>
        <p:nvSpPr>
          <p:cNvPr id="4761" name="Google Shape;4761;p282"/>
          <p:cNvSpPr txBox="1"/>
          <p:nvPr/>
        </p:nvSpPr>
        <p:spPr>
          <a:xfrm rot="-4146901">
            <a:off x="6085183" y="2371812"/>
            <a:ext cx="77673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river</a:t>
            </a:r>
            <a:endParaRPr sz="1000" b="1" i="0" u="none" strike="noStrike" cap="none">
              <a:solidFill>
                <a:srgbClr val="000000"/>
              </a:solidFill>
              <a:latin typeface="Courier New"/>
              <a:ea typeface="Courier New"/>
              <a:cs typeface="Courier New"/>
              <a:sym typeface="Courier New"/>
            </a:endParaRPr>
          </a:p>
        </p:txBody>
      </p:sp>
      <p:sp>
        <p:nvSpPr>
          <p:cNvPr id="4762" name="Google Shape;4762;p282"/>
          <p:cNvSpPr/>
          <p:nvPr/>
        </p:nvSpPr>
        <p:spPr>
          <a:xfrm>
            <a:off x="1932800" y="1738005"/>
            <a:ext cx="4477450" cy="813575"/>
          </a:xfrm>
          <a:custGeom>
            <a:avLst/>
            <a:gdLst/>
            <a:ahLst/>
            <a:cxnLst/>
            <a:rect l="l" t="t" r="r" b="b"/>
            <a:pathLst>
              <a:path w="179098" h="32543" extrusionOk="0">
                <a:moveTo>
                  <a:pt x="0" y="31987"/>
                </a:moveTo>
                <a:cubicBezTo>
                  <a:pt x="15018" y="26657"/>
                  <a:pt x="60256" y="-87"/>
                  <a:pt x="90106" y="6"/>
                </a:cubicBezTo>
                <a:cubicBezTo>
                  <a:pt x="119956" y="99"/>
                  <a:pt x="164266" y="27121"/>
                  <a:pt x="179098" y="32544"/>
                </a:cubicBezTo>
              </a:path>
            </a:pathLst>
          </a:custGeom>
          <a:noFill/>
          <a:ln w="9525" cap="flat" cmpd="sng">
            <a:solidFill>
              <a:schemeClr val="dk2"/>
            </a:solidFill>
            <a:prstDash val="solid"/>
            <a:round/>
            <a:headEnd type="stealth" w="med" len="med"/>
            <a:tailEnd type="stealth" w="med" len="med"/>
          </a:ln>
        </p:spPr>
        <p:txBody>
          <a:bodyPr/>
          <a:lstStyle/>
          <a:p>
            <a:endParaRPr lang="en-US"/>
          </a:p>
        </p:txBody>
      </p:sp>
      <p:sp>
        <p:nvSpPr>
          <p:cNvPr id="4763" name="Google Shape;4763;p282"/>
          <p:cNvSpPr txBox="1"/>
          <p:nvPr/>
        </p:nvSpPr>
        <p:spPr>
          <a:xfrm>
            <a:off x="990950" y="4623987"/>
            <a:ext cx="7162100" cy="545055"/>
          </a:xfrm>
          <a:prstGeom prst="rect">
            <a:avLst/>
          </a:prstGeom>
          <a:noFill/>
          <a:ln>
            <a:noFill/>
          </a:ln>
        </p:spPr>
        <p:txBody>
          <a:bodyPr spcFirstLastPara="1" wrap="square" lIns="91425" tIns="91425" rIns="91425" bIns="91425" anchor="t" anchorCtr="0">
            <a:spAutoFit/>
          </a:bodyPr>
          <a:lstStyle/>
          <a:p>
            <a:pPr marL="0" lvl="0" indent="0" algn="l" rtl="0">
              <a:lnSpc>
                <a:spcPct val="91283"/>
              </a:lnSpc>
              <a:spcBef>
                <a:spcPts val="600"/>
              </a:spcBef>
              <a:spcAft>
                <a:spcPts val="900"/>
              </a:spcAft>
              <a:buNone/>
            </a:pPr>
            <a:r>
              <a:rPr lang="zh-CN" sz="1200">
                <a:solidFill>
                  <a:schemeClr val="dk2"/>
                </a:solidFill>
                <a:latin typeface="Montserrat"/>
                <a:ea typeface="Montserrat"/>
                <a:cs typeface="Montserrat"/>
                <a:sym typeface="Montserrat"/>
              </a:rPr>
              <a:t>[4] Multimodal Learned Sparse Retrieval with Probabilistic Expansion Control, </a:t>
            </a:r>
            <a:r>
              <a:rPr lang="zh-CN" sz="1200" b="1">
                <a:solidFill>
                  <a:schemeClr val="dk2"/>
                </a:solidFill>
                <a:latin typeface="Montserrat"/>
                <a:ea typeface="Montserrat"/>
                <a:cs typeface="Montserrat"/>
                <a:sym typeface="Montserrat"/>
              </a:rPr>
              <a:t>ECIR 2024</a:t>
            </a:r>
            <a:r>
              <a:rPr lang="zh-CN" sz="1200">
                <a:solidFill>
                  <a:schemeClr val="dk2"/>
                </a:solidFill>
                <a:latin typeface="Montserrat"/>
                <a:ea typeface="Montserrat"/>
                <a:cs typeface="Montserrat"/>
                <a:sym typeface="Montserrat"/>
              </a:rPr>
              <a:t> </a:t>
            </a:r>
            <a:endParaRPr sz="1200">
              <a:solidFill>
                <a:schemeClr val="dk2"/>
              </a:solidFill>
              <a:latin typeface="Montserrat"/>
              <a:ea typeface="Montserrat"/>
              <a:cs typeface="Montserrat"/>
              <a:sym typeface="Montserrat"/>
            </a:endParaRPr>
          </a:p>
        </p:txBody>
      </p:sp>
      <p:grpSp>
        <p:nvGrpSpPr>
          <p:cNvPr id="4764" name="Google Shape;4764;p282"/>
          <p:cNvGrpSpPr/>
          <p:nvPr/>
        </p:nvGrpSpPr>
        <p:grpSpPr>
          <a:xfrm>
            <a:off x="5664738" y="3180694"/>
            <a:ext cx="1677591" cy="254721"/>
            <a:chOff x="5052542" y="2061729"/>
            <a:chExt cx="760019" cy="123940"/>
          </a:xfrm>
        </p:grpSpPr>
        <p:sp>
          <p:nvSpPr>
            <p:cNvPr id="4765" name="Google Shape;4765;p282"/>
            <p:cNvSpPr/>
            <p:nvPr/>
          </p:nvSpPr>
          <p:spPr>
            <a:xfrm>
              <a:off x="5052542" y="206176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766" name="Google Shape;4766;p282"/>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767" name="Google Shape;4767;p282"/>
            <p:cNvSpPr/>
            <p:nvPr/>
          </p:nvSpPr>
          <p:spPr>
            <a:xfrm>
              <a:off x="5300962" y="2061741"/>
              <a:ext cx="1299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768" name="Google Shape;4768;p282"/>
            <p:cNvSpPr/>
            <p:nvPr/>
          </p:nvSpPr>
          <p:spPr>
            <a:xfrm>
              <a:off x="5437273" y="2061741"/>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769" name="Google Shape;4769;p282"/>
            <p:cNvSpPr/>
            <p:nvPr/>
          </p:nvSpPr>
          <p:spPr>
            <a:xfrm>
              <a:off x="5562367"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770" name="Google Shape;4770;p282"/>
            <p:cNvSpPr/>
            <p:nvPr/>
          </p:nvSpPr>
          <p:spPr>
            <a:xfrm>
              <a:off x="5687461"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grpSp>
        <p:nvGrpSpPr>
          <p:cNvPr id="4771" name="Google Shape;4771;p282"/>
          <p:cNvGrpSpPr/>
          <p:nvPr/>
        </p:nvGrpSpPr>
        <p:grpSpPr>
          <a:xfrm>
            <a:off x="5664738" y="3485494"/>
            <a:ext cx="1677591" cy="254721"/>
            <a:chOff x="5052542" y="2061729"/>
            <a:chExt cx="760019" cy="123940"/>
          </a:xfrm>
        </p:grpSpPr>
        <p:sp>
          <p:nvSpPr>
            <p:cNvPr id="4772" name="Google Shape;4772;p282"/>
            <p:cNvSpPr/>
            <p:nvPr/>
          </p:nvSpPr>
          <p:spPr>
            <a:xfrm>
              <a:off x="5052542" y="206176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p>
          </p:txBody>
        </p:sp>
        <p:sp>
          <p:nvSpPr>
            <p:cNvPr id="4773" name="Google Shape;4773;p282"/>
            <p:cNvSpPr/>
            <p:nvPr/>
          </p:nvSpPr>
          <p:spPr>
            <a:xfrm>
              <a:off x="5180786" y="2061755"/>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p>
          </p:txBody>
        </p:sp>
        <p:sp>
          <p:nvSpPr>
            <p:cNvPr id="4774" name="Google Shape;4774;p282"/>
            <p:cNvSpPr/>
            <p:nvPr/>
          </p:nvSpPr>
          <p:spPr>
            <a:xfrm>
              <a:off x="5300962" y="2061741"/>
              <a:ext cx="1299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sp>
          <p:nvSpPr>
            <p:cNvPr id="4775" name="Google Shape;4775;p282"/>
            <p:cNvSpPr/>
            <p:nvPr/>
          </p:nvSpPr>
          <p:spPr>
            <a:xfrm>
              <a:off x="5437273" y="2061741"/>
              <a:ext cx="125100" cy="123900"/>
            </a:xfrm>
            <a:prstGeom prst="roundRect">
              <a:avLst>
                <a:gd name="adj" fmla="val 9524"/>
              </a:avLst>
            </a:prstGeom>
            <a:solidFill>
              <a:srgbClr val="FF0000"/>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776" name="Google Shape;4776;p282"/>
            <p:cNvSpPr/>
            <p:nvPr/>
          </p:nvSpPr>
          <p:spPr>
            <a:xfrm>
              <a:off x="5562367"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777" name="Google Shape;4777;p282"/>
            <p:cNvSpPr/>
            <p:nvPr/>
          </p:nvSpPr>
          <p:spPr>
            <a:xfrm>
              <a:off x="5687461" y="2061729"/>
              <a:ext cx="125100" cy="123900"/>
            </a:xfrm>
            <a:prstGeom prst="roundRect">
              <a:avLst>
                <a:gd name="adj" fmla="val 9524"/>
              </a:avLst>
            </a:prstGeom>
            <a:solidFill>
              <a:srgbClr val="FFFDFA"/>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rgbClr val="FFFFFF"/>
                </a:solidFill>
                <a:latin typeface="Calibri"/>
                <a:ea typeface="Calibri"/>
                <a:cs typeface="Calibri"/>
                <a:sym typeface="Calibri"/>
              </a:endParaRPr>
            </a:p>
          </p:txBody>
        </p:sp>
      </p:grpSp>
      <p:sp>
        <p:nvSpPr>
          <p:cNvPr id="4778" name="Google Shape;4778;p282"/>
          <p:cNvSpPr/>
          <p:nvPr/>
        </p:nvSpPr>
        <p:spPr>
          <a:xfrm>
            <a:off x="5968075" y="965400"/>
            <a:ext cx="24897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Semantic Deviation [4]</a:t>
            </a:r>
            <a:endParaRPr sz="1800">
              <a:solidFill>
                <a:schemeClr val="dk1"/>
              </a:solidFill>
              <a:latin typeface="Source Sans Pro"/>
              <a:ea typeface="Source Sans Pro"/>
              <a:cs typeface="Source Sans Pro"/>
              <a:sym typeface="Source Sans Pro"/>
            </a:endParaRPr>
          </a:p>
        </p:txBody>
      </p:sp>
      <p:grpSp>
        <p:nvGrpSpPr>
          <p:cNvPr id="4779" name="Google Shape;4779;p282"/>
          <p:cNvGrpSpPr/>
          <p:nvPr/>
        </p:nvGrpSpPr>
        <p:grpSpPr>
          <a:xfrm>
            <a:off x="5664750" y="4271625"/>
            <a:ext cx="2248005" cy="461700"/>
            <a:chOff x="5664750" y="4271625"/>
            <a:chExt cx="2248005" cy="461700"/>
          </a:xfrm>
        </p:grpSpPr>
        <p:sp>
          <p:nvSpPr>
            <p:cNvPr id="4780" name="Google Shape;4780;p282"/>
            <p:cNvSpPr txBox="1"/>
            <p:nvPr/>
          </p:nvSpPr>
          <p:spPr>
            <a:xfrm>
              <a:off x="5664750" y="4271625"/>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 WITH EXPANSION</a:t>
              </a:r>
              <a:endParaRPr sz="1800" b="1">
                <a:solidFill>
                  <a:schemeClr val="lt2"/>
                </a:solidFill>
                <a:latin typeface="Source Sans Pro"/>
                <a:ea typeface="Source Sans Pro"/>
                <a:cs typeface="Source Sans Pro"/>
                <a:sym typeface="Source Sans Pro"/>
              </a:endParaRPr>
            </a:p>
          </p:txBody>
        </p:sp>
        <p:pic>
          <p:nvPicPr>
            <p:cNvPr id="4781" name="Google Shape;4781;p282" descr="Check mark icon (Provided by Getty Images)"/>
            <p:cNvPicPr preferRelativeResize="0"/>
            <p:nvPr/>
          </p:nvPicPr>
          <p:blipFill rotWithShape="1">
            <a:blip r:embed="rId4">
              <a:alphaModFix/>
            </a:blip>
            <a:srcRect l="5815" t="34172" r="56200" b="34175"/>
            <a:stretch/>
          </p:blipFill>
          <p:spPr>
            <a:xfrm>
              <a:off x="7592653" y="4369097"/>
              <a:ext cx="320102" cy="266752"/>
            </a:xfrm>
            <a:prstGeom prst="rect">
              <a:avLst/>
            </a:prstGeom>
            <a:noFill/>
            <a:ln>
              <a:noFill/>
            </a:ln>
          </p:spPr>
        </p:pic>
      </p:grpSp>
      <p:grpSp>
        <p:nvGrpSpPr>
          <p:cNvPr id="4782" name="Google Shape;4782;p282"/>
          <p:cNvGrpSpPr/>
          <p:nvPr/>
        </p:nvGrpSpPr>
        <p:grpSpPr>
          <a:xfrm>
            <a:off x="990950" y="4271625"/>
            <a:ext cx="2264130" cy="461700"/>
            <a:chOff x="990950" y="4143250"/>
            <a:chExt cx="2264130" cy="461700"/>
          </a:xfrm>
        </p:grpSpPr>
        <p:sp>
          <p:nvSpPr>
            <p:cNvPr id="4783" name="Google Shape;4783;p282"/>
            <p:cNvSpPr txBox="1"/>
            <p:nvPr/>
          </p:nvSpPr>
          <p:spPr>
            <a:xfrm>
              <a:off x="990950" y="4143250"/>
              <a:ext cx="214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 WITH EXPANSION</a:t>
              </a:r>
              <a:endParaRPr sz="1800" b="1">
                <a:solidFill>
                  <a:schemeClr val="lt2"/>
                </a:solidFill>
                <a:latin typeface="Source Sans Pro"/>
                <a:ea typeface="Source Sans Pro"/>
                <a:cs typeface="Source Sans Pro"/>
                <a:sym typeface="Source Sans Pro"/>
              </a:endParaRPr>
            </a:p>
          </p:txBody>
        </p:sp>
        <p:pic>
          <p:nvPicPr>
            <p:cNvPr id="4784" name="Google Shape;4784;p282" descr="Check mark icon (Provided by Getty Images)"/>
            <p:cNvPicPr preferRelativeResize="0"/>
            <p:nvPr/>
          </p:nvPicPr>
          <p:blipFill rotWithShape="1">
            <a:blip r:embed="rId4">
              <a:alphaModFix/>
            </a:blip>
            <a:srcRect l="5815" t="34172" r="56200" b="34175"/>
            <a:stretch/>
          </p:blipFill>
          <p:spPr>
            <a:xfrm>
              <a:off x="2934978" y="4240722"/>
              <a:ext cx="320102" cy="266752"/>
            </a:xfrm>
            <a:prstGeom prst="rect">
              <a:avLst/>
            </a:prstGeom>
            <a:noFill/>
            <a:ln>
              <a:noFill/>
            </a:ln>
          </p:spPr>
        </p:pic>
      </p:gr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4788"/>
        <p:cNvGrpSpPr/>
        <p:nvPr/>
      </p:nvGrpSpPr>
      <p:grpSpPr>
        <a:xfrm>
          <a:off x="0" y="0"/>
          <a:ext cx="0" cy="0"/>
          <a:chOff x="0" y="0"/>
          <a:chExt cx="0" cy="0"/>
        </a:xfrm>
      </p:grpSpPr>
      <p:sp>
        <p:nvSpPr>
          <p:cNvPr id="4789" name="Google Shape;4789;p28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When, Why, How?</a:t>
            </a:r>
            <a:endParaRPr>
              <a:solidFill>
                <a:schemeClr val="dk1"/>
              </a:solidFill>
            </a:endParaRPr>
          </a:p>
        </p:txBody>
      </p:sp>
      <p:sp>
        <p:nvSpPr>
          <p:cNvPr id="4790" name="Google Shape;4790;p28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When does it happen?</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Free expansion on both sides (e.g., MLM encoder).</a:t>
            </a:r>
            <a:br>
              <a:rPr lang="zh-CN">
                <a:solidFill>
                  <a:schemeClr val="dk2"/>
                </a:solidFill>
                <a:latin typeface="Montserrat"/>
                <a:ea typeface="Montserrat"/>
                <a:cs typeface="Montserrat"/>
                <a:sym typeface="Montserrat"/>
              </a:rPr>
            </a:b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Light"/>
              <a:buChar char="●"/>
            </a:pPr>
            <a:r>
              <a:rPr lang="zh-CN">
                <a:solidFill>
                  <a:schemeClr val="dk2"/>
                </a:solidFill>
                <a:latin typeface="Montserrat"/>
                <a:ea typeface="Montserrat"/>
                <a:cs typeface="Montserrat"/>
                <a:sym typeface="Montserrat"/>
              </a:rPr>
              <a:t>Why does it NOT happen with </a:t>
            </a:r>
            <a:r>
              <a:rPr lang="zh-CN" b="1">
                <a:solidFill>
                  <a:schemeClr val="dk2"/>
                </a:solidFill>
                <a:latin typeface="Montserrat"/>
                <a:ea typeface="Montserrat"/>
                <a:cs typeface="Montserrat"/>
                <a:sym typeface="Montserrat"/>
              </a:rPr>
              <a:t>SPLADE  (MLM architecture)</a:t>
            </a:r>
            <a:r>
              <a:rPr lang="zh-CN">
                <a:solidFill>
                  <a:schemeClr val="dk2"/>
                </a:solidFill>
                <a:latin typeface="Montserrat"/>
                <a:ea typeface="Montserrat"/>
                <a:cs typeface="Montserrat"/>
                <a:sym typeface="Montserrat"/>
              </a:rPr>
              <a:t>?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Char char="○"/>
            </a:pPr>
            <a:r>
              <a:rPr lang="zh-CN">
                <a:solidFill>
                  <a:schemeClr val="dk2"/>
                </a:solidFill>
                <a:latin typeface="Montserrat"/>
                <a:ea typeface="Montserrat"/>
                <a:cs typeface="Montserrat"/>
                <a:sym typeface="Montserrat"/>
              </a:rPr>
              <a:t>SPLADE starts with BERT which has </a:t>
            </a:r>
            <a:r>
              <a:rPr lang="zh-CN" b="1">
                <a:solidFill>
                  <a:schemeClr val="dk2"/>
                </a:solidFill>
                <a:latin typeface="Montserrat"/>
                <a:ea typeface="Montserrat"/>
                <a:cs typeface="Montserrat"/>
                <a:sym typeface="Montserrat"/>
              </a:rPr>
              <a:t>good MLM head initialization</a:t>
            </a:r>
            <a:r>
              <a:rPr lang="zh-CN">
                <a:solidFill>
                  <a:schemeClr val="dk2"/>
                </a:solidFill>
                <a:latin typeface="Montserrat"/>
                <a:ea typeface="Montserrat"/>
                <a:cs typeface="Montserrat"/>
                <a:sym typeface="Montserrat"/>
              </a:rPr>
              <a:t>. Training starts with most relevant terms activated.</a:t>
            </a:r>
            <a:br>
              <a:rPr lang="zh-CN">
                <a:solidFill>
                  <a:schemeClr val="dk2"/>
                </a:solidFill>
                <a:latin typeface="Montserrat"/>
                <a:ea typeface="Montserrat"/>
                <a:cs typeface="Montserrat"/>
                <a:sym typeface="Montserrat"/>
              </a:rPr>
            </a:b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Why does it happen with multimodal data? </a:t>
            </a:r>
            <a:endParaRPr b="1">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The MLM head (</a:t>
            </a:r>
            <a:r>
              <a:rPr lang="zh-CN" b="1">
                <a:solidFill>
                  <a:schemeClr val="dk2"/>
                </a:solidFill>
                <a:latin typeface="Montserrat"/>
                <a:ea typeface="Montserrat"/>
                <a:cs typeface="Montserrat"/>
                <a:sym typeface="Montserrat"/>
              </a:rPr>
              <a:t>for images)</a:t>
            </a:r>
            <a:r>
              <a:rPr lang="zh-CN">
                <a:solidFill>
                  <a:schemeClr val="dk2"/>
                </a:solidFill>
                <a:latin typeface="Montserrat"/>
                <a:ea typeface="Montserrat"/>
                <a:cs typeface="Montserrat"/>
                <a:sym typeface="Montserrat"/>
              </a:rPr>
              <a:t>  has a </a:t>
            </a:r>
            <a:r>
              <a:rPr lang="zh-CN" b="1">
                <a:solidFill>
                  <a:schemeClr val="dk2"/>
                </a:solidFill>
                <a:latin typeface="Montserrat"/>
                <a:ea typeface="Montserrat"/>
                <a:cs typeface="Montserrat"/>
                <a:sym typeface="Montserrat"/>
              </a:rPr>
              <a:t>randomly initialization! </a:t>
            </a:r>
            <a:r>
              <a:rPr lang="zh-CN">
                <a:solidFill>
                  <a:schemeClr val="dk2"/>
                </a:solidFill>
                <a:latin typeface="Montserrat"/>
                <a:ea typeface="Montserrat"/>
                <a:cs typeface="Montserrat"/>
                <a:sym typeface="Montserrat"/>
              </a:rPr>
              <a:t>Random terms activated at the beginning.</a:t>
            </a:r>
            <a:br>
              <a:rPr lang="zh-CN">
                <a:solidFill>
                  <a:schemeClr val="dk2"/>
                </a:solidFill>
                <a:latin typeface="Montserrat"/>
                <a:ea typeface="Montserrat"/>
                <a:cs typeface="Montserrat"/>
                <a:sym typeface="Montserrat"/>
              </a:rPr>
            </a:b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How to fix it?</a:t>
            </a:r>
            <a:endParaRPr>
              <a:solidFill>
                <a:schemeClr val="dk2"/>
              </a:solidFill>
              <a:latin typeface="Montserrat"/>
              <a:ea typeface="Montserrat"/>
              <a:cs typeface="Montserrat"/>
              <a:sym typeface="Montserrat"/>
            </a:endParaRPr>
          </a:p>
        </p:txBody>
      </p:sp>
      <p:sp>
        <p:nvSpPr>
          <p:cNvPr id="4791" name="Google Shape;4791;p28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243</a:t>
            </a:fld>
            <a:endParaRPr/>
          </a:p>
        </p:txBody>
      </p:sp>
      <p:sp>
        <p:nvSpPr>
          <p:cNvPr id="4792" name="Google Shape;4792;p283"/>
          <p:cNvSpPr txBox="1"/>
          <p:nvPr/>
        </p:nvSpPr>
        <p:spPr>
          <a:xfrm>
            <a:off x="990949" y="4563699"/>
            <a:ext cx="7258747" cy="545055"/>
          </a:xfrm>
          <a:prstGeom prst="rect">
            <a:avLst/>
          </a:prstGeom>
          <a:noFill/>
          <a:ln>
            <a:noFill/>
          </a:ln>
        </p:spPr>
        <p:txBody>
          <a:bodyPr spcFirstLastPara="1" wrap="square" lIns="91425" tIns="91425" rIns="91425" bIns="91425" anchor="t" anchorCtr="0">
            <a:spAutoFit/>
          </a:bodyPr>
          <a:lstStyle/>
          <a:p>
            <a:pPr marL="0" lvl="0" indent="0" algn="l" rtl="0">
              <a:lnSpc>
                <a:spcPct val="91283"/>
              </a:lnSpc>
              <a:spcBef>
                <a:spcPts val="600"/>
              </a:spcBef>
              <a:spcAft>
                <a:spcPts val="900"/>
              </a:spcAft>
              <a:buNone/>
            </a:pPr>
            <a:r>
              <a:rPr lang="zh-CN" sz="1200">
                <a:solidFill>
                  <a:schemeClr val="dk2"/>
                </a:solidFill>
                <a:latin typeface="Montserrat"/>
                <a:ea typeface="Montserrat"/>
                <a:cs typeface="Montserrat"/>
                <a:sym typeface="Montserrat"/>
              </a:rPr>
              <a:t>[4] Multimodal Learned Sparse Retrieval with Probabilistic Expansion Control, </a:t>
            </a:r>
            <a:r>
              <a:rPr lang="zh-CN" sz="1200" b="1">
                <a:solidFill>
                  <a:schemeClr val="dk2"/>
                </a:solidFill>
                <a:latin typeface="Montserrat"/>
                <a:ea typeface="Montserrat"/>
                <a:cs typeface="Montserrat"/>
                <a:sym typeface="Montserrat"/>
              </a:rPr>
              <a:t>ECIR 2024</a:t>
            </a:r>
            <a:r>
              <a:rPr lang="zh-CN" sz="1200">
                <a:solidFill>
                  <a:schemeClr val="dk2"/>
                </a:solidFill>
                <a:latin typeface="Montserrat"/>
                <a:ea typeface="Montserrat"/>
                <a:cs typeface="Montserrat"/>
                <a:sym typeface="Montserrat"/>
              </a:rPr>
              <a:t> </a:t>
            </a:r>
            <a:endParaRPr sz="1200">
              <a:solidFill>
                <a:schemeClr val="dk2"/>
              </a:solidFill>
              <a:latin typeface="Montserrat"/>
              <a:ea typeface="Montserrat"/>
              <a:cs typeface="Montserrat"/>
              <a:sym typeface="Montserrat"/>
            </a:endParaRPr>
          </a:p>
        </p:txBody>
      </p:sp>
      <p:sp>
        <p:nvSpPr>
          <p:cNvPr id="4793" name="Google Shape;4793;p283"/>
          <p:cNvSpPr/>
          <p:nvPr/>
        </p:nvSpPr>
        <p:spPr>
          <a:xfrm>
            <a:off x="5941625" y="914350"/>
            <a:ext cx="24897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Semantic Deviation [4]</a:t>
            </a:r>
            <a:endParaRPr sz="1800">
              <a:solidFill>
                <a:schemeClr val="dk1"/>
              </a:solidFill>
              <a:latin typeface="Source Sans Pro"/>
              <a:ea typeface="Source Sans Pro"/>
              <a:cs typeface="Source Sans Pro"/>
              <a:sym typeface="Source Sans Pro"/>
            </a:endParaRPr>
          </a:p>
        </p:txBody>
      </p:sp>
      <p:sp>
        <p:nvSpPr>
          <p:cNvPr id="4794" name="Google Shape;4794;p283"/>
          <p:cNvSpPr/>
          <p:nvPr/>
        </p:nvSpPr>
        <p:spPr>
          <a:xfrm>
            <a:off x="2475275" y="4178575"/>
            <a:ext cx="276900" cy="2517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795" name="Google Shape;4795;p283"/>
          <p:cNvSpPr txBox="1"/>
          <p:nvPr/>
        </p:nvSpPr>
        <p:spPr>
          <a:xfrm>
            <a:off x="2793425" y="4073575"/>
            <a:ext cx="95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Next</a:t>
            </a:r>
            <a:endParaRPr sz="1800" b="1">
              <a:solidFill>
                <a:schemeClr val="lt2"/>
              </a:solidFill>
              <a:latin typeface="Source Sans Pro"/>
              <a:ea typeface="Source Sans Pro"/>
              <a:cs typeface="Source Sans Pro"/>
              <a:sym typeface="Source Sans Pro"/>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4799"/>
        <p:cNvGrpSpPr/>
        <p:nvPr/>
      </p:nvGrpSpPr>
      <p:grpSpPr>
        <a:xfrm>
          <a:off x="0" y="0"/>
          <a:ext cx="0" cy="0"/>
          <a:chOff x="0" y="0"/>
          <a:chExt cx="0" cy="0"/>
        </a:xfrm>
      </p:grpSpPr>
      <p:sp>
        <p:nvSpPr>
          <p:cNvPr id="4800" name="Google Shape;4800;p28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244</a:t>
            </a:fld>
            <a:endParaRPr/>
          </a:p>
        </p:txBody>
      </p:sp>
      <p:pic>
        <p:nvPicPr>
          <p:cNvPr id="4801" name="Google Shape;4801;p284"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noFill/>
            <a:prstDash val="solid"/>
            <a:miter lim="8000"/>
            <a:headEnd type="none" w="sm" len="sm"/>
            <a:tailEnd type="none" w="sm" len="sm"/>
          </a:ln>
        </p:spPr>
      </p:pic>
      <p:sp>
        <p:nvSpPr>
          <p:cNvPr id="4802" name="Google Shape;4802;p284"/>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
        <p:nvSpPr>
          <p:cNvPr id="4803" name="Google Shape;4803;p284"/>
          <p:cNvSpPr/>
          <p:nvPr/>
        </p:nvSpPr>
        <p:spPr>
          <a:xfrm>
            <a:off x="3889350" y="1231076"/>
            <a:ext cx="785100" cy="3134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804" name="Google Shape;4804;p284"/>
          <p:cNvSpPr/>
          <p:nvPr/>
        </p:nvSpPr>
        <p:spPr>
          <a:xfrm>
            <a:off x="6267950" y="323450"/>
            <a:ext cx="24897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Semantic Deviation [4]</a:t>
            </a: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4808"/>
        <p:cNvGrpSpPr/>
        <p:nvPr/>
      </p:nvGrpSpPr>
      <p:grpSpPr>
        <a:xfrm>
          <a:off x="0" y="0"/>
          <a:ext cx="0" cy="0"/>
          <a:chOff x="0" y="0"/>
          <a:chExt cx="0" cy="0"/>
        </a:xfrm>
      </p:grpSpPr>
      <p:sp>
        <p:nvSpPr>
          <p:cNvPr id="4809" name="Google Shape;4809;p28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LexLIP, ICCV 2023</a:t>
            </a:r>
            <a:endParaRPr>
              <a:solidFill>
                <a:schemeClr val="dk1"/>
              </a:solidFill>
            </a:endParaRPr>
          </a:p>
        </p:txBody>
      </p:sp>
      <p:sp>
        <p:nvSpPr>
          <p:cNvPr id="4810" name="Google Shape;4810;p28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Architecture: MLM Encoder fo both text/image sides </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Solution to semantic deviation:</a:t>
            </a:r>
            <a:endParaRPr b="1">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b="1">
                <a:solidFill>
                  <a:schemeClr val="dk2"/>
                </a:solidFill>
                <a:latin typeface="Montserrat"/>
                <a:ea typeface="Montserrat"/>
                <a:cs typeface="Montserrat"/>
                <a:sym typeface="Montserrat"/>
              </a:rPr>
              <a:t>Pretraining Text/Image Encoder with Masked Token Prediction Task.</a:t>
            </a:r>
            <a:endParaRPr sz="1800" b="1">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Pretraining Data: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14.3 M text-image pairs.</a:t>
            </a:r>
            <a:endParaRPr>
              <a:solidFill>
                <a:schemeClr val="dk2"/>
              </a:solidFill>
              <a:latin typeface="Montserrat"/>
              <a:ea typeface="Montserrat"/>
              <a:cs typeface="Montserrat"/>
              <a:sym typeface="Montserrat"/>
            </a:endParaRPr>
          </a:p>
        </p:txBody>
      </p:sp>
      <p:sp>
        <p:nvSpPr>
          <p:cNvPr id="4811" name="Google Shape;4811;p28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245</a:t>
            </a:fld>
            <a:endParaRPr/>
          </a:p>
        </p:txBody>
      </p:sp>
      <p:sp>
        <p:nvSpPr>
          <p:cNvPr id="4812" name="Google Shape;4812;p285"/>
          <p:cNvSpPr txBox="1"/>
          <p:nvPr/>
        </p:nvSpPr>
        <p:spPr>
          <a:xfrm>
            <a:off x="258000" y="4270500"/>
            <a:ext cx="8731800" cy="369300"/>
          </a:xfrm>
          <a:prstGeom prst="rect">
            <a:avLst/>
          </a:prstGeom>
          <a:noFill/>
          <a:ln>
            <a:noFill/>
          </a:ln>
        </p:spPr>
        <p:txBody>
          <a:bodyPr spcFirstLastPara="1" wrap="square" lIns="91425" tIns="91425" rIns="91425" bIns="91425" anchor="t" anchorCtr="0">
            <a:spAutoFit/>
          </a:bodyPr>
          <a:lstStyle/>
          <a:p>
            <a:pPr marL="0" lvl="0" indent="0" algn="l" rtl="0">
              <a:lnSpc>
                <a:spcPct val="91283"/>
              </a:lnSpc>
              <a:spcBef>
                <a:spcPts val="600"/>
              </a:spcBef>
              <a:spcAft>
                <a:spcPts val="900"/>
              </a:spcAft>
              <a:buNone/>
            </a:pPr>
            <a:r>
              <a:rPr lang="zh-CN" sz="1200">
                <a:solidFill>
                  <a:schemeClr val="dk2"/>
                </a:solidFill>
                <a:latin typeface="Montserrat"/>
                <a:ea typeface="Montserrat"/>
                <a:cs typeface="Montserrat"/>
                <a:sym typeface="Montserrat"/>
              </a:rPr>
              <a:t>[3] LexLIP: Lexicon-Bottlenecked Language-Image Pre-Training for Large-Scale Image-Text Retrieval, </a:t>
            </a:r>
            <a:r>
              <a:rPr lang="zh-CN" sz="1200" b="1">
                <a:solidFill>
                  <a:schemeClr val="dk2"/>
                </a:solidFill>
                <a:latin typeface="Montserrat"/>
                <a:ea typeface="Montserrat"/>
                <a:cs typeface="Montserrat"/>
                <a:sym typeface="Montserrat"/>
              </a:rPr>
              <a:t>ICCV 2023 </a:t>
            </a:r>
            <a:endParaRPr/>
          </a:p>
        </p:txBody>
      </p:sp>
      <p:graphicFrame>
        <p:nvGraphicFramePr>
          <p:cNvPr id="4813" name="Google Shape;4813;p285"/>
          <p:cNvGraphicFramePr/>
          <p:nvPr/>
        </p:nvGraphicFramePr>
        <p:xfrm>
          <a:off x="3266375" y="2943675"/>
          <a:ext cx="2398525" cy="685800"/>
        </p:xfrm>
        <a:graphic>
          <a:graphicData uri="http://schemas.openxmlformats.org/drawingml/2006/table">
            <a:tbl>
              <a:tblPr>
                <a:noFill/>
                <a:tableStyleId>{23DE432C-DA91-41F7-AEAE-FDE13B321AF9}</a:tableStyleId>
              </a:tblPr>
              <a:tblGrid>
                <a:gridCol w="1012025">
                  <a:extLst>
                    <a:ext uri="{9D8B030D-6E8A-4147-A177-3AD203B41FA5}">
                      <a16:colId xmlns:a16="http://schemas.microsoft.com/office/drawing/2014/main" val="20000"/>
                    </a:ext>
                  </a:extLst>
                </a:gridCol>
                <a:gridCol w="1386500">
                  <a:extLst>
                    <a:ext uri="{9D8B030D-6E8A-4147-A177-3AD203B41FA5}">
                      <a16:colId xmlns:a16="http://schemas.microsoft.com/office/drawing/2014/main" val="20001"/>
                    </a:ext>
                  </a:extLst>
                </a:gridCol>
              </a:tblGrid>
              <a:tr h="100000">
                <a:tc>
                  <a:txBody>
                    <a:bodyPr/>
                    <a:lstStyle/>
                    <a:p>
                      <a:pPr marL="0" lvl="0" indent="0" algn="l" rtl="0">
                        <a:spcBef>
                          <a:spcPts val="0"/>
                        </a:spcBef>
                        <a:spcAft>
                          <a:spcPts val="0"/>
                        </a:spcAft>
                        <a:buNone/>
                      </a:pPr>
                      <a:r>
                        <a:rPr lang="zh-CN" b="1">
                          <a:solidFill>
                            <a:schemeClr val="dk2"/>
                          </a:solidFill>
                          <a:latin typeface="Montserrat"/>
                          <a:ea typeface="Montserrat"/>
                          <a:cs typeface="Montserrat"/>
                          <a:sym typeface="Montserrat"/>
                        </a:rPr>
                        <a:t>Methods</a:t>
                      </a:r>
                      <a:endParaRPr b="1">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DFA"/>
                    </a:solidFill>
                  </a:tcPr>
                </a:tc>
                <a:tc>
                  <a:txBody>
                    <a:bodyPr/>
                    <a:lstStyle/>
                    <a:p>
                      <a:pPr marL="0" lvl="0" indent="0" algn="l" rtl="0">
                        <a:lnSpc>
                          <a:spcPct val="115000"/>
                        </a:lnSpc>
                        <a:spcBef>
                          <a:spcPts val="0"/>
                        </a:spcBef>
                        <a:spcAft>
                          <a:spcPts val="0"/>
                        </a:spcAft>
                        <a:buNone/>
                      </a:pPr>
                      <a:r>
                        <a:rPr lang="zh-CN" sz="1100" b="1">
                          <a:solidFill>
                            <a:schemeClr val="dk2"/>
                          </a:solidFill>
                          <a:latin typeface="Montserrat"/>
                          <a:ea typeface="Montserrat"/>
                          <a:cs typeface="Montserrat"/>
                          <a:sym typeface="Montserrat"/>
                        </a:rPr>
                        <a:t>MSCOCO (R@5)</a:t>
                      </a:r>
                      <a:endParaRPr sz="1100" b="1">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DFA"/>
                    </a:solidFill>
                  </a:tcPr>
                </a:tc>
                <a:extLst>
                  <a:ext uri="{0D108BD9-81ED-4DB2-BD59-A6C34878D82A}">
                    <a16:rowId xmlns:a16="http://schemas.microsoft.com/office/drawing/2014/main" val="10000"/>
                  </a:ext>
                </a:extLst>
              </a:tr>
              <a:tr h="209550">
                <a:tc>
                  <a:txBody>
                    <a:bodyPr/>
                    <a:lstStyle/>
                    <a:p>
                      <a:pPr marL="0" lvl="0" indent="0" algn="l" rtl="0">
                        <a:lnSpc>
                          <a:spcPct val="115000"/>
                        </a:lnSpc>
                        <a:spcBef>
                          <a:spcPts val="0"/>
                        </a:spcBef>
                        <a:spcAft>
                          <a:spcPts val="0"/>
                        </a:spcAft>
                        <a:buNone/>
                      </a:pPr>
                      <a:r>
                        <a:rPr lang="zh-CN" sz="1100">
                          <a:solidFill>
                            <a:schemeClr val="dk2"/>
                          </a:solidFill>
                          <a:latin typeface="Montserrat"/>
                          <a:ea typeface="Montserrat"/>
                          <a:cs typeface="Montserrat"/>
                          <a:sym typeface="Montserrat"/>
                        </a:rPr>
                        <a:t>VisualSparta</a:t>
                      </a:r>
                      <a:endParaRPr sz="11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zh-CN" sz="1100">
                          <a:solidFill>
                            <a:schemeClr val="dk2"/>
                          </a:solidFill>
                          <a:latin typeface="Montserrat"/>
                          <a:ea typeface="Montserrat"/>
                          <a:cs typeface="Montserrat"/>
                          <a:sym typeface="Montserrat"/>
                        </a:rPr>
                        <a:t>73.0</a:t>
                      </a:r>
                      <a:endParaRPr sz="11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09550">
                <a:tc>
                  <a:txBody>
                    <a:bodyPr/>
                    <a:lstStyle/>
                    <a:p>
                      <a:pPr marL="0" lvl="0" indent="0" algn="l" rtl="0">
                        <a:lnSpc>
                          <a:spcPct val="115000"/>
                        </a:lnSpc>
                        <a:spcBef>
                          <a:spcPts val="0"/>
                        </a:spcBef>
                        <a:spcAft>
                          <a:spcPts val="0"/>
                        </a:spcAft>
                        <a:buNone/>
                      </a:pPr>
                      <a:r>
                        <a:rPr lang="zh-CN" sz="1100">
                          <a:solidFill>
                            <a:schemeClr val="dk2"/>
                          </a:solidFill>
                          <a:latin typeface="Montserrat"/>
                          <a:ea typeface="Montserrat"/>
                          <a:cs typeface="Montserrat"/>
                          <a:sym typeface="Montserrat"/>
                        </a:rPr>
                        <a:t>LexLIP</a:t>
                      </a:r>
                      <a:endParaRPr sz="11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zh-CN" sz="1100">
                          <a:solidFill>
                            <a:schemeClr val="dk2"/>
                          </a:solidFill>
                          <a:latin typeface="Montserrat"/>
                          <a:ea typeface="Montserrat"/>
                          <a:cs typeface="Montserrat"/>
                          <a:sym typeface="Montserrat"/>
                        </a:rPr>
                        <a:t>79.1</a:t>
                      </a:r>
                      <a:endParaRPr sz="11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4814" name="Google Shape;4814;p285"/>
          <p:cNvSpPr/>
          <p:nvPr/>
        </p:nvSpPr>
        <p:spPr>
          <a:xfrm>
            <a:off x="6267950" y="323450"/>
            <a:ext cx="24897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Semantic Deviation [4]</a:t>
            </a:r>
            <a:endParaRPr sz="1800">
              <a:solidFill>
                <a:schemeClr val="dk1"/>
              </a:solidFill>
              <a:latin typeface="Source Sans Pro"/>
              <a:ea typeface="Source Sans Pro"/>
              <a:cs typeface="Source Sans Pro"/>
              <a:sym typeface="Source Sans Pro"/>
            </a:endParaRPr>
          </a:p>
        </p:txBody>
      </p:sp>
      <p:sp>
        <p:nvSpPr>
          <p:cNvPr id="4815" name="Google Shape;4815;p285"/>
          <p:cNvSpPr txBox="1"/>
          <p:nvPr/>
        </p:nvSpPr>
        <p:spPr>
          <a:xfrm>
            <a:off x="5785650" y="3215400"/>
            <a:ext cx="656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300" b="1">
                <a:solidFill>
                  <a:schemeClr val="lt2"/>
                </a:solidFill>
                <a:latin typeface="Source Sans Pro"/>
                <a:ea typeface="Source Sans Pro"/>
                <a:cs typeface="Source Sans Pro"/>
                <a:sym typeface="Source Sans Pro"/>
              </a:rPr>
              <a:t>+8%</a:t>
            </a:r>
            <a:endParaRPr sz="1300" b="1">
              <a:solidFill>
                <a:schemeClr val="lt2"/>
              </a:solidFill>
              <a:latin typeface="Source Sans Pro"/>
              <a:ea typeface="Source Sans Pro"/>
              <a:cs typeface="Source Sans Pro"/>
              <a:sym typeface="Source Sans Pro"/>
            </a:endParaRPr>
          </a:p>
        </p:txBody>
      </p:sp>
      <p:sp>
        <p:nvSpPr>
          <p:cNvPr id="4816" name="Google Shape;4816;p285"/>
          <p:cNvSpPr/>
          <p:nvPr/>
        </p:nvSpPr>
        <p:spPr>
          <a:xfrm>
            <a:off x="5705675" y="3238800"/>
            <a:ext cx="40500" cy="3936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4820"/>
        <p:cNvGrpSpPr/>
        <p:nvPr/>
      </p:nvGrpSpPr>
      <p:grpSpPr>
        <a:xfrm>
          <a:off x="0" y="0"/>
          <a:ext cx="0" cy="0"/>
          <a:chOff x="0" y="0"/>
          <a:chExt cx="0" cy="0"/>
        </a:xfrm>
      </p:grpSpPr>
      <p:sp>
        <p:nvSpPr>
          <p:cNvPr id="4821" name="Google Shape;4821;p28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246</a:t>
            </a:fld>
            <a:endParaRPr/>
          </a:p>
        </p:txBody>
      </p:sp>
      <p:pic>
        <p:nvPicPr>
          <p:cNvPr id="4822" name="Google Shape;4822;p286"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noFill/>
            <a:prstDash val="solid"/>
            <a:miter lim="8000"/>
            <a:headEnd type="none" w="sm" len="sm"/>
            <a:tailEnd type="none" w="sm" len="sm"/>
          </a:ln>
        </p:spPr>
      </p:pic>
      <p:sp>
        <p:nvSpPr>
          <p:cNvPr id="4823" name="Google Shape;4823;p286"/>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
        <p:nvSpPr>
          <p:cNvPr id="4824" name="Google Shape;4824;p286"/>
          <p:cNvSpPr/>
          <p:nvPr/>
        </p:nvSpPr>
        <p:spPr>
          <a:xfrm>
            <a:off x="3051500" y="1460375"/>
            <a:ext cx="785100" cy="2949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825" name="Google Shape;4825;p286"/>
          <p:cNvSpPr/>
          <p:nvPr/>
        </p:nvSpPr>
        <p:spPr>
          <a:xfrm>
            <a:off x="6267950" y="323450"/>
            <a:ext cx="24897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Semantic Deviation [4]</a:t>
            </a: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4829"/>
        <p:cNvGrpSpPr/>
        <p:nvPr/>
      </p:nvGrpSpPr>
      <p:grpSpPr>
        <a:xfrm>
          <a:off x="0" y="0"/>
          <a:ext cx="0" cy="0"/>
          <a:chOff x="0" y="0"/>
          <a:chExt cx="0" cy="0"/>
        </a:xfrm>
      </p:grpSpPr>
      <p:sp>
        <p:nvSpPr>
          <p:cNvPr id="4830" name="Google Shape;4830;p28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STAIR, EMNLP 2023</a:t>
            </a:r>
            <a:endParaRPr>
              <a:solidFill>
                <a:schemeClr val="dk1"/>
              </a:solidFill>
            </a:endParaRPr>
          </a:p>
        </p:txBody>
      </p:sp>
      <p:sp>
        <p:nvSpPr>
          <p:cNvPr id="4831" name="Google Shape;4831;p28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Architecture:  (separate) MLM Encoder for text/image sides</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Solution to semantic deviation</a:t>
            </a:r>
            <a:r>
              <a:rPr lang="zh-CN">
                <a:solidFill>
                  <a:schemeClr val="dk2"/>
                </a:solidFill>
                <a:latin typeface="Montserrat"/>
                <a:ea typeface="Montserrat"/>
                <a:cs typeface="Montserrat"/>
                <a:sym typeface="Montserrat"/>
              </a:rPr>
              <a:t>: Three-step training</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Char char="○"/>
            </a:pPr>
            <a:r>
              <a:rPr lang="zh-CN" b="1">
                <a:solidFill>
                  <a:schemeClr val="dk2"/>
                </a:solidFill>
                <a:latin typeface="Montserrat"/>
                <a:ea typeface="Montserrat"/>
                <a:cs typeface="Montserrat"/>
                <a:sym typeface="Montserrat"/>
              </a:rPr>
              <a:t>Step 1:</a:t>
            </a:r>
            <a:r>
              <a:rPr lang="zh-CN">
                <a:solidFill>
                  <a:schemeClr val="dk2"/>
                </a:solidFill>
                <a:latin typeface="Montserrat"/>
                <a:ea typeface="Montserrat"/>
                <a:cs typeface="Montserrat"/>
                <a:sym typeface="Montserrat"/>
              </a:rPr>
              <a:t> Freeze Text Encoder (+Remove Expansion), Train Image Encoder</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b="1">
                <a:solidFill>
                  <a:schemeClr val="dk2"/>
                </a:solidFill>
                <a:latin typeface="Montserrat"/>
                <a:ea typeface="Montserrat"/>
                <a:cs typeface="Montserrat"/>
                <a:sym typeface="Montserrat"/>
              </a:rPr>
              <a:t>Step 2:</a:t>
            </a:r>
            <a:r>
              <a:rPr lang="zh-CN">
                <a:solidFill>
                  <a:schemeClr val="dk2"/>
                </a:solidFill>
                <a:latin typeface="Montserrat"/>
                <a:ea typeface="Montserrat"/>
                <a:cs typeface="Montserrat"/>
                <a:sym typeface="Montserrat"/>
              </a:rPr>
              <a:t> Freeze Image Encoder, Train Text Encoder with Expansion</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b="1">
                <a:solidFill>
                  <a:schemeClr val="dk2"/>
                </a:solidFill>
                <a:latin typeface="Montserrat"/>
                <a:ea typeface="Montserrat"/>
                <a:cs typeface="Montserrat"/>
                <a:sym typeface="Montserrat"/>
              </a:rPr>
              <a:t>Step 3:</a:t>
            </a:r>
            <a:r>
              <a:rPr lang="zh-CN">
                <a:solidFill>
                  <a:schemeClr val="dk2"/>
                </a:solidFill>
                <a:latin typeface="Montserrat"/>
                <a:ea typeface="Montserrat"/>
                <a:cs typeface="Montserrat"/>
                <a:sym typeface="Montserrat"/>
              </a:rPr>
              <a:t> Train both Text Encoder and Image Encoder with Expansion</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Training Data:</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1.1B text-image pairs</a:t>
            </a:r>
            <a:endParaRPr>
              <a:solidFill>
                <a:schemeClr val="dk2"/>
              </a:solidFill>
              <a:latin typeface="Montserrat"/>
              <a:ea typeface="Montserrat"/>
              <a:cs typeface="Montserrat"/>
              <a:sym typeface="Montserrat"/>
            </a:endParaRPr>
          </a:p>
        </p:txBody>
      </p:sp>
      <p:sp>
        <p:nvSpPr>
          <p:cNvPr id="4832" name="Google Shape;4832;p28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247</a:t>
            </a:fld>
            <a:endParaRPr/>
          </a:p>
        </p:txBody>
      </p:sp>
      <p:sp>
        <p:nvSpPr>
          <p:cNvPr id="4833" name="Google Shape;4833;p287"/>
          <p:cNvSpPr txBox="1"/>
          <p:nvPr/>
        </p:nvSpPr>
        <p:spPr>
          <a:xfrm>
            <a:off x="987562" y="4199575"/>
            <a:ext cx="7401064" cy="545055"/>
          </a:xfrm>
          <a:prstGeom prst="rect">
            <a:avLst/>
          </a:prstGeom>
          <a:noFill/>
          <a:ln>
            <a:noFill/>
          </a:ln>
        </p:spPr>
        <p:txBody>
          <a:bodyPr spcFirstLastPara="1" wrap="square" lIns="91425" tIns="91425" rIns="91425" bIns="91425" anchor="t" anchorCtr="0">
            <a:spAutoFit/>
          </a:bodyPr>
          <a:lstStyle/>
          <a:p>
            <a:pPr marL="0" lvl="0" indent="0" algn="l" rtl="0">
              <a:lnSpc>
                <a:spcPct val="91283"/>
              </a:lnSpc>
              <a:spcBef>
                <a:spcPts val="600"/>
              </a:spcBef>
              <a:spcAft>
                <a:spcPts val="900"/>
              </a:spcAft>
              <a:buNone/>
            </a:pPr>
            <a:r>
              <a:rPr lang="zh-CN" sz="1200">
                <a:solidFill>
                  <a:schemeClr val="dk2"/>
                </a:solidFill>
                <a:latin typeface="Montserrat"/>
                <a:ea typeface="Montserrat"/>
                <a:cs typeface="Montserrat"/>
                <a:sym typeface="Montserrat"/>
              </a:rPr>
              <a:t>[2] STAIR: Learning Sparse Text and Image Representation in Grounded Tokens, </a:t>
            </a:r>
            <a:r>
              <a:rPr lang="zh-CN" sz="1200" b="1">
                <a:solidFill>
                  <a:schemeClr val="dk2"/>
                </a:solidFill>
                <a:latin typeface="Montserrat"/>
                <a:ea typeface="Montserrat"/>
                <a:cs typeface="Montserrat"/>
                <a:sym typeface="Montserrat"/>
              </a:rPr>
              <a:t>EMNLP 2023</a:t>
            </a:r>
            <a:endParaRPr/>
          </a:p>
        </p:txBody>
      </p:sp>
      <p:graphicFrame>
        <p:nvGraphicFramePr>
          <p:cNvPr id="4834" name="Google Shape;4834;p287"/>
          <p:cNvGraphicFramePr/>
          <p:nvPr/>
        </p:nvGraphicFramePr>
        <p:xfrm>
          <a:off x="2469850" y="3225075"/>
          <a:ext cx="3417550" cy="685800"/>
        </p:xfrm>
        <a:graphic>
          <a:graphicData uri="http://schemas.openxmlformats.org/drawingml/2006/table">
            <a:tbl>
              <a:tblPr>
                <a:noFill/>
                <a:tableStyleId>{23DE432C-DA91-41F7-AEAE-FDE13B321AF9}</a:tableStyleId>
              </a:tblPr>
              <a:tblGrid>
                <a:gridCol w="1442025">
                  <a:extLst>
                    <a:ext uri="{9D8B030D-6E8A-4147-A177-3AD203B41FA5}">
                      <a16:colId xmlns:a16="http://schemas.microsoft.com/office/drawing/2014/main" val="20000"/>
                    </a:ext>
                  </a:extLst>
                </a:gridCol>
                <a:gridCol w="1975525">
                  <a:extLst>
                    <a:ext uri="{9D8B030D-6E8A-4147-A177-3AD203B41FA5}">
                      <a16:colId xmlns:a16="http://schemas.microsoft.com/office/drawing/2014/main" val="20001"/>
                    </a:ext>
                  </a:extLst>
                </a:gridCol>
              </a:tblGrid>
              <a:tr h="100000">
                <a:tc>
                  <a:txBody>
                    <a:bodyPr/>
                    <a:lstStyle/>
                    <a:p>
                      <a:pPr marL="0" lvl="0" indent="0" algn="l" rtl="0">
                        <a:spcBef>
                          <a:spcPts val="0"/>
                        </a:spcBef>
                        <a:spcAft>
                          <a:spcPts val="0"/>
                        </a:spcAft>
                        <a:buNone/>
                      </a:pPr>
                      <a:r>
                        <a:rPr lang="zh-CN" b="1">
                          <a:solidFill>
                            <a:schemeClr val="dk2"/>
                          </a:solidFill>
                          <a:latin typeface="Montserrat"/>
                          <a:ea typeface="Montserrat"/>
                          <a:cs typeface="Montserrat"/>
                          <a:sym typeface="Montserrat"/>
                        </a:rPr>
                        <a:t>Methods</a:t>
                      </a:r>
                      <a:endParaRPr b="1">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zh-CN" sz="1100" b="1">
                          <a:solidFill>
                            <a:schemeClr val="dk2"/>
                          </a:solidFill>
                          <a:latin typeface="Montserrat"/>
                          <a:ea typeface="Montserrat"/>
                          <a:cs typeface="Montserrat"/>
                          <a:sym typeface="Montserrat"/>
                        </a:rPr>
                        <a:t>Zero-shot MSCOCO (R@5)</a:t>
                      </a:r>
                      <a:endParaRPr sz="1100" b="1">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09550">
                <a:tc>
                  <a:txBody>
                    <a:bodyPr/>
                    <a:lstStyle/>
                    <a:p>
                      <a:pPr marL="0" lvl="0" indent="0" algn="l" rtl="0">
                        <a:lnSpc>
                          <a:spcPct val="115000"/>
                        </a:lnSpc>
                        <a:spcBef>
                          <a:spcPts val="0"/>
                        </a:spcBef>
                        <a:spcAft>
                          <a:spcPts val="0"/>
                        </a:spcAft>
                        <a:buNone/>
                      </a:pPr>
                      <a:r>
                        <a:rPr lang="zh-CN" sz="1100">
                          <a:solidFill>
                            <a:schemeClr val="dk2"/>
                          </a:solidFill>
                          <a:latin typeface="Montserrat"/>
                          <a:ea typeface="Montserrat"/>
                          <a:cs typeface="Montserrat"/>
                          <a:sym typeface="Montserrat"/>
                        </a:rPr>
                        <a:t>CLIP</a:t>
                      </a:r>
                      <a:endParaRPr sz="11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100">
                          <a:solidFill>
                            <a:schemeClr val="dk2"/>
                          </a:solidFill>
                          <a:latin typeface="Montserrat"/>
                          <a:ea typeface="Montserrat"/>
                          <a:cs typeface="Montserrat"/>
                          <a:sym typeface="Montserrat"/>
                        </a:rPr>
                        <a:t>62.2</a:t>
                      </a:r>
                      <a:endParaRPr sz="11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09550">
                <a:tc>
                  <a:txBody>
                    <a:bodyPr/>
                    <a:lstStyle/>
                    <a:p>
                      <a:pPr marL="0" lvl="0" indent="0" algn="l" rtl="0">
                        <a:lnSpc>
                          <a:spcPct val="115000"/>
                        </a:lnSpc>
                        <a:spcBef>
                          <a:spcPts val="0"/>
                        </a:spcBef>
                        <a:spcAft>
                          <a:spcPts val="0"/>
                        </a:spcAft>
                        <a:buNone/>
                      </a:pPr>
                      <a:r>
                        <a:rPr lang="zh-CN" sz="1100">
                          <a:solidFill>
                            <a:schemeClr val="dk2"/>
                          </a:solidFill>
                          <a:latin typeface="Montserrat"/>
                          <a:ea typeface="Montserrat"/>
                          <a:cs typeface="Montserrat"/>
                          <a:sym typeface="Montserrat"/>
                        </a:rPr>
                        <a:t>STAIR</a:t>
                      </a:r>
                      <a:endParaRPr sz="11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100">
                          <a:solidFill>
                            <a:schemeClr val="dk2"/>
                          </a:solidFill>
                          <a:latin typeface="Montserrat"/>
                          <a:ea typeface="Montserrat"/>
                          <a:cs typeface="Montserrat"/>
                          <a:sym typeface="Montserrat"/>
                        </a:rPr>
                        <a:t>65.4</a:t>
                      </a:r>
                      <a:endParaRPr sz="11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4835" name="Google Shape;4835;p287"/>
          <p:cNvSpPr/>
          <p:nvPr/>
        </p:nvSpPr>
        <p:spPr>
          <a:xfrm>
            <a:off x="6267950" y="323450"/>
            <a:ext cx="24897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Semantic Deviation [4]</a:t>
            </a:r>
            <a:endParaRPr sz="1800">
              <a:solidFill>
                <a:schemeClr val="dk1"/>
              </a:solidFill>
              <a:latin typeface="Source Sans Pro"/>
              <a:ea typeface="Source Sans Pro"/>
              <a:cs typeface="Source Sans Pro"/>
              <a:sym typeface="Source Sans Pro"/>
            </a:endParaRPr>
          </a:p>
        </p:txBody>
      </p:sp>
      <p:sp>
        <p:nvSpPr>
          <p:cNvPr id="4836" name="Google Shape;4836;p287"/>
          <p:cNvSpPr txBox="1"/>
          <p:nvPr/>
        </p:nvSpPr>
        <p:spPr>
          <a:xfrm>
            <a:off x="6008250" y="3431450"/>
            <a:ext cx="677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+5%</a:t>
            </a:r>
            <a:endParaRPr sz="1800">
              <a:solidFill>
                <a:schemeClr val="lt2"/>
              </a:solidFill>
              <a:latin typeface="Source Sans Pro"/>
              <a:ea typeface="Source Sans Pro"/>
              <a:cs typeface="Source Sans Pro"/>
              <a:sym typeface="Source Sans Pro"/>
            </a:endParaRPr>
          </a:p>
        </p:txBody>
      </p:sp>
      <p:sp>
        <p:nvSpPr>
          <p:cNvPr id="4837" name="Google Shape;4837;p287"/>
          <p:cNvSpPr/>
          <p:nvPr/>
        </p:nvSpPr>
        <p:spPr>
          <a:xfrm>
            <a:off x="5927425" y="3472725"/>
            <a:ext cx="40800" cy="3936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4841"/>
        <p:cNvGrpSpPr/>
        <p:nvPr/>
      </p:nvGrpSpPr>
      <p:grpSpPr>
        <a:xfrm>
          <a:off x="0" y="0"/>
          <a:ext cx="0" cy="0"/>
          <a:chOff x="0" y="0"/>
          <a:chExt cx="0" cy="0"/>
        </a:xfrm>
      </p:grpSpPr>
      <p:sp>
        <p:nvSpPr>
          <p:cNvPr id="4842" name="Google Shape;4842;p28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Training Efficiency</a:t>
            </a:r>
            <a:endParaRPr>
              <a:solidFill>
                <a:schemeClr val="dk1"/>
              </a:solidFill>
            </a:endParaRPr>
          </a:p>
        </p:txBody>
      </p:sp>
      <p:sp>
        <p:nvSpPr>
          <p:cNvPr id="4843" name="Google Shape;4843;p28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Training needs a lot of data using large GPU clusters:</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b="1">
                <a:solidFill>
                  <a:schemeClr val="dk2"/>
                </a:solidFill>
                <a:latin typeface="Montserrat"/>
                <a:ea typeface="Montserrat"/>
                <a:cs typeface="Montserrat"/>
                <a:sym typeface="Montserrat"/>
              </a:rPr>
              <a:t>LexLIP: 14.3M text-image pairs</a:t>
            </a:r>
            <a:endParaRPr b="1">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b="1">
                <a:solidFill>
                  <a:schemeClr val="dk2"/>
                </a:solidFill>
                <a:latin typeface="Montserrat"/>
                <a:ea typeface="Montserrat"/>
                <a:cs typeface="Montserrat"/>
                <a:sym typeface="Montserrat"/>
              </a:rPr>
              <a:t>STAIR: 1.1B text-image pairs</a:t>
            </a:r>
            <a:br>
              <a:rPr lang="zh-CN" b="1">
                <a:solidFill>
                  <a:schemeClr val="dk2"/>
                </a:solidFill>
                <a:latin typeface="Montserrat"/>
                <a:ea typeface="Montserrat"/>
                <a:cs typeface="Montserrat"/>
                <a:sym typeface="Montserrat"/>
              </a:rPr>
            </a:br>
            <a:endParaRPr b="1">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Char char="●"/>
            </a:pPr>
            <a:r>
              <a:rPr lang="zh-CN">
                <a:solidFill>
                  <a:schemeClr val="dk2"/>
                </a:solidFill>
                <a:latin typeface="Montserrat"/>
                <a:ea typeface="Montserrat"/>
                <a:cs typeface="Montserrat"/>
                <a:sym typeface="Montserrat"/>
              </a:rPr>
              <a:t>Still not as strong as dense models,  </a:t>
            </a:r>
            <a:r>
              <a:rPr lang="zh-CN" b="1">
                <a:solidFill>
                  <a:schemeClr val="dk2"/>
                </a:solidFill>
                <a:latin typeface="Montserrat"/>
                <a:ea typeface="Montserrat"/>
                <a:cs typeface="Montserrat"/>
                <a:sym typeface="Montserrat"/>
              </a:rPr>
              <a:t>trained on even more data.</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Dense training is more efficient and easier to scale to larger data.</a:t>
            </a:r>
            <a:endParaRPr>
              <a:solidFill>
                <a:schemeClr val="dk2"/>
              </a:solidFill>
              <a:latin typeface="Montserrat"/>
              <a:ea typeface="Montserrat"/>
              <a:cs typeface="Montserrat"/>
              <a:sym typeface="Montserrat"/>
            </a:endParaRPr>
          </a:p>
        </p:txBody>
      </p:sp>
      <p:sp>
        <p:nvSpPr>
          <p:cNvPr id="4844" name="Google Shape;4844;p2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248</a:t>
            </a:fld>
            <a:endParaRPr/>
          </a:p>
        </p:txBody>
      </p:sp>
      <p:graphicFrame>
        <p:nvGraphicFramePr>
          <p:cNvPr id="4845" name="Google Shape;4845;p288"/>
          <p:cNvGraphicFramePr/>
          <p:nvPr/>
        </p:nvGraphicFramePr>
        <p:xfrm>
          <a:off x="2728200" y="3065175"/>
          <a:ext cx="3687600" cy="1167450"/>
        </p:xfrm>
        <a:graphic>
          <a:graphicData uri="http://schemas.openxmlformats.org/drawingml/2006/table">
            <a:tbl>
              <a:tblPr>
                <a:noFill/>
                <a:tableStyleId>{23DE432C-DA91-41F7-AEAE-FDE13B321AF9}</a:tableStyleId>
              </a:tblPr>
              <a:tblGrid>
                <a:gridCol w="1555925">
                  <a:extLst>
                    <a:ext uri="{9D8B030D-6E8A-4147-A177-3AD203B41FA5}">
                      <a16:colId xmlns:a16="http://schemas.microsoft.com/office/drawing/2014/main" val="20000"/>
                    </a:ext>
                  </a:extLst>
                </a:gridCol>
                <a:gridCol w="2131675">
                  <a:extLst>
                    <a:ext uri="{9D8B030D-6E8A-4147-A177-3AD203B41FA5}">
                      <a16:colId xmlns:a16="http://schemas.microsoft.com/office/drawing/2014/main" val="20001"/>
                    </a:ext>
                  </a:extLst>
                </a:gridCol>
              </a:tblGrid>
              <a:tr h="192050">
                <a:tc>
                  <a:txBody>
                    <a:bodyPr/>
                    <a:lstStyle/>
                    <a:p>
                      <a:pPr marL="0" lvl="0" indent="0" algn="l" rtl="0">
                        <a:spcBef>
                          <a:spcPts val="0"/>
                        </a:spcBef>
                        <a:spcAft>
                          <a:spcPts val="0"/>
                        </a:spcAft>
                        <a:buNone/>
                      </a:pPr>
                      <a:r>
                        <a:rPr lang="zh-CN" sz="1200" b="1">
                          <a:solidFill>
                            <a:schemeClr val="dk2"/>
                          </a:solidFill>
                          <a:latin typeface="Montserrat"/>
                          <a:ea typeface="Montserrat"/>
                          <a:cs typeface="Montserrat"/>
                          <a:sym typeface="Montserrat"/>
                        </a:rPr>
                        <a:t>Methods</a:t>
                      </a:r>
                      <a:endParaRPr sz="1200" b="1">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b="1">
                          <a:solidFill>
                            <a:schemeClr val="dk2"/>
                          </a:solidFill>
                          <a:latin typeface="Montserrat"/>
                          <a:ea typeface="Montserrat"/>
                          <a:cs typeface="Montserrat"/>
                          <a:sym typeface="Montserrat"/>
                        </a:rPr>
                        <a:t>MSCOCO (R@5)</a:t>
                      </a:r>
                      <a:endParaRPr sz="1200" b="1">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09550">
                <a:tc>
                  <a:txBody>
                    <a:bodyPr/>
                    <a:lstStyle/>
                    <a:p>
                      <a:pPr marL="0" lvl="0" indent="0" algn="l" rtl="0">
                        <a:lnSpc>
                          <a:spcPct val="115000"/>
                        </a:lnSpc>
                        <a:spcBef>
                          <a:spcPts val="0"/>
                        </a:spcBef>
                        <a:spcAft>
                          <a:spcPts val="0"/>
                        </a:spcAft>
                        <a:buNone/>
                      </a:pPr>
                      <a:r>
                        <a:rPr lang="zh-CN" sz="1200">
                          <a:solidFill>
                            <a:schemeClr val="dk2"/>
                          </a:solidFill>
                          <a:latin typeface="Montserrat"/>
                          <a:ea typeface="Montserrat"/>
                          <a:cs typeface="Montserrat"/>
                          <a:sym typeface="Montserrat"/>
                        </a:rPr>
                        <a:t>VisualSparta (</a:t>
                      </a:r>
                      <a:r>
                        <a:rPr lang="zh-CN" sz="1200" b="1">
                          <a:solidFill>
                            <a:schemeClr val="dk1"/>
                          </a:solidFill>
                          <a:latin typeface="Montserrat"/>
                          <a:ea typeface="Montserrat"/>
                          <a:cs typeface="Montserrat"/>
                          <a:sym typeface="Montserrat"/>
                        </a:rPr>
                        <a:t>LSR</a:t>
                      </a:r>
                      <a:r>
                        <a:rPr lang="zh-CN" sz="1200">
                          <a:solidFill>
                            <a:schemeClr val="dk2"/>
                          </a:solidFill>
                          <a:latin typeface="Montserrat"/>
                          <a:ea typeface="Montserrat"/>
                          <a:cs typeface="Montserrat"/>
                          <a:sym typeface="Montserrat"/>
                        </a:rPr>
                        <a:t>)</a:t>
                      </a:r>
                      <a:endParaRPr sz="12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a:solidFill>
                            <a:schemeClr val="dk2"/>
                          </a:solidFill>
                          <a:latin typeface="Montserrat"/>
                          <a:ea typeface="Montserrat"/>
                          <a:cs typeface="Montserrat"/>
                          <a:sym typeface="Montserrat"/>
                        </a:rPr>
                        <a:t>73.0</a:t>
                      </a:r>
                      <a:endParaRPr sz="12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09550">
                <a:tc>
                  <a:txBody>
                    <a:bodyPr/>
                    <a:lstStyle/>
                    <a:p>
                      <a:pPr marL="0" lvl="0" indent="0" algn="l" rtl="0">
                        <a:lnSpc>
                          <a:spcPct val="115000"/>
                        </a:lnSpc>
                        <a:spcBef>
                          <a:spcPts val="0"/>
                        </a:spcBef>
                        <a:spcAft>
                          <a:spcPts val="0"/>
                        </a:spcAft>
                        <a:buNone/>
                      </a:pPr>
                      <a:r>
                        <a:rPr lang="zh-CN" sz="1200">
                          <a:solidFill>
                            <a:schemeClr val="dk2"/>
                          </a:solidFill>
                          <a:latin typeface="Montserrat"/>
                          <a:ea typeface="Montserrat"/>
                          <a:cs typeface="Montserrat"/>
                          <a:sym typeface="Montserrat"/>
                        </a:rPr>
                        <a:t>LexLIP (</a:t>
                      </a:r>
                      <a:r>
                        <a:rPr lang="zh-CN" sz="1200" b="1">
                          <a:solidFill>
                            <a:schemeClr val="dk1"/>
                          </a:solidFill>
                          <a:latin typeface="Montserrat"/>
                          <a:ea typeface="Montserrat"/>
                          <a:cs typeface="Montserrat"/>
                          <a:sym typeface="Montserrat"/>
                        </a:rPr>
                        <a:t>LSR</a:t>
                      </a:r>
                      <a:r>
                        <a:rPr lang="zh-CN" sz="1200">
                          <a:solidFill>
                            <a:schemeClr val="dk2"/>
                          </a:solidFill>
                          <a:latin typeface="Montserrat"/>
                          <a:ea typeface="Montserrat"/>
                          <a:cs typeface="Montserrat"/>
                          <a:sym typeface="Montserrat"/>
                        </a:rPr>
                        <a:t>)</a:t>
                      </a:r>
                      <a:endParaRPr sz="12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a:solidFill>
                            <a:schemeClr val="dk2"/>
                          </a:solidFill>
                          <a:latin typeface="Montserrat"/>
                          <a:ea typeface="Montserrat"/>
                          <a:cs typeface="Montserrat"/>
                          <a:sym typeface="Montserrat"/>
                        </a:rPr>
                        <a:t>79.1</a:t>
                      </a:r>
                      <a:endParaRPr sz="12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09550">
                <a:tc>
                  <a:txBody>
                    <a:bodyPr/>
                    <a:lstStyle/>
                    <a:p>
                      <a:pPr marL="0" lvl="0" indent="0" algn="l" rtl="0">
                        <a:lnSpc>
                          <a:spcPct val="115000"/>
                        </a:lnSpc>
                        <a:spcBef>
                          <a:spcPts val="0"/>
                        </a:spcBef>
                        <a:spcAft>
                          <a:spcPts val="0"/>
                        </a:spcAft>
                        <a:buNone/>
                      </a:pPr>
                      <a:r>
                        <a:rPr lang="zh-CN" sz="1200">
                          <a:solidFill>
                            <a:schemeClr val="dk2"/>
                          </a:solidFill>
                          <a:latin typeface="Montserrat"/>
                          <a:ea typeface="Montserrat"/>
                          <a:cs typeface="Montserrat"/>
                          <a:sym typeface="Montserrat"/>
                        </a:rPr>
                        <a:t>BLIP (</a:t>
                      </a:r>
                      <a:r>
                        <a:rPr lang="zh-CN" sz="1200" b="1">
                          <a:solidFill>
                            <a:schemeClr val="dk2"/>
                          </a:solidFill>
                          <a:latin typeface="Montserrat"/>
                          <a:ea typeface="Montserrat"/>
                          <a:cs typeface="Montserrat"/>
                          <a:sym typeface="Montserrat"/>
                        </a:rPr>
                        <a:t>dense</a:t>
                      </a:r>
                      <a:r>
                        <a:rPr lang="zh-CN" sz="1200">
                          <a:solidFill>
                            <a:schemeClr val="dk2"/>
                          </a:solidFill>
                          <a:latin typeface="Montserrat"/>
                          <a:ea typeface="Montserrat"/>
                          <a:cs typeface="Montserrat"/>
                          <a:sym typeface="Montserrat"/>
                        </a:rPr>
                        <a:t>)</a:t>
                      </a:r>
                      <a:endParaRPr sz="12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a:solidFill>
                            <a:schemeClr val="dk2"/>
                          </a:solidFill>
                          <a:latin typeface="Montserrat"/>
                          <a:ea typeface="Montserrat"/>
                          <a:cs typeface="Montserrat"/>
                          <a:sym typeface="Montserrat"/>
                        </a:rPr>
                        <a:t>81.8</a:t>
                      </a:r>
                      <a:endParaRPr sz="12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09550">
                <a:tc>
                  <a:txBody>
                    <a:bodyPr/>
                    <a:lstStyle/>
                    <a:p>
                      <a:pPr marL="0" lvl="0" indent="0" algn="l" rtl="0">
                        <a:lnSpc>
                          <a:spcPct val="115000"/>
                        </a:lnSpc>
                        <a:spcBef>
                          <a:spcPts val="0"/>
                        </a:spcBef>
                        <a:spcAft>
                          <a:spcPts val="0"/>
                        </a:spcAft>
                        <a:buNone/>
                      </a:pPr>
                      <a:r>
                        <a:rPr lang="zh-CN" sz="1200">
                          <a:solidFill>
                            <a:schemeClr val="dk2"/>
                          </a:solidFill>
                          <a:latin typeface="Montserrat"/>
                          <a:ea typeface="Montserrat"/>
                          <a:cs typeface="Montserrat"/>
                          <a:sym typeface="Montserrat"/>
                        </a:rPr>
                        <a:t>BLIP-2 (</a:t>
                      </a:r>
                      <a:r>
                        <a:rPr lang="zh-CN" sz="1200" b="1">
                          <a:solidFill>
                            <a:schemeClr val="dk2"/>
                          </a:solidFill>
                          <a:latin typeface="Montserrat"/>
                          <a:ea typeface="Montserrat"/>
                          <a:cs typeface="Montserrat"/>
                          <a:sym typeface="Montserrat"/>
                        </a:rPr>
                        <a:t>dense</a:t>
                      </a:r>
                      <a:r>
                        <a:rPr lang="zh-CN" sz="1200">
                          <a:solidFill>
                            <a:schemeClr val="dk2"/>
                          </a:solidFill>
                          <a:latin typeface="Montserrat"/>
                          <a:ea typeface="Montserrat"/>
                          <a:cs typeface="Montserrat"/>
                          <a:sym typeface="Montserrat"/>
                        </a:rPr>
                        <a:t>)</a:t>
                      </a:r>
                      <a:endParaRPr sz="12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a:solidFill>
                            <a:schemeClr val="dk2"/>
                          </a:solidFill>
                          <a:latin typeface="Montserrat"/>
                          <a:ea typeface="Montserrat"/>
                          <a:cs typeface="Montserrat"/>
                          <a:sym typeface="Montserrat"/>
                        </a:rPr>
                        <a:t>87.7</a:t>
                      </a:r>
                      <a:endParaRPr sz="1200">
                        <a:solidFill>
                          <a:schemeClr val="dk2"/>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4846" name="Google Shape;4846;p288"/>
          <p:cNvSpPr/>
          <p:nvPr/>
        </p:nvSpPr>
        <p:spPr>
          <a:xfrm>
            <a:off x="6267950" y="323450"/>
            <a:ext cx="19548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Training Efficiency</a:t>
            </a: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4850"/>
        <p:cNvGrpSpPr/>
        <p:nvPr/>
      </p:nvGrpSpPr>
      <p:grpSpPr>
        <a:xfrm>
          <a:off x="0" y="0"/>
          <a:ext cx="0" cy="0"/>
          <a:chOff x="0" y="0"/>
          <a:chExt cx="0" cy="0"/>
        </a:xfrm>
      </p:grpSpPr>
      <p:sp>
        <p:nvSpPr>
          <p:cNvPr id="4851" name="Google Shape;4851;p28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249</a:t>
            </a:fld>
            <a:endParaRPr/>
          </a:p>
        </p:txBody>
      </p:sp>
      <p:pic>
        <p:nvPicPr>
          <p:cNvPr id="4852" name="Google Shape;4852;p289" descr="Output image"/>
          <p:cNvPicPr preferRelativeResize="0"/>
          <p:nvPr/>
        </p:nvPicPr>
        <p:blipFill>
          <a:blip r:embed="rId3">
            <a:alphaModFix/>
          </a:blip>
          <a:stretch>
            <a:fillRect/>
          </a:stretch>
        </p:blipFill>
        <p:spPr>
          <a:xfrm>
            <a:off x="1692449" y="824575"/>
            <a:ext cx="5759124" cy="3637325"/>
          </a:xfrm>
          <a:prstGeom prst="rect">
            <a:avLst/>
          </a:prstGeom>
          <a:noFill/>
          <a:ln cap="flat" cmpd="sng">
            <a:noFill/>
            <a:prstDash val="solid"/>
            <a:miter lim="8000"/>
            <a:headEnd type="none" w="sm" len="sm"/>
            <a:tailEnd type="none" w="sm" len="sm"/>
          </a:ln>
        </p:spPr>
      </p:pic>
      <p:sp>
        <p:nvSpPr>
          <p:cNvPr id="4853" name="Google Shape;4853;p289"/>
          <p:cNvSpPr txBox="1"/>
          <p:nvPr/>
        </p:nvSpPr>
        <p:spPr>
          <a:xfrm>
            <a:off x="79375" y="2072575"/>
            <a:ext cx="1367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b="1">
                <a:solidFill>
                  <a:schemeClr val="dk2"/>
                </a:solidFill>
                <a:latin typeface="Montserrat"/>
                <a:ea typeface="Montserrat"/>
                <a:cs typeface="Montserrat"/>
                <a:sym typeface="Montserrat"/>
              </a:rPr>
              <a:t>MSCOCO</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5k</a:t>
            </a:r>
            <a:endParaRPr/>
          </a:p>
        </p:txBody>
      </p:sp>
      <p:sp>
        <p:nvSpPr>
          <p:cNvPr id="4854" name="Google Shape;4854;p289"/>
          <p:cNvSpPr/>
          <p:nvPr/>
        </p:nvSpPr>
        <p:spPr>
          <a:xfrm>
            <a:off x="4729675" y="1199450"/>
            <a:ext cx="785100" cy="3210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855" name="Google Shape;4855;p289"/>
          <p:cNvSpPr/>
          <p:nvPr/>
        </p:nvSpPr>
        <p:spPr>
          <a:xfrm>
            <a:off x="6267950" y="323450"/>
            <a:ext cx="19548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Training Efficiency</a:t>
            </a: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rgbClr val="1A1D21"/>
                </a:solidFill>
              </a:rPr>
              <a:t>2. Learned language models are (practically) built for this!</a:t>
            </a:r>
            <a:endParaRPr b="1">
              <a:solidFill>
                <a:srgbClr val="1A1D21"/>
              </a:solidFill>
            </a:endParaRPr>
          </a:p>
          <a:p>
            <a:pPr marL="0" lvl="0" indent="0" algn="l" rtl="0">
              <a:spcBef>
                <a:spcPts val="1200"/>
              </a:spcBef>
              <a:spcAft>
                <a:spcPts val="0"/>
              </a:spcAft>
              <a:buNone/>
            </a:pPr>
            <a:r>
              <a:rPr lang="zh-CN">
                <a:solidFill>
                  <a:srgbClr val="1A1D21"/>
                </a:solidFill>
              </a:rPr>
              <a:t>A major limitation of existing sparse models is </a:t>
            </a:r>
            <a:r>
              <a:rPr lang="zh-CN" i="1">
                <a:solidFill>
                  <a:srgbClr val="1A1D21"/>
                </a:solidFill>
              </a:rPr>
              <a:t>lexical mismatch</a:t>
            </a:r>
            <a:r>
              <a:rPr lang="zh-CN">
                <a:solidFill>
                  <a:srgbClr val="1A1D21"/>
                </a:solidFill>
              </a:rPr>
              <a:t>, where queries can’t match documents with conceptually similar (but different) terms.</a:t>
            </a:r>
            <a:endParaRPr>
              <a:solidFill>
                <a:srgbClr val="1A1D21"/>
              </a:solidFill>
            </a:endParaRPr>
          </a:p>
          <a:p>
            <a:pPr marL="0" lvl="0" indent="0" algn="l" rtl="0">
              <a:spcBef>
                <a:spcPts val="1200"/>
              </a:spcBef>
              <a:spcAft>
                <a:spcPts val="1200"/>
              </a:spcAft>
              <a:buNone/>
            </a:pPr>
            <a:r>
              <a:rPr lang="zh-CN">
                <a:solidFill>
                  <a:srgbClr val="1A1D21"/>
                </a:solidFill>
              </a:rPr>
              <a:t>Neural Language Models are trained to predict likely words to fit text.</a:t>
            </a:r>
            <a:endParaRPr>
              <a:solidFill>
                <a:srgbClr val="1A1D21"/>
              </a:solidFill>
            </a:endParaRPr>
          </a:p>
        </p:txBody>
      </p:sp>
      <p:sp>
        <p:nvSpPr>
          <p:cNvPr id="450" name="Google Shape;450;p6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Why Learned?</a:t>
            </a:r>
            <a:endParaRPr/>
          </a:p>
        </p:txBody>
      </p:sp>
      <p:sp>
        <p:nvSpPr>
          <p:cNvPr id="451" name="Google Shape;451;p61"/>
          <p:cNvSpPr/>
          <p:nvPr/>
        </p:nvSpPr>
        <p:spPr>
          <a:xfrm>
            <a:off x="332250" y="3646913"/>
            <a:ext cx="8479500" cy="7584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zh-CN" sz="1900" b="1"/>
              <a:t>Neural Language Model (e.g., BERT, GPT)</a:t>
            </a:r>
            <a:endParaRPr sz="1900" b="1" i="0" u="none" strike="noStrike" cap="none">
              <a:solidFill>
                <a:srgbClr val="000000"/>
              </a:solidFill>
              <a:latin typeface="Arial"/>
              <a:ea typeface="Arial"/>
              <a:cs typeface="Arial"/>
              <a:sym typeface="Arial"/>
            </a:endParaRPr>
          </a:p>
        </p:txBody>
      </p:sp>
      <p:sp>
        <p:nvSpPr>
          <p:cNvPr id="452" name="Google Shape;452;p61"/>
          <p:cNvSpPr txBox="1"/>
          <p:nvPr/>
        </p:nvSpPr>
        <p:spPr>
          <a:xfrm>
            <a:off x="311700" y="4689925"/>
            <a:ext cx="85206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700"/>
              <a:buFont typeface="Arial"/>
              <a:buNone/>
            </a:pPr>
            <a:r>
              <a:rPr lang="zh-CN" sz="1700" b="1">
                <a:latin typeface="Courier New"/>
                <a:ea typeface="Courier New"/>
                <a:cs typeface="Courier New"/>
                <a:sym typeface="Courier New"/>
              </a:rPr>
              <a:t>Rivers in Italy total about 1,200, and give rise, compared to</a:t>
            </a:r>
            <a:endParaRPr sz="1700" b="0" i="0" u="none" strike="noStrike" cap="none">
              <a:solidFill>
                <a:srgbClr val="000000"/>
              </a:solidFill>
              <a:latin typeface="Courier New"/>
              <a:ea typeface="Courier New"/>
              <a:cs typeface="Courier New"/>
              <a:sym typeface="Courier New"/>
            </a:endParaRPr>
          </a:p>
        </p:txBody>
      </p:sp>
      <p:cxnSp>
        <p:nvCxnSpPr>
          <p:cNvPr id="453" name="Google Shape;453;p61"/>
          <p:cNvCxnSpPr/>
          <p:nvPr/>
        </p:nvCxnSpPr>
        <p:spPr>
          <a:xfrm rot="10800000">
            <a:off x="810675"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454" name="Google Shape;454;p61"/>
          <p:cNvCxnSpPr/>
          <p:nvPr/>
        </p:nvCxnSpPr>
        <p:spPr>
          <a:xfrm rot="10800000">
            <a:off x="1436150"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455" name="Google Shape;455;p61"/>
          <p:cNvCxnSpPr/>
          <p:nvPr/>
        </p:nvCxnSpPr>
        <p:spPr>
          <a:xfrm rot="10800000">
            <a:off x="2067975"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456" name="Google Shape;456;p61"/>
          <p:cNvCxnSpPr/>
          <p:nvPr/>
        </p:nvCxnSpPr>
        <p:spPr>
          <a:xfrm rot="10800000">
            <a:off x="2751650"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457" name="Google Shape;457;p61"/>
          <p:cNvCxnSpPr/>
          <p:nvPr/>
        </p:nvCxnSpPr>
        <p:spPr>
          <a:xfrm rot="10800000">
            <a:off x="4394875"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458" name="Google Shape;458;p61"/>
          <p:cNvCxnSpPr/>
          <p:nvPr/>
        </p:nvCxnSpPr>
        <p:spPr>
          <a:xfrm rot="10800000">
            <a:off x="5214375"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459" name="Google Shape;459;p61"/>
          <p:cNvCxnSpPr/>
          <p:nvPr/>
        </p:nvCxnSpPr>
        <p:spPr>
          <a:xfrm rot="10800000">
            <a:off x="6382775"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460" name="Google Shape;460;p61"/>
          <p:cNvCxnSpPr/>
          <p:nvPr/>
        </p:nvCxnSpPr>
        <p:spPr>
          <a:xfrm rot="10800000">
            <a:off x="7365600" y="4470625"/>
            <a:ext cx="0" cy="255900"/>
          </a:xfrm>
          <a:prstGeom prst="straightConnector1">
            <a:avLst/>
          </a:prstGeom>
          <a:noFill/>
          <a:ln w="19050" cap="flat" cmpd="sng">
            <a:solidFill>
              <a:srgbClr val="000000"/>
            </a:solidFill>
            <a:prstDash val="solid"/>
            <a:round/>
            <a:headEnd type="none" w="sm" len="sm"/>
            <a:tailEnd type="triangle" w="med" len="med"/>
          </a:ln>
        </p:spPr>
      </p:cxnSp>
      <p:sp>
        <p:nvSpPr>
          <p:cNvPr id="461" name="Google Shape;461;p61"/>
          <p:cNvSpPr/>
          <p:nvPr/>
        </p:nvSpPr>
        <p:spPr>
          <a:xfrm>
            <a:off x="771525" y="3556671"/>
            <a:ext cx="198900" cy="203100"/>
          </a:xfrm>
          <a:prstGeom prst="rect">
            <a:avLst/>
          </a:prstGeom>
          <a:solidFill>
            <a:srgbClr val="168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62" name="Google Shape;462;p61"/>
          <p:cNvCxnSpPr/>
          <p:nvPr/>
        </p:nvCxnSpPr>
        <p:spPr>
          <a:xfrm rot="10800000">
            <a:off x="870975" y="3251425"/>
            <a:ext cx="0" cy="255900"/>
          </a:xfrm>
          <a:prstGeom prst="straightConnector1">
            <a:avLst/>
          </a:prstGeom>
          <a:noFill/>
          <a:ln w="19050" cap="flat" cmpd="sng">
            <a:solidFill>
              <a:srgbClr val="000000"/>
            </a:solidFill>
            <a:prstDash val="solid"/>
            <a:round/>
            <a:headEnd type="none" w="sm" len="sm"/>
            <a:tailEnd type="triangle" w="med" len="med"/>
          </a:ln>
        </p:spPr>
      </p:cxnSp>
      <p:sp>
        <p:nvSpPr>
          <p:cNvPr id="463" name="Google Shape;463;p61"/>
          <p:cNvSpPr txBox="1"/>
          <p:nvPr/>
        </p:nvSpPr>
        <p:spPr>
          <a:xfrm>
            <a:off x="286700" y="2868100"/>
            <a:ext cx="76548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700"/>
              <a:buFont typeface="Arial"/>
              <a:buNone/>
            </a:pPr>
            <a:r>
              <a:rPr lang="zh-CN" sz="1700" b="1" i="0" u="none" strike="noStrike" cap="none">
                <a:solidFill>
                  <a:srgbClr val="000000"/>
                </a:solidFill>
                <a:latin typeface="Courier New"/>
                <a:ea typeface="Courier New"/>
                <a:cs typeface="Courier New"/>
                <a:sym typeface="Courier New"/>
              </a:rPr>
              <a:t>{</a:t>
            </a:r>
            <a:r>
              <a:rPr lang="zh-CN" sz="1700" b="1">
                <a:latin typeface="Courier New"/>
                <a:ea typeface="Courier New"/>
                <a:cs typeface="Courier New"/>
                <a:sym typeface="Courier New"/>
              </a:rPr>
              <a:t>rivers</a:t>
            </a:r>
            <a:r>
              <a:rPr lang="zh-CN" sz="1700" b="1" i="0" u="none" strike="noStrike" cap="none">
                <a:solidFill>
                  <a:srgbClr val="000000"/>
                </a:solidFill>
                <a:latin typeface="Courier New"/>
                <a:ea typeface="Courier New"/>
                <a:cs typeface="Courier New"/>
                <a:sym typeface="Courier New"/>
              </a:rPr>
              <a:t>: 0.8, </a:t>
            </a:r>
            <a:r>
              <a:rPr lang="zh-CN" sz="1700" b="1">
                <a:solidFill>
                  <a:schemeClr val="dk2"/>
                </a:solidFill>
                <a:latin typeface="Courier New"/>
                <a:ea typeface="Courier New"/>
                <a:cs typeface="Courier New"/>
                <a:sym typeface="Courier New"/>
              </a:rPr>
              <a:t>waterways</a:t>
            </a:r>
            <a:r>
              <a:rPr lang="zh-CN" sz="1700" b="1">
                <a:latin typeface="Courier New"/>
                <a:ea typeface="Courier New"/>
                <a:cs typeface="Courier New"/>
                <a:sym typeface="Courier New"/>
              </a:rPr>
              <a:t>: 0.4, </a:t>
            </a:r>
            <a:r>
              <a:rPr lang="zh-CN" sz="1700" b="1">
                <a:solidFill>
                  <a:schemeClr val="dk2"/>
                </a:solidFill>
                <a:latin typeface="Courier New"/>
                <a:ea typeface="Courier New"/>
                <a:cs typeface="Courier New"/>
                <a:sym typeface="Courier New"/>
              </a:rPr>
              <a:t>streams</a:t>
            </a:r>
            <a:r>
              <a:rPr lang="zh-CN" sz="1700" b="1">
                <a:latin typeface="Courier New"/>
                <a:ea typeface="Courier New"/>
                <a:cs typeface="Courier New"/>
                <a:sym typeface="Courier New"/>
              </a:rPr>
              <a:t>: 0.2, ...</a:t>
            </a:r>
            <a:r>
              <a:rPr lang="zh-CN" sz="1700" b="1" i="0" u="none" strike="noStrike" cap="none">
                <a:solidFill>
                  <a:srgbClr val="000000"/>
                </a:solidFill>
                <a:latin typeface="Courier New"/>
                <a:ea typeface="Courier New"/>
                <a:cs typeface="Courier New"/>
                <a:sym typeface="Courier New"/>
              </a:rPr>
              <a:t>}</a:t>
            </a:r>
            <a:endParaRPr sz="1700" b="0" i="0" u="none" strike="noStrike" cap="none">
              <a:solidFill>
                <a:srgbClr val="000000"/>
              </a:solidFill>
              <a:latin typeface="Courier New"/>
              <a:ea typeface="Courier New"/>
              <a:cs typeface="Courier New"/>
              <a:sym typeface="Courier New"/>
            </a:endParaRPr>
          </a:p>
        </p:txBody>
      </p:sp>
      <p:cxnSp>
        <p:nvCxnSpPr>
          <p:cNvPr id="464" name="Google Shape;464;p61"/>
          <p:cNvCxnSpPr/>
          <p:nvPr/>
        </p:nvCxnSpPr>
        <p:spPr>
          <a:xfrm rot="10800000">
            <a:off x="5671575"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465" name="Google Shape;465;p61"/>
          <p:cNvCxnSpPr/>
          <p:nvPr/>
        </p:nvCxnSpPr>
        <p:spPr>
          <a:xfrm rot="10800000">
            <a:off x="3589850" y="4470625"/>
            <a:ext cx="0" cy="255900"/>
          </a:xfrm>
          <a:prstGeom prst="straightConnector1">
            <a:avLst/>
          </a:prstGeom>
          <a:noFill/>
          <a:ln w="19050" cap="flat" cmpd="sng">
            <a:solidFill>
              <a:srgbClr val="000000"/>
            </a:solidFill>
            <a:prstDash val="solid"/>
            <a:round/>
            <a:headEnd type="none" w="sm" len="sm"/>
            <a:tailEnd type="triangle" w="med" len="med"/>
          </a:ln>
        </p:spPr>
      </p:cxnSp>
      <p:cxnSp>
        <p:nvCxnSpPr>
          <p:cNvPr id="466" name="Google Shape;466;p61"/>
          <p:cNvCxnSpPr/>
          <p:nvPr/>
        </p:nvCxnSpPr>
        <p:spPr>
          <a:xfrm rot="10800000">
            <a:off x="8203800" y="4470625"/>
            <a:ext cx="0" cy="255900"/>
          </a:xfrm>
          <a:prstGeom prst="straightConnector1">
            <a:avLst/>
          </a:prstGeom>
          <a:noFill/>
          <a:ln w="19050" cap="flat" cmpd="sng">
            <a:solidFill>
              <a:srgbClr val="000000"/>
            </a:solidFill>
            <a:prstDash val="solid"/>
            <a:round/>
            <a:headEnd type="none" w="sm" len="sm"/>
            <a:tailEnd type="triangle" w="med" len="med"/>
          </a:ln>
        </p:spPr>
      </p:cxn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4859"/>
        <p:cNvGrpSpPr/>
        <p:nvPr/>
      </p:nvGrpSpPr>
      <p:grpSpPr>
        <a:xfrm>
          <a:off x="0" y="0"/>
          <a:ext cx="0" cy="0"/>
          <a:chOff x="0" y="0"/>
          <a:chExt cx="0" cy="0"/>
        </a:xfrm>
      </p:grpSpPr>
      <p:sp>
        <p:nvSpPr>
          <p:cNvPr id="4860" name="Google Shape;4860;p29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D2S (Dense to Sparse)</a:t>
            </a:r>
            <a:endParaRPr>
              <a:solidFill>
                <a:schemeClr val="dk1"/>
              </a:solidFill>
            </a:endParaRPr>
          </a:p>
        </p:txBody>
      </p:sp>
      <p:sp>
        <p:nvSpPr>
          <p:cNvPr id="4861" name="Google Shape;4861;p29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a:solidFill>
                  <a:schemeClr val="dk2"/>
                </a:solidFill>
              </a:rPr>
              <a:t>Take a pretrained dense encoder and add a MLM head on top</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Fine-tune only the MLM head</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Use Probabilistic Expansion Control to reduce Semantic Deviation</a:t>
            </a:r>
            <a:endParaRPr lang="en-US" altLang="zh-CN">
              <a:solidFill>
                <a:schemeClr val="dk2"/>
              </a:solidFill>
            </a:endParaRPr>
          </a:p>
          <a:p>
            <a:pPr lvl="1" indent="-342900">
              <a:buClr>
                <a:schemeClr val="dk2"/>
              </a:buClr>
              <a:buSzPts val="1800"/>
              <a:buChar char="●"/>
            </a:pPr>
            <a:r>
              <a:rPr lang="en-US">
                <a:solidFill>
                  <a:schemeClr val="dk2"/>
                </a:solidFill>
              </a:rPr>
              <a:t>Randomly switching between </a:t>
            </a:r>
            <a:r>
              <a:rPr lang="en-US" b="1">
                <a:solidFill>
                  <a:schemeClr val="dk2"/>
                </a:solidFill>
              </a:rPr>
              <a:t>Expansion</a:t>
            </a:r>
            <a:r>
              <a:rPr lang="en-US">
                <a:solidFill>
                  <a:schemeClr val="dk2"/>
                </a:solidFill>
              </a:rPr>
              <a:t> and </a:t>
            </a:r>
            <a:r>
              <a:rPr lang="en-US" b="1">
                <a:solidFill>
                  <a:schemeClr val="dk2"/>
                </a:solidFill>
              </a:rPr>
              <a:t>No-Expansion</a:t>
            </a:r>
            <a:r>
              <a:rPr lang="en-US">
                <a:solidFill>
                  <a:schemeClr val="dk2"/>
                </a:solidFill>
              </a:rPr>
              <a:t> modes.</a:t>
            </a:r>
          </a:p>
          <a:p>
            <a:pPr lvl="1" indent="-342900">
              <a:buClr>
                <a:schemeClr val="dk2"/>
              </a:buClr>
              <a:buSzPts val="1800"/>
              <a:buChar char="●"/>
            </a:pPr>
            <a:r>
              <a:rPr lang="en-US">
                <a:solidFill>
                  <a:schemeClr val="dk2"/>
                </a:solidFill>
              </a:rPr>
              <a:t>Expansion probability is increased over time.</a:t>
            </a:r>
            <a:endParaRPr>
              <a:solidFill>
                <a:schemeClr val="dk2"/>
              </a:solidFill>
            </a:endParaRPr>
          </a:p>
          <a:p>
            <a:pPr marL="457200" lvl="0" indent="-342900" algn="l" rtl="0">
              <a:lnSpc>
                <a:spcPct val="100000"/>
              </a:lnSpc>
              <a:spcBef>
                <a:spcPts val="0"/>
              </a:spcBef>
              <a:spcAft>
                <a:spcPts val="0"/>
              </a:spcAft>
              <a:buClr>
                <a:schemeClr val="dk2"/>
              </a:buClr>
              <a:buSzPts val="1800"/>
              <a:buChar char="●"/>
            </a:pPr>
            <a:r>
              <a:rPr lang="zh-CN" b="1">
                <a:solidFill>
                  <a:schemeClr val="dk2"/>
                </a:solidFill>
                <a:latin typeface="Arial"/>
                <a:ea typeface="Arial"/>
                <a:cs typeface="Arial"/>
                <a:sym typeface="Arial"/>
              </a:rPr>
              <a:t>2 hours of training with 12GB of VRAM</a:t>
            </a:r>
            <a:endParaRPr b="1">
              <a:solidFill>
                <a:schemeClr val="dk2"/>
              </a:solidFill>
            </a:endParaRPr>
          </a:p>
        </p:txBody>
      </p:sp>
      <p:sp>
        <p:nvSpPr>
          <p:cNvPr id="4862" name="Google Shape;4862;p29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250</a:t>
            </a:fld>
            <a:endParaRPr/>
          </a:p>
        </p:txBody>
      </p:sp>
      <p:sp>
        <p:nvSpPr>
          <p:cNvPr id="4863" name="Google Shape;4863;p290"/>
          <p:cNvSpPr txBox="1"/>
          <p:nvPr/>
        </p:nvSpPr>
        <p:spPr>
          <a:xfrm>
            <a:off x="914474" y="4199575"/>
            <a:ext cx="7094061" cy="545055"/>
          </a:xfrm>
          <a:prstGeom prst="rect">
            <a:avLst/>
          </a:prstGeom>
          <a:noFill/>
          <a:ln>
            <a:noFill/>
          </a:ln>
        </p:spPr>
        <p:txBody>
          <a:bodyPr spcFirstLastPara="1" wrap="square" lIns="91425" tIns="91425" rIns="91425" bIns="91425" anchor="t" anchorCtr="0">
            <a:spAutoFit/>
          </a:bodyPr>
          <a:lstStyle/>
          <a:p>
            <a:pPr marL="0" lvl="0" indent="0" algn="l" rtl="0">
              <a:lnSpc>
                <a:spcPct val="91283"/>
              </a:lnSpc>
              <a:spcBef>
                <a:spcPts val="600"/>
              </a:spcBef>
              <a:spcAft>
                <a:spcPts val="900"/>
              </a:spcAft>
              <a:buNone/>
            </a:pPr>
            <a:r>
              <a:rPr lang="zh-CN" sz="1200">
                <a:solidFill>
                  <a:schemeClr val="dk2"/>
                </a:solidFill>
                <a:latin typeface="Montserrat"/>
                <a:ea typeface="Montserrat"/>
                <a:cs typeface="Montserrat"/>
                <a:sym typeface="Montserrat"/>
              </a:rPr>
              <a:t>[4] Multimodal Learned Sparse Retrieval with Probabilistic Expansion Control, </a:t>
            </a:r>
            <a:r>
              <a:rPr lang="zh-CN" sz="1200" b="1">
                <a:solidFill>
                  <a:schemeClr val="dk2"/>
                </a:solidFill>
                <a:latin typeface="Montserrat"/>
                <a:ea typeface="Montserrat"/>
                <a:cs typeface="Montserrat"/>
                <a:sym typeface="Montserrat"/>
              </a:rPr>
              <a:t>ECIR 2024</a:t>
            </a:r>
            <a:r>
              <a:rPr lang="zh-CN" sz="1200">
                <a:solidFill>
                  <a:schemeClr val="dk2"/>
                </a:solidFill>
                <a:latin typeface="Montserrat"/>
                <a:ea typeface="Montserrat"/>
                <a:cs typeface="Montserrat"/>
                <a:sym typeface="Montserrat"/>
              </a:rPr>
              <a:t> </a:t>
            </a:r>
            <a:endParaRPr sz="1200">
              <a:solidFill>
                <a:schemeClr val="dk2"/>
              </a:solidFill>
              <a:latin typeface="Montserrat"/>
              <a:ea typeface="Montserrat"/>
              <a:cs typeface="Montserrat"/>
              <a:sym typeface="Montserrat"/>
            </a:endParaRPr>
          </a:p>
        </p:txBody>
      </p:sp>
      <p:graphicFrame>
        <p:nvGraphicFramePr>
          <p:cNvPr id="4864" name="Google Shape;4864;p290"/>
          <p:cNvGraphicFramePr/>
          <p:nvPr>
            <p:extLst>
              <p:ext uri="{D42A27DB-BD31-4B8C-83A1-F6EECF244321}">
                <p14:modId xmlns:p14="http://schemas.microsoft.com/office/powerpoint/2010/main" val="2932440482"/>
              </p:ext>
            </p:extLst>
          </p:nvPr>
        </p:nvGraphicFramePr>
        <p:xfrm>
          <a:off x="2330847" y="3066125"/>
          <a:ext cx="2876200" cy="974570"/>
        </p:xfrm>
        <a:graphic>
          <a:graphicData uri="http://schemas.openxmlformats.org/drawingml/2006/table">
            <a:tbl>
              <a:tblPr>
                <a:noFill/>
                <a:tableStyleId>{23DE432C-DA91-41F7-AEAE-FDE13B321AF9}</a:tableStyleId>
              </a:tblPr>
              <a:tblGrid>
                <a:gridCol w="1213575">
                  <a:extLst>
                    <a:ext uri="{9D8B030D-6E8A-4147-A177-3AD203B41FA5}">
                      <a16:colId xmlns:a16="http://schemas.microsoft.com/office/drawing/2014/main" val="20000"/>
                    </a:ext>
                  </a:extLst>
                </a:gridCol>
                <a:gridCol w="1662625">
                  <a:extLst>
                    <a:ext uri="{9D8B030D-6E8A-4147-A177-3AD203B41FA5}">
                      <a16:colId xmlns:a16="http://schemas.microsoft.com/office/drawing/2014/main" val="20001"/>
                    </a:ext>
                  </a:extLst>
                </a:gridCol>
              </a:tblGrid>
              <a:tr h="274100">
                <a:tc>
                  <a:txBody>
                    <a:bodyPr/>
                    <a:lstStyle/>
                    <a:p>
                      <a:pPr marL="0" lvl="0" indent="0" algn="l" rtl="0">
                        <a:spcBef>
                          <a:spcPts val="0"/>
                        </a:spcBef>
                        <a:spcAft>
                          <a:spcPts val="0"/>
                        </a:spcAft>
                        <a:buNone/>
                      </a:pPr>
                      <a:r>
                        <a:rPr lang="zh-CN" sz="1200" b="1">
                          <a:latin typeface="Montserrat"/>
                          <a:ea typeface="Montserrat"/>
                          <a:cs typeface="Montserrat"/>
                          <a:sym typeface="Montserrat"/>
                        </a:rPr>
                        <a:t>Methods</a:t>
                      </a:r>
                      <a:endParaRPr sz="1200" b="1">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b="1">
                          <a:solidFill>
                            <a:srgbClr val="434343"/>
                          </a:solidFill>
                          <a:latin typeface="Montserrat"/>
                          <a:ea typeface="Montserrat"/>
                          <a:cs typeface="Montserrat"/>
                          <a:sym typeface="Montserrat"/>
                        </a:rPr>
                        <a:t>MSCOCO (R@5)</a:t>
                      </a:r>
                      <a:endParaRPr sz="1200" b="1">
                        <a:solidFill>
                          <a:srgbClr val="434343"/>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09550">
                <a:tc>
                  <a:txBody>
                    <a:bodyPr/>
                    <a:lstStyle/>
                    <a:p>
                      <a:pPr marL="0" lvl="0" indent="0" algn="l" rtl="0">
                        <a:lnSpc>
                          <a:spcPct val="115000"/>
                        </a:lnSpc>
                        <a:spcBef>
                          <a:spcPts val="0"/>
                        </a:spcBef>
                        <a:spcAft>
                          <a:spcPts val="0"/>
                        </a:spcAft>
                        <a:buNone/>
                      </a:pPr>
                      <a:r>
                        <a:rPr lang="zh-CN" sz="1200">
                          <a:solidFill>
                            <a:srgbClr val="434343"/>
                          </a:solidFill>
                          <a:latin typeface="Montserrat"/>
                          <a:ea typeface="Montserrat"/>
                          <a:cs typeface="Montserrat"/>
                          <a:sym typeface="Montserrat"/>
                        </a:rPr>
                        <a:t>VisualSparta</a:t>
                      </a:r>
                      <a:endParaRPr sz="1200">
                        <a:solidFill>
                          <a:srgbClr val="434343"/>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a:solidFill>
                            <a:srgbClr val="434343"/>
                          </a:solidFill>
                          <a:latin typeface="Montserrat"/>
                          <a:ea typeface="Montserrat"/>
                          <a:cs typeface="Montserrat"/>
                          <a:sym typeface="Montserrat"/>
                        </a:rPr>
                        <a:t>73.0</a:t>
                      </a:r>
                      <a:endParaRPr sz="1200">
                        <a:solidFill>
                          <a:srgbClr val="434343"/>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09550">
                <a:tc>
                  <a:txBody>
                    <a:bodyPr/>
                    <a:lstStyle/>
                    <a:p>
                      <a:pPr marL="0" lvl="0" indent="0" algn="l" rtl="0">
                        <a:lnSpc>
                          <a:spcPct val="115000"/>
                        </a:lnSpc>
                        <a:spcBef>
                          <a:spcPts val="0"/>
                        </a:spcBef>
                        <a:spcAft>
                          <a:spcPts val="0"/>
                        </a:spcAft>
                        <a:buNone/>
                      </a:pPr>
                      <a:r>
                        <a:rPr lang="zh-CN" sz="1200">
                          <a:solidFill>
                            <a:srgbClr val="434343"/>
                          </a:solidFill>
                          <a:latin typeface="Montserrat"/>
                          <a:ea typeface="Montserrat"/>
                          <a:cs typeface="Montserrat"/>
                          <a:sym typeface="Montserrat"/>
                        </a:rPr>
                        <a:t>LexLIP</a:t>
                      </a:r>
                      <a:endParaRPr sz="1200">
                        <a:solidFill>
                          <a:srgbClr val="434343"/>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a:solidFill>
                            <a:srgbClr val="434343"/>
                          </a:solidFill>
                          <a:latin typeface="Montserrat"/>
                          <a:ea typeface="Montserrat"/>
                          <a:cs typeface="Montserrat"/>
                          <a:sym typeface="Montserrat"/>
                        </a:rPr>
                        <a:t>79.1</a:t>
                      </a:r>
                      <a:endParaRPr sz="1200">
                        <a:solidFill>
                          <a:srgbClr val="434343"/>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09550">
                <a:tc>
                  <a:txBody>
                    <a:bodyPr/>
                    <a:lstStyle/>
                    <a:p>
                      <a:pPr marL="0" lvl="0" indent="0" algn="l" rtl="0">
                        <a:lnSpc>
                          <a:spcPct val="115000"/>
                        </a:lnSpc>
                        <a:spcBef>
                          <a:spcPts val="0"/>
                        </a:spcBef>
                        <a:spcAft>
                          <a:spcPts val="0"/>
                        </a:spcAft>
                        <a:buNone/>
                      </a:pPr>
                      <a:r>
                        <a:rPr lang="zh-CN" sz="1200">
                          <a:solidFill>
                            <a:srgbClr val="434343"/>
                          </a:solidFill>
                          <a:latin typeface="Montserrat"/>
                          <a:ea typeface="Montserrat"/>
                          <a:cs typeface="Montserrat"/>
                          <a:sym typeface="Montserrat"/>
                        </a:rPr>
                        <a:t>D2S</a:t>
                      </a:r>
                      <a:endParaRPr sz="1200">
                        <a:solidFill>
                          <a:srgbClr val="434343"/>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zh-CN" sz="1200">
                          <a:solidFill>
                            <a:srgbClr val="434343"/>
                          </a:solidFill>
                          <a:latin typeface="Montserrat"/>
                          <a:ea typeface="Montserrat"/>
                          <a:cs typeface="Montserrat"/>
                          <a:sym typeface="Montserrat"/>
                        </a:rPr>
                        <a:t>80.6</a:t>
                      </a:r>
                      <a:endParaRPr sz="1200">
                        <a:solidFill>
                          <a:srgbClr val="434343"/>
                        </a:solidFill>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4865" name="Google Shape;4865;p290"/>
          <p:cNvSpPr/>
          <p:nvPr/>
        </p:nvSpPr>
        <p:spPr>
          <a:xfrm>
            <a:off x="6417200" y="3031325"/>
            <a:ext cx="1398300" cy="716100"/>
          </a:xfrm>
          <a:prstGeom prst="roundRect">
            <a:avLst>
              <a:gd name="adj" fmla="val 4856"/>
            </a:avLst>
          </a:prstGeom>
          <a:solidFill>
            <a:srgbClr val="EEEEE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atin typeface="Source Sans Pro"/>
                <a:ea typeface="Source Sans Pro"/>
                <a:cs typeface="Source Sans Pro"/>
                <a:sym typeface="Source Sans Pro"/>
              </a:rPr>
              <a:t>Dense Encoder</a:t>
            </a:r>
            <a:br>
              <a:rPr lang="zh-CN">
                <a:latin typeface="Source Sans Pro"/>
                <a:ea typeface="Source Sans Pro"/>
                <a:cs typeface="Source Sans Pro"/>
                <a:sym typeface="Source Sans Pro"/>
              </a:rPr>
            </a:br>
            <a:r>
              <a:rPr lang="zh-CN">
                <a:latin typeface="Source Sans Pro"/>
                <a:ea typeface="Source Sans Pro"/>
                <a:cs typeface="Source Sans Pro"/>
                <a:sym typeface="Source Sans Pro"/>
              </a:rPr>
              <a:t>(Frozen)</a:t>
            </a:r>
            <a:endParaRPr>
              <a:latin typeface="Source Sans Pro"/>
              <a:ea typeface="Source Sans Pro"/>
              <a:cs typeface="Source Sans Pro"/>
              <a:sym typeface="Source Sans Pro"/>
            </a:endParaRPr>
          </a:p>
        </p:txBody>
      </p:sp>
      <p:sp>
        <p:nvSpPr>
          <p:cNvPr id="4866" name="Google Shape;4866;p290"/>
          <p:cNvSpPr/>
          <p:nvPr/>
        </p:nvSpPr>
        <p:spPr>
          <a:xfrm>
            <a:off x="6438075" y="2739300"/>
            <a:ext cx="1341900" cy="229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atin typeface="Source Sans Pro"/>
                <a:ea typeface="Source Sans Pro"/>
                <a:cs typeface="Source Sans Pro"/>
                <a:sym typeface="Source Sans Pro"/>
              </a:rPr>
              <a:t>MLM head</a:t>
            </a:r>
            <a:endParaRPr>
              <a:latin typeface="Source Sans Pro"/>
              <a:ea typeface="Source Sans Pro"/>
              <a:cs typeface="Source Sans Pro"/>
              <a:sym typeface="Source Sans Pro"/>
            </a:endParaRPr>
          </a:p>
        </p:txBody>
      </p:sp>
      <p:sp>
        <p:nvSpPr>
          <p:cNvPr id="4867" name="Google Shape;4867;p290"/>
          <p:cNvSpPr txBox="1"/>
          <p:nvPr/>
        </p:nvSpPr>
        <p:spPr>
          <a:xfrm>
            <a:off x="6511125" y="3809950"/>
            <a:ext cx="1304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a:solidFill>
                  <a:schemeClr val="lt2"/>
                </a:solidFill>
                <a:latin typeface="Source Sans Pro"/>
                <a:ea typeface="Source Sans Pro"/>
                <a:cs typeface="Source Sans Pro"/>
                <a:sym typeface="Source Sans Pro"/>
              </a:rPr>
              <a:t>Text/Image</a:t>
            </a:r>
            <a:endParaRPr sz="1200">
              <a:solidFill>
                <a:schemeClr val="lt2"/>
              </a:solidFill>
              <a:latin typeface="Source Sans Pro"/>
              <a:ea typeface="Source Sans Pro"/>
              <a:cs typeface="Source Sans Pro"/>
              <a:sym typeface="Source Sans Pro"/>
            </a:endParaRPr>
          </a:p>
        </p:txBody>
      </p:sp>
      <p:sp>
        <p:nvSpPr>
          <p:cNvPr id="4868" name="Google Shape;4868;p290"/>
          <p:cNvSpPr/>
          <p:nvPr/>
        </p:nvSpPr>
        <p:spPr>
          <a:xfrm>
            <a:off x="7056850" y="3796100"/>
            <a:ext cx="104400" cy="90300"/>
          </a:xfrm>
          <a:prstGeom prst="up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869" name="Google Shape;4869;p290"/>
          <p:cNvSpPr txBox="1"/>
          <p:nvPr/>
        </p:nvSpPr>
        <p:spPr>
          <a:xfrm>
            <a:off x="7913100" y="3066125"/>
            <a:ext cx="91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3000" b="1">
                <a:solidFill>
                  <a:schemeClr val="dk1"/>
                </a:solidFill>
                <a:latin typeface="Raleway"/>
                <a:ea typeface="Raleway"/>
                <a:cs typeface="Raleway"/>
                <a:sym typeface="Raleway"/>
              </a:rPr>
              <a:t>D2S</a:t>
            </a:r>
            <a:endParaRPr>
              <a:solidFill>
                <a:schemeClr val="dk1"/>
              </a:solidFill>
            </a:endParaRPr>
          </a:p>
        </p:txBody>
      </p:sp>
      <p:sp>
        <p:nvSpPr>
          <p:cNvPr id="4870" name="Google Shape;4870;p290"/>
          <p:cNvSpPr/>
          <p:nvPr/>
        </p:nvSpPr>
        <p:spPr>
          <a:xfrm>
            <a:off x="6267950" y="323450"/>
            <a:ext cx="1954800" cy="593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Key Challenge: </a:t>
            </a:r>
            <a:br>
              <a:rPr lang="zh-CN" sz="1800" b="1">
                <a:solidFill>
                  <a:schemeClr val="dk1"/>
                </a:solidFill>
                <a:latin typeface="Source Sans Pro"/>
                <a:ea typeface="Source Sans Pro"/>
                <a:cs typeface="Source Sans Pro"/>
                <a:sym typeface="Source Sans Pro"/>
              </a:rPr>
            </a:br>
            <a:r>
              <a:rPr lang="zh-CN" sz="1800">
                <a:solidFill>
                  <a:schemeClr val="dk1"/>
                </a:solidFill>
                <a:latin typeface="Source Sans Pro"/>
                <a:ea typeface="Source Sans Pro"/>
                <a:cs typeface="Source Sans Pro"/>
                <a:sym typeface="Source Sans Pro"/>
              </a:rPr>
              <a:t>Training Efficiency</a:t>
            </a: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4874"/>
        <p:cNvGrpSpPr/>
        <p:nvPr/>
      </p:nvGrpSpPr>
      <p:grpSpPr>
        <a:xfrm>
          <a:off x="0" y="0"/>
          <a:ext cx="0" cy="0"/>
          <a:chOff x="0" y="0"/>
          <a:chExt cx="0" cy="0"/>
        </a:xfrm>
      </p:grpSpPr>
      <p:sp>
        <p:nvSpPr>
          <p:cNvPr id="4875" name="Google Shape;4875;p29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Summary</a:t>
            </a:r>
            <a:endParaRPr>
              <a:solidFill>
                <a:schemeClr val="dk1"/>
              </a:solidFill>
            </a:endParaRPr>
          </a:p>
        </p:txBody>
      </p:sp>
      <p:sp>
        <p:nvSpPr>
          <p:cNvPr id="4876" name="Google Shape;4876;p29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Training a Multimodal LSR is more difficult than training a text LSR, due to </a:t>
            </a:r>
            <a:r>
              <a:rPr lang="zh-CN" b="1">
                <a:solidFill>
                  <a:schemeClr val="dk2"/>
                </a:solidFill>
                <a:latin typeface="Montserrat"/>
                <a:ea typeface="Montserrat"/>
                <a:cs typeface="Montserrat"/>
                <a:sym typeface="Montserrat"/>
              </a:rPr>
              <a:t>Semantic Deviation </a:t>
            </a:r>
            <a:r>
              <a:rPr lang="zh-CN">
                <a:solidFill>
                  <a:schemeClr val="dk2"/>
                </a:solidFill>
                <a:latin typeface="Montserrat"/>
                <a:ea typeface="Montserrat"/>
                <a:cs typeface="Montserrat"/>
                <a:sym typeface="Montserrat"/>
              </a:rPr>
              <a:t>and</a:t>
            </a:r>
            <a:r>
              <a:rPr lang="zh-CN" b="1">
                <a:solidFill>
                  <a:schemeClr val="dk2"/>
                </a:solidFill>
                <a:latin typeface="Montserrat"/>
                <a:ea typeface="Montserrat"/>
                <a:cs typeface="Montserrat"/>
                <a:sym typeface="Montserrat"/>
              </a:rPr>
              <a:t> Training Efficiency</a:t>
            </a:r>
            <a:r>
              <a:rPr lang="zh-CN">
                <a:solidFill>
                  <a:schemeClr val="dk2"/>
                </a:solidFill>
                <a:latin typeface="Montserrat"/>
                <a:ea typeface="Montserrat"/>
                <a:cs typeface="Montserrat"/>
                <a:sym typeface="Montserrat"/>
              </a:rPr>
              <a:t>.</a:t>
            </a:r>
            <a:br>
              <a:rPr lang="zh-CN">
                <a:solidFill>
                  <a:schemeClr val="dk2"/>
                </a:solidFill>
                <a:latin typeface="Montserrat"/>
                <a:ea typeface="Montserrat"/>
                <a:cs typeface="Montserrat"/>
                <a:sym typeface="Montserrat"/>
              </a:rPr>
            </a:br>
            <a:endParaRPr b="1">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To reduce Semantic Deviation, several strategies can be employed:</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(1) </a:t>
            </a:r>
            <a:r>
              <a:rPr lang="zh-CN" b="1">
                <a:solidFill>
                  <a:schemeClr val="dk2"/>
                </a:solidFill>
                <a:latin typeface="Montserrat"/>
                <a:ea typeface="Montserrat"/>
                <a:cs typeface="Montserrat"/>
                <a:sym typeface="Montserrat"/>
              </a:rPr>
              <a:t>No Query Expansion</a:t>
            </a:r>
            <a:r>
              <a:rPr lang="zh-CN">
                <a:solidFill>
                  <a:schemeClr val="dk2"/>
                </a:solidFill>
                <a:latin typeface="Montserrat"/>
                <a:ea typeface="Montserrat"/>
                <a:cs typeface="Montserrat"/>
                <a:sym typeface="Montserrat"/>
              </a:rPr>
              <a:t> (e.g., Visual Sparta)</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(2) </a:t>
            </a:r>
            <a:r>
              <a:rPr lang="zh-CN" b="1">
                <a:solidFill>
                  <a:schemeClr val="dk2"/>
                </a:solidFill>
                <a:latin typeface="Montserrat"/>
                <a:ea typeface="Montserrat"/>
                <a:cs typeface="Montserrat"/>
                <a:sym typeface="Montserrat"/>
              </a:rPr>
              <a:t>Extensive Image Pretraining with MLM</a:t>
            </a:r>
            <a:r>
              <a:rPr lang="zh-CN">
                <a:solidFill>
                  <a:schemeClr val="dk2"/>
                </a:solidFill>
                <a:latin typeface="Montserrat"/>
                <a:ea typeface="Montserrat"/>
                <a:cs typeface="Montserrat"/>
                <a:sym typeface="Montserrat"/>
              </a:rPr>
              <a:t> (e.g., LexLIP)</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(3) </a:t>
            </a:r>
            <a:r>
              <a:rPr lang="zh-CN" b="1">
                <a:solidFill>
                  <a:schemeClr val="dk2"/>
                </a:solidFill>
                <a:latin typeface="Montserrat"/>
                <a:ea typeface="Montserrat"/>
                <a:cs typeface="Montserrat"/>
                <a:sym typeface="Montserrat"/>
              </a:rPr>
              <a:t>Multi-step or Controled Expansion</a:t>
            </a:r>
            <a:r>
              <a:rPr lang="zh-CN">
                <a:solidFill>
                  <a:schemeClr val="dk2"/>
                </a:solidFill>
                <a:latin typeface="Montserrat"/>
                <a:ea typeface="Montserrat"/>
                <a:cs typeface="Montserrat"/>
                <a:sym typeface="Montserrat"/>
              </a:rPr>
              <a:t> (e.g., STAIR, D2S)</a:t>
            </a:r>
            <a:br>
              <a:rPr lang="zh-CN">
                <a:solidFill>
                  <a:schemeClr val="dk2"/>
                </a:solidFill>
                <a:latin typeface="Montserrat"/>
                <a:ea typeface="Montserrat"/>
                <a:cs typeface="Montserrat"/>
                <a:sym typeface="Montserrat"/>
              </a:rPr>
            </a:b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a:solidFill>
                  <a:schemeClr val="dk2"/>
                </a:solidFill>
                <a:latin typeface="Montserrat"/>
                <a:ea typeface="Montserrat"/>
                <a:cs typeface="Montserrat"/>
                <a:sym typeface="Montserrat"/>
              </a:rPr>
              <a:t>We can transform a strong off-the-shelf dense model to an effective LSR model (e.g., D2S).</a:t>
            </a:r>
            <a:endParaRPr>
              <a:solidFill>
                <a:schemeClr val="dk2"/>
              </a:solidFill>
              <a:latin typeface="Montserrat"/>
              <a:ea typeface="Montserrat"/>
              <a:cs typeface="Montserrat"/>
              <a:sym typeface="Montserrat"/>
            </a:endParaRPr>
          </a:p>
        </p:txBody>
      </p:sp>
      <p:sp>
        <p:nvSpPr>
          <p:cNvPr id="4877" name="Google Shape;4877;p29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251</a:t>
            </a:fld>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4881"/>
        <p:cNvGrpSpPr/>
        <p:nvPr/>
      </p:nvGrpSpPr>
      <p:grpSpPr>
        <a:xfrm>
          <a:off x="0" y="0"/>
          <a:ext cx="0" cy="0"/>
          <a:chOff x="0" y="0"/>
          <a:chExt cx="0" cy="0"/>
        </a:xfrm>
      </p:grpSpPr>
      <p:sp>
        <p:nvSpPr>
          <p:cNvPr id="4882" name="Google Shape;4882;p29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Discussion: Open Challenges</a:t>
            </a:r>
            <a:endParaRPr>
              <a:solidFill>
                <a:schemeClr val="dk1"/>
              </a:solidFill>
            </a:endParaRPr>
          </a:p>
        </p:txBody>
      </p:sp>
      <p:sp>
        <p:nvSpPr>
          <p:cNvPr id="4883" name="Google Shape;4883;p292"/>
          <p:cNvSpPr txBox="1">
            <a:spLocks noGrp="1"/>
          </p:cNvSpPr>
          <p:nvPr>
            <p:ph type="body" idx="1"/>
          </p:nvPr>
        </p:nvSpPr>
        <p:spPr>
          <a:xfrm>
            <a:off x="311700" y="1440422"/>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Evaluation</a:t>
            </a:r>
            <a:r>
              <a:rPr lang="zh-CN">
                <a:solidFill>
                  <a:schemeClr val="dk2"/>
                </a:solidFill>
                <a:latin typeface="Montserrat"/>
                <a:ea typeface="Montserrat"/>
                <a:cs typeface="Montserrat"/>
                <a:sym typeface="Montserrat"/>
              </a:rPr>
              <a:t>: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Small and saturated benchmarks: MSCOCO contains 5,000 images.</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Queries are generic image captions. The images mainly depict objects or scenes.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We need real information seeking queries and information-centric images.</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lt1"/>
              </a:buClr>
              <a:buSzPts val="1800"/>
              <a:buFont typeface="Montserrat"/>
              <a:buChar char="●"/>
            </a:pPr>
            <a:r>
              <a:rPr lang="zh-CN" b="1">
                <a:solidFill>
                  <a:schemeClr val="lt1"/>
                </a:solidFill>
                <a:latin typeface="Montserrat"/>
                <a:ea typeface="Montserrat"/>
                <a:cs typeface="Montserrat"/>
                <a:sym typeface="Montserrat"/>
              </a:rPr>
              <a:t>Beyond Images</a:t>
            </a:r>
            <a:r>
              <a:rPr lang="zh-CN">
                <a:solidFill>
                  <a:schemeClr val="lt1"/>
                </a:solidFill>
                <a:latin typeface="Montserrat"/>
                <a:ea typeface="Montserrat"/>
                <a:cs typeface="Montserrat"/>
                <a:sym typeface="Montserrat"/>
              </a:rPr>
              <a:t>: </a:t>
            </a:r>
            <a:endParaRPr>
              <a:solidFill>
                <a:schemeClr val="lt1"/>
              </a:solidFill>
              <a:latin typeface="Montserrat"/>
              <a:ea typeface="Montserrat"/>
              <a:cs typeface="Montserrat"/>
              <a:sym typeface="Montserrat"/>
            </a:endParaRPr>
          </a:p>
          <a:p>
            <a:pPr marL="914400" lvl="1" indent="-317500" algn="l" rtl="0">
              <a:spcBef>
                <a:spcPts val="0"/>
              </a:spcBef>
              <a:spcAft>
                <a:spcPts val="0"/>
              </a:spcAft>
              <a:buClr>
                <a:schemeClr val="lt1"/>
              </a:buClr>
              <a:buSzPts val="1400"/>
              <a:buFont typeface="Montserrat"/>
              <a:buChar char="○"/>
            </a:pPr>
            <a:r>
              <a:rPr lang="zh-CN">
                <a:solidFill>
                  <a:schemeClr val="lt1"/>
                </a:solidFill>
                <a:latin typeface="Montserrat"/>
                <a:ea typeface="Montserrat"/>
                <a:cs typeface="Montserrat"/>
                <a:sym typeface="Montserrat"/>
              </a:rPr>
              <a:t>Audio, Video, Table, Mixed Modality (e.g., Text-and-Image).</a:t>
            </a:r>
            <a:endParaRPr>
              <a:solidFill>
                <a:schemeClr val="lt1"/>
              </a:solidFill>
              <a:latin typeface="Montserrat"/>
              <a:ea typeface="Montserrat"/>
              <a:cs typeface="Montserrat"/>
              <a:sym typeface="Montserrat"/>
            </a:endParaRPr>
          </a:p>
          <a:p>
            <a:pPr marL="457200" lvl="0" indent="-342900" algn="l" rtl="0">
              <a:spcBef>
                <a:spcPts val="0"/>
              </a:spcBef>
              <a:spcAft>
                <a:spcPts val="0"/>
              </a:spcAft>
              <a:buClr>
                <a:schemeClr val="lt1"/>
              </a:buClr>
              <a:buSzPts val="1800"/>
              <a:buFont typeface="Montserrat"/>
              <a:buChar char="●"/>
            </a:pPr>
            <a:r>
              <a:rPr lang="zh-CN" b="1">
                <a:solidFill>
                  <a:schemeClr val="lt1"/>
                </a:solidFill>
                <a:latin typeface="Montserrat"/>
                <a:ea typeface="Montserrat"/>
                <a:cs typeface="Montserrat"/>
                <a:sym typeface="Montserrat"/>
              </a:rPr>
              <a:t>Limit of lexical representation:</a:t>
            </a:r>
            <a:endParaRPr b="1">
              <a:solidFill>
                <a:schemeClr val="lt1"/>
              </a:solidFill>
              <a:latin typeface="Montserrat"/>
              <a:ea typeface="Montserrat"/>
              <a:cs typeface="Montserrat"/>
              <a:sym typeface="Montserrat"/>
            </a:endParaRPr>
          </a:p>
          <a:p>
            <a:pPr marL="914400" lvl="1" indent="-317500" algn="l" rtl="0">
              <a:spcBef>
                <a:spcPts val="0"/>
              </a:spcBef>
              <a:spcAft>
                <a:spcPts val="0"/>
              </a:spcAft>
              <a:buClr>
                <a:schemeClr val="lt1"/>
              </a:buClr>
              <a:buSzPts val="1400"/>
              <a:buFont typeface="Montserrat"/>
              <a:buChar char="○"/>
            </a:pPr>
            <a:r>
              <a:rPr lang="zh-CN">
                <a:solidFill>
                  <a:schemeClr val="lt1"/>
                </a:solidFill>
                <a:latin typeface="Montserrat"/>
                <a:ea typeface="Montserrat"/>
                <a:cs typeface="Montserrat"/>
                <a:sym typeface="Montserrat"/>
              </a:rPr>
              <a:t>An image can only be represented lexically if it can be effectively and precisely described in words.</a:t>
            </a:r>
            <a:endParaRPr>
              <a:solidFill>
                <a:schemeClr val="lt1"/>
              </a:solidFill>
              <a:latin typeface="Montserrat"/>
              <a:ea typeface="Montserrat"/>
              <a:cs typeface="Montserrat"/>
              <a:sym typeface="Montserrat"/>
            </a:endParaRPr>
          </a:p>
          <a:p>
            <a:pPr marL="914400" lvl="1" indent="-317500" algn="l" rtl="0">
              <a:spcBef>
                <a:spcPts val="0"/>
              </a:spcBef>
              <a:spcAft>
                <a:spcPts val="0"/>
              </a:spcAft>
              <a:buClr>
                <a:schemeClr val="lt1"/>
              </a:buClr>
              <a:buSzPts val="1400"/>
              <a:buFont typeface="Montserrat"/>
              <a:buChar char="○"/>
            </a:pPr>
            <a:r>
              <a:rPr lang="zh-CN">
                <a:solidFill>
                  <a:schemeClr val="lt1"/>
                </a:solidFill>
                <a:latin typeface="Montserrat"/>
                <a:ea typeface="Montserrat"/>
                <a:cs typeface="Montserrat"/>
                <a:sym typeface="Montserrat"/>
              </a:rPr>
              <a:t>In some cases, this is difficult.</a:t>
            </a:r>
            <a:endParaRPr>
              <a:solidFill>
                <a:schemeClr val="lt1"/>
              </a:solidFill>
              <a:latin typeface="Montserrat"/>
              <a:ea typeface="Montserrat"/>
              <a:cs typeface="Montserrat"/>
              <a:sym typeface="Montserrat"/>
            </a:endParaRPr>
          </a:p>
        </p:txBody>
      </p:sp>
      <p:cxnSp>
        <p:nvCxnSpPr>
          <p:cNvPr id="4884" name="Google Shape;4884;p29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885" name="Google Shape;4885;p29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252</a:t>
            </a:fld>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4889"/>
        <p:cNvGrpSpPr/>
        <p:nvPr/>
      </p:nvGrpSpPr>
      <p:grpSpPr>
        <a:xfrm>
          <a:off x="0" y="0"/>
          <a:ext cx="0" cy="0"/>
          <a:chOff x="0" y="0"/>
          <a:chExt cx="0" cy="0"/>
        </a:xfrm>
      </p:grpSpPr>
      <p:sp>
        <p:nvSpPr>
          <p:cNvPr id="4890" name="Google Shape;4890;p29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Discussion: Open Challenges</a:t>
            </a:r>
            <a:endParaRPr>
              <a:solidFill>
                <a:schemeClr val="dk1"/>
              </a:solidFill>
            </a:endParaRPr>
          </a:p>
        </p:txBody>
      </p:sp>
      <p:sp>
        <p:nvSpPr>
          <p:cNvPr id="4891" name="Google Shape;4891;p293"/>
          <p:cNvSpPr txBox="1">
            <a:spLocks noGrp="1"/>
          </p:cNvSpPr>
          <p:nvPr>
            <p:ph type="body" idx="1"/>
          </p:nvPr>
        </p:nvSpPr>
        <p:spPr>
          <a:xfrm>
            <a:off x="311700" y="1440422"/>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Evaluation</a:t>
            </a:r>
            <a:r>
              <a:rPr lang="zh-CN">
                <a:solidFill>
                  <a:schemeClr val="dk2"/>
                </a:solidFill>
                <a:latin typeface="Montserrat"/>
                <a:ea typeface="Montserrat"/>
                <a:cs typeface="Montserrat"/>
                <a:sym typeface="Montserrat"/>
              </a:rPr>
              <a:t>: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Small and saturated benchmarks: MSCOCO contains 5,000 images.</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Queries are generic image captions. The images mainly depict objects or scenes.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We need real information seeking queries and information-centric images.</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Beyond Images</a:t>
            </a:r>
            <a:r>
              <a:rPr lang="zh-CN">
                <a:solidFill>
                  <a:schemeClr val="dk2"/>
                </a:solidFill>
                <a:latin typeface="Montserrat"/>
                <a:ea typeface="Montserrat"/>
                <a:cs typeface="Montserrat"/>
                <a:sym typeface="Montserrat"/>
              </a:rPr>
              <a:t>: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Audio, Video, Table, Mixed Modality (e.g., Text-and-Image).</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lt1"/>
              </a:buClr>
              <a:buSzPts val="1800"/>
              <a:buFont typeface="Montserrat"/>
              <a:buChar char="●"/>
            </a:pPr>
            <a:r>
              <a:rPr lang="zh-CN" b="1">
                <a:solidFill>
                  <a:schemeClr val="lt1"/>
                </a:solidFill>
                <a:latin typeface="Montserrat"/>
                <a:ea typeface="Montserrat"/>
                <a:cs typeface="Montserrat"/>
                <a:sym typeface="Montserrat"/>
              </a:rPr>
              <a:t>Limit of lexical representation:</a:t>
            </a:r>
            <a:endParaRPr b="1">
              <a:solidFill>
                <a:schemeClr val="lt1"/>
              </a:solidFill>
              <a:latin typeface="Montserrat"/>
              <a:ea typeface="Montserrat"/>
              <a:cs typeface="Montserrat"/>
              <a:sym typeface="Montserrat"/>
            </a:endParaRPr>
          </a:p>
          <a:p>
            <a:pPr marL="914400" lvl="1" indent="-317500" algn="l" rtl="0">
              <a:spcBef>
                <a:spcPts val="0"/>
              </a:spcBef>
              <a:spcAft>
                <a:spcPts val="0"/>
              </a:spcAft>
              <a:buClr>
                <a:schemeClr val="lt1"/>
              </a:buClr>
              <a:buSzPts val="1400"/>
              <a:buFont typeface="Montserrat"/>
              <a:buChar char="○"/>
            </a:pPr>
            <a:r>
              <a:rPr lang="zh-CN">
                <a:solidFill>
                  <a:schemeClr val="lt1"/>
                </a:solidFill>
                <a:latin typeface="Montserrat"/>
                <a:ea typeface="Montserrat"/>
                <a:cs typeface="Montserrat"/>
                <a:sym typeface="Montserrat"/>
              </a:rPr>
              <a:t>An image can only be represented lexically if it can be effectively and precisely described in words.</a:t>
            </a:r>
            <a:endParaRPr>
              <a:solidFill>
                <a:schemeClr val="lt1"/>
              </a:solidFill>
              <a:latin typeface="Montserrat"/>
              <a:ea typeface="Montserrat"/>
              <a:cs typeface="Montserrat"/>
              <a:sym typeface="Montserrat"/>
            </a:endParaRPr>
          </a:p>
          <a:p>
            <a:pPr marL="914400" lvl="1" indent="-317500" algn="l" rtl="0">
              <a:spcBef>
                <a:spcPts val="0"/>
              </a:spcBef>
              <a:spcAft>
                <a:spcPts val="0"/>
              </a:spcAft>
              <a:buClr>
                <a:schemeClr val="lt1"/>
              </a:buClr>
              <a:buSzPts val="1400"/>
              <a:buFont typeface="Montserrat"/>
              <a:buChar char="○"/>
            </a:pPr>
            <a:r>
              <a:rPr lang="zh-CN">
                <a:solidFill>
                  <a:schemeClr val="lt1"/>
                </a:solidFill>
                <a:latin typeface="Montserrat"/>
                <a:ea typeface="Montserrat"/>
                <a:cs typeface="Montserrat"/>
                <a:sym typeface="Montserrat"/>
              </a:rPr>
              <a:t>In some cases, this is difficult.</a:t>
            </a:r>
            <a:endParaRPr>
              <a:solidFill>
                <a:schemeClr val="lt1"/>
              </a:solidFill>
              <a:latin typeface="Montserrat"/>
              <a:ea typeface="Montserrat"/>
              <a:cs typeface="Montserrat"/>
              <a:sym typeface="Montserrat"/>
            </a:endParaRPr>
          </a:p>
        </p:txBody>
      </p:sp>
      <p:cxnSp>
        <p:nvCxnSpPr>
          <p:cNvPr id="4892" name="Google Shape;4892;p29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893" name="Google Shape;4893;p29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253</a:t>
            </a:fld>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4897"/>
        <p:cNvGrpSpPr/>
        <p:nvPr/>
      </p:nvGrpSpPr>
      <p:grpSpPr>
        <a:xfrm>
          <a:off x="0" y="0"/>
          <a:ext cx="0" cy="0"/>
          <a:chOff x="0" y="0"/>
          <a:chExt cx="0" cy="0"/>
        </a:xfrm>
      </p:grpSpPr>
      <p:sp>
        <p:nvSpPr>
          <p:cNvPr id="4898" name="Google Shape;4898;p29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Discussion: Open Challenges</a:t>
            </a:r>
            <a:endParaRPr>
              <a:solidFill>
                <a:schemeClr val="dk1"/>
              </a:solidFill>
            </a:endParaRPr>
          </a:p>
        </p:txBody>
      </p:sp>
      <p:sp>
        <p:nvSpPr>
          <p:cNvPr id="4899" name="Google Shape;4899;p294"/>
          <p:cNvSpPr txBox="1">
            <a:spLocks noGrp="1"/>
          </p:cNvSpPr>
          <p:nvPr>
            <p:ph type="body" idx="1"/>
          </p:nvPr>
        </p:nvSpPr>
        <p:spPr>
          <a:xfrm>
            <a:off x="311700" y="1440422"/>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Evaluation</a:t>
            </a:r>
            <a:r>
              <a:rPr lang="zh-CN">
                <a:solidFill>
                  <a:schemeClr val="dk2"/>
                </a:solidFill>
                <a:latin typeface="Montserrat"/>
                <a:ea typeface="Montserrat"/>
                <a:cs typeface="Montserrat"/>
                <a:sym typeface="Montserrat"/>
              </a:rPr>
              <a:t>: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Small and saturated benchmarks: MSCOCO contains 5,000 images.</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Queries are generic image captions. The images mainly depict objects or scenes.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We need real information seeking queries and information-centric images.</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Beyond Images</a:t>
            </a:r>
            <a:r>
              <a:rPr lang="zh-CN">
                <a:solidFill>
                  <a:schemeClr val="dk2"/>
                </a:solidFill>
                <a:latin typeface="Montserrat"/>
                <a:ea typeface="Montserrat"/>
                <a:cs typeface="Montserrat"/>
                <a:sym typeface="Montserrat"/>
              </a:rPr>
              <a:t>: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Audio, Video, Table, Mixed Modality (e.g., Text-and-Image).</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Limits of lexical representation:</a:t>
            </a:r>
            <a:endParaRPr b="1">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An image can only be represented lexically if it can be effectively and precisely </a:t>
            </a:r>
            <a:r>
              <a:rPr lang="zh-CN" b="1">
                <a:solidFill>
                  <a:schemeClr val="dk2"/>
                </a:solidFill>
                <a:latin typeface="Montserrat"/>
                <a:ea typeface="Montserrat"/>
                <a:cs typeface="Montserrat"/>
                <a:sym typeface="Montserrat"/>
              </a:rPr>
              <a:t>described in</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words</a:t>
            </a:r>
            <a:r>
              <a:rPr lang="zh-CN">
                <a:solidFill>
                  <a:schemeClr val="dk2"/>
                </a:solidFill>
                <a:latin typeface="Montserrat"/>
                <a:ea typeface="Montserrat"/>
                <a:cs typeface="Montserrat"/>
                <a:sym typeface="Montserrat"/>
              </a:rPr>
              <a:t>.</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In some cases, this is difficult.</a:t>
            </a:r>
            <a:endParaRPr>
              <a:solidFill>
                <a:schemeClr val="dk2"/>
              </a:solidFill>
              <a:latin typeface="Montserrat"/>
              <a:ea typeface="Montserrat"/>
              <a:cs typeface="Montserrat"/>
              <a:sym typeface="Montserrat"/>
            </a:endParaRPr>
          </a:p>
        </p:txBody>
      </p:sp>
      <p:cxnSp>
        <p:nvCxnSpPr>
          <p:cNvPr id="4900" name="Google Shape;4900;p29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901" name="Google Shape;4901;p29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254</a:t>
            </a:fld>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4905"/>
        <p:cNvGrpSpPr/>
        <p:nvPr/>
      </p:nvGrpSpPr>
      <p:grpSpPr>
        <a:xfrm>
          <a:off x="0" y="0"/>
          <a:ext cx="0" cy="0"/>
          <a:chOff x="0" y="0"/>
          <a:chExt cx="0" cy="0"/>
        </a:xfrm>
      </p:grpSpPr>
      <p:sp>
        <p:nvSpPr>
          <p:cNvPr id="4906" name="Google Shape;4906;p295"/>
          <p:cNvSpPr/>
          <p:nvPr/>
        </p:nvSpPr>
        <p:spPr>
          <a:xfrm>
            <a:off x="399175" y="3146947"/>
            <a:ext cx="8098800" cy="10695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0000"/>
              </a:solidFill>
              <a:latin typeface="Source Sans Pro"/>
              <a:ea typeface="Source Sans Pro"/>
              <a:cs typeface="Source Sans Pro"/>
              <a:sym typeface="Source Sans Pro"/>
            </a:endParaRPr>
          </a:p>
        </p:txBody>
      </p:sp>
      <p:sp>
        <p:nvSpPr>
          <p:cNvPr id="4907" name="Google Shape;4907;p29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Discussion: Open Challenges</a:t>
            </a:r>
            <a:endParaRPr>
              <a:solidFill>
                <a:schemeClr val="dk1"/>
              </a:solidFill>
            </a:endParaRPr>
          </a:p>
        </p:txBody>
      </p:sp>
      <p:sp>
        <p:nvSpPr>
          <p:cNvPr id="4908" name="Google Shape;4908;p295"/>
          <p:cNvSpPr txBox="1">
            <a:spLocks noGrp="1"/>
          </p:cNvSpPr>
          <p:nvPr>
            <p:ph type="body" idx="1"/>
          </p:nvPr>
        </p:nvSpPr>
        <p:spPr>
          <a:xfrm>
            <a:off x="311700" y="1440422"/>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Evaluation</a:t>
            </a:r>
            <a:r>
              <a:rPr lang="zh-CN">
                <a:solidFill>
                  <a:schemeClr val="dk2"/>
                </a:solidFill>
                <a:latin typeface="Montserrat"/>
                <a:ea typeface="Montserrat"/>
                <a:cs typeface="Montserrat"/>
                <a:sym typeface="Montserrat"/>
              </a:rPr>
              <a:t>: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Small and saturated benchmarks: MSCOCO contains 5,000 images.</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Queries are generic image captions. The images mainly depict objects or scenes.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We need real information seeking queries and information-centric images.</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Beyond Images</a:t>
            </a:r>
            <a:r>
              <a:rPr lang="zh-CN">
                <a:solidFill>
                  <a:schemeClr val="dk2"/>
                </a:solidFill>
                <a:latin typeface="Montserrat"/>
                <a:ea typeface="Montserrat"/>
                <a:cs typeface="Montserrat"/>
                <a:sym typeface="Montserrat"/>
              </a:rPr>
              <a:t>: </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Audio, Video, Table, Mixed Modality (e.g., Text-and-Image).</a:t>
            </a:r>
            <a:endParaRPr>
              <a:solidFill>
                <a:schemeClr val="dk2"/>
              </a:solidFill>
              <a:latin typeface="Montserrat"/>
              <a:ea typeface="Montserrat"/>
              <a:cs typeface="Montserrat"/>
              <a:sym typeface="Montserrat"/>
            </a:endParaRPr>
          </a:p>
          <a:p>
            <a:pPr marL="457200" lvl="0" indent="-342900" algn="l" rtl="0">
              <a:spcBef>
                <a:spcPts val="0"/>
              </a:spcBef>
              <a:spcAft>
                <a:spcPts val="0"/>
              </a:spcAft>
              <a:buClr>
                <a:schemeClr val="dk2"/>
              </a:buClr>
              <a:buSzPts val="1800"/>
              <a:buFont typeface="Montserrat"/>
              <a:buChar char="●"/>
            </a:pPr>
            <a:r>
              <a:rPr lang="zh-CN" b="1">
                <a:solidFill>
                  <a:schemeClr val="dk2"/>
                </a:solidFill>
                <a:latin typeface="Montserrat"/>
                <a:ea typeface="Montserrat"/>
                <a:cs typeface="Montserrat"/>
                <a:sym typeface="Montserrat"/>
              </a:rPr>
              <a:t>Limits of lexical representation:</a:t>
            </a:r>
            <a:endParaRPr b="1">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An image can only be represented lexically if it can be effectively and precisely </a:t>
            </a:r>
            <a:r>
              <a:rPr lang="zh-CN" b="1">
                <a:solidFill>
                  <a:schemeClr val="dk2"/>
                </a:solidFill>
                <a:latin typeface="Montserrat"/>
                <a:ea typeface="Montserrat"/>
                <a:cs typeface="Montserrat"/>
                <a:sym typeface="Montserrat"/>
              </a:rPr>
              <a:t>described in words</a:t>
            </a:r>
            <a:r>
              <a:rPr lang="zh-CN">
                <a:solidFill>
                  <a:schemeClr val="dk2"/>
                </a:solidFill>
                <a:latin typeface="Montserrat"/>
                <a:ea typeface="Montserrat"/>
                <a:cs typeface="Montserrat"/>
                <a:sym typeface="Montserrat"/>
              </a:rPr>
              <a:t>.</a:t>
            </a:r>
            <a:endParaRPr>
              <a:solidFill>
                <a:schemeClr val="dk2"/>
              </a:solidFill>
              <a:latin typeface="Montserrat"/>
              <a:ea typeface="Montserrat"/>
              <a:cs typeface="Montserrat"/>
              <a:sym typeface="Montserrat"/>
            </a:endParaRPr>
          </a:p>
          <a:p>
            <a:pPr marL="914400" lvl="1" indent="-317500" algn="l" rtl="0">
              <a:spcBef>
                <a:spcPts val="0"/>
              </a:spcBef>
              <a:spcAft>
                <a:spcPts val="0"/>
              </a:spcAft>
              <a:buClr>
                <a:schemeClr val="dk2"/>
              </a:buClr>
              <a:buSzPts val="1400"/>
              <a:buFont typeface="Montserrat"/>
              <a:buChar char="○"/>
            </a:pPr>
            <a:r>
              <a:rPr lang="zh-CN">
                <a:solidFill>
                  <a:schemeClr val="dk2"/>
                </a:solidFill>
                <a:latin typeface="Montserrat"/>
                <a:ea typeface="Montserrat"/>
                <a:cs typeface="Montserrat"/>
                <a:sym typeface="Montserrat"/>
              </a:rPr>
              <a:t>In some cases, this is difficult.</a:t>
            </a:r>
            <a:endParaRPr>
              <a:solidFill>
                <a:schemeClr val="dk2"/>
              </a:solidFill>
              <a:latin typeface="Montserrat"/>
              <a:ea typeface="Montserrat"/>
              <a:cs typeface="Montserrat"/>
              <a:sym typeface="Montserrat"/>
            </a:endParaRPr>
          </a:p>
        </p:txBody>
      </p:sp>
      <p:cxnSp>
        <p:nvCxnSpPr>
          <p:cNvPr id="4909" name="Google Shape;4909;p29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4910" name="Google Shape;4910;p29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255</a:t>
            </a:fld>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4914"/>
        <p:cNvGrpSpPr/>
        <p:nvPr/>
      </p:nvGrpSpPr>
      <p:grpSpPr>
        <a:xfrm>
          <a:off x="0" y="0"/>
          <a:ext cx="0" cy="0"/>
          <a:chOff x="0" y="0"/>
          <a:chExt cx="0" cy="0"/>
        </a:xfrm>
      </p:grpSpPr>
      <p:sp>
        <p:nvSpPr>
          <p:cNvPr id="4915" name="Google Shape;4915;p29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zh-CN">
                <a:solidFill>
                  <a:schemeClr val="dk1"/>
                </a:solidFill>
              </a:rPr>
              <a:t>Discussion: Limits of Lexical Representation</a:t>
            </a:r>
            <a:endParaRPr>
              <a:solidFill>
                <a:schemeClr val="dk1"/>
              </a:solidFill>
            </a:endParaRPr>
          </a:p>
        </p:txBody>
      </p:sp>
      <p:sp>
        <p:nvSpPr>
          <p:cNvPr id="4916" name="Google Shape;4916;p296"/>
          <p:cNvSpPr txBox="1">
            <a:spLocks noGrp="1"/>
          </p:cNvSpPr>
          <p:nvPr>
            <p:ph type="body" idx="1"/>
          </p:nvPr>
        </p:nvSpPr>
        <p:spPr>
          <a:xfrm>
            <a:off x="311700" y="1628725"/>
            <a:ext cx="3999900" cy="1704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CN">
                <a:solidFill>
                  <a:schemeClr val="dk2"/>
                </a:solidFill>
                <a:latin typeface="Montserrat"/>
                <a:ea typeface="Montserrat"/>
                <a:cs typeface="Montserrat"/>
                <a:sym typeface="Montserrat"/>
              </a:rPr>
              <a:t>Can you describe this image </a:t>
            </a:r>
            <a:r>
              <a:rPr lang="zh-CN" b="1">
                <a:solidFill>
                  <a:schemeClr val="dk2"/>
                </a:solidFill>
                <a:latin typeface="Montserrat"/>
                <a:ea typeface="Montserrat"/>
                <a:cs typeface="Montserrat"/>
                <a:sym typeface="Montserrat"/>
              </a:rPr>
              <a:t>by words in detail</a:t>
            </a:r>
            <a:r>
              <a:rPr lang="zh-CN">
                <a:solidFill>
                  <a:schemeClr val="dk2"/>
                </a:solidFill>
                <a:latin typeface="Montserrat"/>
                <a:ea typeface="Montserrat"/>
                <a:cs typeface="Montserrat"/>
                <a:sym typeface="Montserrat"/>
              </a:rPr>
              <a:t> so someone else (or a model) could find the </a:t>
            </a:r>
            <a:r>
              <a:rPr lang="zh-CN" b="1">
                <a:solidFill>
                  <a:schemeClr val="dk2"/>
                </a:solidFill>
                <a:latin typeface="Montserrat"/>
                <a:ea typeface="Montserrat"/>
                <a:cs typeface="Montserrat"/>
                <a:sym typeface="Montserrat"/>
              </a:rPr>
              <a:t>same</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or</a:t>
            </a:r>
            <a:r>
              <a:rPr lang="zh-CN">
                <a:solidFill>
                  <a:schemeClr val="dk2"/>
                </a:solidFill>
                <a:latin typeface="Montserrat"/>
                <a:ea typeface="Montserrat"/>
                <a:cs typeface="Montserrat"/>
                <a:sym typeface="Montserrat"/>
              </a:rPr>
              <a:t> </a:t>
            </a:r>
            <a:r>
              <a:rPr lang="zh-CN" b="1">
                <a:solidFill>
                  <a:schemeClr val="dk2"/>
                </a:solidFill>
                <a:latin typeface="Montserrat"/>
                <a:ea typeface="Montserrat"/>
                <a:cs typeface="Montserrat"/>
                <a:sym typeface="Montserrat"/>
              </a:rPr>
              <a:t>similar images from the same location?</a:t>
            </a:r>
            <a:endParaRPr b="1">
              <a:solidFill>
                <a:schemeClr val="dk2"/>
              </a:solidFill>
              <a:latin typeface="Montserrat"/>
              <a:ea typeface="Montserrat"/>
              <a:cs typeface="Montserrat"/>
              <a:sym typeface="Montserrat"/>
            </a:endParaRPr>
          </a:p>
        </p:txBody>
      </p:sp>
      <p:sp>
        <p:nvSpPr>
          <p:cNvPr id="4917" name="Google Shape;4917;p29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256</a:t>
            </a:fld>
            <a:endParaRPr/>
          </a:p>
        </p:txBody>
      </p:sp>
      <p:pic>
        <p:nvPicPr>
          <p:cNvPr id="4918" name="Google Shape;4918;p296"/>
          <p:cNvPicPr preferRelativeResize="0"/>
          <p:nvPr/>
        </p:nvPicPr>
        <p:blipFill>
          <a:blip r:embed="rId3">
            <a:alphaModFix/>
          </a:blip>
          <a:stretch>
            <a:fillRect/>
          </a:stretch>
        </p:blipFill>
        <p:spPr>
          <a:xfrm>
            <a:off x="4622614" y="1279312"/>
            <a:ext cx="4209676" cy="2744876"/>
          </a:xfrm>
          <a:prstGeom prst="rect">
            <a:avLst/>
          </a:prstGeom>
          <a:noFill/>
          <a:ln>
            <a:noFill/>
          </a:ln>
        </p:spPr>
      </p:pic>
      <p:sp>
        <p:nvSpPr>
          <p:cNvPr id="4919" name="Google Shape;4919;p296"/>
          <p:cNvSpPr txBox="1"/>
          <p:nvPr/>
        </p:nvSpPr>
        <p:spPr>
          <a:xfrm>
            <a:off x="311700" y="1117725"/>
            <a:ext cx="4053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Source Sans Pro"/>
                <a:ea typeface="Source Sans Pro"/>
                <a:cs typeface="Source Sans Pro"/>
                <a:sym typeface="Source Sans Pro"/>
              </a:rPr>
              <a:t>Task: Image Search </a:t>
            </a:r>
            <a:endParaRPr sz="1800" b="1">
              <a:solidFill>
                <a:schemeClr val="lt2"/>
              </a:solidFill>
              <a:latin typeface="Source Sans Pro"/>
              <a:ea typeface="Source Sans Pro"/>
              <a:cs typeface="Source Sans Pro"/>
              <a:sym typeface="Source Sans Pro"/>
            </a:endParaRPr>
          </a:p>
        </p:txBody>
      </p:sp>
      <p:cxnSp>
        <p:nvCxnSpPr>
          <p:cNvPr id="4920" name="Google Shape;4920;p29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4924"/>
        <p:cNvGrpSpPr/>
        <p:nvPr/>
      </p:nvGrpSpPr>
      <p:grpSpPr>
        <a:xfrm>
          <a:off x="0" y="0"/>
          <a:ext cx="0" cy="0"/>
          <a:chOff x="0" y="0"/>
          <a:chExt cx="0" cy="0"/>
        </a:xfrm>
      </p:grpSpPr>
      <p:sp>
        <p:nvSpPr>
          <p:cNvPr id="4925" name="Google Shape;4925;p29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ChatGPT</a:t>
            </a:r>
            <a:endParaRPr>
              <a:solidFill>
                <a:schemeClr val="dk1"/>
              </a:solidFill>
            </a:endParaRPr>
          </a:p>
        </p:txBody>
      </p:sp>
      <p:sp>
        <p:nvSpPr>
          <p:cNvPr id="4926" name="Google Shape;4926;p297"/>
          <p:cNvSpPr txBox="1">
            <a:spLocks noGrp="1"/>
          </p:cNvSpPr>
          <p:nvPr>
            <p:ph type="body" idx="1"/>
          </p:nvPr>
        </p:nvSpPr>
        <p:spPr>
          <a:xfrm>
            <a:off x="311700" y="1152475"/>
            <a:ext cx="3999900" cy="2243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zh-CN" sz="1200">
                <a:solidFill>
                  <a:schemeClr val="dk2"/>
                </a:solidFill>
                <a:latin typeface="Montserrat"/>
                <a:ea typeface="Montserrat"/>
                <a:cs typeface="Montserrat"/>
                <a:sym typeface="Montserrat"/>
              </a:rPr>
              <a:t>The image shows a narrow </a:t>
            </a:r>
            <a:r>
              <a:rPr lang="zh-CN" sz="1200" b="1">
                <a:solidFill>
                  <a:schemeClr val="dk2"/>
                </a:solidFill>
                <a:latin typeface="Montserrat"/>
                <a:ea typeface="Montserrat"/>
                <a:cs typeface="Montserrat"/>
                <a:sym typeface="Montserrat"/>
              </a:rPr>
              <a:t>cobblestone street</a:t>
            </a:r>
            <a:r>
              <a:rPr lang="zh-CN" sz="1200">
                <a:solidFill>
                  <a:schemeClr val="dk2"/>
                </a:solidFill>
                <a:latin typeface="Montserrat"/>
                <a:ea typeface="Montserrat"/>
                <a:cs typeface="Montserrat"/>
                <a:sym typeface="Montserrat"/>
              </a:rPr>
              <a:t> in a European city,</a:t>
            </a:r>
            <a:r>
              <a:rPr lang="zh-CN" sz="1200" b="1">
                <a:solidFill>
                  <a:schemeClr val="dk2"/>
                </a:solidFill>
                <a:latin typeface="Montserrat"/>
                <a:ea typeface="Montserrat"/>
                <a:cs typeface="Montserrat"/>
                <a:sym typeface="Montserrat"/>
              </a:rPr>
              <a:t> likely in Italy</a:t>
            </a:r>
            <a:r>
              <a:rPr lang="zh-CN" sz="1200">
                <a:solidFill>
                  <a:schemeClr val="dk2"/>
                </a:solidFill>
                <a:latin typeface="Montserrat"/>
                <a:ea typeface="Montserrat"/>
                <a:cs typeface="Montserrat"/>
                <a:sym typeface="Montserrat"/>
              </a:rPr>
              <a:t> based on the architecture and signage. On the right side of the street: There is a row of </a:t>
            </a:r>
            <a:r>
              <a:rPr lang="zh-CN" sz="1200" b="1">
                <a:solidFill>
                  <a:schemeClr val="dk2"/>
                </a:solidFill>
                <a:latin typeface="Montserrat"/>
                <a:ea typeface="Montserrat"/>
                <a:cs typeface="Montserrat"/>
                <a:sym typeface="Montserrat"/>
              </a:rPr>
              <a:t>modern and older-style buildings. </a:t>
            </a:r>
            <a:r>
              <a:rPr lang="zh-CN" sz="1200">
                <a:solidFill>
                  <a:schemeClr val="dk2"/>
                </a:solidFill>
                <a:latin typeface="Montserrat"/>
                <a:ea typeface="Montserrat"/>
                <a:cs typeface="Montserrat"/>
                <a:sym typeface="Montserrat"/>
              </a:rPr>
              <a:t>…….</a:t>
            </a:r>
            <a:endParaRPr sz="1200">
              <a:solidFill>
                <a:schemeClr val="dk2"/>
              </a:solidFill>
              <a:latin typeface="Montserrat"/>
              <a:ea typeface="Montserrat"/>
              <a:cs typeface="Montserrat"/>
              <a:sym typeface="Montserrat"/>
            </a:endParaRPr>
          </a:p>
        </p:txBody>
      </p:sp>
      <p:sp>
        <p:nvSpPr>
          <p:cNvPr id="4927" name="Google Shape;4927;p29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257</a:t>
            </a:fld>
            <a:endParaRPr/>
          </a:p>
        </p:txBody>
      </p:sp>
      <p:pic>
        <p:nvPicPr>
          <p:cNvPr id="4928" name="Google Shape;4928;p297"/>
          <p:cNvPicPr preferRelativeResize="0"/>
          <p:nvPr/>
        </p:nvPicPr>
        <p:blipFill>
          <a:blip r:embed="rId3">
            <a:alphaModFix/>
          </a:blip>
          <a:stretch>
            <a:fillRect/>
          </a:stretch>
        </p:blipFill>
        <p:spPr>
          <a:xfrm>
            <a:off x="5274325" y="445025"/>
            <a:ext cx="3223675" cy="2110925"/>
          </a:xfrm>
          <a:prstGeom prst="rect">
            <a:avLst/>
          </a:prstGeom>
          <a:noFill/>
          <a:ln>
            <a:noFill/>
          </a:ln>
        </p:spPr>
      </p:pic>
      <p:pic>
        <p:nvPicPr>
          <p:cNvPr id="4929" name="Google Shape;4929;p297"/>
          <p:cNvPicPr preferRelativeResize="0"/>
          <p:nvPr/>
        </p:nvPicPr>
        <p:blipFill>
          <a:blip r:embed="rId4">
            <a:alphaModFix/>
          </a:blip>
          <a:stretch>
            <a:fillRect/>
          </a:stretch>
        </p:blipFill>
        <p:spPr>
          <a:xfrm>
            <a:off x="564450" y="2331100"/>
            <a:ext cx="7841200" cy="2680700"/>
          </a:xfrm>
          <a:prstGeom prst="rect">
            <a:avLst/>
          </a:prstGeom>
          <a:noFill/>
          <a:ln>
            <a:noFill/>
          </a:ln>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4933"/>
        <p:cNvGrpSpPr/>
        <p:nvPr/>
      </p:nvGrpSpPr>
      <p:grpSpPr>
        <a:xfrm>
          <a:off x="0" y="0"/>
          <a:ext cx="0" cy="0"/>
          <a:chOff x="0" y="0"/>
          <a:chExt cx="0" cy="0"/>
        </a:xfrm>
      </p:grpSpPr>
      <p:sp>
        <p:nvSpPr>
          <p:cNvPr id="4934" name="Google Shape;4934;p29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ChatGPT</a:t>
            </a:r>
            <a:endParaRPr>
              <a:solidFill>
                <a:schemeClr val="dk1"/>
              </a:solidFill>
            </a:endParaRPr>
          </a:p>
        </p:txBody>
      </p:sp>
      <p:sp>
        <p:nvSpPr>
          <p:cNvPr id="4935" name="Google Shape;4935;p298"/>
          <p:cNvSpPr txBox="1">
            <a:spLocks noGrp="1"/>
          </p:cNvSpPr>
          <p:nvPr>
            <p:ph type="body" idx="1"/>
          </p:nvPr>
        </p:nvSpPr>
        <p:spPr>
          <a:xfrm>
            <a:off x="311700" y="1152475"/>
            <a:ext cx="3999900" cy="2243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zh-CN" sz="1200">
                <a:solidFill>
                  <a:schemeClr val="dk2"/>
                </a:solidFill>
                <a:latin typeface="Montserrat"/>
                <a:ea typeface="Montserrat"/>
                <a:cs typeface="Montserrat"/>
                <a:sym typeface="Montserrat"/>
              </a:rPr>
              <a:t>The image shows a narrow </a:t>
            </a:r>
            <a:r>
              <a:rPr lang="zh-CN" sz="1200" b="1">
                <a:solidFill>
                  <a:schemeClr val="dk2"/>
                </a:solidFill>
                <a:latin typeface="Montserrat"/>
                <a:ea typeface="Montserrat"/>
                <a:cs typeface="Montserrat"/>
                <a:sym typeface="Montserrat"/>
              </a:rPr>
              <a:t>cobblestone street</a:t>
            </a:r>
            <a:r>
              <a:rPr lang="zh-CN" sz="1200">
                <a:solidFill>
                  <a:schemeClr val="dk2"/>
                </a:solidFill>
                <a:latin typeface="Montserrat"/>
                <a:ea typeface="Montserrat"/>
                <a:cs typeface="Montserrat"/>
                <a:sym typeface="Montserrat"/>
              </a:rPr>
              <a:t> in a European city,</a:t>
            </a:r>
            <a:r>
              <a:rPr lang="zh-CN" sz="1200" b="1">
                <a:solidFill>
                  <a:schemeClr val="dk2"/>
                </a:solidFill>
                <a:latin typeface="Montserrat"/>
                <a:ea typeface="Montserrat"/>
                <a:cs typeface="Montserrat"/>
                <a:sym typeface="Montserrat"/>
              </a:rPr>
              <a:t> likely in Italy</a:t>
            </a:r>
            <a:r>
              <a:rPr lang="zh-CN" sz="1200">
                <a:solidFill>
                  <a:schemeClr val="dk2"/>
                </a:solidFill>
                <a:latin typeface="Montserrat"/>
                <a:ea typeface="Montserrat"/>
                <a:cs typeface="Montserrat"/>
                <a:sym typeface="Montserrat"/>
              </a:rPr>
              <a:t> based on the architecture and signage. On the right side of the street: There is a row of </a:t>
            </a:r>
            <a:r>
              <a:rPr lang="zh-CN" sz="1200" b="1">
                <a:solidFill>
                  <a:schemeClr val="dk2"/>
                </a:solidFill>
                <a:latin typeface="Montserrat"/>
                <a:ea typeface="Montserrat"/>
                <a:cs typeface="Montserrat"/>
                <a:sym typeface="Montserrat"/>
              </a:rPr>
              <a:t>modern and older-style buildings. </a:t>
            </a:r>
            <a:r>
              <a:rPr lang="zh-CN" sz="1200">
                <a:solidFill>
                  <a:schemeClr val="dk2"/>
                </a:solidFill>
                <a:latin typeface="Montserrat"/>
                <a:ea typeface="Montserrat"/>
                <a:cs typeface="Montserrat"/>
                <a:sym typeface="Montserrat"/>
              </a:rPr>
              <a:t>…….</a:t>
            </a:r>
            <a:endParaRPr sz="1200">
              <a:solidFill>
                <a:schemeClr val="dk2"/>
              </a:solidFill>
              <a:latin typeface="Montserrat"/>
              <a:ea typeface="Montserrat"/>
              <a:cs typeface="Montserrat"/>
              <a:sym typeface="Montserrat"/>
            </a:endParaRPr>
          </a:p>
        </p:txBody>
      </p:sp>
      <p:sp>
        <p:nvSpPr>
          <p:cNvPr id="4936" name="Google Shape;4936;p29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258</a:t>
            </a:fld>
            <a:endParaRPr/>
          </a:p>
        </p:txBody>
      </p:sp>
      <p:pic>
        <p:nvPicPr>
          <p:cNvPr id="4937" name="Google Shape;4937;p298"/>
          <p:cNvPicPr preferRelativeResize="0"/>
          <p:nvPr/>
        </p:nvPicPr>
        <p:blipFill>
          <a:blip r:embed="rId3">
            <a:alphaModFix/>
          </a:blip>
          <a:stretch>
            <a:fillRect/>
          </a:stretch>
        </p:blipFill>
        <p:spPr>
          <a:xfrm>
            <a:off x="5274325" y="445025"/>
            <a:ext cx="3223675" cy="2110925"/>
          </a:xfrm>
          <a:prstGeom prst="rect">
            <a:avLst/>
          </a:prstGeom>
          <a:noFill/>
          <a:ln>
            <a:noFill/>
          </a:ln>
        </p:spPr>
      </p:pic>
      <p:pic>
        <p:nvPicPr>
          <p:cNvPr id="4938" name="Google Shape;4938;p298"/>
          <p:cNvPicPr preferRelativeResize="0"/>
          <p:nvPr/>
        </p:nvPicPr>
        <p:blipFill>
          <a:blip r:embed="rId4">
            <a:alphaModFix/>
          </a:blip>
          <a:stretch>
            <a:fillRect/>
          </a:stretch>
        </p:blipFill>
        <p:spPr>
          <a:xfrm>
            <a:off x="564450" y="2331100"/>
            <a:ext cx="7841200" cy="2680700"/>
          </a:xfrm>
          <a:prstGeom prst="rect">
            <a:avLst/>
          </a:prstGeom>
          <a:noFill/>
          <a:ln>
            <a:noFill/>
          </a:ln>
        </p:spPr>
      </p:pic>
      <p:sp>
        <p:nvSpPr>
          <p:cNvPr id="4939" name="Google Shape;4939;p298"/>
          <p:cNvSpPr txBox="1"/>
          <p:nvPr/>
        </p:nvSpPr>
        <p:spPr>
          <a:xfrm>
            <a:off x="2320100" y="3764175"/>
            <a:ext cx="5030100" cy="46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Relevant images, but not at the same location!</a:t>
            </a:r>
            <a:endParaRPr sz="1800" b="1">
              <a:solidFill>
                <a:schemeClr val="dk1"/>
              </a:solidFill>
              <a:latin typeface="Source Sans Pro"/>
              <a:ea typeface="Source Sans Pro"/>
              <a:cs typeface="Source Sans Pro"/>
              <a:sym typeface="Source Sans Pro"/>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4943"/>
        <p:cNvGrpSpPr/>
        <p:nvPr/>
      </p:nvGrpSpPr>
      <p:grpSpPr>
        <a:xfrm>
          <a:off x="0" y="0"/>
          <a:ext cx="0" cy="0"/>
          <a:chOff x="0" y="0"/>
          <a:chExt cx="0" cy="0"/>
        </a:xfrm>
      </p:grpSpPr>
      <p:sp>
        <p:nvSpPr>
          <p:cNvPr id="4944" name="Google Shape;4944;p29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Google </a:t>
            </a:r>
            <a:endParaRPr>
              <a:solidFill>
                <a:schemeClr val="dk1"/>
              </a:solidFill>
            </a:endParaRPr>
          </a:p>
        </p:txBody>
      </p:sp>
      <p:sp>
        <p:nvSpPr>
          <p:cNvPr id="4945" name="Google Shape;4945;p29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1200"/>
              </a:spcAft>
              <a:buNone/>
            </a:pPr>
            <a:r>
              <a:rPr lang="zh-CN" b="1">
                <a:solidFill>
                  <a:schemeClr val="dk2"/>
                </a:solidFill>
                <a:latin typeface="Montserrat"/>
                <a:ea typeface="Montserrat"/>
                <a:cs typeface="Montserrat"/>
                <a:sym typeface="Montserrat"/>
              </a:rPr>
              <a:t>Google Image Search</a:t>
            </a:r>
            <a:r>
              <a:rPr lang="zh-CN">
                <a:solidFill>
                  <a:schemeClr val="dk2"/>
                </a:solidFill>
                <a:latin typeface="Montserrat"/>
                <a:ea typeface="Montserrat"/>
                <a:cs typeface="Montserrat"/>
                <a:sym typeface="Montserrat"/>
              </a:rPr>
              <a:t> (image as a query) can find the exact image/location in </a:t>
            </a:r>
            <a:r>
              <a:rPr lang="zh-CN" b="1">
                <a:solidFill>
                  <a:schemeClr val="dk1"/>
                </a:solidFill>
                <a:latin typeface="Montserrat"/>
                <a:ea typeface="Montserrat"/>
                <a:cs typeface="Montserrat"/>
                <a:sym typeface="Montserrat"/>
              </a:rPr>
              <a:t>Padua Italy.</a:t>
            </a:r>
            <a:endParaRPr b="1">
              <a:solidFill>
                <a:schemeClr val="dk1"/>
              </a:solidFill>
              <a:latin typeface="Montserrat"/>
              <a:ea typeface="Montserrat"/>
              <a:cs typeface="Montserrat"/>
              <a:sym typeface="Montserrat"/>
            </a:endParaRPr>
          </a:p>
        </p:txBody>
      </p:sp>
      <p:sp>
        <p:nvSpPr>
          <p:cNvPr id="4946" name="Google Shape;4946;p29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259</a:t>
            </a:fld>
            <a:endParaRPr/>
          </a:p>
        </p:txBody>
      </p:sp>
      <p:pic>
        <p:nvPicPr>
          <p:cNvPr id="4947" name="Google Shape;4947;p299"/>
          <p:cNvPicPr preferRelativeResize="0"/>
          <p:nvPr/>
        </p:nvPicPr>
        <p:blipFill>
          <a:blip r:embed="rId3">
            <a:alphaModFix/>
          </a:blip>
          <a:stretch>
            <a:fillRect/>
          </a:stretch>
        </p:blipFill>
        <p:spPr>
          <a:xfrm>
            <a:off x="4078475" y="713914"/>
            <a:ext cx="4924125" cy="3930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rgbClr val="1A1D21"/>
                </a:solidFill>
              </a:rPr>
              <a:t>3. Multi-(Language|Modal|etc.)</a:t>
            </a:r>
            <a:endParaRPr b="1">
              <a:solidFill>
                <a:srgbClr val="1A1D21"/>
              </a:solidFill>
            </a:endParaRPr>
          </a:p>
          <a:p>
            <a:pPr marL="0" lvl="0" indent="0" algn="l" rtl="0">
              <a:spcBef>
                <a:spcPts val="1200"/>
              </a:spcBef>
              <a:spcAft>
                <a:spcPts val="1200"/>
              </a:spcAft>
              <a:buNone/>
            </a:pPr>
            <a:r>
              <a:rPr lang="zh-CN">
                <a:solidFill>
                  <a:srgbClr val="1A1D21"/>
                </a:solidFill>
              </a:rPr>
              <a:t>Machine learning allows us to map various modalities, languages, etc. into the same sparse representation space.</a:t>
            </a:r>
            <a:endParaRPr>
              <a:solidFill>
                <a:srgbClr val="1A1D21"/>
              </a:solidFill>
            </a:endParaRPr>
          </a:p>
        </p:txBody>
      </p:sp>
      <p:sp>
        <p:nvSpPr>
          <p:cNvPr id="472" name="Google Shape;472;p6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Why Learned?</a:t>
            </a:r>
            <a:endParaRPr/>
          </a:p>
        </p:txBody>
      </p:sp>
      <p:sp>
        <p:nvSpPr>
          <p:cNvPr id="473" name="Google Shape;473;p62"/>
          <p:cNvSpPr txBox="1">
            <a:spLocks noGrp="1"/>
          </p:cNvSpPr>
          <p:nvPr>
            <p:ph type="body" idx="1"/>
          </p:nvPr>
        </p:nvSpPr>
        <p:spPr>
          <a:xfrm>
            <a:off x="684200" y="3460675"/>
            <a:ext cx="1919400" cy="11082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fontScale="77500" lnSpcReduction="20000"/>
          </a:bodyPr>
          <a:lstStyle/>
          <a:p>
            <a:pPr marL="0" lvl="0" indent="0" algn="l" rtl="0">
              <a:spcBef>
                <a:spcPts val="0"/>
              </a:spcBef>
              <a:spcAft>
                <a:spcPts val="1200"/>
              </a:spcAft>
              <a:buNone/>
            </a:pPr>
            <a:r>
              <a:rPr lang="zh-CN" sz="1700" b="1">
                <a:solidFill>
                  <a:srgbClr val="1A1D21"/>
                </a:solidFill>
                <a:latin typeface="Courier New"/>
                <a:ea typeface="Courier New"/>
                <a:cs typeface="Courier New"/>
                <a:sym typeface="Courier New"/>
              </a:rPr>
              <a:t>Rivers in Italy total about 1,200, and give rise, compared to</a:t>
            </a:r>
            <a:r>
              <a:rPr lang="zh-CN" sz="1700">
                <a:solidFill>
                  <a:srgbClr val="000000"/>
                </a:solidFill>
                <a:latin typeface="Courier New"/>
                <a:ea typeface="Courier New"/>
                <a:cs typeface="Courier New"/>
                <a:sym typeface="Courier New"/>
              </a:rPr>
              <a:t>...</a:t>
            </a:r>
            <a:endParaRPr sz="1500" b="1">
              <a:solidFill>
                <a:srgbClr val="1A1D21"/>
              </a:solidFill>
            </a:endParaRPr>
          </a:p>
        </p:txBody>
      </p:sp>
      <p:sp>
        <p:nvSpPr>
          <p:cNvPr id="474" name="Google Shape;474;p62"/>
          <p:cNvSpPr txBox="1">
            <a:spLocks noGrp="1"/>
          </p:cNvSpPr>
          <p:nvPr>
            <p:ph type="body" idx="1"/>
          </p:nvPr>
        </p:nvSpPr>
        <p:spPr>
          <a:xfrm>
            <a:off x="3471875" y="3460675"/>
            <a:ext cx="1724400" cy="11082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fontScale="70000" lnSpcReduction="20000"/>
          </a:bodyPr>
          <a:lstStyle/>
          <a:p>
            <a:pPr marL="0" lvl="0" indent="0" algn="l" rtl="0">
              <a:spcBef>
                <a:spcPts val="0"/>
              </a:spcBef>
              <a:spcAft>
                <a:spcPts val="0"/>
              </a:spcAft>
              <a:buNone/>
            </a:pPr>
            <a:r>
              <a:rPr lang="zh-CN" sz="1500" b="1">
                <a:solidFill>
                  <a:srgbClr val="1A1D21"/>
                </a:solidFill>
              </a:rPr>
              <a:t>I fiumi in Italia sono circa 1.200 e, rispetto ad altri paesi europei, danno origine a un elevato numero di foci marine. </a:t>
            </a:r>
            <a:endParaRPr sz="1500" b="1">
              <a:solidFill>
                <a:srgbClr val="1A1D21"/>
              </a:solidFill>
            </a:endParaRPr>
          </a:p>
        </p:txBody>
      </p:sp>
      <p:cxnSp>
        <p:nvCxnSpPr>
          <p:cNvPr id="475" name="Google Shape;475;p62"/>
          <p:cNvCxnSpPr/>
          <p:nvPr/>
        </p:nvCxnSpPr>
        <p:spPr>
          <a:xfrm rot="10800000" flipH="1">
            <a:off x="1643300" y="3047988"/>
            <a:ext cx="1200" cy="334200"/>
          </a:xfrm>
          <a:prstGeom prst="straightConnector1">
            <a:avLst/>
          </a:prstGeom>
          <a:noFill/>
          <a:ln w="19050" cap="flat" cmpd="sng">
            <a:solidFill>
              <a:srgbClr val="000000"/>
            </a:solidFill>
            <a:prstDash val="solid"/>
            <a:round/>
            <a:headEnd type="none" w="sm" len="sm"/>
            <a:tailEnd type="triangle" w="med" len="med"/>
          </a:ln>
        </p:spPr>
      </p:cxnSp>
      <p:sp>
        <p:nvSpPr>
          <p:cNvPr id="476" name="Google Shape;476;p62"/>
          <p:cNvSpPr txBox="1"/>
          <p:nvPr/>
        </p:nvSpPr>
        <p:spPr>
          <a:xfrm>
            <a:off x="580700" y="2643650"/>
            <a:ext cx="24351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700"/>
              <a:buFont typeface="Arial"/>
              <a:buNone/>
            </a:pPr>
            <a:r>
              <a:rPr lang="zh-CN" sz="1700" b="1">
                <a:latin typeface="Courier New"/>
                <a:ea typeface="Courier New"/>
                <a:cs typeface="Courier New"/>
                <a:sym typeface="Courier New"/>
              </a:rPr>
              <a:t>{rivers: 1.7, …}</a:t>
            </a:r>
            <a:endParaRPr sz="1700" b="0" i="0" u="none" strike="noStrike" cap="none">
              <a:solidFill>
                <a:srgbClr val="000000"/>
              </a:solidFill>
              <a:latin typeface="Courier New"/>
              <a:ea typeface="Courier New"/>
              <a:cs typeface="Courier New"/>
              <a:sym typeface="Courier New"/>
            </a:endParaRPr>
          </a:p>
        </p:txBody>
      </p:sp>
      <p:cxnSp>
        <p:nvCxnSpPr>
          <p:cNvPr id="477" name="Google Shape;477;p62"/>
          <p:cNvCxnSpPr/>
          <p:nvPr/>
        </p:nvCxnSpPr>
        <p:spPr>
          <a:xfrm rot="10800000" flipH="1">
            <a:off x="4333475" y="3047988"/>
            <a:ext cx="1200" cy="334200"/>
          </a:xfrm>
          <a:prstGeom prst="straightConnector1">
            <a:avLst/>
          </a:prstGeom>
          <a:noFill/>
          <a:ln w="19050" cap="flat" cmpd="sng">
            <a:solidFill>
              <a:srgbClr val="000000"/>
            </a:solidFill>
            <a:prstDash val="solid"/>
            <a:round/>
            <a:headEnd type="none" w="sm" len="sm"/>
            <a:tailEnd type="triangle" w="med" len="med"/>
          </a:ln>
        </p:spPr>
      </p:cxnSp>
      <p:sp>
        <p:nvSpPr>
          <p:cNvPr id="478" name="Google Shape;478;p62"/>
          <p:cNvSpPr txBox="1"/>
          <p:nvPr/>
        </p:nvSpPr>
        <p:spPr>
          <a:xfrm>
            <a:off x="3270875" y="2643650"/>
            <a:ext cx="24351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700"/>
              <a:buFont typeface="Arial"/>
              <a:buNone/>
            </a:pPr>
            <a:r>
              <a:rPr lang="zh-CN" sz="1700" b="1">
                <a:latin typeface="Courier New"/>
                <a:ea typeface="Courier New"/>
                <a:cs typeface="Courier New"/>
                <a:sym typeface="Courier New"/>
              </a:rPr>
              <a:t>{rivers: 1.7, …}</a:t>
            </a:r>
            <a:endParaRPr sz="1700" b="0" i="0" u="none" strike="noStrike" cap="none">
              <a:solidFill>
                <a:srgbClr val="000000"/>
              </a:solidFill>
              <a:latin typeface="Courier New"/>
              <a:ea typeface="Courier New"/>
              <a:cs typeface="Courier New"/>
              <a:sym typeface="Courier New"/>
            </a:endParaRPr>
          </a:p>
        </p:txBody>
      </p:sp>
      <p:cxnSp>
        <p:nvCxnSpPr>
          <p:cNvPr id="479" name="Google Shape;479;p62"/>
          <p:cNvCxnSpPr/>
          <p:nvPr/>
        </p:nvCxnSpPr>
        <p:spPr>
          <a:xfrm rot="10800000" flipH="1">
            <a:off x="7239650" y="3124188"/>
            <a:ext cx="1200" cy="334200"/>
          </a:xfrm>
          <a:prstGeom prst="straightConnector1">
            <a:avLst/>
          </a:prstGeom>
          <a:noFill/>
          <a:ln w="19050" cap="flat" cmpd="sng">
            <a:solidFill>
              <a:srgbClr val="000000"/>
            </a:solidFill>
            <a:prstDash val="solid"/>
            <a:round/>
            <a:headEnd type="none" w="sm" len="sm"/>
            <a:tailEnd type="triangle" w="med" len="med"/>
          </a:ln>
        </p:spPr>
      </p:cxnSp>
      <p:sp>
        <p:nvSpPr>
          <p:cNvPr id="480" name="Google Shape;480;p62"/>
          <p:cNvSpPr txBox="1"/>
          <p:nvPr/>
        </p:nvSpPr>
        <p:spPr>
          <a:xfrm>
            <a:off x="6177050" y="2719850"/>
            <a:ext cx="24351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700"/>
              <a:buFont typeface="Arial"/>
              <a:buNone/>
            </a:pPr>
            <a:r>
              <a:rPr lang="zh-CN" sz="1700" b="1">
                <a:latin typeface="Courier New"/>
                <a:ea typeface="Courier New"/>
                <a:cs typeface="Courier New"/>
                <a:sym typeface="Courier New"/>
              </a:rPr>
              <a:t>{rivers: 1.7, …}</a:t>
            </a:r>
            <a:endParaRPr sz="1700" b="0" i="0" u="none" strike="noStrike" cap="none">
              <a:solidFill>
                <a:srgbClr val="000000"/>
              </a:solidFill>
              <a:latin typeface="Courier New"/>
              <a:ea typeface="Courier New"/>
              <a:cs typeface="Courier New"/>
              <a:sym typeface="Courier New"/>
            </a:endParaRPr>
          </a:p>
        </p:txBody>
      </p:sp>
      <p:pic>
        <p:nvPicPr>
          <p:cNvPr id="481" name="Google Shape;481;p62"/>
          <p:cNvPicPr preferRelativeResize="0"/>
          <p:nvPr/>
        </p:nvPicPr>
        <p:blipFill>
          <a:blip r:embed="rId3">
            <a:alphaModFix/>
          </a:blip>
          <a:stretch>
            <a:fillRect/>
          </a:stretch>
        </p:blipFill>
        <p:spPr>
          <a:xfrm>
            <a:off x="6458062" y="3629540"/>
            <a:ext cx="1564374" cy="1042275"/>
          </a:xfrm>
          <a:prstGeom prst="rect">
            <a:avLst/>
          </a:prstGeom>
          <a:noFill/>
          <a:ln>
            <a:noFill/>
          </a:ln>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4951"/>
        <p:cNvGrpSpPr/>
        <p:nvPr/>
      </p:nvGrpSpPr>
      <p:grpSpPr>
        <a:xfrm>
          <a:off x="0" y="0"/>
          <a:ext cx="0" cy="0"/>
          <a:chOff x="0" y="0"/>
          <a:chExt cx="0" cy="0"/>
        </a:xfrm>
      </p:grpSpPr>
      <p:sp>
        <p:nvSpPr>
          <p:cNvPr id="4952" name="Google Shape;4952;p30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chemeClr val="dk1"/>
                </a:solidFill>
              </a:rPr>
              <a:t>Google</a:t>
            </a:r>
            <a:endParaRPr>
              <a:solidFill>
                <a:schemeClr val="dk1"/>
              </a:solidFill>
            </a:endParaRPr>
          </a:p>
        </p:txBody>
      </p:sp>
      <p:sp>
        <p:nvSpPr>
          <p:cNvPr id="4953" name="Google Shape;4953;p30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1200"/>
              </a:spcAft>
              <a:buNone/>
            </a:pPr>
            <a:r>
              <a:rPr lang="zh-CN" b="1">
                <a:solidFill>
                  <a:schemeClr val="dk2"/>
                </a:solidFill>
                <a:latin typeface="Montserrat"/>
                <a:ea typeface="Montserrat"/>
                <a:cs typeface="Montserrat"/>
                <a:sym typeface="Montserrat"/>
              </a:rPr>
              <a:t>Google Image Search</a:t>
            </a:r>
            <a:r>
              <a:rPr lang="zh-CN">
                <a:solidFill>
                  <a:schemeClr val="dk2"/>
                </a:solidFill>
                <a:latin typeface="Montserrat"/>
                <a:ea typeface="Montserrat"/>
                <a:cs typeface="Montserrat"/>
                <a:sym typeface="Montserrat"/>
              </a:rPr>
              <a:t> (image as a query) can find the exact image/location in </a:t>
            </a:r>
            <a:r>
              <a:rPr lang="zh-CN" b="1">
                <a:solidFill>
                  <a:schemeClr val="dk1"/>
                </a:solidFill>
                <a:latin typeface="Montserrat"/>
                <a:ea typeface="Montserrat"/>
                <a:cs typeface="Montserrat"/>
                <a:sym typeface="Montserrat"/>
              </a:rPr>
              <a:t>Padua Italy.</a:t>
            </a:r>
            <a:endParaRPr b="1">
              <a:solidFill>
                <a:schemeClr val="dk1"/>
              </a:solidFill>
              <a:latin typeface="Montserrat"/>
              <a:ea typeface="Montserrat"/>
              <a:cs typeface="Montserrat"/>
              <a:sym typeface="Montserrat"/>
            </a:endParaRPr>
          </a:p>
        </p:txBody>
      </p:sp>
      <p:sp>
        <p:nvSpPr>
          <p:cNvPr id="4954" name="Google Shape;4954;p30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260</a:t>
            </a:fld>
            <a:endParaRPr/>
          </a:p>
        </p:txBody>
      </p:sp>
      <p:pic>
        <p:nvPicPr>
          <p:cNvPr id="4955" name="Google Shape;4955;p300"/>
          <p:cNvPicPr preferRelativeResize="0"/>
          <p:nvPr/>
        </p:nvPicPr>
        <p:blipFill>
          <a:blip r:embed="rId3">
            <a:alphaModFix/>
          </a:blip>
          <a:stretch>
            <a:fillRect/>
          </a:stretch>
        </p:blipFill>
        <p:spPr>
          <a:xfrm>
            <a:off x="4078475" y="713914"/>
            <a:ext cx="4924125" cy="3930725"/>
          </a:xfrm>
          <a:prstGeom prst="rect">
            <a:avLst/>
          </a:prstGeom>
          <a:noFill/>
          <a:ln>
            <a:noFill/>
          </a:ln>
        </p:spPr>
      </p:pic>
      <p:sp>
        <p:nvSpPr>
          <p:cNvPr id="4956" name="Google Shape;4956;p300"/>
          <p:cNvSpPr txBox="1"/>
          <p:nvPr/>
        </p:nvSpPr>
        <p:spPr>
          <a:xfrm>
            <a:off x="311700" y="3360200"/>
            <a:ext cx="4520702" cy="7389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Can this be solved by lexical presentations alone?</a:t>
            </a:r>
            <a:endParaRPr sz="1800" b="1">
              <a:solidFill>
                <a:schemeClr val="dk1"/>
              </a:solidFill>
              <a:latin typeface="Source Sans Pro"/>
              <a:ea typeface="Source Sans Pro"/>
              <a:cs typeface="Source Sans Pro"/>
              <a:sym typeface="Source Sans Pro"/>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4960"/>
        <p:cNvGrpSpPr/>
        <p:nvPr/>
      </p:nvGrpSpPr>
      <p:grpSpPr>
        <a:xfrm>
          <a:off x="0" y="0"/>
          <a:ext cx="0" cy="0"/>
          <a:chOff x="0" y="0"/>
          <a:chExt cx="0" cy="0"/>
        </a:xfrm>
      </p:grpSpPr>
      <p:sp>
        <p:nvSpPr>
          <p:cNvPr id="4961" name="Google Shape;4961;p301"/>
          <p:cNvSpPr txBox="1">
            <a:spLocks noGrp="1"/>
          </p:cNvSpPr>
          <p:nvPr>
            <p:ph type="body" idx="1"/>
          </p:nvPr>
        </p:nvSpPr>
        <p:spPr>
          <a:xfrm>
            <a:off x="311700" y="445025"/>
            <a:ext cx="8520600" cy="41238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zh-CN" sz="3200" b="1"/>
              <a:t>Any Questions?</a:t>
            </a:r>
            <a:endParaRPr sz="3200" b="1"/>
          </a:p>
        </p:txBody>
      </p:sp>
      <p:sp>
        <p:nvSpPr>
          <p:cNvPr id="4962" name="Google Shape;4962;p30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261</a:t>
            </a:fld>
            <a:endParaRPr/>
          </a:p>
        </p:txBody>
      </p:sp>
      <p:pic>
        <p:nvPicPr>
          <p:cNvPr id="4963" name="Google Shape;4963;p301" descr="a penguin wearing a black hat with the words thank you above it (Provided by Tenor)"/>
          <p:cNvPicPr preferRelativeResize="0"/>
          <p:nvPr/>
        </p:nvPicPr>
        <p:blipFill>
          <a:blip r:embed="rId3">
            <a:alphaModFix/>
          </a:blip>
          <a:stretch>
            <a:fillRect/>
          </a:stretch>
        </p:blipFill>
        <p:spPr>
          <a:xfrm>
            <a:off x="3742950" y="525650"/>
            <a:ext cx="1513425" cy="1513425"/>
          </a:xfrm>
          <a:prstGeom prst="rect">
            <a:avLst/>
          </a:prstGeom>
          <a:noFill/>
          <a:ln>
            <a:noFill/>
          </a:ln>
        </p:spPr>
      </p:pic>
      <p:sp>
        <p:nvSpPr>
          <p:cNvPr id="4964" name="Google Shape;4964;p301"/>
          <p:cNvSpPr txBox="1"/>
          <p:nvPr/>
        </p:nvSpPr>
        <p:spPr>
          <a:xfrm>
            <a:off x="381000" y="4412550"/>
            <a:ext cx="8520600" cy="3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zh-CN" sz="1800" b="1">
                <a:solidFill>
                  <a:schemeClr val="dk2"/>
                </a:solidFill>
                <a:latin typeface="Source Sans Pro"/>
                <a:ea typeface="Source Sans Pro"/>
                <a:cs typeface="Source Sans Pro"/>
                <a:sym typeface="Source Sans Pro"/>
              </a:rPr>
              <a:t>Next</a:t>
            </a:r>
            <a:r>
              <a:rPr lang="zh-CN" sz="1800">
                <a:solidFill>
                  <a:schemeClr val="dk2"/>
                </a:solidFill>
                <a:latin typeface="Source Sans Pro"/>
                <a:ea typeface="Source Sans Pro"/>
                <a:cs typeface="Source Sans Pro"/>
                <a:sym typeface="Source Sans Pro"/>
              </a:rPr>
              <a:t>: </a:t>
            </a:r>
            <a:r>
              <a:rPr lang="zh-CN" sz="1800" b="1">
                <a:solidFill>
                  <a:schemeClr val="dk2"/>
                </a:solidFill>
                <a:latin typeface="Source Sans Pro"/>
                <a:ea typeface="Source Sans Pro"/>
                <a:cs typeface="Source Sans Pro"/>
                <a:sym typeface="Source Sans Pro"/>
              </a:rPr>
              <a:t>Indexing</a:t>
            </a:r>
            <a:endParaRPr sz="1800" b="1">
              <a:solidFill>
                <a:schemeClr val="lt2"/>
              </a:solidFill>
              <a:latin typeface="Source Sans Pro"/>
              <a:ea typeface="Source Sans Pro"/>
              <a:cs typeface="Source Sans Pro"/>
              <a:sym typeface="Source Sans Pro"/>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4968"/>
        <p:cNvGrpSpPr/>
        <p:nvPr/>
      </p:nvGrpSpPr>
      <p:grpSpPr>
        <a:xfrm>
          <a:off x="0" y="0"/>
          <a:ext cx="0" cy="0"/>
          <a:chOff x="0" y="0"/>
          <a:chExt cx="0" cy="0"/>
        </a:xfrm>
      </p:grpSpPr>
      <p:sp>
        <p:nvSpPr>
          <p:cNvPr id="4969" name="Google Shape;4969;p302"/>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Indexing and Retrieving </a:t>
            </a:r>
            <a:endParaRPr/>
          </a:p>
        </p:txBody>
      </p:sp>
      <p:sp>
        <p:nvSpPr>
          <p:cNvPr id="4970" name="Google Shape;4970;p302"/>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fontScale="92500" lnSpcReduction="10000"/>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SIGIR 2025 Tutorial</a:t>
            </a:r>
            <a:br>
              <a:rPr lang="zh-CN" sz="2500" b="1">
                <a:solidFill>
                  <a:schemeClr val="dk2"/>
                </a:solidFill>
                <a:latin typeface="Raleway"/>
                <a:ea typeface="Raleway"/>
                <a:cs typeface="Raleway"/>
                <a:sym typeface="Raleway"/>
              </a:rPr>
            </a:br>
            <a:r>
              <a:rPr lang="zh-CN" sz="2500" b="1">
                <a:solidFill>
                  <a:srgbClr val="999999"/>
                </a:solidFill>
                <a:latin typeface="Raleway"/>
                <a:ea typeface="Raleway"/>
                <a:cs typeface="Raleway"/>
                <a:sym typeface="Raleway"/>
              </a:rPr>
              <a:t>Cosimo Rulli</a:t>
            </a:r>
            <a:endParaRPr sz="1600">
              <a:solidFill>
                <a:srgbClr val="999999"/>
              </a:solidFill>
              <a:latin typeface="Raleway"/>
              <a:ea typeface="Raleway"/>
              <a:cs typeface="Raleway"/>
              <a:sym typeface="Raleway"/>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4974"/>
        <p:cNvGrpSpPr/>
        <p:nvPr/>
      </p:nvGrpSpPr>
      <p:grpSpPr>
        <a:xfrm>
          <a:off x="0" y="0"/>
          <a:ext cx="0" cy="0"/>
          <a:chOff x="0" y="0"/>
          <a:chExt cx="0" cy="0"/>
        </a:xfrm>
      </p:grpSpPr>
      <p:sp>
        <p:nvSpPr>
          <p:cNvPr id="4975" name="Google Shape;4975;p303"/>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4976" name="Google Shape;4976;p303"/>
          <p:cNvSpPr txBox="1"/>
          <p:nvPr/>
        </p:nvSpPr>
        <p:spPr>
          <a:xfrm>
            <a:off x="1461925" y="1152475"/>
            <a:ext cx="73704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zh-CN" sz="1700">
                <a:solidFill>
                  <a:srgbClr val="000000"/>
                </a:solidFill>
              </a:rPr>
              <a:t>Introduction</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Datasets and Evaluation</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LSR Framework </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Training LSR</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Modalities</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English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Multilingual Text</a:t>
            </a:r>
            <a:endParaRPr sz="1700">
              <a:solidFill>
                <a:srgbClr val="000000"/>
              </a:solidFill>
            </a:endParaRPr>
          </a:p>
          <a:p>
            <a:pPr marL="457200" lvl="0" indent="-336550" algn="l" rtl="0">
              <a:lnSpc>
                <a:spcPct val="115000"/>
              </a:lnSpc>
              <a:spcBef>
                <a:spcPts val="0"/>
              </a:spcBef>
              <a:spcAft>
                <a:spcPts val="0"/>
              </a:spcAft>
              <a:buClr>
                <a:schemeClr val="dk2"/>
              </a:buClr>
              <a:buSzPts val="1700"/>
              <a:buFont typeface="Arial"/>
              <a:buChar char="●"/>
            </a:pPr>
            <a:r>
              <a:rPr lang="zh-CN" sz="1700">
                <a:solidFill>
                  <a:schemeClr val="dk2"/>
                </a:solidFill>
              </a:rPr>
              <a:t>Multimodal Data</a:t>
            </a:r>
            <a:r>
              <a:rPr lang="zh-CN" sz="1700" b="1">
                <a:solidFill>
                  <a:schemeClr val="dk2"/>
                </a:solidFill>
              </a:rPr>
              <a:t> </a:t>
            </a:r>
            <a:endParaRPr sz="1700" b="1">
              <a:solidFill>
                <a:schemeClr val="dk2"/>
              </a:solidFill>
            </a:endParaRPr>
          </a:p>
          <a:p>
            <a:pPr marL="0" lvl="0" indent="0" algn="l" rtl="0">
              <a:lnSpc>
                <a:spcPct val="115000"/>
              </a:lnSpc>
              <a:spcBef>
                <a:spcPts val="0"/>
              </a:spcBef>
              <a:spcAft>
                <a:spcPts val="0"/>
              </a:spcAft>
              <a:buNone/>
            </a:pPr>
            <a:r>
              <a:rPr lang="zh-CN" sz="1700" b="1">
                <a:solidFill>
                  <a:schemeClr val="dk1"/>
                </a:solidFill>
              </a:rPr>
              <a:t>Indexing &amp; efficiency ← now</a:t>
            </a:r>
            <a:endParaRPr sz="1700" b="1">
              <a:solidFill>
                <a:schemeClr val="dk1"/>
              </a:solidFill>
            </a:endParaRPr>
          </a:p>
          <a:p>
            <a:pPr marL="0" lvl="0" indent="0" algn="l" rtl="0">
              <a:lnSpc>
                <a:spcPct val="115000"/>
              </a:lnSpc>
              <a:spcBef>
                <a:spcPts val="0"/>
              </a:spcBef>
              <a:spcAft>
                <a:spcPts val="0"/>
              </a:spcAft>
              <a:buNone/>
            </a:pPr>
            <a:r>
              <a:rPr lang="zh-CN" sz="1700">
                <a:solidFill>
                  <a:srgbClr val="000000"/>
                </a:solidFill>
              </a:rPr>
              <a:t>Hybrid dense-sparse retrieval</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Conclusion</a:t>
            </a:r>
            <a:endParaRPr sz="1700">
              <a:solidFill>
                <a:srgbClr val="000000"/>
              </a:solidFill>
              <a:latin typeface="Courier New"/>
              <a:ea typeface="Courier New"/>
              <a:cs typeface="Courier New"/>
              <a:sym typeface="Courier New"/>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4980"/>
        <p:cNvGrpSpPr/>
        <p:nvPr/>
      </p:nvGrpSpPr>
      <p:grpSpPr>
        <a:xfrm>
          <a:off x="0" y="0"/>
          <a:ext cx="0" cy="0"/>
          <a:chOff x="0" y="0"/>
          <a:chExt cx="0" cy="0"/>
        </a:xfrm>
      </p:grpSpPr>
      <p:sp>
        <p:nvSpPr>
          <p:cNvPr id="4981" name="Google Shape;4981;p30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a:t>Retrieval as Vector Search</a:t>
            </a:r>
            <a:endParaRPr/>
          </a:p>
        </p:txBody>
      </p:sp>
      <p:sp>
        <p:nvSpPr>
          <p:cNvPr id="4982" name="Google Shape;4982;p304"/>
          <p:cNvSpPr txBox="1">
            <a:spLocks noGrp="1"/>
          </p:cNvSpPr>
          <p:nvPr>
            <p:ph type="body" idx="1"/>
          </p:nvPr>
        </p:nvSpPr>
        <p:spPr>
          <a:xfrm>
            <a:off x="311700" y="1152475"/>
            <a:ext cx="5204700" cy="3416400"/>
          </a:xfrm>
          <a:prstGeom prst="rect">
            <a:avLst/>
          </a:prstGeom>
        </p:spPr>
        <p:txBody>
          <a:bodyPr spcFirstLastPara="1" wrap="square" lIns="91425" tIns="91425" rIns="91425" bIns="91425" anchor="t" anchorCtr="0">
            <a:normAutofit/>
          </a:bodyPr>
          <a:lstStyle/>
          <a:p>
            <a:pPr indent="0">
              <a:buClr>
                <a:srgbClr val="7F7F7F"/>
              </a:buClr>
              <a:buNone/>
            </a:pPr>
            <a:endParaRPr lang="it-IT" altLang="zh-CN">
              <a:solidFill>
                <a:srgbClr val="7F7F7F"/>
              </a:solidFill>
            </a:endParaRPr>
          </a:p>
          <a:p>
            <a:pPr lvl="0" algn="l" rtl="0">
              <a:lnSpc>
                <a:spcPct val="114999"/>
              </a:lnSpc>
              <a:spcBef>
                <a:spcPts val="1200"/>
              </a:spcBef>
              <a:spcAft>
                <a:spcPts val="0"/>
              </a:spcAft>
              <a:buClr>
                <a:srgbClr val="000000"/>
              </a:buClr>
              <a:buSzPts val="1800"/>
              <a:buChar char="-"/>
            </a:pPr>
            <a:r>
              <a:rPr lang="zh-CN">
                <a:solidFill>
                  <a:schemeClr val="dk2"/>
                </a:solidFill>
              </a:rPr>
              <a:t>LSR encodes text into learned bag of words,</a:t>
            </a:r>
            <a:br>
              <a:rPr lang="zh-CN">
                <a:solidFill>
                  <a:schemeClr val="dk2"/>
                </a:solidFill>
              </a:rPr>
            </a:br>
            <a:r>
              <a:rPr lang="zh-CN">
                <a:solidFill>
                  <a:schemeClr val="dk2"/>
                </a:solidFill>
              </a:rPr>
              <a:t>represented as </a:t>
            </a:r>
            <a:r>
              <a:rPr lang="zh-CN" b="1">
                <a:solidFill>
                  <a:schemeClr val="dk2"/>
                </a:solidFill>
              </a:rPr>
              <a:t>sparse vectors.</a:t>
            </a:r>
            <a:endParaRPr lang="en-US" altLang="zh-CN" b="1">
              <a:solidFill>
                <a:schemeClr val="dk2"/>
              </a:solidFill>
            </a:endParaRPr>
          </a:p>
          <a:p>
            <a:pPr marL="457200" lvl="0" indent="-342900" algn="l" rtl="0">
              <a:spcBef>
                <a:spcPts val="1200"/>
              </a:spcBef>
              <a:spcAft>
                <a:spcPts val="0"/>
              </a:spcAft>
              <a:buClr>
                <a:schemeClr val="dk2"/>
              </a:buClr>
              <a:buSzPts val="1800"/>
              <a:buChar char="-"/>
            </a:pPr>
            <a:r>
              <a:rPr lang="en-US" altLang="zh-CN">
                <a:solidFill>
                  <a:schemeClr val="dk2"/>
                </a:solidFill>
              </a:rPr>
              <a:t>Queries and documents are encoded </a:t>
            </a:r>
            <a:r>
              <a:rPr lang="en-US" altLang="zh-CN" b="1">
                <a:solidFill>
                  <a:schemeClr val="dk2"/>
                </a:solidFill>
              </a:rPr>
              <a:t>separately</a:t>
            </a:r>
            <a:r>
              <a:rPr lang="en-US" altLang="zh-CN">
                <a:solidFill>
                  <a:schemeClr val="dk2"/>
                </a:solidFill>
              </a:rPr>
              <a:t>.</a:t>
            </a:r>
          </a:p>
          <a:p>
            <a:pPr>
              <a:spcBef>
                <a:spcPts val="1200"/>
              </a:spcBef>
              <a:buClr>
                <a:schemeClr val="dk2"/>
              </a:buClr>
              <a:buChar char="-"/>
            </a:pPr>
            <a:r>
              <a:rPr lang="en-US" altLang="zh-CN">
                <a:solidFill>
                  <a:schemeClr val="dk2"/>
                </a:solidFill>
              </a:rPr>
              <a:t>Retrieval is cast as a </a:t>
            </a:r>
            <a:r>
              <a:rPr lang="en-US" altLang="zh-CN" b="1">
                <a:solidFill>
                  <a:schemeClr val="dk2"/>
                </a:solidFill>
              </a:rPr>
              <a:t>k-NN</a:t>
            </a:r>
            <a:r>
              <a:rPr lang="en-US" altLang="zh-CN">
                <a:solidFill>
                  <a:schemeClr val="dk2"/>
                </a:solidFill>
              </a:rPr>
              <a:t> problem on </a:t>
            </a:r>
            <a:r>
              <a:rPr lang="en-US" altLang="zh-CN" b="1">
                <a:solidFill>
                  <a:schemeClr val="dk2"/>
                </a:solidFill>
              </a:rPr>
              <a:t>sparse</a:t>
            </a:r>
            <a:r>
              <a:rPr lang="en-US" altLang="zh-CN">
                <a:solidFill>
                  <a:schemeClr val="dk2"/>
                </a:solidFill>
              </a:rPr>
              <a:t> vectors. </a:t>
            </a:r>
            <a:br>
              <a:rPr lang="en-US" altLang="zh-CN" b="1">
                <a:solidFill>
                  <a:schemeClr val="dk2"/>
                </a:solidFill>
              </a:rPr>
            </a:br>
            <a:endParaRPr lang="en-US" altLang="zh-CN" b="1">
              <a:solidFill>
                <a:schemeClr val="dk2"/>
              </a:solidFill>
            </a:endParaRPr>
          </a:p>
          <a:p>
            <a:pPr marL="457200" lvl="0" indent="0" algn="l" rtl="0">
              <a:spcBef>
                <a:spcPts val="1200"/>
              </a:spcBef>
              <a:spcAft>
                <a:spcPts val="0"/>
              </a:spcAft>
              <a:buNone/>
            </a:pPr>
            <a:endParaRPr>
              <a:solidFill>
                <a:schemeClr val="dk2"/>
              </a:solidFill>
            </a:endParaRPr>
          </a:p>
        </p:txBody>
      </p:sp>
      <p:cxnSp>
        <p:nvCxnSpPr>
          <p:cNvPr id="4983" name="Google Shape;4983;p30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pSp>
        <p:nvGrpSpPr>
          <p:cNvPr id="4984" name="Google Shape;4984;p304"/>
          <p:cNvGrpSpPr/>
          <p:nvPr/>
        </p:nvGrpSpPr>
        <p:grpSpPr>
          <a:xfrm>
            <a:off x="6374890" y="1765655"/>
            <a:ext cx="2286900" cy="1713204"/>
            <a:chOff x="6346190" y="1263505"/>
            <a:chExt cx="2286900" cy="1713204"/>
          </a:xfrm>
        </p:grpSpPr>
        <p:sp>
          <p:nvSpPr>
            <p:cNvPr id="4985" name="Google Shape;4985;p304"/>
            <p:cNvSpPr txBox="1"/>
            <p:nvPr/>
          </p:nvSpPr>
          <p:spPr>
            <a:xfrm>
              <a:off x="6346190" y="2361110"/>
              <a:ext cx="2286900" cy="6156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Bigoli duck sauce Padua</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4986" name="Google Shape;4986;p304"/>
            <p:cNvSpPr/>
            <p:nvPr/>
          </p:nvSpPr>
          <p:spPr>
            <a:xfrm>
              <a:off x="7403241" y="2300108"/>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87" name="Google Shape;4987;p304"/>
            <p:cNvGrpSpPr/>
            <p:nvPr/>
          </p:nvGrpSpPr>
          <p:grpSpPr>
            <a:xfrm>
              <a:off x="6399294" y="1949151"/>
              <a:ext cx="2141261" cy="254724"/>
              <a:chOff x="4927448" y="2061729"/>
              <a:chExt cx="875664" cy="123941"/>
            </a:xfrm>
          </p:grpSpPr>
          <p:sp>
            <p:nvSpPr>
              <p:cNvPr id="4988" name="Google Shape;4988;p304"/>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4989" name="Google Shape;4989;p304"/>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0.97</a:t>
                </a:r>
                <a:endParaRPr sz="800" b="1"/>
              </a:p>
            </p:txBody>
          </p:sp>
          <p:sp>
            <p:nvSpPr>
              <p:cNvPr id="4990" name="Google Shape;4990;p304"/>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1.9</a:t>
                </a:r>
                <a:endParaRPr sz="800" b="1"/>
              </a:p>
            </p:txBody>
          </p:sp>
          <p:sp>
            <p:nvSpPr>
              <p:cNvPr id="4991" name="Google Shape;4991;p304"/>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1</a:t>
                </a:r>
                <a:endParaRPr sz="800" b="1">
                  <a:solidFill>
                    <a:srgbClr val="FFFFFF"/>
                  </a:solidFill>
                  <a:latin typeface="Calibri"/>
                  <a:ea typeface="Calibri"/>
                  <a:cs typeface="Calibri"/>
                  <a:sym typeface="Calibri"/>
                </a:endParaRPr>
              </a:p>
            </p:txBody>
          </p:sp>
          <p:sp>
            <p:nvSpPr>
              <p:cNvPr id="4992" name="Google Shape;4992;p304"/>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4993" name="Google Shape;4993;p304"/>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4994" name="Google Shape;4994;p304"/>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0.7</a:t>
                </a:r>
                <a:endParaRPr sz="800" b="1">
                  <a:solidFill>
                    <a:srgbClr val="FFFFFF"/>
                  </a:solidFill>
                  <a:latin typeface="Calibri"/>
                  <a:ea typeface="Calibri"/>
                  <a:cs typeface="Calibri"/>
                  <a:sym typeface="Calibri"/>
                </a:endParaRPr>
              </a:p>
            </p:txBody>
          </p:sp>
        </p:grpSp>
        <p:sp>
          <p:nvSpPr>
            <p:cNvPr id="4995" name="Google Shape;4995;p304"/>
            <p:cNvSpPr txBox="1"/>
            <p:nvPr/>
          </p:nvSpPr>
          <p:spPr>
            <a:xfrm rot="-4148835">
              <a:off x="8163844" y="1569835"/>
              <a:ext cx="44751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##oli</a:t>
              </a:r>
              <a:endParaRPr sz="1000" b="1" i="0" u="none" strike="noStrike" cap="none">
                <a:solidFill>
                  <a:srgbClr val="000000"/>
                </a:solidFill>
                <a:latin typeface="Courier New"/>
                <a:ea typeface="Courier New"/>
                <a:cs typeface="Courier New"/>
                <a:sym typeface="Courier New"/>
              </a:endParaRPr>
            </a:p>
          </p:txBody>
        </p:sp>
        <p:sp>
          <p:nvSpPr>
            <p:cNvPr id="4996" name="Google Shape;4996;p304"/>
            <p:cNvSpPr txBox="1"/>
            <p:nvPr/>
          </p:nvSpPr>
          <p:spPr>
            <a:xfrm rot="-4146878">
              <a:off x="7268220" y="154779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4997" name="Google Shape;4997;p304"/>
            <p:cNvSpPr txBox="1"/>
            <p:nvPr/>
          </p:nvSpPr>
          <p:spPr>
            <a:xfrm rot="-4147670">
              <a:off x="6948433" y="149649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duck</a:t>
              </a:r>
              <a:endParaRPr sz="1000" b="1" i="0" u="none" strike="noStrike" cap="none">
                <a:solidFill>
                  <a:srgbClr val="000000"/>
                </a:solidFill>
                <a:latin typeface="Courier New"/>
                <a:ea typeface="Courier New"/>
                <a:cs typeface="Courier New"/>
                <a:sym typeface="Courier New"/>
              </a:endParaRPr>
            </a:p>
          </p:txBody>
        </p:sp>
      </p:grpSp>
      <p:sp>
        <p:nvSpPr>
          <p:cNvPr id="4998" name="Google Shape;4998;p304"/>
          <p:cNvSpPr txBox="1"/>
          <p:nvPr/>
        </p:nvSpPr>
        <p:spPr>
          <a:xfrm rot="-4147670">
            <a:off x="6706983" y="199864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big</a:t>
            </a:r>
            <a:endParaRPr sz="1000" b="1"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5002"/>
        <p:cNvGrpSpPr/>
        <p:nvPr/>
      </p:nvGrpSpPr>
      <p:grpSpPr>
        <a:xfrm>
          <a:off x="0" y="0"/>
          <a:ext cx="0" cy="0"/>
          <a:chOff x="0" y="0"/>
          <a:chExt cx="0" cy="0"/>
        </a:xfrm>
      </p:grpSpPr>
      <p:sp>
        <p:nvSpPr>
          <p:cNvPr id="5003" name="Google Shape;5003;p30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Inverted Index</a:t>
            </a:r>
            <a:endParaRPr/>
          </a:p>
        </p:txBody>
      </p:sp>
      <p:cxnSp>
        <p:nvCxnSpPr>
          <p:cNvPr id="5004" name="Google Shape;5004;p30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005" name="Google Shape;5005;p305"/>
          <p:cNvPicPr preferRelativeResize="0"/>
          <p:nvPr/>
        </p:nvPicPr>
        <p:blipFill>
          <a:blip r:embed="rId3">
            <a:alphaModFix/>
          </a:blip>
          <a:stretch>
            <a:fillRect/>
          </a:stretch>
        </p:blipFill>
        <p:spPr>
          <a:xfrm>
            <a:off x="3100749" y="1290275"/>
            <a:ext cx="2942499" cy="3304124"/>
          </a:xfrm>
          <a:prstGeom prst="rect">
            <a:avLst/>
          </a:prstGeom>
          <a:noFill/>
          <a:ln>
            <a:noFill/>
          </a:ln>
        </p:spPr>
      </p:pic>
      <p:sp>
        <p:nvSpPr>
          <p:cNvPr id="5006" name="Google Shape;5006;p305"/>
          <p:cNvSpPr txBox="1"/>
          <p:nvPr/>
        </p:nvSpPr>
        <p:spPr>
          <a:xfrm>
            <a:off x="464225" y="2673400"/>
            <a:ext cx="17610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latin typeface="Source Sans Pro"/>
                <a:ea typeface="Source Sans Pro"/>
                <a:cs typeface="Source Sans Pro"/>
                <a:sym typeface="Source Sans Pro"/>
              </a:rPr>
              <a:t>Collection terms</a:t>
            </a:r>
            <a:endParaRPr sz="1800">
              <a:solidFill>
                <a:schemeClr val="dk2"/>
              </a:solidFill>
              <a:latin typeface="Source Sans Pro"/>
              <a:ea typeface="Source Sans Pro"/>
              <a:cs typeface="Source Sans Pro"/>
              <a:sym typeface="Source Sans Pro"/>
            </a:endParaRPr>
          </a:p>
        </p:txBody>
      </p:sp>
      <p:sp>
        <p:nvSpPr>
          <p:cNvPr id="5007" name="Google Shape;5007;p305"/>
          <p:cNvSpPr txBox="1"/>
          <p:nvPr/>
        </p:nvSpPr>
        <p:spPr>
          <a:xfrm>
            <a:off x="6843600" y="1949050"/>
            <a:ext cx="24492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latin typeface="Source Sans Pro"/>
                <a:ea typeface="Source Sans Pro"/>
                <a:cs typeface="Source Sans Pro"/>
                <a:sym typeface="Source Sans Pro"/>
              </a:rPr>
              <a:t>Document ids where terms appear.</a:t>
            </a: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br>
              <a:rPr lang="zh-CN" sz="1800">
                <a:solidFill>
                  <a:schemeClr val="dk2"/>
                </a:solidFill>
                <a:latin typeface="Source Sans Pro"/>
                <a:ea typeface="Source Sans Pro"/>
                <a:cs typeface="Source Sans Pro"/>
                <a:sym typeface="Source Sans Pro"/>
              </a:rPr>
            </a:br>
            <a:br>
              <a:rPr lang="zh-CN" sz="1800">
                <a:solidFill>
                  <a:schemeClr val="dk2"/>
                </a:solidFill>
                <a:latin typeface="Source Sans Pro"/>
                <a:ea typeface="Source Sans Pro"/>
                <a:cs typeface="Source Sans Pro"/>
                <a:sym typeface="Source Sans Pro"/>
              </a:rPr>
            </a:br>
            <a:r>
              <a:rPr lang="zh-CN" sz="1800">
                <a:solidFill>
                  <a:schemeClr val="dk2"/>
                </a:solidFill>
                <a:latin typeface="Source Sans Pro"/>
                <a:ea typeface="Source Sans Pro"/>
                <a:cs typeface="Source Sans Pro"/>
                <a:sym typeface="Source Sans Pro"/>
              </a:rPr>
              <a:t>E.g., the term “Cat” appears in doc #1, #12 </a:t>
            </a: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dk2"/>
                </a:solidFill>
                <a:latin typeface="Source Sans Pro"/>
                <a:ea typeface="Source Sans Pro"/>
                <a:cs typeface="Source Sans Pro"/>
                <a:sym typeface="Source Sans Pro"/>
              </a:rPr>
              <a:t>etc..</a:t>
            </a: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endParaRPr sz="1800">
              <a:solidFill>
                <a:schemeClr val="dk2"/>
              </a:solidFill>
              <a:latin typeface="Source Sans Pro"/>
              <a:ea typeface="Source Sans Pro"/>
              <a:cs typeface="Source Sans Pro"/>
              <a:sym typeface="Source Sans Pro"/>
            </a:endParaRPr>
          </a:p>
        </p:txBody>
      </p:sp>
      <p:cxnSp>
        <p:nvCxnSpPr>
          <p:cNvPr id="5008" name="Google Shape;5008;p305"/>
          <p:cNvCxnSpPr/>
          <p:nvPr/>
        </p:nvCxnSpPr>
        <p:spPr>
          <a:xfrm rot="10800000" flipH="1">
            <a:off x="2121125" y="1825075"/>
            <a:ext cx="1024500" cy="992400"/>
          </a:xfrm>
          <a:prstGeom prst="straightConnector1">
            <a:avLst/>
          </a:prstGeom>
          <a:noFill/>
          <a:ln w="9525" cap="flat" cmpd="sng">
            <a:solidFill>
              <a:schemeClr val="dk2"/>
            </a:solidFill>
            <a:prstDash val="solid"/>
            <a:round/>
            <a:headEnd type="none" w="med" len="med"/>
            <a:tailEnd type="triangle" w="med" len="med"/>
          </a:ln>
        </p:spPr>
      </p:cxnSp>
      <p:cxnSp>
        <p:nvCxnSpPr>
          <p:cNvPr id="5009" name="Google Shape;5009;p305"/>
          <p:cNvCxnSpPr>
            <a:stCxn id="5006" idx="3"/>
          </p:cNvCxnSpPr>
          <p:nvPr/>
        </p:nvCxnSpPr>
        <p:spPr>
          <a:xfrm rot="10800000" flipH="1">
            <a:off x="2225225" y="2649400"/>
            <a:ext cx="840300" cy="248100"/>
          </a:xfrm>
          <a:prstGeom prst="straightConnector1">
            <a:avLst/>
          </a:prstGeom>
          <a:noFill/>
          <a:ln w="9525" cap="flat" cmpd="sng">
            <a:solidFill>
              <a:schemeClr val="dk2"/>
            </a:solidFill>
            <a:prstDash val="solid"/>
            <a:round/>
            <a:headEnd type="none" w="med" len="med"/>
            <a:tailEnd type="triangle" w="med" len="med"/>
          </a:ln>
        </p:spPr>
      </p:cxnSp>
      <p:cxnSp>
        <p:nvCxnSpPr>
          <p:cNvPr id="5010" name="Google Shape;5010;p305"/>
          <p:cNvCxnSpPr>
            <a:stCxn id="5006" idx="3"/>
          </p:cNvCxnSpPr>
          <p:nvPr/>
        </p:nvCxnSpPr>
        <p:spPr>
          <a:xfrm>
            <a:off x="2225225" y="2897500"/>
            <a:ext cx="776400" cy="368100"/>
          </a:xfrm>
          <a:prstGeom prst="straightConnector1">
            <a:avLst/>
          </a:prstGeom>
          <a:noFill/>
          <a:ln w="9525" cap="flat" cmpd="sng">
            <a:solidFill>
              <a:schemeClr val="dk2"/>
            </a:solidFill>
            <a:prstDash val="solid"/>
            <a:round/>
            <a:headEnd type="none" w="med" len="med"/>
            <a:tailEnd type="triangle" w="med" len="med"/>
          </a:ln>
        </p:spPr>
      </p:cxnSp>
      <p:cxnSp>
        <p:nvCxnSpPr>
          <p:cNvPr id="5011" name="Google Shape;5011;p305"/>
          <p:cNvCxnSpPr/>
          <p:nvPr/>
        </p:nvCxnSpPr>
        <p:spPr>
          <a:xfrm>
            <a:off x="2097125" y="3049600"/>
            <a:ext cx="904500" cy="1000500"/>
          </a:xfrm>
          <a:prstGeom prst="straightConnector1">
            <a:avLst/>
          </a:prstGeom>
          <a:noFill/>
          <a:ln w="9525" cap="flat" cmpd="sng">
            <a:solidFill>
              <a:schemeClr val="dk2"/>
            </a:solidFill>
            <a:prstDash val="solid"/>
            <a:round/>
            <a:headEnd type="none" w="med" len="med"/>
            <a:tailEnd type="triangle" w="med" len="med"/>
          </a:ln>
        </p:spPr>
      </p:cxnSp>
      <p:cxnSp>
        <p:nvCxnSpPr>
          <p:cNvPr id="5012" name="Google Shape;5012;p305"/>
          <p:cNvCxnSpPr>
            <a:stCxn id="5007" idx="1"/>
          </p:cNvCxnSpPr>
          <p:nvPr/>
        </p:nvCxnSpPr>
        <p:spPr>
          <a:xfrm rot="10800000">
            <a:off x="6083100" y="1712950"/>
            <a:ext cx="760500" cy="4602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5016"/>
        <p:cNvGrpSpPr/>
        <p:nvPr/>
      </p:nvGrpSpPr>
      <p:grpSpPr>
        <a:xfrm>
          <a:off x="0" y="0"/>
          <a:ext cx="0" cy="0"/>
          <a:chOff x="0" y="0"/>
          <a:chExt cx="0" cy="0"/>
        </a:xfrm>
      </p:grpSpPr>
      <p:sp>
        <p:nvSpPr>
          <p:cNvPr id="5017" name="Google Shape;5017;p306"/>
          <p:cNvSpPr txBox="1">
            <a:spLocks noGrp="1"/>
          </p:cNvSpPr>
          <p:nvPr>
            <p:ph type="body" idx="1"/>
          </p:nvPr>
        </p:nvSpPr>
        <p:spPr>
          <a:xfrm>
            <a:off x="311700" y="1157613"/>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2"/>
              </a:buClr>
              <a:buSzPts val="1800"/>
              <a:buChar char="-"/>
            </a:pPr>
            <a:r>
              <a:rPr lang="zh-CN">
                <a:solidFill>
                  <a:schemeClr val="dk2"/>
                </a:solidFill>
              </a:rPr>
              <a:t>E</a:t>
            </a:r>
            <a:r>
              <a:rPr lang="en-GB" altLang="zh-CN">
                <a:solidFill>
                  <a:schemeClr val="dk2"/>
                </a:solidFill>
              </a:rPr>
              <a:t>ach term appears with an associated</a:t>
            </a:r>
            <a:br>
              <a:rPr lang="en-GB" altLang="zh-CN">
                <a:solidFill>
                  <a:schemeClr val="dk2"/>
                </a:solidFill>
              </a:rPr>
            </a:br>
            <a:r>
              <a:rPr lang="en-GB" altLang="zh-CN" b="1">
                <a:solidFill>
                  <a:schemeClr val="dk2"/>
                </a:solidFill>
              </a:rPr>
              <a:t>score</a:t>
            </a:r>
            <a:r>
              <a:rPr lang="en-GB" altLang="zh-CN">
                <a:solidFill>
                  <a:schemeClr val="dk2"/>
                </a:solidFill>
              </a:rPr>
              <a:t>, for each document.</a:t>
            </a:r>
            <a:endParaRPr lang="en-GB">
              <a:solidFill>
                <a:schemeClr val="dk2"/>
              </a:solidFill>
            </a:endParaRPr>
          </a:p>
          <a:p>
            <a:pPr marL="0" lvl="0" indent="0" algn="l" rtl="0">
              <a:spcBef>
                <a:spcPts val="1200"/>
              </a:spcBef>
              <a:spcAft>
                <a:spcPts val="0"/>
              </a:spcAft>
              <a:buNone/>
            </a:pPr>
            <a:endParaRPr lang="en-GB">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The score can be:</a:t>
            </a:r>
            <a:endParaRPr>
              <a:solidFill>
                <a:schemeClr val="dk2"/>
              </a:solidFill>
            </a:endParaRPr>
          </a:p>
          <a:p>
            <a:pPr marL="914400" lvl="1" indent="-330200" algn="l" rtl="0">
              <a:spcBef>
                <a:spcPts val="0"/>
              </a:spcBef>
              <a:spcAft>
                <a:spcPts val="0"/>
              </a:spcAft>
              <a:buClr>
                <a:schemeClr val="dk2"/>
              </a:buClr>
              <a:buSzPts val="1600"/>
              <a:buChar char="-"/>
            </a:pPr>
            <a:r>
              <a:rPr lang="zh-CN" sz="1600">
                <a:solidFill>
                  <a:schemeClr val="dk2"/>
                </a:solidFill>
              </a:rPr>
              <a:t>The </a:t>
            </a:r>
            <a:r>
              <a:rPr lang="zh-CN" sz="1600" b="1">
                <a:solidFill>
                  <a:schemeClr val="dk2"/>
                </a:solidFill>
              </a:rPr>
              <a:t>term frequency</a:t>
            </a:r>
            <a:r>
              <a:rPr lang="zh-CN" sz="1600">
                <a:solidFill>
                  <a:schemeClr val="dk2"/>
                </a:solidFill>
              </a:rPr>
              <a:t> (e.g., for BM25).</a:t>
            </a:r>
            <a:endParaRPr sz="1600">
              <a:solidFill>
                <a:schemeClr val="dk2"/>
              </a:solidFill>
            </a:endParaRPr>
          </a:p>
          <a:p>
            <a:pPr marL="914400" lvl="1" indent="-330200" algn="l" rtl="0">
              <a:spcBef>
                <a:spcPts val="0"/>
              </a:spcBef>
              <a:spcAft>
                <a:spcPts val="0"/>
              </a:spcAft>
              <a:buClr>
                <a:schemeClr val="dk2"/>
              </a:buClr>
              <a:buSzPts val="1600"/>
              <a:buChar char="-"/>
            </a:pPr>
            <a:r>
              <a:rPr lang="zh-CN" sz="1600">
                <a:solidFill>
                  <a:schemeClr val="dk2"/>
                </a:solidFill>
              </a:rPr>
              <a:t>The </a:t>
            </a:r>
            <a:r>
              <a:rPr lang="zh-CN" sz="1600" b="1">
                <a:solidFill>
                  <a:schemeClr val="dk2"/>
                </a:solidFill>
              </a:rPr>
              <a:t>LSR score</a:t>
            </a:r>
            <a:endParaRPr sz="1600" b="1">
              <a:solidFill>
                <a:schemeClr val="dk2"/>
              </a:solidFill>
            </a:endParaRPr>
          </a:p>
          <a:p>
            <a:pPr marL="0" lvl="0" indent="0" algn="l" rtl="0">
              <a:spcBef>
                <a:spcPts val="1200"/>
              </a:spcBef>
              <a:spcAft>
                <a:spcPts val="0"/>
              </a:spcAft>
              <a:buNone/>
            </a:pPr>
            <a:endParaRPr sz="1600">
              <a:solidFill>
                <a:schemeClr val="dk2"/>
              </a:solidFill>
            </a:endParaRPr>
          </a:p>
          <a:p>
            <a:pPr marL="457200" lvl="0" indent="-330200" algn="l" rtl="0">
              <a:spcBef>
                <a:spcPts val="1200"/>
              </a:spcBef>
              <a:spcAft>
                <a:spcPts val="0"/>
              </a:spcAft>
              <a:buClr>
                <a:schemeClr val="dk2"/>
              </a:buClr>
              <a:buSzPts val="1600"/>
              <a:buChar char="-"/>
            </a:pPr>
            <a:r>
              <a:rPr lang="zh-CN">
                <a:solidFill>
                  <a:schemeClr val="dk2"/>
                </a:solidFill>
              </a:rPr>
              <a:t>At query processing, scan </a:t>
            </a:r>
            <a:r>
              <a:rPr lang="zh-CN" b="1">
                <a:solidFill>
                  <a:schemeClr val="dk2"/>
                </a:solidFill>
              </a:rPr>
              <a:t>only</a:t>
            </a:r>
            <a:r>
              <a:rPr lang="zh-CN">
                <a:solidFill>
                  <a:schemeClr val="dk2"/>
                </a:solidFill>
              </a:rPr>
              <a:t> the inverted lists</a:t>
            </a:r>
            <a:br>
              <a:rPr lang="zh-CN"/>
            </a:br>
            <a:r>
              <a:rPr lang="zh-CN">
                <a:solidFill>
                  <a:schemeClr val="dk2"/>
                </a:solidFill>
              </a:rPr>
              <a:t>of the </a:t>
            </a:r>
            <a:r>
              <a:rPr lang="zh-CN" b="1">
                <a:solidFill>
                  <a:schemeClr val="dk2"/>
                </a:solidFill>
              </a:rPr>
              <a:t>active</a:t>
            </a:r>
            <a:r>
              <a:rPr lang="zh-CN">
                <a:solidFill>
                  <a:schemeClr val="dk2"/>
                </a:solidFill>
              </a:rPr>
              <a:t> query terms.</a:t>
            </a:r>
            <a:endParaRPr>
              <a:solidFill>
                <a:schemeClr val="dk2"/>
              </a:solidFill>
            </a:endParaRPr>
          </a:p>
        </p:txBody>
      </p:sp>
      <p:sp>
        <p:nvSpPr>
          <p:cNvPr id="5018" name="Google Shape;5018;p30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Inverted Index</a:t>
            </a:r>
            <a:endParaRPr/>
          </a:p>
        </p:txBody>
      </p:sp>
      <p:cxnSp>
        <p:nvCxnSpPr>
          <p:cNvPr id="5019" name="Google Shape;5019;p30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020" name="Google Shape;5020;p306"/>
          <p:cNvPicPr preferRelativeResize="0"/>
          <p:nvPr/>
        </p:nvPicPr>
        <p:blipFill>
          <a:blip r:embed="rId3">
            <a:alphaModFix/>
          </a:blip>
          <a:stretch>
            <a:fillRect/>
          </a:stretch>
        </p:blipFill>
        <p:spPr>
          <a:xfrm>
            <a:off x="5010625" y="2027475"/>
            <a:ext cx="3218974" cy="507600"/>
          </a:xfrm>
          <a:prstGeom prst="rect">
            <a:avLst/>
          </a:prstGeom>
          <a:noFill/>
          <a:ln>
            <a:noFill/>
          </a:ln>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5024"/>
        <p:cNvGrpSpPr/>
        <p:nvPr/>
      </p:nvGrpSpPr>
      <p:grpSpPr>
        <a:xfrm>
          <a:off x="0" y="0"/>
          <a:ext cx="0" cy="0"/>
          <a:chOff x="0" y="0"/>
          <a:chExt cx="0" cy="0"/>
        </a:xfrm>
      </p:grpSpPr>
      <p:sp>
        <p:nvSpPr>
          <p:cNvPr id="5025" name="Google Shape;5025;p307"/>
          <p:cNvSpPr txBox="1">
            <a:spLocks noGrp="1"/>
          </p:cNvSpPr>
          <p:nvPr>
            <p:ph type="body" idx="1"/>
          </p:nvPr>
        </p:nvSpPr>
        <p:spPr>
          <a:xfrm>
            <a:off x="311700" y="1157613"/>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2"/>
              </a:buClr>
              <a:buSzPts val="1600"/>
              <a:buChar char="-"/>
            </a:pPr>
            <a:r>
              <a:rPr lang="zh-CN" b="1">
                <a:solidFill>
                  <a:schemeClr val="dk2"/>
                </a:solidFill>
              </a:rPr>
              <a:t>Document-at-a-time</a:t>
            </a:r>
            <a:endParaRPr b="1">
              <a:solidFill>
                <a:schemeClr val="dk2"/>
              </a:solidFill>
            </a:endParaRPr>
          </a:p>
          <a:p>
            <a:pPr marL="914400" lvl="1" indent="-323850" algn="l" rtl="0">
              <a:spcBef>
                <a:spcPts val="0"/>
              </a:spcBef>
              <a:spcAft>
                <a:spcPts val="0"/>
              </a:spcAft>
              <a:buClr>
                <a:schemeClr val="dk2"/>
              </a:buClr>
              <a:buSzPts val="1500"/>
              <a:buChar char="-"/>
            </a:pPr>
            <a:r>
              <a:rPr lang="zh-CN" sz="1500">
                <a:solidFill>
                  <a:schemeClr val="dk2"/>
                </a:solidFill>
              </a:rPr>
              <a:t>scan posting lists of all query terms in parallel</a:t>
            </a:r>
            <a:endParaRPr sz="1500">
              <a:solidFill>
                <a:schemeClr val="dk2"/>
              </a:solidFill>
            </a:endParaRPr>
          </a:p>
          <a:p>
            <a:pPr marL="914400" lvl="1" indent="-323850" algn="l" rtl="0">
              <a:spcBef>
                <a:spcPts val="0"/>
              </a:spcBef>
              <a:spcAft>
                <a:spcPts val="0"/>
              </a:spcAft>
              <a:buClr>
                <a:schemeClr val="dk2"/>
              </a:buClr>
              <a:buSzPts val="1500"/>
              <a:buChar char="-"/>
            </a:pPr>
            <a:r>
              <a:rPr lang="zh-CN" sz="1500">
                <a:solidFill>
                  <a:schemeClr val="dk2"/>
                </a:solidFill>
              </a:rPr>
              <a:t>compute score when the same document is seen in one or more posting </a:t>
            </a:r>
            <a:endParaRPr sz="1500">
              <a:solidFill>
                <a:schemeClr val="dk2"/>
              </a:solidFill>
            </a:endParaRPr>
          </a:p>
          <a:p>
            <a:pPr marL="914400" lvl="1" indent="-323850" algn="l" rtl="0">
              <a:spcBef>
                <a:spcPts val="0"/>
              </a:spcBef>
              <a:spcAft>
                <a:spcPts val="0"/>
              </a:spcAft>
              <a:buClr>
                <a:schemeClr val="dk2"/>
              </a:buClr>
              <a:buSzPts val="1500"/>
              <a:buChar char="-"/>
            </a:pPr>
            <a:r>
              <a:rPr lang="zh-CN" sz="1500">
                <a:solidFill>
                  <a:schemeClr val="dk2"/>
                </a:solidFill>
              </a:rPr>
              <a:t>advance in many posting list simultaneously </a:t>
            </a:r>
            <a:endParaRPr lang="en-US" altLang="zh-CN" sz="1500">
              <a:solidFill>
                <a:schemeClr val="dk2"/>
              </a:solidFill>
            </a:endParaRPr>
          </a:p>
          <a:p>
            <a:pPr marL="914400" lvl="1" indent="-323850" algn="l" rtl="0">
              <a:spcBef>
                <a:spcPts val="0"/>
              </a:spcBef>
              <a:spcAft>
                <a:spcPts val="0"/>
              </a:spcAft>
              <a:buClr>
                <a:schemeClr val="dk2"/>
              </a:buClr>
              <a:buSzPts val="1500"/>
              <a:buChar char="-"/>
            </a:pPr>
            <a:r>
              <a:rPr lang="zh-CN" sz="1500">
                <a:solidFill>
                  <a:schemeClr val="dk2"/>
                </a:solidFill>
              </a:rPr>
              <a:t>maintains a sorted list of results</a:t>
            </a:r>
            <a:endParaRPr lang="en-US" altLang="zh-CN" sz="1500">
              <a:solidFill>
                <a:schemeClr val="dk2"/>
              </a:solidFill>
            </a:endParaRPr>
          </a:p>
          <a:p>
            <a:pPr marL="590550" lvl="1" indent="0" algn="l" rtl="0">
              <a:spcBef>
                <a:spcPts val="0"/>
              </a:spcBef>
              <a:spcAft>
                <a:spcPts val="0"/>
              </a:spcAft>
              <a:buClr>
                <a:schemeClr val="dk2"/>
              </a:buClr>
              <a:buSzPts val="1500"/>
              <a:buNone/>
            </a:pPr>
            <a:endParaRPr sz="1500">
              <a:solidFill>
                <a:schemeClr val="dk2"/>
              </a:solidFill>
            </a:endParaRPr>
          </a:p>
          <a:p>
            <a:pPr marL="457200" lvl="0" indent="-342900" algn="l" rtl="0">
              <a:spcBef>
                <a:spcPts val="0"/>
              </a:spcBef>
              <a:spcAft>
                <a:spcPts val="0"/>
              </a:spcAft>
              <a:buClr>
                <a:schemeClr val="dk2"/>
              </a:buClr>
              <a:buSzPts val="1800"/>
              <a:buChar char="-"/>
            </a:pPr>
            <a:r>
              <a:rPr lang="en-GB" altLang="zh-CN" b="1">
                <a:solidFill>
                  <a:schemeClr val="dk2"/>
                </a:solidFill>
              </a:rPr>
              <a:t>Score-at-a-time</a:t>
            </a:r>
            <a:endParaRPr lang="en-GB" b="1">
              <a:solidFill>
                <a:schemeClr val="dk2"/>
              </a:solidFill>
            </a:endParaRPr>
          </a:p>
          <a:p>
            <a:pPr lvl="1" indent="-323850">
              <a:buClr>
                <a:schemeClr val="dk2"/>
              </a:buClr>
              <a:buSzPts val="1500"/>
              <a:buFont typeface="Source Sans Pro"/>
              <a:buChar char="-"/>
            </a:pPr>
            <a:r>
              <a:rPr lang="en-GB" altLang="zh-CN" sz="1500">
                <a:solidFill>
                  <a:schemeClr val="dk2"/>
                </a:solidFill>
              </a:rPr>
              <a:t>documents grouped by impact scores in postings</a:t>
            </a:r>
          </a:p>
          <a:p>
            <a:pPr lvl="1" indent="-323850">
              <a:buClr>
                <a:schemeClr val="dk2"/>
              </a:buClr>
              <a:buSzPts val="1500"/>
              <a:buFont typeface="Source Sans Pro"/>
              <a:buChar char="-"/>
            </a:pPr>
            <a:r>
              <a:rPr lang="en-GB" altLang="zh-CN" sz="1500">
                <a:solidFill>
                  <a:schemeClr val="dk2"/>
                </a:solidFill>
              </a:rPr>
              <a:t>visiting each of the posting segments in decreasing order of the segment impact score</a:t>
            </a:r>
          </a:p>
          <a:p>
            <a:pPr marL="914400" lvl="1" indent="-323850" algn="l" rtl="0">
              <a:spcBef>
                <a:spcPts val="0"/>
              </a:spcBef>
              <a:spcAft>
                <a:spcPts val="0"/>
              </a:spcAft>
              <a:buClr>
                <a:schemeClr val="dk2"/>
              </a:buClr>
              <a:buSzPts val="1500"/>
              <a:buChar char="-"/>
            </a:pPr>
            <a:r>
              <a:rPr lang="en-GB" altLang="zh-CN" sz="1500">
                <a:solidFill>
                  <a:schemeClr val="dk2"/>
                </a:solidFill>
              </a:rPr>
              <a:t>expand the documents in each segment </a:t>
            </a:r>
            <a:endParaRPr lang="en-GB" sz="1500">
              <a:solidFill>
                <a:schemeClr val="dk2"/>
              </a:solidFill>
            </a:endParaRPr>
          </a:p>
          <a:p>
            <a:pPr marL="914400" lvl="1" indent="-323850" algn="l" rtl="0">
              <a:spcBef>
                <a:spcPts val="0"/>
              </a:spcBef>
              <a:spcAft>
                <a:spcPts val="0"/>
              </a:spcAft>
              <a:buClr>
                <a:schemeClr val="dk2"/>
              </a:buClr>
              <a:buSzPts val="1500"/>
              <a:buChar char="-"/>
            </a:pPr>
            <a:r>
              <a:rPr lang="en-GB" altLang="zh-CN" sz="1500">
                <a:solidFill>
                  <a:schemeClr val="dk2"/>
                </a:solidFill>
              </a:rPr>
              <a:t>update the score of every document with the current term</a:t>
            </a:r>
            <a:endParaRPr lang="en-GB" sz="1500">
              <a:solidFill>
                <a:schemeClr val="dk2"/>
              </a:solidFill>
            </a:endParaRPr>
          </a:p>
        </p:txBody>
      </p:sp>
      <p:sp>
        <p:nvSpPr>
          <p:cNvPr id="5026" name="Google Shape;5026;p30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DaaT vs </a:t>
            </a:r>
            <a:r>
              <a:rPr lang="en-US" altLang="zh-CN"/>
              <a:t>S</a:t>
            </a:r>
            <a:r>
              <a:rPr lang="zh-CN"/>
              <a:t>aaT</a:t>
            </a:r>
            <a:endParaRPr/>
          </a:p>
        </p:txBody>
      </p:sp>
      <p:cxnSp>
        <p:nvCxnSpPr>
          <p:cNvPr id="5027" name="Google Shape;5027;p30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5031"/>
        <p:cNvGrpSpPr/>
        <p:nvPr/>
      </p:nvGrpSpPr>
      <p:grpSpPr>
        <a:xfrm>
          <a:off x="0" y="0"/>
          <a:ext cx="0" cy="0"/>
          <a:chOff x="0" y="0"/>
          <a:chExt cx="0" cy="0"/>
        </a:xfrm>
      </p:grpSpPr>
      <p:sp>
        <p:nvSpPr>
          <p:cNvPr id="5032" name="Google Shape;5032;p30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inefficiency of Inverted Indexes</a:t>
            </a:r>
            <a:endParaRPr/>
          </a:p>
        </p:txBody>
      </p:sp>
      <p:sp>
        <p:nvSpPr>
          <p:cNvPr id="5033" name="Google Shape;5033;p30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inefficient</a:t>
            </a:r>
            <a:r>
              <a:rPr lang="zh-CN">
                <a:solidFill>
                  <a:schemeClr val="dk2"/>
                </a:solidFill>
              </a:rPr>
              <a:t> on LSR</a:t>
            </a:r>
            <a:br>
              <a:rPr lang="zh-CN">
                <a:solidFill>
                  <a:schemeClr val="dk2"/>
                </a:solidFill>
              </a:rPr>
            </a:br>
            <a:r>
              <a:rPr lang="zh-CN">
                <a:solidFill>
                  <a:schemeClr val="dk2"/>
                </a:solidFill>
              </a:rPr>
              <a:t>embeddings due to:</a:t>
            </a:r>
            <a:endParaRPr>
              <a:solidFill>
                <a:schemeClr val="dk2"/>
              </a:solidFill>
            </a:endParaRPr>
          </a:p>
          <a:p>
            <a:pPr marL="914400" lvl="0" indent="0" algn="l" rtl="0">
              <a:spcBef>
                <a:spcPts val="1200"/>
              </a:spcBef>
              <a:spcAft>
                <a:spcPts val="0"/>
              </a:spcAft>
              <a:buNone/>
            </a:pPr>
            <a:br>
              <a:rPr lang="zh-CN">
                <a:solidFill>
                  <a:schemeClr val="dk2"/>
                </a:solidFill>
              </a:rPr>
            </a:br>
            <a:endParaRPr>
              <a:solidFill>
                <a:schemeClr val="dk2"/>
              </a:solidFill>
            </a:endParaRPr>
          </a:p>
          <a:p>
            <a:pPr marL="914400" lvl="0" indent="0" algn="l" rtl="0">
              <a:lnSpc>
                <a:spcPct val="150000"/>
              </a:lnSpc>
              <a:spcBef>
                <a:spcPts val="1200"/>
              </a:spcBef>
              <a:spcAft>
                <a:spcPts val="1200"/>
              </a:spcAft>
              <a:buNone/>
            </a:pPr>
            <a:endParaRPr sz="1600">
              <a:solidFill>
                <a:schemeClr val="dk2"/>
              </a:solidFill>
            </a:endParaRPr>
          </a:p>
        </p:txBody>
      </p:sp>
      <p:cxnSp>
        <p:nvCxnSpPr>
          <p:cNvPr id="5034" name="Google Shape;5034;p30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035" name="Google Shape;5035;p308"/>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endParaRPr sz="900">
              <a:latin typeface="Montserrat"/>
              <a:ea typeface="Montserrat"/>
              <a:cs typeface="Montserrat"/>
              <a:sym typeface="Montserrat"/>
            </a:endParaRPr>
          </a:p>
        </p:txBody>
      </p:sp>
      <p:pic>
        <p:nvPicPr>
          <p:cNvPr id="5036" name="Google Shape;5036;p308"/>
          <p:cNvPicPr preferRelativeResize="0"/>
          <p:nvPr/>
        </p:nvPicPr>
        <p:blipFill>
          <a:blip r:embed="rId3">
            <a:alphaModFix/>
          </a:blip>
          <a:stretch>
            <a:fillRect/>
          </a:stretch>
        </p:blipFill>
        <p:spPr>
          <a:xfrm>
            <a:off x="5216100" y="1115325"/>
            <a:ext cx="3392775" cy="3174925"/>
          </a:xfrm>
          <a:prstGeom prst="rect">
            <a:avLst/>
          </a:prstGeom>
          <a:noFill/>
          <a:ln>
            <a:noFill/>
          </a:ln>
        </p:spPr>
      </p:pic>
      <p:sp>
        <p:nvSpPr>
          <p:cNvPr id="5037" name="Google Shape;5037;p308"/>
          <p:cNvSpPr txBox="1"/>
          <p:nvPr/>
        </p:nvSpPr>
        <p:spPr>
          <a:xfrm>
            <a:off x="4248350" y="2225013"/>
            <a:ext cx="41319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1600">
              <a:solidFill>
                <a:srgbClr val="E06666"/>
              </a:solidFill>
              <a:latin typeface="Source Sans Pro"/>
              <a:ea typeface="Source Sans Pro"/>
              <a:cs typeface="Source Sans Pro"/>
              <a:sym typeface="Source Sans Pro"/>
            </a:endParaRPr>
          </a:p>
        </p:txBody>
      </p:sp>
      <p:sp>
        <p:nvSpPr>
          <p:cNvPr id="5038" name="Google Shape;5038;p308"/>
          <p:cNvSpPr/>
          <p:nvPr/>
        </p:nvSpPr>
        <p:spPr>
          <a:xfrm>
            <a:off x="7430325" y="2013000"/>
            <a:ext cx="310800" cy="147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039" name="Google Shape;5039;p308"/>
          <p:cNvSpPr/>
          <p:nvPr/>
        </p:nvSpPr>
        <p:spPr>
          <a:xfrm>
            <a:off x="7346025" y="2883275"/>
            <a:ext cx="395100" cy="147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040" name="Google Shape;5040;p308"/>
          <p:cNvSpPr/>
          <p:nvPr/>
        </p:nvSpPr>
        <p:spPr>
          <a:xfrm>
            <a:off x="7346025" y="4171975"/>
            <a:ext cx="395100" cy="1479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041" name="Google Shape;5041;p308"/>
          <p:cNvSpPr/>
          <p:nvPr/>
        </p:nvSpPr>
        <p:spPr>
          <a:xfrm>
            <a:off x="7430325" y="3280875"/>
            <a:ext cx="310800" cy="1479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042" name="Google Shape;5042;p308"/>
          <p:cNvSpPr txBox="1"/>
          <p:nvPr/>
        </p:nvSpPr>
        <p:spPr>
          <a:xfrm>
            <a:off x="7689350" y="2281425"/>
            <a:ext cx="599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up  to 26.5x</a:t>
            </a:r>
            <a:br>
              <a:rPr lang="zh-CN" sz="1000" b="1">
                <a:solidFill>
                  <a:schemeClr val="dk1"/>
                </a:solidFill>
                <a:latin typeface="Source Sans Pro"/>
                <a:ea typeface="Source Sans Pro"/>
                <a:cs typeface="Source Sans Pro"/>
                <a:sym typeface="Source Sans Pro"/>
              </a:rPr>
            </a:br>
            <a:r>
              <a:rPr lang="zh-CN" sz="1000" b="1">
                <a:solidFill>
                  <a:schemeClr val="dk1"/>
                </a:solidFill>
                <a:latin typeface="Source Sans Pro"/>
                <a:ea typeface="Source Sans Pro"/>
                <a:cs typeface="Source Sans Pro"/>
                <a:sym typeface="Source Sans Pro"/>
              </a:rPr>
              <a:t>slower</a:t>
            </a:r>
            <a:endParaRPr sz="1000" b="1">
              <a:solidFill>
                <a:schemeClr val="dk1"/>
              </a:solidFill>
              <a:latin typeface="Source Sans Pro"/>
              <a:ea typeface="Source Sans Pro"/>
              <a:cs typeface="Source Sans Pro"/>
              <a:sym typeface="Source Sans Pro"/>
            </a:endParaRPr>
          </a:p>
        </p:txBody>
      </p:sp>
      <p:sp>
        <p:nvSpPr>
          <p:cNvPr id="5043" name="Google Shape;5043;p308"/>
          <p:cNvSpPr txBox="1"/>
          <p:nvPr/>
        </p:nvSpPr>
        <p:spPr>
          <a:xfrm>
            <a:off x="7689350" y="3477125"/>
            <a:ext cx="599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up  to 19.8x</a:t>
            </a:r>
            <a:br>
              <a:rPr lang="zh-CN" sz="1000" b="1">
                <a:solidFill>
                  <a:schemeClr val="dk1"/>
                </a:solidFill>
                <a:latin typeface="Source Sans Pro"/>
                <a:ea typeface="Source Sans Pro"/>
                <a:cs typeface="Source Sans Pro"/>
                <a:sym typeface="Source Sans Pro"/>
              </a:rPr>
            </a:br>
            <a:r>
              <a:rPr lang="zh-CN" sz="1000" b="1">
                <a:solidFill>
                  <a:schemeClr val="dk1"/>
                </a:solidFill>
                <a:latin typeface="Source Sans Pro"/>
                <a:ea typeface="Source Sans Pro"/>
                <a:cs typeface="Source Sans Pro"/>
                <a:sym typeface="Source Sans Pro"/>
              </a:rPr>
              <a:t>slower</a:t>
            </a:r>
            <a:endParaRPr sz="1000" b="1">
              <a:solidFill>
                <a:schemeClr val="dk1"/>
              </a:solidFill>
              <a:latin typeface="Source Sans Pro"/>
              <a:ea typeface="Source Sans Pro"/>
              <a:cs typeface="Source Sans Pro"/>
              <a:sym typeface="Source Sans Pro"/>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5047"/>
        <p:cNvGrpSpPr/>
        <p:nvPr/>
      </p:nvGrpSpPr>
      <p:grpSpPr>
        <a:xfrm>
          <a:off x="0" y="0"/>
          <a:ext cx="0" cy="0"/>
          <a:chOff x="0" y="0"/>
          <a:chExt cx="0" cy="0"/>
        </a:xfrm>
      </p:grpSpPr>
      <p:sp>
        <p:nvSpPr>
          <p:cNvPr id="5048" name="Google Shape;5048;p30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inefficiency of Inverted Indexes</a:t>
            </a:r>
            <a:endParaRPr/>
          </a:p>
        </p:txBody>
      </p:sp>
      <p:sp>
        <p:nvSpPr>
          <p:cNvPr id="5049" name="Google Shape;5049;p30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inefficient</a:t>
            </a:r>
            <a:r>
              <a:rPr lang="zh-CN">
                <a:solidFill>
                  <a:schemeClr val="dk2"/>
                </a:solidFill>
              </a:rPr>
              <a:t> on LSR</a:t>
            </a:r>
            <a:br>
              <a:rPr lang="zh-CN">
                <a:solidFill>
                  <a:schemeClr val="dk2"/>
                </a:solidFill>
              </a:rPr>
            </a:br>
            <a:r>
              <a:rPr lang="zh-CN">
                <a:solidFill>
                  <a:schemeClr val="dk2"/>
                </a:solidFill>
              </a:rPr>
              <a:t>embeddings due to:</a:t>
            </a:r>
            <a:br>
              <a:rPr lang="zh-CN">
                <a:solidFill>
                  <a:schemeClr val="dk2"/>
                </a:solidFill>
              </a:rPr>
            </a:b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Document</a:t>
            </a:r>
            <a:r>
              <a:rPr lang="zh-CN" sz="1600">
                <a:solidFill>
                  <a:schemeClr val="dk2"/>
                </a:solidFill>
              </a:rPr>
              <a:t> expansion</a:t>
            </a:r>
            <a:endParaRPr sz="1600">
              <a:solidFill>
                <a:schemeClr val="dk2"/>
              </a:solidFill>
            </a:endParaRPr>
          </a:p>
          <a:p>
            <a:pPr marL="914400" lvl="0" indent="0" algn="l" rtl="0">
              <a:lnSpc>
                <a:spcPct val="150000"/>
              </a:lnSpc>
              <a:spcBef>
                <a:spcPts val="1200"/>
              </a:spcBef>
              <a:spcAft>
                <a:spcPts val="1200"/>
              </a:spcAft>
              <a:buNone/>
            </a:pPr>
            <a:endParaRPr sz="1600">
              <a:solidFill>
                <a:schemeClr val="dk2"/>
              </a:solidFill>
            </a:endParaRPr>
          </a:p>
        </p:txBody>
      </p:sp>
      <p:cxnSp>
        <p:nvCxnSpPr>
          <p:cNvPr id="5050" name="Google Shape;5050;p30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051" name="Google Shape;5051;p309"/>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endParaRPr sz="900">
              <a:latin typeface="Montserrat"/>
              <a:ea typeface="Montserrat"/>
              <a:cs typeface="Montserrat"/>
              <a:sym typeface="Montserrat"/>
            </a:endParaRPr>
          </a:p>
        </p:txBody>
      </p:sp>
      <p:pic>
        <p:nvPicPr>
          <p:cNvPr id="5052" name="Google Shape;5052;p309"/>
          <p:cNvPicPr preferRelativeResize="0"/>
          <p:nvPr/>
        </p:nvPicPr>
        <p:blipFill>
          <a:blip r:embed="rId3">
            <a:alphaModFix/>
          </a:blip>
          <a:stretch>
            <a:fillRect/>
          </a:stretch>
        </p:blipFill>
        <p:spPr>
          <a:xfrm>
            <a:off x="5216100" y="1115325"/>
            <a:ext cx="3392775" cy="3174925"/>
          </a:xfrm>
          <a:prstGeom prst="rect">
            <a:avLst/>
          </a:prstGeom>
          <a:noFill/>
          <a:ln>
            <a:noFill/>
          </a:ln>
        </p:spPr>
      </p:pic>
      <p:sp>
        <p:nvSpPr>
          <p:cNvPr id="5053" name="Google Shape;5053;p309"/>
          <p:cNvSpPr txBox="1"/>
          <p:nvPr/>
        </p:nvSpPr>
        <p:spPr>
          <a:xfrm>
            <a:off x="4572000" y="27863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229</a:t>
            </a:r>
            <a:endParaRPr sz="1000" b="1">
              <a:solidFill>
                <a:schemeClr val="dk1"/>
              </a:solidFill>
              <a:latin typeface="Source Sans Pro"/>
              <a:ea typeface="Source Sans Pro"/>
              <a:cs typeface="Source Sans Pro"/>
              <a:sym typeface="Source Sans Pro"/>
            </a:endParaRPr>
          </a:p>
        </p:txBody>
      </p:sp>
      <p:sp>
        <p:nvSpPr>
          <p:cNvPr id="5054" name="Google Shape;5054;p309"/>
          <p:cNvSpPr txBox="1"/>
          <p:nvPr/>
        </p:nvSpPr>
        <p:spPr>
          <a:xfrm>
            <a:off x="4572000" y="18952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30</a:t>
            </a:r>
            <a:endParaRPr sz="1000" b="1">
              <a:solidFill>
                <a:schemeClr val="dk1"/>
              </a:solidFill>
              <a:latin typeface="Source Sans Pro"/>
              <a:ea typeface="Source Sans Pro"/>
              <a:cs typeface="Source Sans Pro"/>
              <a:sym typeface="Source Sans Pr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3"/>
          <p:cNvSpPr txBox="1">
            <a:spLocks noGrp="1"/>
          </p:cNvSpPr>
          <p:nvPr>
            <p:ph type="body" idx="1"/>
          </p:nvPr>
        </p:nvSpPr>
        <p:spPr>
          <a:xfrm>
            <a:off x="311700" y="667700"/>
            <a:ext cx="8520600" cy="3901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zh-CN" sz="3300">
                <a:solidFill>
                  <a:srgbClr val="1A1D21"/>
                </a:solidFill>
              </a:rPr>
              <a:t>Why Sparse?</a:t>
            </a:r>
            <a:endParaRPr sz="3300">
              <a:solidFill>
                <a:srgbClr val="1A1D21"/>
              </a:solidFill>
            </a:endParaRPr>
          </a:p>
          <a:p>
            <a:pPr marL="0" lvl="0" indent="0" algn="ctr" rtl="0">
              <a:spcBef>
                <a:spcPts val="1200"/>
              </a:spcBef>
              <a:spcAft>
                <a:spcPts val="0"/>
              </a:spcAft>
              <a:buNone/>
            </a:pPr>
            <a:endParaRPr sz="3300" b="1">
              <a:solidFill>
                <a:schemeClr val="dk1"/>
              </a:solidFill>
            </a:endParaRPr>
          </a:p>
          <a:p>
            <a:pPr marL="0" lvl="0" indent="0" algn="ctr" rtl="0">
              <a:spcBef>
                <a:spcPts val="1200"/>
              </a:spcBef>
              <a:spcAft>
                <a:spcPts val="0"/>
              </a:spcAft>
              <a:buNone/>
            </a:pPr>
            <a:r>
              <a:rPr lang="zh-CN" sz="3300">
                <a:solidFill>
                  <a:srgbClr val="000000"/>
                </a:solidFill>
              </a:rPr>
              <a:t>Why Learned?</a:t>
            </a:r>
            <a:endParaRPr sz="3300">
              <a:solidFill>
                <a:srgbClr val="000000"/>
              </a:solidFill>
            </a:endParaRPr>
          </a:p>
          <a:p>
            <a:pPr marL="0" lvl="0" indent="0" algn="ctr" rtl="0">
              <a:spcBef>
                <a:spcPts val="1200"/>
              </a:spcBef>
              <a:spcAft>
                <a:spcPts val="0"/>
              </a:spcAft>
              <a:buNone/>
            </a:pPr>
            <a:endParaRPr sz="3300" b="1">
              <a:solidFill>
                <a:schemeClr val="dk1"/>
              </a:solidFill>
            </a:endParaRPr>
          </a:p>
          <a:p>
            <a:pPr marL="0" lvl="0" indent="0" algn="ctr" rtl="0">
              <a:spcBef>
                <a:spcPts val="1200"/>
              </a:spcBef>
              <a:spcAft>
                <a:spcPts val="1200"/>
              </a:spcAft>
              <a:buNone/>
            </a:pPr>
            <a:r>
              <a:rPr lang="zh-CN" sz="3300" b="1">
                <a:solidFill>
                  <a:schemeClr val="dk1"/>
                </a:solidFill>
              </a:rPr>
              <a:t>Why now?</a:t>
            </a:r>
            <a:endParaRPr sz="3300" b="1">
              <a:solidFill>
                <a:schemeClr val="dk1"/>
              </a:solidFill>
            </a:endParaRPr>
          </a:p>
        </p:txBody>
      </p:sp>
      <p:sp>
        <p:nvSpPr>
          <p:cNvPr id="487" name="Google Shape;487;p63"/>
          <p:cNvSpPr txBox="1"/>
          <p:nvPr/>
        </p:nvSpPr>
        <p:spPr>
          <a:xfrm>
            <a:off x="5625450" y="3684950"/>
            <a:ext cx="30000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2200" b="1">
                <a:solidFill>
                  <a:schemeClr val="dk1"/>
                </a:solidFill>
              </a:rPr>
              <a:t>← now</a:t>
            </a:r>
            <a:endParaRPr sz="1900"/>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5058"/>
        <p:cNvGrpSpPr/>
        <p:nvPr/>
      </p:nvGrpSpPr>
      <p:grpSpPr>
        <a:xfrm>
          <a:off x="0" y="0"/>
          <a:ext cx="0" cy="0"/>
          <a:chOff x="0" y="0"/>
          <a:chExt cx="0" cy="0"/>
        </a:xfrm>
      </p:grpSpPr>
      <p:sp>
        <p:nvSpPr>
          <p:cNvPr id="5059" name="Google Shape;5059;p31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inefficiency of Inverted Indexes</a:t>
            </a:r>
            <a:endParaRPr/>
          </a:p>
        </p:txBody>
      </p:sp>
      <p:sp>
        <p:nvSpPr>
          <p:cNvPr id="5060" name="Google Shape;5060;p31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inefficient</a:t>
            </a:r>
            <a:r>
              <a:rPr lang="zh-CN">
                <a:solidFill>
                  <a:schemeClr val="dk2"/>
                </a:solidFill>
              </a:rPr>
              <a:t> on LSR</a:t>
            </a:r>
            <a:br>
              <a:rPr lang="zh-CN">
                <a:solidFill>
                  <a:schemeClr val="dk2"/>
                </a:solidFill>
              </a:rPr>
            </a:br>
            <a:r>
              <a:rPr lang="zh-CN">
                <a:solidFill>
                  <a:schemeClr val="dk2"/>
                </a:solidFill>
              </a:rPr>
              <a:t>embeddings due to:</a:t>
            </a:r>
            <a:br>
              <a:rPr lang="zh-CN">
                <a:solidFill>
                  <a:schemeClr val="dk2"/>
                </a:solidFill>
              </a:rPr>
            </a:b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Document</a:t>
            </a:r>
            <a:r>
              <a:rPr lang="zh-CN" sz="1600">
                <a:solidFill>
                  <a:schemeClr val="dk2"/>
                </a:solidFill>
              </a:rPr>
              <a:t> expansion</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Query</a:t>
            </a:r>
            <a:r>
              <a:rPr lang="zh-CN" sz="1600">
                <a:solidFill>
                  <a:schemeClr val="dk2"/>
                </a:solidFill>
              </a:rPr>
              <a:t> expansion</a:t>
            </a:r>
            <a:endParaRPr sz="1600">
              <a:solidFill>
                <a:schemeClr val="dk2"/>
              </a:solidFill>
            </a:endParaRPr>
          </a:p>
          <a:p>
            <a:pPr marL="914400" lvl="0" indent="0" algn="l" rtl="0">
              <a:lnSpc>
                <a:spcPct val="150000"/>
              </a:lnSpc>
              <a:spcBef>
                <a:spcPts val="1200"/>
              </a:spcBef>
              <a:spcAft>
                <a:spcPts val="1200"/>
              </a:spcAft>
              <a:buNone/>
            </a:pPr>
            <a:endParaRPr sz="1600">
              <a:solidFill>
                <a:schemeClr val="dk2"/>
              </a:solidFill>
            </a:endParaRPr>
          </a:p>
        </p:txBody>
      </p:sp>
      <p:cxnSp>
        <p:nvCxnSpPr>
          <p:cNvPr id="5061" name="Google Shape;5061;p31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062" name="Google Shape;5062;p310"/>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endParaRPr sz="900">
              <a:latin typeface="Montserrat"/>
              <a:ea typeface="Montserrat"/>
              <a:cs typeface="Montserrat"/>
              <a:sym typeface="Montserrat"/>
            </a:endParaRPr>
          </a:p>
        </p:txBody>
      </p:sp>
      <p:pic>
        <p:nvPicPr>
          <p:cNvPr id="5063" name="Google Shape;5063;p310"/>
          <p:cNvPicPr preferRelativeResize="0"/>
          <p:nvPr/>
        </p:nvPicPr>
        <p:blipFill>
          <a:blip r:embed="rId3">
            <a:alphaModFix/>
          </a:blip>
          <a:stretch>
            <a:fillRect/>
          </a:stretch>
        </p:blipFill>
        <p:spPr>
          <a:xfrm>
            <a:off x="5216100" y="1115325"/>
            <a:ext cx="3392775" cy="3174925"/>
          </a:xfrm>
          <a:prstGeom prst="rect">
            <a:avLst/>
          </a:prstGeom>
          <a:noFill/>
          <a:ln>
            <a:noFill/>
          </a:ln>
        </p:spPr>
      </p:pic>
      <p:sp>
        <p:nvSpPr>
          <p:cNvPr id="5064" name="Google Shape;5064;p310"/>
          <p:cNvSpPr txBox="1"/>
          <p:nvPr/>
        </p:nvSpPr>
        <p:spPr>
          <a:xfrm>
            <a:off x="4572000" y="2786375"/>
            <a:ext cx="851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229</a:t>
            </a:r>
            <a:br>
              <a:rPr lang="zh-CN" sz="1000" b="1">
                <a:solidFill>
                  <a:schemeClr val="dk1"/>
                </a:solidFill>
                <a:latin typeface="Source Sans Pro"/>
                <a:ea typeface="Source Sans Pro"/>
                <a:cs typeface="Source Sans Pro"/>
                <a:sym typeface="Source Sans Pro"/>
              </a:rPr>
            </a:br>
            <a:r>
              <a:rPr lang="zh-CN" sz="1000" b="1">
                <a:solidFill>
                  <a:srgbClr val="FF9900"/>
                </a:solidFill>
                <a:latin typeface="Source Sans Pro"/>
                <a:ea typeface="Source Sans Pro"/>
                <a:cs typeface="Source Sans Pro"/>
                <a:sym typeface="Source Sans Pro"/>
              </a:rPr>
              <a:t>|Q| = 25</a:t>
            </a:r>
            <a:endParaRPr sz="1000" b="1">
              <a:solidFill>
                <a:srgbClr val="FF9900"/>
              </a:solidFill>
              <a:latin typeface="Source Sans Pro"/>
              <a:ea typeface="Source Sans Pro"/>
              <a:cs typeface="Source Sans Pro"/>
              <a:sym typeface="Source Sans Pro"/>
            </a:endParaRPr>
          </a:p>
        </p:txBody>
      </p:sp>
      <p:sp>
        <p:nvSpPr>
          <p:cNvPr id="5065" name="Google Shape;5065;p310"/>
          <p:cNvSpPr txBox="1"/>
          <p:nvPr/>
        </p:nvSpPr>
        <p:spPr>
          <a:xfrm>
            <a:off x="4572000" y="18952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30</a:t>
            </a:r>
            <a:endParaRPr sz="1000" b="1">
              <a:solidFill>
                <a:schemeClr val="dk1"/>
              </a:solidFill>
              <a:latin typeface="Source Sans Pro"/>
              <a:ea typeface="Source Sans Pro"/>
              <a:cs typeface="Source Sans Pro"/>
              <a:sym typeface="Source Sans Pro"/>
            </a:endParaRPr>
          </a:p>
        </p:txBody>
      </p:sp>
      <p:sp>
        <p:nvSpPr>
          <p:cNvPr id="5066" name="Google Shape;5066;p310"/>
          <p:cNvSpPr txBox="1"/>
          <p:nvPr/>
        </p:nvSpPr>
        <p:spPr>
          <a:xfrm>
            <a:off x="4572000" y="20698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rgbClr val="FF9900"/>
                </a:solidFill>
                <a:latin typeface="Source Sans Pro"/>
                <a:ea typeface="Source Sans Pro"/>
                <a:cs typeface="Source Sans Pro"/>
                <a:sym typeface="Source Sans Pro"/>
              </a:rPr>
              <a:t>|Q| = 6</a:t>
            </a:r>
            <a:endParaRPr sz="1000" b="1">
              <a:solidFill>
                <a:srgbClr val="FF9900"/>
              </a:solidFill>
              <a:latin typeface="Source Sans Pro"/>
              <a:ea typeface="Source Sans Pro"/>
              <a:cs typeface="Source Sans Pro"/>
              <a:sym typeface="Source Sans Pro"/>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5070"/>
        <p:cNvGrpSpPr/>
        <p:nvPr/>
      </p:nvGrpSpPr>
      <p:grpSpPr>
        <a:xfrm>
          <a:off x="0" y="0"/>
          <a:ext cx="0" cy="0"/>
          <a:chOff x="0" y="0"/>
          <a:chExt cx="0" cy="0"/>
        </a:xfrm>
      </p:grpSpPr>
      <p:sp>
        <p:nvSpPr>
          <p:cNvPr id="5071" name="Google Shape;5071;p31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inefficiency of Inverted Indexes</a:t>
            </a:r>
            <a:endParaRPr/>
          </a:p>
        </p:txBody>
      </p:sp>
      <p:sp>
        <p:nvSpPr>
          <p:cNvPr id="5072" name="Google Shape;5072;p31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inefficient</a:t>
            </a:r>
            <a:r>
              <a:rPr lang="zh-CN">
                <a:solidFill>
                  <a:schemeClr val="dk2"/>
                </a:solidFill>
              </a:rPr>
              <a:t> on LSR</a:t>
            </a:r>
            <a:br>
              <a:rPr lang="zh-CN">
                <a:solidFill>
                  <a:schemeClr val="dk2"/>
                </a:solidFill>
              </a:rPr>
            </a:br>
            <a:r>
              <a:rPr lang="zh-CN">
                <a:solidFill>
                  <a:schemeClr val="dk2"/>
                </a:solidFill>
              </a:rPr>
              <a:t>embeddings due to:</a:t>
            </a:r>
            <a:br>
              <a:rPr lang="zh-CN">
                <a:solidFill>
                  <a:schemeClr val="dk2"/>
                </a:solidFill>
              </a:rPr>
            </a:b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Document</a:t>
            </a:r>
            <a:r>
              <a:rPr lang="zh-CN" sz="1600">
                <a:solidFill>
                  <a:schemeClr val="dk2"/>
                </a:solidFill>
              </a:rPr>
              <a:t> expansion</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Query</a:t>
            </a:r>
            <a:r>
              <a:rPr lang="zh-CN" sz="1600">
                <a:solidFill>
                  <a:schemeClr val="dk2"/>
                </a:solidFill>
              </a:rPr>
              <a:t> expansion</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Distributional</a:t>
            </a:r>
            <a:r>
              <a:rPr lang="zh-CN" sz="1600">
                <a:solidFill>
                  <a:schemeClr val="dk2"/>
                </a:solidFill>
              </a:rPr>
              <a:t> differences</a:t>
            </a:r>
            <a:endParaRPr sz="1600">
              <a:solidFill>
                <a:schemeClr val="dk2"/>
              </a:solidFill>
            </a:endParaRPr>
          </a:p>
          <a:p>
            <a:pPr marL="914400" lvl="0" indent="0" algn="l" rtl="0">
              <a:lnSpc>
                <a:spcPct val="150000"/>
              </a:lnSpc>
              <a:spcBef>
                <a:spcPts val="1200"/>
              </a:spcBef>
              <a:spcAft>
                <a:spcPts val="1200"/>
              </a:spcAft>
              <a:buNone/>
            </a:pPr>
            <a:endParaRPr sz="1600">
              <a:solidFill>
                <a:schemeClr val="dk2"/>
              </a:solidFill>
            </a:endParaRPr>
          </a:p>
        </p:txBody>
      </p:sp>
      <p:cxnSp>
        <p:nvCxnSpPr>
          <p:cNvPr id="5073" name="Google Shape;5073;p31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074" name="Google Shape;5074;p311"/>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endParaRPr sz="900">
              <a:latin typeface="Montserrat"/>
              <a:ea typeface="Montserrat"/>
              <a:cs typeface="Montserrat"/>
              <a:sym typeface="Montserrat"/>
            </a:endParaRPr>
          </a:p>
        </p:txBody>
      </p:sp>
      <p:pic>
        <p:nvPicPr>
          <p:cNvPr id="5075" name="Google Shape;5075;p311"/>
          <p:cNvPicPr preferRelativeResize="0"/>
          <p:nvPr/>
        </p:nvPicPr>
        <p:blipFill>
          <a:blip r:embed="rId3">
            <a:alphaModFix/>
          </a:blip>
          <a:stretch>
            <a:fillRect/>
          </a:stretch>
        </p:blipFill>
        <p:spPr>
          <a:xfrm>
            <a:off x="5216100" y="1115325"/>
            <a:ext cx="3392775" cy="3174925"/>
          </a:xfrm>
          <a:prstGeom prst="rect">
            <a:avLst/>
          </a:prstGeom>
          <a:noFill/>
          <a:ln>
            <a:noFill/>
          </a:ln>
        </p:spPr>
      </p:pic>
      <p:sp>
        <p:nvSpPr>
          <p:cNvPr id="5076" name="Google Shape;5076;p311"/>
          <p:cNvSpPr txBox="1"/>
          <p:nvPr/>
        </p:nvSpPr>
        <p:spPr>
          <a:xfrm>
            <a:off x="4572000" y="2786375"/>
            <a:ext cx="851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229</a:t>
            </a:r>
            <a:br>
              <a:rPr lang="zh-CN" sz="1000" b="1">
                <a:solidFill>
                  <a:schemeClr val="dk1"/>
                </a:solidFill>
                <a:latin typeface="Source Sans Pro"/>
                <a:ea typeface="Source Sans Pro"/>
                <a:cs typeface="Source Sans Pro"/>
                <a:sym typeface="Source Sans Pro"/>
              </a:rPr>
            </a:br>
            <a:r>
              <a:rPr lang="zh-CN" sz="1000" b="1">
                <a:solidFill>
                  <a:srgbClr val="FF9900"/>
                </a:solidFill>
                <a:latin typeface="Source Sans Pro"/>
                <a:ea typeface="Source Sans Pro"/>
                <a:cs typeface="Source Sans Pro"/>
                <a:sym typeface="Source Sans Pro"/>
              </a:rPr>
              <a:t>|Q| = 25</a:t>
            </a:r>
            <a:endParaRPr sz="1000" b="1">
              <a:solidFill>
                <a:srgbClr val="FF9900"/>
              </a:solidFill>
              <a:latin typeface="Source Sans Pro"/>
              <a:ea typeface="Source Sans Pro"/>
              <a:cs typeface="Source Sans Pro"/>
              <a:sym typeface="Source Sans Pro"/>
            </a:endParaRPr>
          </a:p>
        </p:txBody>
      </p:sp>
      <p:sp>
        <p:nvSpPr>
          <p:cNvPr id="5077" name="Google Shape;5077;p311"/>
          <p:cNvSpPr txBox="1"/>
          <p:nvPr/>
        </p:nvSpPr>
        <p:spPr>
          <a:xfrm>
            <a:off x="4572000" y="18952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|D| = 30</a:t>
            </a:r>
            <a:endParaRPr sz="1000" b="1">
              <a:solidFill>
                <a:schemeClr val="dk1"/>
              </a:solidFill>
              <a:latin typeface="Source Sans Pro"/>
              <a:ea typeface="Source Sans Pro"/>
              <a:cs typeface="Source Sans Pro"/>
              <a:sym typeface="Source Sans Pro"/>
            </a:endParaRPr>
          </a:p>
        </p:txBody>
      </p:sp>
      <p:sp>
        <p:nvSpPr>
          <p:cNvPr id="5078" name="Google Shape;5078;p311"/>
          <p:cNvSpPr txBox="1"/>
          <p:nvPr/>
        </p:nvSpPr>
        <p:spPr>
          <a:xfrm>
            <a:off x="4572000" y="20698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rgbClr val="FF9900"/>
                </a:solidFill>
                <a:latin typeface="Source Sans Pro"/>
                <a:ea typeface="Source Sans Pro"/>
                <a:cs typeface="Source Sans Pro"/>
                <a:sym typeface="Source Sans Pro"/>
              </a:rPr>
              <a:t>|Q| = 6</a:t>
            </a:r>
            <a:endParaRPr sz="1000" b="1">
              <a:solidFill>
                <a:srgbClr val="FF9900"/>
              </a:solidFill>
              <a:latin typeface="Source Sans Pro"/>
              <a:ea typeface="Source Sans Pro"/>
              <a:cs typeface="Source Sans Pro"/>
              <a:sym typeface="Source Sans Pro"/>
            </a:endParaRPr>
          </a:p>
        </p:txBody>
      </p:sp>
      <p:sp>
        <p:nvSpPr>
          <p:cNvPr id="5079" name="Google Shape;5079;p311"/>
          <p:cNvSpPr txBox="1"/>
          <p:nvPr/>
        </p:nvSpPr>
        <p:spPr>
          <a:xfrm>
            <a:off x="4572000" y="2270975"/>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|V| = 2.6M</a:t>
            </a:r>
            <a:endParaRPr sz="1000" b="1">
              <a:solidFill>
                <a:schemeClr val="dk1"/>
              </a:solidFill>
              <a:latin typeface="Source Sans Pro"/>
              <a:ea typeface="Source Sans Pro"/>
              <a:cs typeface="Source Sans Pro"/>
              <a:sym typeface="Source Sans Pro"/>
            </a:endParaRPr>
          </a:p>
        </p:txBody>
      </p:sp>
      <p:sp>
        <p:nvSpPr>
          <p:cNvPr id="5080" name="Google Shape;5080;p311"/>
          <p:cNvSpPr txBox="1"/>
          <p:nvPr/>
        </p:nvSpPr>
        <p:spPr>
          <a:xfrm>
            <a:off x="4572000" y="3103250"/>
            <a:ext cx="85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1"/>
                </a:solidFill>
                <a:latin typeface="Source Sans Pro"/>
                <a:ea typeface="Source Sans Pro"/>
                <a:cs typeface="Source Sans Pro"/>
                <a:sym typeface="Source Sans Pro"/>
              </a:rPr>
              <a:t>|V| = 30K</a:t>
            </a:r>
            <a:endParaRPr sz="1000" b="1">
              <a:solidFill>
                <a:schemeClr val="dk1"/>
              </a:solidFill>
              <a:latin typeface="Source Sans Pro"/>
              <a:ea typeface="Source Sans Pro"/>
              <a:cs typeface="Source Sans Pro"/>
              <a:sym typeface="Source Sans Pro"/>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5084"/>
        <p:cNvGrpSpPr/>
        <p:nvPr/>
      </p:nvGrpSpPr>
      <p:grpSpPr>
        <a:xfrm>
          <a:off x="0" y="0"/>
          <a:ext cx="0" cy="0"/>
          <a:chOff x="0" y="0"/>
          <a:chExt cx="0" cy="0"/>
        </a:xfrm>
      </p:grpSpPr>
      <p:sp>
        <p:nvSpPr>
          <p:cNvPr id="5085" name="Google Shape;5085;p31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The inefficiency of Inverted Indexes</a:t>
            </a:r>
            <a:endParaRPr/>
          </a:p>
        </p:txBody>
      </p:sp>
      <p:sp>
        <p:nvSpPr>
          <p:cNvPr id="5086" name="Google Shape;5086;p31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Inverted Indexes are </a:t>
            </a:r>
            <a:r>
              <a:rPr lang="zh-CN" b="1">
                <a:solidFill>
                  <a:schemeClr val="dk2"/>
                </a:solidFill>
              </a:rPr>
              <a:t>inefficient</a:t>
            </a:r>
            <a:r>
              <a:rPr lang="zh-CN">
                <a:solidFill>
                  <a:schemeClr val="dk2"/>
                </a:solidFill>
              </a:rPr>
              <a:t> on LSR</a:t>
            </a:r>
            <a:br>
              <a:rPr lang="zh-CN">
                <a:solidFill>
                  <a:schemeClr val="dk2"/>
                </a:solidFill>
              </a:rPr>
            </a:br>
            <a:r>
              <a:rPr lang="zh-CN">
                <a:solidFill>
                  <a:schemeClr val="dk2"/>
                </a:solidFill>
              </a:rPr>
              <a:t>embeddings due to:</a:t>
            </a:r>
            <a:br>
              <a:rPr lang="zh-CN">
                <a:solidFill>
                  <a:schemeClr val="dk2"/>
                </a:solidFill>
              </a:rPr>
            </a:b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en-GB" altLang="zh-CN" sz="1600" b="1">
                <a:solidFill>
                  <a:schemeClr val="dk2"/>
                </a:solidFill>
              </a:rPr>
              <a:t>Document</a:t>
            </a:r>
            <a:r>
              <a:rPr lang="en-GB" altLang="zh-CN" sz="1600">
                <a:solidFill>
                  <a:schemeClr val="dk2"/>
                </a:solidFill>
              </a:rPr>
              <a:t> expansion</a:t>
            </a:r>
            <a:endParaRPr lang="en-GB"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Query</a:t>
            </a:r>
            <a:r>
              <a:rPr lang="zh-CN" sz="1600">
                <a:solidFill>
                  <a:schemeClr val="dk2"/>
                </a:solidFill>
              </a:rPr>
              <a:t> expansion</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Distributional</a:t>
            </a:r>
            <a:r>
              <a:rPr lang="zh-CN" sz="1600">
                <a:solidFill>
                  <a:schemeClr val="dk2"/>
                </a:solidFill>
              </a:rPr>
              <a:t> differences</a:t>
            </a:r>
            <a:endParaRPr sz="1600">
              <a:solidFill>
                <a:schemeClr val="dk2"/>
              </a:solidFill>
            </a:endParaRPr>
          </a:p>
          <a:p>
            <a:pPr marL="914400" lvl="1" indent="-330200" algn="l" rtl="0">
              <a:lnSpc>
                <a:spcPct val="150000"/>
              </a:lnSpc>
              <a:spcBef>
                <a:spcPts val="0"/>
              </a:spcBef>
              <a:spcAft>
                <a:spcPts val="0"/>
              </a:spcAft>
              <a:buClr>
                <a:schemeClr val="dk2"/>
              </a:buClr>
              <a:buSzPts val="1600"/>
              <a:buChar char="-"/>
            </a:pPr>
            <a:r>
              <a:rPr lang="zh-CN" sz="1600" b="1">
                <a:solidFill>
                  <a:schemeClr val="dk2"/>
                </a:solidFill>
              </a:rPr>
              <a:t>Wacky</a:t>
            </a:r>
            <a:r>
              <a:rPr lang="zh-CN" sz="1600">
                <a:solidFill>
                  <a:schemeClr val="dk2"/>
                </a:solidFill>
              </a:rPr>
              <a:t> Weights</a:t>
            </a:r>
            <a:endParaRPr sz="1600">
              <a:solidFill>
                <a:schemeClr val="dk2"/>
              </a:solidFill>
            </a:endParaRPr>
          </a:p>
        </p:txBody>
      </p:sp>
      <p:cxnSp>
        <p:nvCxnSpPr>
          <p:cNvPr id="5087" name="Google Shape;5087;p31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088" name="Google Shape;5088;p312"/>
          <p:cNvSpPr txBox="1"/>
          <p:nvPr/>
        </p:nvSpPr>
        <p:spPr>
          <a:xfrm>
            <a:off x="311700" y="4614450"/>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Wacky Weights in Learned Sparse Representations and the Revenge of Score-at-a-Time Query Evaluation. Mackenzie, Trotman, Lin. arXiv 2021.</a:t>
            </a:r>
            <a:endParaRPr sz="900">
              <a:latin typeface="Montserrat"/>
              <a:ea typeface="Montserrat"/>
              <a:cs typeface="Montserrat"/>
              <a:sym typeface="Montserrat"/>
            </a:endParaRPr>
          </a:p>
        </p:txBody>
      </p:sp>
      <p:sp>
        <p:nvSpPr>
          <p:cNvPr id="3" name="TextBox 2">
            <a:extLst>
              <a:ext uri="{FF2B5EF4-FFF2-40B4-BE49-F238E27FC236}">
                <a16:creationId xmlns:a16="http://schemas.microsoft.com/office/drawing/2014/main" id="{8AA8AE73-1C5A-C134-973D-4A17CF15B2AC}"/>
              </a:ext>
            </a:extLst>
          </p:cNvPr>
          <p:cNvSpPr txBox="1"/>
          <p:nvPr/>
        </p:nvSpPr>
        <p:spPr>
          <a:xfrm>
            <a:off x="4987637" y="2064290"/>
            <a:ext cx="4572000" cy="307777"/>
          </a:xfrm>
          <a:prstGeom prst="rect">
            <a:avLst/>
          </a:prstGeom>
          <a:noFill/>
        </p:spPr>
        <p:txBody>
          <a:bodyPr wrap="square">
            <a:spAutoFit/>
          </a:bodyPr>
          <a:lstStyle/>
          <a:p>
            <a:pPr marL="457200" lvl="0" indent="0" algn="l" rtl="0">
              <a:spcBef>
                <a:spcPts val="0"/>
              </a:spcBef>
              <a:spcAft>
                <a:spcPts val="0"/>
              </a:spcAft>
              <a:buNone/>
            </a:pPr>
            <a:r>
              <a:rPr lang="en-GB">
                <a:solidFill>
                  <a:schemeClr val="dk2"/>
                </a:solidFill>
                <a:latin typeface="Hack" panose="020B0609030202020204" pitchFamily="49" charset="0"/>
                <a:ea typeface="Hack" panose="020B0609030202020204" pitchFamily="49" charset="0"/>
                <a:cs typeface="Hack" panose="020B0609030202020204" pitchFamily="49" charset="0"/>
              </a:rPr>
              <a:t>[Query] Androgen Receptor Define</a:t>
            </a:r>
          </a:p>
        </p:txBody>
      </p:sp>
      <p:sp>
        <p:nvSpPr>
          <p:cNvPr id="4" name="TextBox 3">
            <a:extLst>
              <a:ext uri="{FF2B5EF4-FFF2-40B4-BE49-F238E27FC236}">
                <a16:creationId xmlns:a16="http://schemas.microsoft.com/office/drawing/2014/main" id="{CC9462F3-FD0E-7408-1D81-92E803DD8060}"/>
              </a:ext>
            </a:extLst>
          </p:cNvPr>
          <p:cNvSpPr txBox="1"/>
          <p:nvPr/>
        </p:nvSpPr>
        <p:spPr>
          <a:xfrm>
            <a:off x="4987637" y="2456117"/>
            <a:ext cx="4572000" cy="1384995"/>
          </a:xfrm>
          <a:prstGeom prst="rect">
            <a:avLst/>
          </a:prstGeom>
          <a:noFill/>
        </p:spPr>
        <p:txBody>
          <a:bodyPr wrap="square">
            <a:spAutoFit/>
          </a:bodyPr>
          <a:lstStyle/>
          <a:p>
            <a:pPr marL="457200" lvl="0" indent="0" algn="l" rtl="0">
              <a:spcBef>
                <a:spcPts val="0"/>
              </a:spcBef>
              <a:spcAft>
                <a:spcPts val="0"/>
              </a:spcAft>
              <a:buNone/>
            </a:pPr>
            <a:r>
              <a:rPr lang="en-GB">
                <a:solidFill>
                  <a:schemeClr val="dk2"/>
                </a:solidFill>
                <a:latin typeface="Hack" panose="020B0609030202020204" pitchFamily="49" charset="0"/>
                <a:ea typeface="Hack" panose="020B0609030202020204" pitchFamily="49" charset="0"/>
                <a:cs typeface="Hack" panose="020B0609030202020204" pitchFamily="49" charset="0"/>
              </a:rPr>
              <a:t>[Expansion]</a:t>
            </a:r>
          </a:p>
          <a:p>
            <a:pPr marL="457200" lvl="0" indent="0" algn="l" rtl="0">
              <a:spcBef>
                <a:spcPts val="0"/>
              </a:spcBef>
              <a:spcAft>
                <a:spcPts val="0"/>
              </a:spcAft>
              <a:buNone/>
            </a:pPr>
            <a:r>
              <a:rPr lang="en-GB">
                <a:solidFill>
                  <a:schemeClr val="dk2"/>
                </a:solidFill>
                <a:latin typeface="Hack" panose="020B0609030202020204" pitchFamily="49" charset="0"/>
                <a:ea typeface="Hack" panose="020B0609030202020204" pitchFamily="49" charset="0"/>
                <a:cs typeface="Hack" panose="020B0609030202020204" pitchFamily="49" charset="0"/>
              </a:rPr>
              <a:t>	[..]</a:t>
            </a:r>
          </a:p>
          <a:p>
            <a:pPr marL="457200" lvl="0" indent="0" algn="l" rtl="0">
              <a:spcBef>
                <a:spcPts val="0"/>
              </a:spcBef>
              <a:spcAft>
                <a:spcPts val="0"/>
              </a:spcAft>
              <a:buNone/>
            </a:pPr>
            <a:r>
              <a:rPr lang="en-GB">
                <a:solidFill>
                  <a:schemeClr val="dk2"/>
                </a:solidFill>
                <a:latin typeface="Hack" panose="020B0609030202020204" pitchFamily="49" charset="0"/>
                <a:ea typeface="Hack" panose="020B0609030202020204" pitchFamily="49" charset="0"/>
                <a:cs typeface="Hack" panose="020B0609030202020204" pitchFamily="49" charset="0"/>
              </a:rPr>
              <a:t>	- is</a:t>
            </a:r>
          </a:p>
          <a:p>
            <a:pPr marL="457200" lvl="0" indent="0" algn="l" rtl="0">
              <a:spcBef>
                <a:spcPts val="0"/>
              </a:spcBef>
              <a:spcAft>
                <a:spcPts val="0"/>
              </a:spcAft>
              <a:buNone/>
            </a:pPr>
            <a:r>
              <a:rPr lang="en-GB">
                <a:solidFill>
                  <a:schemeClr val="dk2"/>
                </a:solidFill>
                <a:latin typeface="Hack" panose="020B0609030202020204" pitchFamily="49" charset="0"/>
                <a:ea typeface="Hack" panose="020B0609030202020204" pitchFamily="49" charset="0"/>
                <a:cs typeface="Hack" panose="020B0609030202020204" pitchFamily="49" charset="0"/>
              </a:rPr>
              <a:t>	- the </a:t>
            </a:r>
          </a:p>
          <a:p>
            <a:pPr marL="457200" lvl="0" indent="0" algn="l" rtl="0">
              <a:spcBef>
                <a:spcPts val="0"/>
              </a:spcBef>
              <a:spcAft>
                <a:spcPts val="0"/>
              </a:spcAft>
              <a:buNone/>
            </a:pPr>
            <a:r>
              <a:rPr lang="en-GB">
                <a:solidFill>
                  <a:schemeClr val="dk2"/>
                </a:solidFill>
                <a:latin typeface="Hack" panose="020B0609030202020204" pitchFamily="49" charset="0"/>
                <a:ea typeface="Hack" panose="020B0609030202020204" pitchFamily="49" charset="0"/>
                <a:cs typeface="Hack" panose="020B0609030202020204" pitchFamily="49" charset="0"/>
              </a:rPr>
              <a:t>	- for</a:t>
            </a:r>
          </a:p>
          <a:p>
            <a:pPr marL="457200" lvl="0" indent="0" algn="l" rtl="0">
              <a:spcBef>
                <a:spcPts val="0"/>
              </a:spcBef>
              <a:spcAft>
                <a:spcPts val="0"/>
              </a:spcAft>
              <a:buNone/>
            </a:pPr>
            <a:r>
              <a:rPr lang="en-GB">
                <a:solidFill>
                  <a:schemeClr val="dk2"/>
                </a:solidFill>
                <a:latin typeface="Hack" panose="020B0609030202020204" pitchFamily="49" charset="0"/>
                <a:ea typeface="Hack" panose="020B0609030202020204" pitchFamily="49" charset="0"/>
                <a:cs typeface="Hack" panose="020B0609030202020204" pitchFamily="49" charset="0"/>
              </a:rPr>
              <a:t>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5101"/>
        <p:cNvGrpSpPr/>
        <p:nvPr/>
      </p:nvGrpSpPr>
      <p:grpSpPr>
        <a:xfrm>
          <a:off x="0" y="0"/>
          <a:ext cx="0" cy="0"/>
          <a:chOff x="0" y="0"/>
          <a:chExt cx="0" cy="0"/>
        </a:xfrm>
      </p:grpSpPr>
      <p:sp>
        <p:nvSpPr>
          <p:cNvPr id="5102" name="Google Shape;5102;p314"/>
          <p:cNvSpPr txBox="1">
            <a:spLocks noGrp="1"/>
          </p:cNvSpPr>
          <p:nvPr>
            <p:ph type="body" idx="1"/>
          </p:nvPr>
        </p:nvSpPr>
        <p:spPr>
          <a:xfrm>
            <a:off x="277350" y="1373188"/>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b="1">
                <a:solidFill>
                  <a:schemeClr val="dk2"/>
                </a:solidFill>
              </a:rPr>
              <a:t>Exact search is too slow.</a:t>
            </a:r>
            <a:br>
              <a:rPr lang="zh-CN" b="1">
                <a:solidFill>
                  <a:schemeClr val="dk2"/>
                </a:solidFill>
              </a:rPr>
            </a:br>
            <a:r>
              <a:rPr lang="zh-CN">
                <a:solidFill>
                  <a:schemeClr val="dk2"/>
                </a:solidFill>
              </a:rPr>
              <a:t>We can give up on exactness for major</a:t>
            </a:r>
            <a:br>
              <a:rPr lang="zh-CN">
                <a:solidFill>
                  <a:schemeClr val="dk2"/>
                </a:solidFill>
              </a:rPr>
            </a:br>
            <a:r>
              <a:rPr lang="zh-CN">
                <a:solidFill>
                  <a:schemeClr val="dk2"/>
                </a:solidFill>
              </a:rPr>
              <a:t>efficiency improvements.</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A lesson learned from dense k-NN.</a:t>
            </a:r>
            <a:br>
              <a:rPr lang="zh-CN" b="1">
                <a:solidFill>
                  <a:schemeClr val="dk2"/>
                </a:solidFill>
              </a:rPr>
            </a:br>
            <a:r>
              <a:rPr lang="zh-CN">
                <a:solidFill>
                  <a:schemeClr val="dk2"/>
                </a:solidFill>
              </a:rPr>
              <a:t>Exact methods (e.g. KD-tree) are replaced by</a:t>
            </a:r>
            <a:br>
              <a:rPr lang="zh-CN">
                <a:solidFill>
                  <a:schemeClr val="dk2"/>
                </a:solidFill>
              </a:rPr>
            </a:br>
            <a:r>
              <a:rPr lang="zh-CN">
                <a:solidFill>
                  <a:schemeClr val="dk2"/>
                </a:solidFill>
              </a:rPr>
              <a:t>ng-ANN solutions (HNSW).</a:t>
            </a:r>
            <a:endParaRPr>
              <a:solidFill>
                <a:schemeClr val="dk2"/>
              </a:solidFill>
            </a:endParaRPr>
          </a:p>
        </p:txBody>
      </p:sp>
      <p:sp>
        <p:nvSpPr>
          <p:cNvPr id="5103" name="Google Shape;5103;p31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Exact vs Approximate Search</a:t>
            </a:r>
            <a:endParaRPr/>
          </a:p>
        </p:txBody>
      </p:sp>
      <p:cxnSp>
        <p:nvCxnSpPr>
          <p:cNvPr id="5104" name="Google Shape;5104;p31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5108"/>
        <p:cNvGrpSpPr/>
        <p:nvPr/>
      </p:nvGrpSpPr>
      <p:grpSpPr>
        <a:xfrm>
          <a:off x="0" y="0"/>
          <a:ext cx="0" cy="0"/>
          <a:chOff x="0" y="0"/>
          <a:chExt cx="0" cy="0"/>
        </a:xfrm>
      </p:grpSpPr>
      <p:sp>
        <p:nvSpPr>
          <p:cNvPr id="5109" name="Google Shape;5109;p315"/>
          <p:cNvSpPr txBox="1">
            <a:spLocks noGrp="1"/>
          </p:cNvSpPr>
          <p:nvPr>
            <p:ph type="body" idx="1"/>
          </p:nvPr>
        </p:nvSpPr>
        <p:spPr>
          <a:xfrm>
            <a:off x="269950" y="1165963"/>
            <a:ext cx="8520600" cy="3416400"/>
          </a:xfrm>
          <a:prstGeom prst="rect">
            <a:avLst/>
          </a:prstGeom>
        </p:spPr>
        <p:txBody>
          <a:bodyPr spcFirstLastPara="1" wrap="square" lIns="91425" tIns="91425" rIns="91425" bIns="91425" anchor="t" anchorCtr="0">
            <a:normAutofit fontScale="92500" lnSpcReduction="20000"/>
          </a:bodyPr>
          <a:lstStyle/>
          <a:p>
            <a:pPr marL="457200" lvl="0" indent="-330200" algn="l" rtl="0">
              <a:spcBef>
                <a:spcPts val="0"/>
              </a:spcBef>
              <a:spcAft>
                <a:spcPts val="0"/>
              </a:spcAft>
              <a:buClr>
                <a:schemeClr val="dk2"/>
              </a:buClr>
              <a:buSzPts val="1600"/>
              <a:buChar char="-"/>
            </a:pPr>
            <a:r>
              <a:rPr lang="zh-CN" b="1">
                <a:solidFill>
                  <a:schemeClr val="dk2"/>
                </a:solidFill>
              </a:rPr>
              <a:t>Approximate the representations.</a:t>
            </a:r>
            <a:br>
              <a:rPr lang="zh-CN" b="1">
                <a:solidFill>
                  <a:schemeClr val="dk2"/>
                </a:solidFill>
              </a:rPr>
            </a:br>
            <a:r>
              <a:rPr lang="zh-CN">
                <a:solidFill>
                  <a:schemeClr val="dk2"/>
                </a:solidFill>
              </a:rPr>
              <a:t>Pruning query and/or documents. </a:t>
            </a:r>
            <a:endParaRPr>
              <a:solidFill>
                <a:schemeClr val="dk2"/>
              </a:solidFill>
            </a:endParaRPr>
          </a:p>
          <a:p>
            <a:pPr marL="457200" lvl="0" indent="0" algn="l" rtl="0">
              <a:spcBef>
                <a:spcPts val="1200"/>
              </a:spcBef>
              <a:spcAft>
                <a:spcPts val="0"/>
              </a:spcAft>
              <a:buNone/>
            </a:pPr>
            <a:endParaRPr b="1">
              <a:solidFill>
                <a:schemeClr val="dk2"/>
              </a:solidFill>
            </a:endParaRPr>
          </a:p>
          <a:p>
            <a:pPr marL="457200" lvl="0" indent="-330200" algn="l" rtl="0">
              <a:spcBef>
                <a:spcPts val="1200"/>
              </a:spcBef>
              <a:spcAft>
                <a:spcPts val="0"/>
              </a:spcAft>
              <a:buClr>
                <a:schemeClr val="dk2"/>
              </a:buClr>
              <a:buSzPts val="1600"/>
              <a:buChar char="-"/>
            </a:pPr>
            <a:r>
              <a:rPr lang="zh-CN" b="1">
                <a:solidFill>
                  <a:schemeClr val="dk2"/>
                </a:solidFill>
              </a:rPr>
              <a:t>Blocking.</a:t>
            </a:r>
            <a:br>
              <a:rPr lang="zh-CN" b="1">
                <a:solidFill>
                  <a:schemeClr val="dk2"/>
                </a:solidFill>
              </a:rPr>
            </a:br>
            <a:r>
              <a:rPr lang="zh-CN">
                <a:solidFill>
                  <a:schemeClr val="dk2"/>
                </a:solidFill>
              </a:rPr>
              <a:t>Group together documents and skip </a:t>
            </a:r>
            <a:br>
              <a:rPr lang="zh-CN">
                <a:solidFill>
                  <a:schemeClr val="dk2"/>
                </a:solidFill>
              </a:rPr>
            </a:br>
            <a:r>
              <a:rPr lang="zh-CN">
                <a:solidFill>
                  <a:schemeClr val="dk2"/>
                </a:solidFill>
              </a:rPr>
              <a:t>irrelevant blocks. </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Proximity Graph</a:t>
            </a:r>
            <a:br>
              <a:rPr lang="zh-CN" b="1">
                <a:solidFill>
                  <a:schemeClr val="dk2"/>
                </a:solidFill>
              </a:rPr>
            </a:br>
            <a:r>
              <a:rPr lang="zh-CN">
                <a:solidFill>
                  <a:schemeClr val="dk2"/>
                </a:solidFill>
              </a:rPr>
              <a:t>A navigable graph connecting similar</a:t>
            </a:r>
            <a:br>
              <a:rPr lang="zh-CN">
                <a:solidFill>
                  <a:schemeClr val="dk2"/>
                </a:solidFill>
              </a:rPr>
            </a:br>
            <a:r>
              <a:rPr lang="zh-CN">
                <a:solidFill>
                  <a:schemeClr val="dk2"/>
                </a:solidFill>
              </a:rPr>
              <a:t>documents.</a:t>
            </a:r>
            <a:endParaRPr>
              <a:solidFill>
                <a:schemeClr val="dk2"/>
              </a:solidFill>
            </a:endParaRPr>
          </a:p>
        </p:txBody>
      </p:sp>
      <p:sp>
        <p:nvSpPr>
          <p:cNvPr id="5110" name="Google Shape;5110;p31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How can we approximate? </a:t>
            </a:r>
            <a:endParaRPr/>
          </a:p>
        </p:txBody>
      </p:sp>
      <p:cxnSp>
        <p:nvCxnSpPr>
          <p:cNvPr id="5111" name="Google Shape;5111;p31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112" name="Google Shape;5112;p315"/>
          <p:cNvPicPr preferRelativeResize="0"/>
          <p:nvPr/>
        </p:nvPicPr>
        <p:blipFill>
          <a:blip r:embed="rId3">
            <a:alphaModFix/>
          </a:blip>
          <a:stretch>
            <a:fillRect/>
          </a:stretch>
        </p:blipFill>
        <p:spPr>
          <a:xfrm>
            <a:off x="6547975" y="3574550"/>
            <a:ext cx="1399849" cy="1087899"/>
          </a:xfrm>
          <a:prstGeom prst="rect">
            <a:avLst/>
          </a:prstGeom>
          <a:noFill/>
          <a:ln>
            <a:noFill/>
          </a:ln>
        </p:spPr>
      </p:pic>
      <p:pic>
        <p:nvPicPr>
          <p:cNvPr id="5113" name="Google Shape;5113;p315"/>
          <p:cNvPicPr preferRelativeResize="0"/>
          <p:nvPr/>
        </p:nvPicPr>
        <p:blipFill>
          <a:blip r:embed="rId4">
            <a:alphaModFix/>
          </a:blip>
          <a:stretch>
            <a:fillRect/>
          </a:stretch>
        </p:blipFill>
        <p:spPr>
          <a:xfrm>
            <a:off x="5900425" y="2494424"/>
            <a:ext cx="2694951" cy="580375"/>
          </a:xfrm>
          <a:prstGeom prst="rect">
            <a:avLst/>
          </a:prstGeom>
          <a:noFill/>
          <a:ln>
            <a:noFill/>
          </a:ln>
        </p:spPr>
      </p:pic>
      <p:pic>
        <p:nvPicPr>
          <p:cNvPr id="5114" name="Google Shape;5114;p315"/>
          <p:cNvPicPr preferRelativeResize="0"/>
          <p:nvPr/>
        </p:nvPicPr>
        <p:blipFill rotWithShape="1">
          <a:blip r:embed="rId5">
            <a:alphaModFix/>
          </a:blip>
          <a:srcRect l="66852"/>
          <a:stretch/>
        </p:blipFill>
        <p:spPr>
          <a:xfrm>
            <a:off x="6619983" y="1165975"/>
            <a:ext cx="1255851" cy="717700"/>
          </a:xfrm>
          <a:prstGeom prst="rect">
            <a:avLst/>
          </a:prstGeom>
          <a:noFill/>
          <a:ln>
            <a:noFill/>
          </a:ln>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5108">
          <a:extLst>
            <a:ext uri="{FF2B5EF4-FFF2-40B4-BE49-F238E27FC236}">
              <a16:creationId xmlns:a16="http://schemas.microsoft.com/office/drawing/2014/main" id="{10F4FAA0-8529-B46A-18D4-A51EAC17E42A}"/>
            </a:ext>
          </a:extLst>
        </p:cNvPr>
        <p:cNvGrpSpPr/>
        <p:nvPr/>
      </p:nvGrpSpPr>
      <p:grpSpPr>
        <a:xfrm>
          <a:off x="0" y="0"/>
          <a:ext cx="0" cy="0"/>
          <a:chOff x="0" y="0"/>
          <a:chExt cx="0" cy="0"/>
        </a:xfrm>
      </p:grpSpPr>
      <p:pic>
        <p:nvPicPr>
          <p:cNvPr id="9" name="Immagine 8" descr="Immagine che contiene schizzo, disegno, Line art, illustrazione&#10;&#10;Il contenuto generato dall&amp;#39;IA potrebbe non essere corretto.">
            <a:extLst>
              <a:ext uri="{FF2B5EF4-FFF2-40B4-BE49-F238E27FC236}">
                <a16:creationId xmlns:a16="http://schemas.microsoft.com/office/drawing/2014/main" id="{C27491FE-08F6-80FB-8C3E-546FCBFD8F7F}"/>
              </a:ext>
            </a:extLst>
          </p:cNvPr>
          <p:cNvPicPr>
            <a:picLocks noChangeAspect="1"/>
          </p:cNvPicPr>
          <p:nvPr/>
        </p:nvPicPr>
        <p:blipFill>
          <a:blip r:embed="rId3"/>
          <a:stretch>
            <a:fillRect/>
          </a:stretch>
        </p:blipFill>
        <p:spPr>
          <a:xfrm>
            <a:off x="6436925" y="320597"/>
            <a:ext cx="1478699" cy="845635"/>
          </a:xfrm>
          <a:prstGeom prst="rect">
            <a:avLst/>
          </a:prstGeom>
        </p:spPr>
      </p:pic>
      <p:sp>
        <p:nvSpPr>
          <p:cNvPr id="5109" name="Google Shape;5109;p315">
            <a:extLst>
              <a:ext uri="{FF2B5EF4-FFF2-40B4-BE49-F238E27FC236}">
                <a16:creationId xmlns:a16="http://schemas.microsoft.com/office/drawing/2014/main" id="{CA50E949-D64A-88C9-E6AF-AE38E8C494E1}"/>
              </a:ext>
            </a:extLst>
          </p:cNvPr>
          <p:cNvSpPr txBox="1">
            <a:spLocks noGrp="1"/>
          </p:cNvSpPr>
          <p:nvPr>
            <p:ph type="body" idx="1"/>
          </p:nvPr>
        </p:nvSpPr>
        <p:spPr>
          <a:xfrm>
            <a:off x="269950" y="1165963"/>
            <a:ext cx="8520600" cy="3416400"/>
          </a:xfrm>
          <a:prstGeom prst="rect">
            <a:avLst/>
          </a:prstGeom>
        </p:spPr>
        <p:txBody>
          <a:bodyPr spcFirstLastPara="1" wrap="square" lIns="91425" tIns="91425" rIns="91425" bIns="91425" anchor="t" anchorCtr="0">
            <a:normAutofit fontScale="92500" lnSpcReduction="20000"/>
          </a:bodyPr>
          <a:lstStyle/>
          <a:p>
            <a:pPr marL="457200" lvl="0" indent="-330200" algn="l" rtl="0">
              <a:spcBef>
                <a:spcPts val="0"/>
              </a:spcBef>
              <a:spcAft>
                <a:spcPts val="0"/>
              </a:spcAft>
              <a:buClr>
                <a:schemeClr val="dk2"/>
              </a:buClr>
              <a:buSzPts val="1600"/>
              <a:buChar char="-"/>
            </a:pPr>
            <a:r>
              <a:rPr lang="zh-CN" b="1">
                <a:solidFill>
                  <a:schemeClr val="dk2"/>
                </a:solidFill>
              </a:rPr>
              <a:t>Approximate the representations.</a:t>
            </a:r>
            <a:br>
              <a:rPr lang="zh-CN" b="1">
                <a:solidFill>
                  <a:schemeClr val="dk2"/>
                </a:solidFill>
              </a:rPr>
            </a:br>
            <a:r>
              <a:rPr lang="zh-CN">
                <a:solidFill>
                  <a:schemeClr val="dk2"/>
                </a:solidFill>
              </a:rPr>
              <a:t>Pruning query and/or documents. </a:t>
            </a:r>
            <a:endParaRPr>
              <a:solidFill>
                <a:schemeClr val="dk2"/>
              </a:solidFill>
            </a:endParaRPr>
          </a:p>
          <a:p>
            <a:pPr marL="457200" lvl="0" indent="0" algn="l" rtl="0">
              <a:spcBef>
                <a:spcPts val="1200"/>
              </a:spcBef>
              <a:spcAft>
                <a:spcPts val="0"/>
              </a:spcAft>
              <a:buNone/>
            </a:pPr>
            <a:endParaRPr b="1">
              <a:solidFill>
                <a:schemeClr val="dk2"/>
              </a:solidFill>
            </a:endParaRPr>
          </a:p>
          <a:p>
            <a:pPr marL="457200" lvl="0" indent="-330200" algn="l" rtl="0">
              <a:spcBef>
                <a:spcPts val="1200"/>
              </a:spcBef>
              <a:spcAft>
                <a:spcPts val="0"/>
              </a:spcAft>
              <a:buClr>
                <a:schemeClr val="dk2"/>
              </a:buClr>
              <a:buSzPts val="1600"/>
              <a:buChar char="-"/>
            </a:pPr>
            <a:r>
              <a:rPr lang="zh-CN" b="1">
                <a:solidFill>
                  <a:schemeClr val="dk2"/>
                </a:solidFill>
              </a:rPr>
              <a:t>Blocking.</a:t>
            </a:r>
            <a:br>
              <a:rPr lang="zh-CN" b="1">
                <a:solidFill>
                  <a:schemeClr val="dk2"/>
                </a:solidFill>
              </a:rPr>
            </a:br>
            <a:r>
              <a:rPr lang="zh-CN">
                <a:solidFill>
                  <a:schemeClr val="dk2"/>
                </a:solidFill>
              </a:rPr>
              <a:t>Group together documents and skip </a:t>
            </a:r>
            <a:br>
              <a:rPr lang="zh-CN">
                <a:solidFill>
                  <a:schemeClr val="dk2"/>
                </a:solidFill>
              </a:rPr>
            </a:br>
            <a:r>
              <a:rPr lang="zh-CN">
                <a:solidFill>
                  <a:schemeClr val="dk2"/>
                </a:solidFill>
              </a:rPr>
              <a:t>irrelevant blocks. </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Proximity Graph</a:t>
            </a:r>
            <a:br>
              <a:rPr lang="zh-CN" b="1">
                <a:solidFill>
                  <a:schemeClr val="dk2"/>
                </a:solidFill>
              </a:rPr>
            </a:br>
            <a:r>
              <a:rPr lang="zh-CN">
                <a:solidFill>
                  <a:schemeClr val="dk2"/>
                </a:solidFill>
              </a:rPr>
              <a:t>A navigable graph connecting similar</a:t>
            </a:r>
            <a:br>
              <a:rPr lang="zh-CN">
                <a:solidFill>
                  <a:schemeClr val="dk2"/>
                </a:solidFill>
              </a:rPr>
            </a:br>
            <a:r>
              <a:rPr lang="zh-CN">
                <a:solidFill>
                  <a:schemeClr val="dk2"/>
                </a:solidFill>
              </a:rPr>
              <a:t>documents.</a:t>
            </a:r>
            <a:endParaRPr>
              <a:solidFill>
                <a:schemeClr val="dk2"/>
              </a:solidFill>
            </a:endParaRPr>
          </a:p>
        </p:txBody>
      </p:sp>
      <p:sp>
        <p:nvSpPr>
          <p:cNvPr id="5110" name="Google Shape;5110;p315">
            <a:extLst>
              <a:ext uri="{FF2B5EF4-FFF2-40B4-BE49-F238E27FC236}">
                <a16:creationId xmlns:a16="http://schemas.microsoft.com/office/drawing/2014/main" id="{C1968096-0DCD-124C-18F2-F34C5853759C}"/>
              </a:ext>
            </a:extLst>
          </p:cNvPr>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How can we approximate? </a:t>
            </a:r>
            <a:endParaRPr/>
          </a:p>
        </p:txBody>
      </p:sp>
      <p:cxnSp>
        <p:nvCxnSpPr>
          <p:cNvPr id="5111" name="Google Shape;5111;p315">
            <a:extLst>
              <a:ext uri="{FF2B5EF4-FFF2-40B4-BE49-F238E27FC236}">
                <a16:creationId xmlns:a16="http://schemas.microsoft.com/office/drawing/2014/main" id="{EF352DF1-E299-32A1-C5DC-FF086262482D}"/>
              </a:ext>
            </a:extLst>
          </p:cNvPr>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2" name="Immagine 1" descr="Immagine che contiene testo, schermata, Carattere, numero&#10;&#10;Il contenuto generato dall&amp;#39;IA potrebbe non essere corretto.">
            <a:extLst>
              <a:ext uri="{FF2B5EF4-FFF2-40B4-BE49-F238E27FC236}">
                <a16:creationId xmlns:a16="http://schemas.microsoft.com/office/drawing/2014/main" id="{004C6396-B113-FDFC-E0B6-CA17FD65D5C7}"/>
              </a:ext>
            </a:extLst>
          </p:cNvPr>
          <p:cNvPicPr>
            <a:picLocks noChangeAspect="1"/>
          </p:cNvPicPr>
          <p:nvPr/>
        </p:nvPicPr>
        <p:blipFill>
          <a:blip r:embed="rId4"/>
          <a:stretch>
            <a:fillRect/>
          </a:stretch>
        </p:blipFill>
        <p:spPr>
          <a:xfrm>
            <a:off x="6321626" y="3113049"/>
            <a:ext cx="1713944" cy="1793488"/>
          </a:xfrm>
          <a:prstGeom prst="rect">
            <a:avLst/>
          </a:prstGeom>
        </p:spPr>
      </p:pic>
      <p:pic>
        <p:nvPicPr>
          <p:cNvPr id="3" name="Immagine 2" descr="Immagine che contiene testo, schermata, Carattere, numero&#10;&#10;Il contenuto generato dall&amp;#39;IA potrebbe non essere corretto.">
            <a:extLst>
              <a:ext uri="{FF2B5EF4-FFF2-40B4-BE49-F238E27FC236}">
                <a16:creationId xmlns:a16="http://schemas.microsoft.com/office/drawing/2014/main" id="{0591FA16-C44B-86A1-3B82-6DEC4E67DF70}"/>
              </a:ext>
            </a:extLst>
          </p:cNvPr>
          <p:cNvPicPr>
            <a:picLocks noChangeAspect="1"/>
          </p:cNvPicPr>
          <p:nvPr/>
        </p:nvPicPr>
        <p:blipFill>
          <a:blip r:embed="rId5"/>
          <a:stretch>
            <a:fillRect/>
          </a:stretch>
        </p:blipFill>
        <p:spPr>
          <a:xfrm>
            <a:off x="5594195" y="1569647"/>
            <a:ext cx="3168805" cy="1432706"/>
          </a:xfrm>
          <a:prstGeom prst="rect">
            <a:avLst/>
          </a:prstGeom>
        </p:spPr>
      </p:pic>
      <p:sp>
        <p:nvSpPr>
          <p:cNvPr id="4" name="CasellaDiTesto 3">
            <a:extLst>
              <a:ext uri="{FF2B5EF4-FFF2-40B4-BE49-F238E27FC236}">
                <a16:creationId xmlns:a16="http://schemas.microsoft.com/office/drawing/2014/main" id="{A9808581-636A-002B-8115-42855D071459}"/>
              </a:ext>
            </a:extLst>
          </p:cNvPr>
          <p:cNvSpPr txBox="1"/>
          <p:nvPr/>
        </p:nvSpPr>
        <p:spPr>
          <a:xfrm>
            <a:off x="6647985" y="1167625"/>
            <a:ext cx="1065871"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ltLang="zh-CN" sz="1700" b="1" err="1">
                <a:ea typeface="Source Sans Pro"/>
              </a:rPr>
              <a:t>Seismic</a:t>
            </a:r>
            <a:endParaRPr lang="it-IT" err="1"/>
          </a:p>
        </p:txBody>
      </p:sp>
      <p:sp>
        <p:nvSpPr>
          <p:cNvPr id="6" name="Google Shape;5228;p327">
            <a:extLst>
              <a:ext uri="{FF2B5EF4-FFF2-40B4-BE49-F238E27FC236}">
                <a16:creationId xmlns:a16="http://schemas.microsoft.com/office/drawing/2014/main" id="{592A3D67-0355-ACD4-813B-62039E7EFADE}"/>
              </a:ext>
            </a:extLst>
          </p:cNvPr>
          <p:cNvSpPr txBox="1"/>
          <p:nvPr/>
        </p:nvSpPr>
        <p:spPr>
          <a:xfrm>
            <a:off x="311700" y="4884826"/>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Efficient Inverted Indexes for Approximate Retrieval over Learned Sparse Representations. Bruch, Nardini, Rulli, Venturini. SIGIR 2024.</a:t>
            </a:r>
            <a:endParaRPr sz="900">
              <a:latin typeface="Montserrat"/>
              <a:ea typeface="Montserrat"/>
              <a:cs typeface="Montserrat"/>
              <a:sym typeface="Montserrat"/>
            </a:endParaRPr>
          </a:p>
        </p:txBody>
      </p:sp>
    </p:spTree>
    <p:extLst>
      <p:ext uri="{BB962C8B-B14F-4D97-AF65-F5344CB8AC3E}">
        <p14:creationId xmlns:p14="http://schemas.microsoft.com/office/powerpoint/2010/main" val="289342895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5118"/>
        <p:cNvGrpSpPr/>
        <p:nvPr/>
      </p:nvGrpSpPr>
      <p:grpSpPr>
        <a:xfrm>
          <a:off x="0" y="0"/>
          <a:ext cx="0" cy="0"/>
          <a:chOff x="0" y="0"/>
          <a:chExt cx="0" cy="0"/>
        </a:xfrm>
      </p:grpSpPr>
      <p:sp>
        <p:nvSpPr>
          <p:cNvPr id="5119" name="Google Shape;5119;p316"/>
          <p:cNvSpPr txBox="1">
            <a:spLocks noGrp="1"/>
          </p:cNvSpPr>
          <p:nvPr>
            <p:ph type="body" idx="1"/>
          </p:nvPr>
        </p:nvSpPr>
        <p:spPr>
          <a:xfrm>
            <a:off x="269950" y="1165963"/>
            <a:ext cx="8520600" cy="3416400"/>
          </a:xfrm>
          <a:prstGeom prst="rect">
            <a:avLst/>
          </a:prstGeom>
        </p:spPr>
        <p:txBody>
          <a:bodyPr spcFirstLastPara="1" wrap="square" lIns="91425" tIns="91425" rIns="91425" bIns="91425" anchor="t" anchorCtr="0">
            <a:normAutofit fontScale="92500" lnSpcReduction="20000"/>
          </a:bodyPr>
          <a:lstStyle/>
          <a:p>
            <a:pPr marL="457200" lvl="0" indent="-342900" algn="l" rtl="0">
              <a:spcBef>
                <a:spcPts val="0"/>
              </a:spcBef>
              <a:spcAft>
                <a:spcPts val="0"/>
              </a:spcAft>
              <a:buClr>
                <a:schemeClr val="dk2"/>
              </a:buClr>
              <a:buSzPts val="1800"/>
              <a:buChar char="-"/>
            </a:pPr>
            <a:r>
              <a:rPr lang="zh-CN" b="1">
                <a:solidFill>
                  <a:schemeClr val="dk2"/>
                </a:solidFill>
              </a:rPr>
              <a:t>Scores distribution </a:t>
            </a:r>
            <a:r>
              <a:rPr lang="zh-CN">
                <a:solidFill>
                  <a:schemeClr val="dk2"/>
                </a:solidFill>
              </a:rPr>
              <a:t>suggests</a:t>
            </a:r>
            <a:r>
              <a:rPr lang="zh-CN" b="1">
                <a:solidFill>
                  <a:schemeClr val="dk2"/>
                </a:solidFill>
              </a:rPr>
              <a:t> </a:t>
            </a:r>
            <a:r>
              <a:rPr lang="zh-CN">
                <a:solidFill>
                  <a:schemeClr val="dk2"/>
                </a:solidFill>
              </a:rPr>
              <a:t>that </a:t>
            </a:r>
            <a:br>
              <a:rPr lang="zh-CN">
                <a:solidFill>
                  <a:schemeClr val="dk2"/>
                </a:solidFill>
              </a:rPr>
            </a:br>
            <a:r>
              <a:rPr lang="zh-CN">
                <a:solidFill>
                  <a:schemeClr val="dk2"/>
                </a:solidFill>
              </a:rPr>
              <a:t>we can discard some terms.</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Several Strategies:</a:t>
            </a:r>
            <a:endParaRPr>
              <a:solidFill>
                <a:schemeClr val="dk2"/>
              </a:solidFill>
            </a:endParaRPr>
          </a:p>
          <a:p>
            <a:pPr marL="914400" lvl="1" indent="-336550" algn="l" rtl="0">
              <a:spcBef>
                <a:spcPts val="0"/>
              </a:spcBef>
              <a:spcAft>
                <a:spcPts val="0"/>
              </a:spcAft>
              <a:buClr>
                <a:schemeClr val="dk2"/>
              </a:buClr>
              <a:buSzPts val="1700"/>
              <a:buChar char="-"/>
            </a:pPr>
            <a:r>
              <a:rPr lang="zh-CN" sz="1700">
                <a:solidFill>
                  <a:schemeClr val="dk2"/>
                </a:solidFill>
              </a:rPr>
              <a:t>per </a:t>
            </a:r>
            <a:r>
              <a:rPr lang="zh-CN" sz="1700" b="1">
                <a:solidFill>
                  <a:schemeClr val="dk2"/>
                </a:solidFill>
              </a:rPr>
              <a:t>Document</a:t>
            </a:r>
            <a:endParaRPr sz="1700" b="1">
              <a:solidFill>
                <a:schemeClr val="dk2"/>
              </a:solidFill>
            </a:endParaRPr>
          </a:p>
          <a:p>
            <a:pPr marL="914400" lvl="1" indent="-336550" algn="l" rtl="0">
              <a:spcBef>
                <a:spcPts val="0"/>
              </a:spcBef>
              <a:spcAft>
                <a:spcPts val="0"/>
              </a:spcAft>
              <a:buClr>
                <a:schemeClr val="dk2"/>
              </a:buClr>
              <a:buSzPts val="1700"/>
              <a:buChar char="-"/>
            </a:pPr>
            <a:r>
              <a:rPr lang="zh-CN" sz="1700">
                <a:solidFill>
                  <a:schemeClr val="dk2"/>
                </a:solidFill>
              </a:rPr>
              <a:t>per </a:t>
            </a:r>
            <a:r>
              <a:rPr lang="zh-CN" sz="1700" b="1">
                <a:solidFill>
                  <a:schemeClr val="dk2"/>
                </a:solidFill>
              </a:rPr>
              <a:t>Posting</a:t>
            </a:r>
            <a:r>
              <a:rPr lang="zh-CN" sz="1700">
                <a:solidFill>
                  <a:schemeClr val="dk2"/>
                </a:solidFill>
              </a:rPr>
              <a:t> Lists</a:t>
            </a:r>
            <a:endParaRPr sz="1700">
              <a:solidFill>
                <a:schemeClr val="dk2"/>
              </a:solidFill>
            </a:endParaRPr>
          </a:p>
          <a:p>
            <a:pPr marL="914400" lvl="1" indent="-336550" algn="l" rtl="0">
              <a:spcBef>
                <a:spcPts val="0"/>
              </a:spcBef>
              <a:spcAft>
                <a:spcPts val="0"/>
              </a:spcAft>
              <a:buClr>
                <a:schemeClr val="dk2"/>
              </a:buClr>
              <a:buSzPts val="1700"/>
              <a:buChar char="-"/>
            </a:pPr>
            <a:r>
              <a:rPr lang="zh-CN" sz="1700">
                <a:solidFill>
                  <a:schemeClr val="dk2"/>
                </a:solidFill>
              </a:rPr>
              <a:t>per Absolute </a:t>
            </a:r>
            <a:r>
              <a:rPr lang="zh-CN" sz="1700" b="1">
                <a:solidFill>
                  <a:schemeClr val="dk2"/>
                </a:solidFill>
              </a:rPr>
              <a:t>value</a:t>
            </a:r>
            <a:r>
              <a:rPr lang="zh-CN" sz="1700">
                <a:solidFill>
                  <a:schemeClr val="dk2"/>
                </a:solidFill>
              </a:rPr>
              <a:t>.</a:t>
            </a:r>
            <a:endParaRPr sz="1700">
              <a:solidFill>
                <a:schemeClr val="dk2"/>
              </a:solidFill>
            </a:endParaRPr>
          </a:p>
          <a:p>
            <a:pPr marL="914400" lvl="0" indent="0" algn="l" rtl="0">
              <a:spcBef>
                <a:spcPts val="1200"/>
              </a:spcBef>
              <a:spcAft>
                <a:spcPts val="0"/>
              </a:spcAft>
              <a:buNone/>
            </a:pPr>
            <a:endParaRPr sz="1700">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max 2% loss of mRR@10 -&gt; </a:t>
            </a:r>
            <a:r>
              <a:rPr lang="zh-CN" b="1">
                <a:solidFill>
                  <a:schemeClr val="dk2"/>
                </a:solidFill>
              </a:rPr>
              <a:t>2x speedup.</a:t>
            </a:r>
            <a:br>
              <a:rPr lang="zh-CN">
                <a:solidFill>
                  <a:schemeClr val="dk2"/>
                </a:solidFill>
              </a:rPr>
            </a:br>
            <a:r>
              <a:rPr lang="zh-CN">
                <a:solidFill>
                  <a:schemeClr val="dk2"/>
                </a:solidFill>
              </a:rPr>
              <a:t>max 8% loss of mRR@10 -&gt; </a:t>
            </a:r>
            <a:r>
              <a:rPr lang="zh-CN" b="1">
                <a:solidFill>
                  <a:schemeClr val="dk2"/>
                </a:solidFill>
              </a:rPr>
              <a:t>4x speedup.</a:t>
            </a:r>
            <a:endParaRPr sz="1700" b="1">
              <a:solidFill>
                <a:schemeClr val="dk2"/>
              </a:solidFill>
            </a:endParaRPr>
          </a:p>
        </p:txBody>
      </p:sp>
      <p:sp>
        <p:nvSpPr>
          <p:cNvPr id="5120" name="Google Shape;5120;p31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Pruning</a:t>
            </a:r>
            <a:endParaRPr/>
          </a:p>
        </p:txBody>
      </p:sp>
      <p:cxnSp>
        <p:nvCxnSpPr>
          <p:cNvPr id="5121" name="Google Shape;5121;p31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122" name="Google Shape;5122;p316"/>
          <p:cNvPicPr preferRelativeResize="0"/>
          <p:nvPr/>
        </p:nvPicPr>
        <p:blipFill>
          <a:blip r:embed="rId3">
            <a:alphaModFix/>
          </a:blip>
          <a:stretch>
            <a:fillRect/>
          </a:stretch>
        </p:blipFill>
        <p:spPr>
          <a:xfrm>
            <a:off x="5226050" y="1670613"/>
            <a:ext cx="3117302" cy="1948326"/>
          </a:xfrm>
          <a:prstGeom prst="rect">
            <a:avLst/>
          </a:prstGeom>
          <a:noFill/>
          <a:ln>
            <a:noFill/>
          </a:ln>
        </p:spPr>
      </p:pic>
      <p:sp>
        <p:nvSpPr>
          <p:cNvPr id="5123" name="Google Shape;5123;p316"/>
          <p:cNvSpPr txBox="1"/>
          <p:nvPr/>
        </p:nvSpPr>
        <p:spPr>
          <a:xfrm>
            <a:off x="305350" y="4559209"/>
            <a:ext cx="848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Lassance, Carlos, et al. "A static pruning study on sparse neural retrievers." SIGIR 2023.</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chemeClr val="lt1"/>
                </a:highlight>
                <a:latin typeface="Montserrat"/>
                <a:ea typeface="Montserrat"/>
                <a:cs typeface="Montserrat"/>
                <a:sym typeface="Montserrat"/>
              </a:rPr>
              <a:t>Lassance, Carlos, et al. “</a:t>
            </a:r>
            <a:r>
              <a:rPr lang="zh-CN" sz="900">
                <a:solidFill>
                  <a:srgbClr val="222222"/>
                </a:solidFill>
                <a:highlight>
                  <a:srgbClr val="FFFFFF"/>
                </a:highlight>
                <a:latin typeface="Montserrat"/>
                <a:ea typeface="Montserrat"/>
                <a:cs typeface="Montserrat"/>
                <a:sym typeface="Montserrat"/>
              </a:rPr>
              <a:t>Two-Step SPLADE: Simple, Efficient and Effective Approximation of SPLADE”. ECIR 2024. </a:t>
            </a:r>
            <a:endParaRPr sz="900">
              <a:latin typeface="Montserrat"/>
              <a:ea typeface="Montserrat"/>
              <a:cs typeface="Montserrat"/>
              <a:sym typeface="Montserrat"/>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5127"/>
        <p:cNvGrpSpPr/>
        <p:nvPr/>
      </p:nvGrpSpPr>
      <p:grpSpPr>
        <a:xfrm>
          <a:off x="0" y="0"/>
          <a:ext cx="0" cy="0"/>
          <a:chOff x="0" y="0"/>
          <a:chExt cx="0" cy="0"/>
        </a:xfrm>
      </p:grpSpPr>
      <p:sp>
        <p:nvSpPr>
          <p:cNvPr id="5128" name="Google Shape;5128;p31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Concentration of Importance </a:t>
            </a:r>
            <a:endParaRPr/>
          </a:p>
        </p:txBody>
      </p:sp>
      <p:sp>
        <p:nvSpPr>
          <p:cNvPr id="5129" name="Google Shape;5129;p317"/>
          <p:cNvSpPr txBox="1">
            <a:spLocks noGrp="1"/>
          </p:cNvSpPr>
          <p:nvPr>
            <p:ph type="body" idx="1"/>
          </p:nvPr>
        </p:nvSpPr>
        <p:spPr>
          <a:xfrm>
            <a:off x="182525" y="1114500"/>
            <a:ext cx="8520600" cy="3416400"/>
          </a:xfrm>
          <a:prstGeom prst="rect">
            <a:avLst/>
          </a:prstGeom>
        </p:spPr>
        <p:txBody>
          <a:bodyPr spcFirstLastPara="1" wrap="square" lIns="91425" tIns="91425" rIns="91425" bIns="91425" anchor="t" anchorCtr="0">
            <a:normAutofit fontScale="92500" lnSpcReduction="20000"/>
          </a:bodyPr>
          <a:lstStyle/>
          <a:p>
            <a:pPr marL="457200" lvl="0" indent="0" algn="l" rtl="0">
              <a:spcBef>
                <a:spcPts val="0"/>
              </a:spcBef>
              <a:spcAft>
                <a:spcPts val="0"/>
              </a:spcAft>
              <a:buNone/>
            </a:pPr>
            <a:endParaRPr i="1">
              <a:solidFill>
                <a:schemeClr val="dk2"/>
              </a:solidFill>
            </a:endParaRPr>
          </a:p>
          <a:p>
            <a:pPr marL="457200" lvl="0" indent="-334327" algn="l" rtl="0">
              <a:spcBef>
                <a:spcPts val="1200"/>
              </a:spcBef>
              <a:spcAft>
                <a:spcPts val="0"/>
              </a:spcAft>
              <a:buClr>
                <a:schemeClr val="dk2"/>
              </a:buClr>
              <a:buSzPct val="100000"/>
              <a:buChar char="-"/>
            </a:pPr>
            <a:r>
              <a:rPr lang="zh-CN" i="1">
                <a:solidFill>
                  <a:schemeClr val="dk2"/>
                </a:solidFill>
              </a:rPr>
              <a:t>L</a:t>
            </a:r>
            <a:r>
              <a:rPr lang="zh-CN" i="1" baseline="-25000">
                <a:solidFill>
                  <a:schemeClr val="dk2"/>
                </a:solidFill>
              </a:rPr>
              <a:t>1</a:t>
            </a:r>
            <a:r>
              <a:rPr lang="zh-CN" i="1">
                <a:solidFill>
                  <a:schemeClr val="dk2"/>
                </a:solidFill>
              </a:rPr>
              <a:t> </a:t>
            </a:r>
            <a:r>
              <a:rPr lang="zh-CN">
                <a:solidFill>
                  <a:schemeClr val="dk2"/>
                </a:solidFill>
              </a:rPr>
              <a:t>norm </a:t>
            </a:r>
            <a:r>
              <a:rPr lang="zh-CN" b="1">
                <a:solidFill>
                  <a:schemeClr val="dk2"/>
                </a:solidFill>
              </a:rPr>
              <a:t>concentrated</a:t>
            </a:r>
            <a:r>
              <a:rPr lang="zh-CN">
                <a:solidFill>
                  <a:schemeClr val="dk2"/>
                </a:solidFill>
              </a:rPr>
              <a:t> in few </a:t>
            </a:r>
            <a:br>
              <a:rPr lang="zh-CN">
                <a:solidFill>
                  <a:schemeClr val="dk2"/>
                </a:solidFill>
              </a:rPr>
            </a:br>
            <a:r>
              <a:rPr lang="zh-CN">
                <a:solidFill>
                  <a:schemeClr val="dk2"/>
                </a:solidFill>
              </a:rPr>
              <a:t>components.</a:t>
            </a:r>
            <a:br>
              <a:rPr lang="zh-CN">
                <a:solidFill>
                  <a:schemeClr val="dk2"/>
                </a:solidFill>
              </a:rPr>
            </a:br>
            <a:br>
              <a:rPr lang="zh-CN">
                <a:solidFill>
                  <a:schemeClr val="dk2"/>
                </a:solidFill>
              </a:rPr>
            </a:br>
            <a:br>
              <a:rPr lang="zh-CN">
                <a:solidFill>
                  <a:schemeClr val="dk2"/>
                </a:solidFill>
              </a:rPr>
            </a:br>
            <a:br>
              <a:rPr lang="zh-CN">
                <a:solidFill>
                  <a:schemeClr val="dk2"/>
                </a:solidFill>
              </a:rPr>
            </a:br>
            <a:br>
              <a:rPr lang="zh-CN">
                <a:solidFill>
                  <a:schemeClr val="dk2"/>
                </a:solidFill>
              </a:rPr>
            </a:br>
            <a:endParaRPr>
              <a:solidFill>
                <a:schemeClr val="dk2"/>
              </a:solidFill>
            </a:endParaRPr>
          </a:p>
          <a:p>
            <a:pPr marL="457200" lvl="0" indent="-334327" algn="l" rtl="0">
              <a:spcBef>
                <a:spcPts val="0"/>
              </a:spcBef>
              <a:spcAft>
                <a:spcPts val="0"/>
              </a:spcAft>
              <a:buClr>
                <a:schemeClr val="dk2"/>
              </a:buClr>
              <a:buSzPct val="100000"/>
              <a:buChar char="-"/>
            </a:pPr>
            <a:r>
              <a:rPr lang="zh-CN">
                <a:solidFill>
                  <a:schemeClr val="dk2"/>
                </a:solidFill>
              </a:rPr>
              <a:t>Few components yields </a:t>
            </a:r>
            <a:r>
              <a:rPr lang="zh-CN" b="1">
                <a:solidFill>
                  <a:schemeClr val="dk2"/>
                </a:solidFill>
              </a:rPr>
              <a:t>good</a:t>
            </a:r>
            <a:r>
              <a:rPr lang="zh-CN">
                <a:solidFill>
                  <a:schemeClr val="dk2"/>
                </a:solidFill>
              </a:rPr>
              <a:t> </a:t>
            </a:r>
            <a:br>
              <a:rPr lang="zh-CN">
                <a:solidFill>
                  <a:schemeClr val="dk2"/>
                </a:solidFill>
              </a:rPr>
            </a:br>
            <a:r>
              <a:rPr lang="zh-CN">
                <a:solidFill>
                  <a:schemeClr val="dk2"/>
                </a:solidFill>
              </a:rPr>
              <a:t>dot product </a:t>
            </a:r>
            <a:r>
              <a:rPr lang="zh-CN" b="1">
                <a:solidFill>
                  <a:schemeClr val="dk2"/>
                </a:solidFill>
              </a:rPr>
              <a:t>approximation</a:t>
            </a:r>
            <a:r>
              <a:rPr lang="zh-CN">
                <a:solidFill>
                  <a:schemeClr val="dk2"/>
                </a:solidFill>
              </a:rPr>
              <a:t>.</a:t>
            </a:r>
            <a:br>
              <a:rPr lang="zh-CN">
                <a:solidFill>
                  <a:schemeClr val="dk2"/>
                </a:solidFill>
              </a:rPr>
            </a:br>
            <a:endParaRPr>
              <a:solidFill>
                <a:schemeClr val="dk2"/>
              </a:solidFill>
            </a:endParaRPr>
          </a:p>
          <a:p>
            <a:pPr marL="457200" lvl="0" indent="-334327" algn="l" rtl="0">
              <a:spcBef>
                <a:spcPts val="0"/>
              </a:spcBef>
              <a:spcAft>
                <a:spcPts val="0"/>
              </a:spcAft>
              <a:buClr>
                <a:schemeClr val="dk2"/>
              </a:buClr>
              <a:buSzPct val="100000"/>
              <a:buChar char="-"/>
            </a:pPr>
            <a:r>
              <a:rPr lang="zh-CN">
                <a:solidFill>
                  <a:schemeClr val="dk2"/>
                </a:solidFill>
              </a:rPr>
              <a:t>Quick </a:t>
            </a:r>
            <a:r>
              <a:rPr lang="zh-CN" b="1">
                <a:solidFill>
                  <a:schemeClr val="dk2"/>
                </a:solidFill>
              </a:rPr>
              <a:t>candidate</a:t>
            </a:r>
            <a:r>
              <a:rPr lang="zh-CN">
                <a:solidFill>
                  <a:schemeClr val="dk2"/>
                </a:solidFill>
              </a:rPr>
              <a:t> identification!</a:t>
            </a:r>
            <a:endParaRPr>
              <a:solidFill>
                <a:schemeClr val="dk2"/>
              </a:solidFill>
            </a:endParaRPr>
          </a:p>
        </p:txBody>
      </p:sp>
      <p:cxnSp>
        <p:nvCxnSpPr>
          <p:cNvPr id="5130" name="Google Shape;5130;p31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131" name="Google Shape;5131;p317"/>
          <p:cNvPicPr preferRelativeResize="0"/>
          <p:nvPr/>
        </p:nvPicPr>
        <p:blipFill>
          <a:blip r:embed="rId3">
            <a:alphaModFix/>
          </a:blip>
          <a:stretch>
            <a:fillRect/>
          </a:stretch>
        </p:blipFill>
        <p:spPr>
          <a:xfrm>
            <a:off x="5061250" y="1114500"/>
            <a:ext cx="3818743" cy="1829151"/>
          </a:xfrm>
          <a:prstGeom prst="rect">
            <a:avLst/>
          </a:prstGeom>
          <a:noFill/>
          <a:ln>
            <a:noFill/>
          </a:ln>
        </p:spPr>
      </p:pic>
      <p:pic>
        <p:nvPicPr>
          <p:cNvPr id="5132" name="Google Shape;5132;p317"/>
          <p:cNvPicPr preferRelativeResize="0"/>
          <p:nvPr/>
        </p:nvPicPr>
        <p:blipFill>
          <a:blip r:embed="rId4">
            <a:alphaModFix/>
          </a:blip>
          <a:stretch>
            <a:fillRect/>
          </a:stretch>
        </p:blipFill>
        <p:spPr>
          <a:xfrm>
            <a:off x="5182054" y="3171576"/>
            <a:ext cx="3811348" cy="1732094"/>
          </a:xfrm>
          <a:prstGeom prst="rect">
            <a:avLst/>
          </a:prstGeom>
          <a:noFill/>
          <a:ln>
            <a:noFill/>
          </a:ln>
        </p:spPr>
      </p:pic>
      <p:sp>
        <p:nvSpPr>
          <p:cNvPr id="5133" name="Google Shape;5133;p317"/>
          <p:cNvSpPr/>
          <p:nvPr/>
        </p:nvSpPr>
        <p:spPr>
          <a:xfrm>
            <a:off x="6184350" y="1587875"/>
            <a:ext cx="372300" cy="243000"/>
          </a:xfrm>
          <a:prstGeom prst="rect">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980000"/>
              </a:solidFill>
              <a:latin typeface="Source Sans Pro"/>
              <a:ea typeface="Source Sans Pro"/>
              <a:cs typeface="Source Sans Pro"/>
              <a:sym typeface="Source Sans Pro"/>
            </a:endParaRPr>
          </a:p>
        </p:txBody>
      </p:sp>
      <p:sp>
        <p:nvSpPr>
          <p:cNvPr id="5134" name="Google Shape;5134;p317"/>
          <p:cNvSpPr txBox="1"/>
          <p:nvPr/>
        </p:nvSpPr>
        <p:spPr>
          <a:xfrm>
            <a:off x="6617400" y="1663850"/>
            <a:ext cx="19677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b="1">
                <a:solidFill>
                  <a:srgbClr val="980000"/>
                </a:solidFill>
                <a:latin typeface="Source Sans Pro"/>
                <a:ea typeface="Source Sans Pro"/>
                <a:cs typeface="Source Sans Pro"/>
                <a:sym typeface="Source Sans Pro"/>
              </a:rPr>
              <a:t>80% of L1 with ~25% of terms.</a:t>
            </a:r>
            <a:endParaRPr sz="1200" b="1">
              <a:solidFill>
                <a:srgbClr val="980000"/>
              </a:solidFill>
              <a:latin typeface="Source Sans Pro"/>
              <a:ea typeface="Source Sans Pro"/>
              <a:cs typeface="Source Sans Pro"/>
              <a:sym typeface="Source Sans Pro"/>
            </a:endParaRPr>
          </a:p>
        </p:txBody>
      </p:sp>
      <p:sp>
        <p:nvSpPr>
          <p:cNvPr id="5135" name="Google Shape;5135;p317"/>
          <p:cNvSpPr/>
          <p:nvPr/>
        </p:nvSpPr>
        <p:spPr>
          <a:xfrm>
            <a:off x="5834875" y="3403675"/>
            <a:ext cx="243000" cy="243000"/>
          </a:xfrm>
          <a:prstGeom prst="ellipse">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136" name="Google Shape;5136;p317"/>
          <p:cNvSpPr txBox="1"/>
          <p:nvPr/>
        </p:nvSpPr>
        <p:spPr>
          <a:xfrm>
            <a:off x="4269800" y="2822075"/>
            <a:ext cx="21120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b="1">
                <a:solidFill>
                  <a:srgbClr val="980000"/>
                </a:solidFill>
                <a:latin typeface="Source Sans Pro"/>
                <a:ea typeface="Source Sans Pro"/>
                <a:cs typeface="Source Sans Pro"/>
                <a:sym typeface="Source Sans Pro"/>
              </a:rPr>
              <a:t>90% of dp with 15% of terms</a:t>
            </a:r>
            <a:endParaRPr sz="1200" b="1">
              <a:solidFill>
                <a:srgbClr val="980000"/>
              </a:solidFill>
              <a:latin typeface="Source Sans Pro"/>
              <a:ea typeface="Source Sans Pro"/>
              <a:cs typeface="Source Sans Pro"/>
              <a:sym typeface="Source Sans Pro"/>
            </a:endParaRPr>
          </a:p>
        </p:txBody>
      </p:sp>
      <p:cxnSp>
        <p:nvCxnSpPr>
          <p:cNvPr id="5137" name="Google Shape;5137;p317"/>
          <p:cNvCxnSpPr>
            <a:endCxn id="5135" idx="1"/>
          </p:cNvCxnSpPr>
          <p:nvPr/>
        </p:nvCxnSpPr>
        <p:spPr>
          <a:xfrm>
            <a:off x="5568962" y="3137762"/>
            <a:ext cx="301500" cy="301500"/>
          </a:xfrm>
          <a:prstGeom prst="straightConnector1">
            <a:avLst/>
          </a:prstGeom>
          <a:noFill/>
          <a:ln w="9525" cap="flat" cmpd="sng">
            <a:solidFill>
              <a:srgbClr val="980000"/>
            </a:solidFill>
            <a:prstDash val="solid"/>
            <a:round/>
            <a:headEnd type="none" w="med" len="med"/>
            <a:tailEnd type="triangle" w="med" len="med"/>
          </a:ln>
        </p:spPr>
      </p:cxnSp>
      <p:sp>
        <p:nvSpPr>
          <p:cNvPr id="3" name="Google Shape;5228;p327">
            <a:extLst>
              <a:ext uri="{FF2B5EF4-FFF2-40B4-BE49-F238E27FC236}">
                <a16:creationId xmlns:a16="http://schemas.microsoft.com/office/drawing/2014/main" id="{75770EB8-D21D-254F-88F5-30ED0152664D}"/>
              </a:ext>
            </a:extLst>
          </p:cNvPr>
          <p:cNvSpPr txBox="1"/>
          <p:nvPr/>
        </p:nvSpPr>
        <p:spPr>
          <a:xfrm>
            <a:off x="311700" y="4884826"/>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Efficient Inverted Indexes for Approximate Retrieval over Learned Sparse Representations. Bruch, Nardini, Rulli, Venturini. SIGIR 2024.</a:t>
            </a:r>
            <a:endParaRPr sz="900">
              <a:latin typeface="Montserrat"/>
              <a:ea typeface="Montserrat"/>
              <a:cs typeface="Montserrat"/>
              <a:sym typeface="Montserrat"/>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5141"/>
        <p:cNvGrpSpPr/>
        <p:nvPr/>
      </p:nvGrpSpPr>
      <p:grpSpPr>
        <a:xfrm>
          <a:off x="0" y="0"/>
          <a:ext cx="0" cy="0"/>
          <a:chOff x="0" y="0"/>
          <a:chExt cx="0" cy="0"/>
        </a:xfrm>
      </p:grpSpPr>
      <p:sp>
        <p:nvSpPr>
          <p:cNvPr id="5142" name="Google Shape;5142;p31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Seismic - How to exploit COI</a:t>
            </a:r>
            <a:endParaRPr/>
          </a:p>
        </p:txBody>
      </p:sp>
      <p:sp>
        <p:nvSpPr>
          <p:cNvPr id="5143" name="Google Shape;5143;p3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b="1">
                <a:solidFill>
                  <a:schemeClr val="dk2"/>
                </a:solidFill>
              </a:rPr>
              <a:t>Static Pruning.</a:t>
            </a:r>
            <a:endParaRPr b="1">
              <a:solidFill>
                <a:schemeClr val="dk2"/>
              </a:solidFill>
            </a:endParaRPr>
          </a:p>
          <a:p>
            <a:pPr marL="914400" lvl="1" indent="-317500" algn="l" rtl="0">
              <a:spcBef>
                <a:spcPts val="0"/>
              </a:spcBef>
              <a:spcAft>
                <a:spcPts val="0"/>
              </a:spcAft>
              <a:buClr>
                <a:schemeClr val="dk2"/>
              </a:buClr>
              <a:buSzPts val="1400"/>
              <a:buChar char="-"/>
            </a:pPr>
            <a:r>
              <a:rPr lang="zh-CN">
                <a:solidFill>
                  <a:schemeClr val="dk2"/>
                </a:solidFill>
              </a:rPr>
              <a:t>Build the posting lists.</a:t>
            </a:r>
            <a:endParaRPr>
              <a:solidFill>
                <a:schemeClr val="dk2"/>
              </a:solidFill>
            </a:endParaRPr>
          </a:p>
          <a:p>
            <a:pPr marL="914400" lvl="1" indent="-317500" algn="l" rtl="0">
              <a:spcBef>
                <a:spcPts val="0"/>
              </a:spcBef>
              <a:spcAft>
                <a:spcPts val="0"/>
              </a:spcAft>
              <a:buClr>
                <a:schemeClr val="dk2"/>
              </a:buClr>
              <a:buSzPts val="1400"/>
              <a:buChar char="-"/>
            </a:pPr>
            <a:r>
              <a:rPr lang="zh-CN">
                <a:solidFill>
                  <a:schemeClr val="dk2"/>
                </a:solidFill>
              </a:rPr>
              <a:t>Sort them by decreasing score.</a:t>
            </a:r>
            <a:endParaRPr>
              <a:solidFill>
                <a:schemeClr val="dk2"/>
              </a:solidFill>
            </a:endParaRPr>
          </a:p>
          <a:p>
            <a:pPr marL="914400" lvl="1" indent="-317500" algn="l" rtl="0">
              <a:spcBef>
                <a:spcPts val="0"/>
              </a:spcBef>
              <a:spcAft>
                <a:spcPts val="0"/>
              </a:spcAft>
              <a:buClr>
                <a:schemeClr val="dk2"/>
              </a:buClr>
              <a:buSzPts val="1400"/>
              <a:buChar char="-"/>
            </a:pPr>
            <a:r>
              <a:rPr lang="zh-CN">
                <a:solidFill>
                  <a:schemeClr val="dk2"/>
                </a:solidFill>
              </a:rPr>
              <a:t>Prune at λ entries.</a:t>
            </a:r>
            <a:endParaRPr>
              <a:solidFill>
                <a:schemeClr val="dk2"/>
              </a:solidFill>
            </a:endParaRPr>
          </a:p>
          <a:p>
            <a:pPr marL="0" lvl="0" indent="0" algn="l" rtl="0">
              <a:lnSpc>
                <a:spcPct val="200000"/>
              </a:lnSpc>
              <a:spcBef>
                <a:spcPts val="1200"/>
              </a:spcBef>
              <a:spcAft>
                <a:spcPts val="0"/>
              </a:spcAft>
              <a:buNone/>
            </a:pPr>
            <a:endParaRPr b="1">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Query Pruning.</a:t>
            </a:r>
            <a:endParaRPr b="1">
              <a:solidFill>
                <a:schemeClr val="dk2"/>
              </a:solidFill>
            </a:endParaRPr>
          </a:p>
          <a:p>
            <a:pPr marL="914400" lvl="1" indent="-317500" algn="l" rtl="0">
              <a:spcBef>
                <a:spcPts val="0"/>
              </a:spcBef>
              <a:spcAft>
                <a:spcPts val="0"/>
              </a:spcAft>
              <a:buClr>
                <a:schemeClr val="dk2"/>
              </a:buClr>
              <a:buSzPts val="1400"/>
              <a:buChar char="-"/>
            </a:pPr>
            <a:r>
              <a:rPr lang="zh-CN">
                <a:solidFill>
                  <a:schemeClr val="dk2"/>
                </a:solidFill>
              </a:rPr>
              <a:t>Sort terms by score.</a:t>
            </a:r>
            <a:endParaRPr>
              <a:solidFill>
                <a:schemeClr val="dk2"/>
              </a:solidFill>
            </a:endParaRPr>
          </a:p>
          <a:p>
            <a:pPr marL="914400" lvl="1" indent="-317500" algn="l" rtl="0">
              <a:spcBef>
                <a:spcPts val="0"/>
              </a:spcBef>
              <a:spcAft>
                <a:spcPts val="0"/>
              </a:spcAft>
              <a:buClr>
                <a:schemeClr val="dk2"/>
              </a:buClr>
              <a:buSzPts val="1400"/>
              <a:buChar char="-"/>
            </a:pPr>
            <a:r>
              <a:rPr lang="zh-CN">
                <a:solidFill>
                  <a:schemeClr val="dk2"/>
                </a:solidFill>
              </a:rPr>
              <a:t>Prune at </a:t>
            </a:r>
            <a:r>
              <a:rPr lang="zh-CN" b="1">
                <a:solidFill>
                  <a:schemeClr val="dk2"/>
                </a:solidFill>
                <a:latin typeface="Courier New"/>
                <a:ea typeface="Courier New"/>
                <a:cs typeface="Courier New"/>
                <a:sym typeface="Courier New"/>
              </a:rPr>
              <a:t>query_cut</a:t>
            </a:r>
            <a:r>
              <a:rPr lang="zh-CN">
                <a:solidFill>
                  <a:schemeClr val="dk2"/>
                </a:solidFill>
              </a:rPr>
              <a:t> .</a:t>
            </a:r>
            <a:endParaRPr>
              <a:solidFill>
                <a:schemeClr val="dk2"/>
              </a:solidFill>
            </a:endParaRPr>
          </a:p>
        </p:txBody>
      </p:sp>
      <p:cxnSp>
        <p:nvCxnSpPr>
          <p:cNvPr id="5144" name="Google Shape;5144;p31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145" name="Google Shape;5145;p318"/>
          <p:cNvPicPr preferRelativeResize="0"/>
          <p:nvPr/>
        </p:nvPicPr>
        <p:blipFill>
          <a:blip r:embed="rId3">
            <a:alphaModFix/>
          </a:blip>
          <a:stretch>
            <a:fillRect/>
          </a:stretch>
        </p:blipFill>
        <p:spPr>
          <a:xfrm>
            <a:off x="5043663" y="3324775"/>
            <a:ext cx="3788649" cy="717700"/>
          </a:xfrm>
          <a:prstGeom prst="rect">
            <a:avLst/>
          </a:prstGeom>
          <a:noFill/>
          <a:ln>
            <a:noFill/>
          </a:ln>
        </p:spPr>
      </p:pic>
      <p:pic>
        <p:nvPicPr>
          <p:cNvPr id="5146" name="Google Shape;5146;p318"/>
          <p:cNvPicPr preferRelativeResize="0"/>
          <p:nvPr/>
        </p:nvPicPr>
        <p:blipFill>
          <a:blip r:embed="rId4">
            <a:alphaModFix/>
          </a:blip>
          <a:stretch>
            <a:fillRect/>
          </a:stretch>
        </p:blipFill>
        <p:spPr>
          <a:xfrm>
            <a:off x="5190201" y="1262775"/>
            <a:ext cx="3495576" cy="1139177"/>
          </a:xfrm>
          <a:prstGeom prst="rect">
            <a:avLst/>
          </a:prstGeom>
          <a:noFill/>
          <a:ln>
            <a:noFill/>
          </a:ln>
        </p:spPr>
      </p:pic>
      <p:sp>
        <p:nvSpPr>
          <p:cNvPr id="3" name="Google Shape;5228;p327">
            <a:extLst>
              <a:ext uri="{FF2B5EF4-FFF2-40B4-BE49-F238E27FC236}">
                <a16:creationId xmlns:a16="http://schemas.microsoft.com/office/drawing/2014/main" id="{54F1A82B-CE55-D5FC-C357-6500965EFB4F}"/>
              </a:ext>
            </a:extLst>
          </p:cNvPr>
          <p:cNvSpPr txBox="1"/>
          <p:nvPr/>
        </p:nvSpPr>
        <p:spPr>
          <a:xfrm>
            <a:off x="311700" y="4750082"/>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Efficient Inverted Indexes for Approximate Retrieval over Learned Sparse Representations. Bruch, Nardini, Rulli, Venturini. SIGIR 2024.</a:t>
            </a:r>
            <a:endParaRPr sz="900">
              <a:latin typeface="Montserrat"/>
              <a:ea typeface="Montserrat"/>
              <a:cs typeface="Montserrat"/>
              <a:sym typeface="Montserrat"/>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5160"/>
        <p:cNvGrpSpPr/>
        <p:nvPr/>
      </p:nvGrpSpPr>
      <p:grpSpPr>
        <a:xfrm>
          <a:off x="0" y="0"/>
          <a:ext cx="0" cy="0"/>
          <a:chOff x="0" y="0"/>
          <a:chExt cx="0" cy="0"/>
        </a:xfrm>
      </p:grpSpPr>
      <p:sp>
        <p:nvSpPr>
          <p:cNvPr id="5161" name="Google Shape;5161;p32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Blocking (or Dynamic Pruning)</a:t>
            </a:r>
            <a:endParaRPr/>
          </a:p>
        </p:txBody>
      </p:sp>
      <p:cxnSp>
        <p:nvCxnSpPr>
          <p:cNvPr id="5162" name="Google Shape;5162;p32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163" name="Google Shape;5163;p320"/>
          <p:cNvSpPr txBox="1">
            <a:spLocks noGrp="1"/>
          </p:cNvSpPr>
          <p:nvPr>
            <p:ph type="body" idx="1"/>
          </p:nvPr>
        </p:nvSpPr>
        <p:spPr>
          <a:xfrm>
            <a:off x="255150" y="1387963"/>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2"/>
              </a:buClr>
              <a:buSzPts val="1600"/>
              <a:buChar char="-"/>
            </a:pPr>
            <a:r>
              <a:rPr lang="zh-CN" b="1">
                <a:solidFill>
                  <a:schemeClr val="dk2"/>
                </a:solidFill>
              </a:rPr>
              <a:t>Crucial Component in Inverted Indexes.</a:t>
            </a:r>
            <a:br>
              <a:rPr lang="zh-CN" b="1">
                <a:solidFill>
                  <a:schemeClr val="dk2"/>
                </a:solidFill>
              </a:rPr>
            </a:br>
            <a:r>
              <a:rPr lang="zh-CN">
                <a:solidFill>
                  <a:schemeClr val="dk2"/>
                </a:solidFill>
              </a:rPr>
              <a:t>Group, compute an upper bound, safely skips blocks. </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 MaxScore, WAND, BMW, VBMW</a:t>
            </a:r>
            <a:br>
              <a:rPr lang="zh-CN" b="1">
                <a:solidFill>
                  <a:schemeClr val="dk2"/>
                </a:solidFill>
              </a:rPr>
            </a:br>
            <a:r>
              <a:rPr lang="zh-CN">
                <a:solidFill>
                  <a:schemeClr val="dk2"/>
                </a:solidFill>
              </a:rPr>
              <a:t>Milestones data structures in IR exploit blocking.</a:t>
            </a:r>
            <a:endParaRPr>
              <a:solidFill>
                <a:schemeClr val="dk2"/>
              </a:solidFill>
            </a:endParaRPr>
          </a:p>
          <a:p>
            <a:pPr marL="457200" lvl="0" indent="0" algn="l" rtl="0">
              <a:spcBef>
                <a:spcPts val="1200"/>
              </a:spcBef>
              <a:spcAft>
                <a:spcPts val="1200"/>
              </a:spcAft>
              <a:buNone/>
            </a:pPr>
            <a:endParaRPr>
              <a:solidFill>
                <a:schemeClr val="dk2"/>
              </a:solidFill>
            </a:endParaRPr>
          </a:p>
        </p:txBody>
      </p:sp>
      <p:sp>
        <p:nvSpPr>
          <p:cNvPr id="5164" name="Google Shape;5164;p320"/>
          <p:cNvSpPr txBox="1"/>
          <p:nvPr/>
        </p:nvSpPr>
        <p:spPr>
          <a:xfrm>
            <a:off x="290550" y="4266300"/>
            <a:ext cx="8485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Turtle, H., &amp; Flood, J. Query evaluation: strategies and optimizations. Information Processing &amp; Management, 1995. </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Broder, A. Z. </a:t>
            </a:r>
            <a:r>
              <a:rPr lang="zh-CN" sz="900" i="1">
                <a:solidFill>
                  <a:srgbClr val="222222"/>
                </a:solidFill>
                <a:highlight>
                  <a:srgbClr val="FFFFFF"/>
                </a:highlight>
                <a:latin typeface="Montserrat"/>
                <a:ea typeface="Montserrat"/>
                <a:cs typeface="Montserrat"/>
                <a:sym typeface="Montserrat"/>
              </a:rPr>
              <a:t>et al</a:t>
            </a:r>
            <a:r>
              <a:rPr lang="zh-CN" sz="900">
                <a:solidFill>
                  <a:srgbClr val="222222"/>
                </a:solidFill>
                <a:highlight>
                  <a:srgbClr val="FFFFFF"/>
                </a:highlight>
                <a:latin typeface="Montserrat"/>
                <a:ea typeface="Montserrat"/>
                <a:cs typeface="Montserrat"/>
                <a:sym typeface="Montserrat"/>
              </a:rPr>
              <a:t>. Efficient query evaluation using a two‑level retrieval process. CIKM 2003. </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Ding, S., &amp; Suel, T. Faster top‑k document retrieval using block‑max indexes. SIGIR 2011.</a:t>
            </a: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Mallia, A., Ottaviano, G., Porciani, E., Tonellotto, N., &amp; Venturini, R. Faster BlockMax WAND with variable‑sized blocks. SIGIR 2017.</a:t>
            </a: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900">
              <a:solidFill>
                <a:srgbClr val="222222"/>
              </a:solidFill>
              <a:highlight>
                <a:srgbClr val="FFFFFF"/>
              </a:highlight>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2"/>
                </a:solidFill>
              </a:rPr>
              <a:t>The technology is getting pretty mature!</a:t>
            </a:r>
            <a:endParaRPr b="1">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LSR models are often part of the best-performing systems in IR evaluations.</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It’s being integrated into search engine products, e.g., OpenSearch, Pinecone, SentenceTransformers, Solr, etc.</a:t>
            </a:r>
            <a:endParaRPr>
              <a:solidFill>
                <a:schemeClr val="dk2"/>
              </a:solidFill>
            </a:endParaRPr>
          </a:p>
          <a:p>
            <a:pPr marL="0" lvl="0" indent="0" algn="l" rtl="0">
              <a:spcBef>
                <a:spcPts val="1200"/>
              </a:spcBef>
              <a:spcAft>
                <a:spcPts val="0"/>
              </a:spcAft>
              <a:buNone/>
            </a:pPr>
            <a:r>
              <a:rPr lang="zh-CN" b="1">
                <a:solidFill>
                  <a:schemeClr val="dk2"/>
                </a:solidFill>
              </a:rPr>
              <a:t>But there’s still more to do!</a:t>
            </a:r>
            <a:endParaRPr b="1">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Supporting richer types of inputs (e.g., multi-modal, multi-lingual, etc.)</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Richer types of representations (beyond vocabulary-aligned)</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Maybe you could be the one to crack these problems in LSR!</a:t>
            </a:r>
            <a:endParaRPr>
              <a:solidFill>
                <a:schemeClr val="dk2"/>
              </a:solidFill>
            </a:endParaRPr>
          </a:p>
        </p:txBody>
      </p:sp>
      <p:sp>
        <p:nvSpPr>
          <p:cNvPr id="493" name="Google Shape;493;p6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Why now?</a:t>
            </a:r>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5168"/>
        <p:cNvGrpSpPr/>
        <p:nvPr/>
      </p:nvGrpSpPr>
      <p:grpSpPr>
        <a:xfrm>
          <a:off x="0" y="0"/>
          <a:ext cx="0" cy="0"/>
          <a:chOff x="0" y="0"/>
          <a:chExt cx="0" cy="0"/>
        </a:xfrm>
      </p:grpSpPr>
      <p:sp>
        <p:nvSpPr>
          <p:cNvPr id="5169" name="Google Shape;5169;p32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Blocking (or Dynamic Pruning)</a:t>
            </a:r>
            <a:endParaRPr/>
          </a:p>
        </p:txBody>
      </p:sp>
      <p:cxnSp>
        <p:nvCxnSpPr>
          <p:cNvPr id="5170" name="Google Shape;5170;p32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171" name="Google Shape;5171;p321"/>
          <p:cNvSpPr txBox="1">
            <a:spLocks noGrp="1"/>
          </p:cNvSpPr>
          <p:nvPr>
            <p:ph type="body" idx="1"/>
          </p:nvPr>
        </p:nvSpPr>
        <p:spPr>
          <a:xfrm>
            <a:off x="255150" y="1387963"/>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2"/>
              </a:buClr>
              <a:buSzPts val="1600"/>
              <a:buChar char="-"/>
            </a:pPr>
            <a:r>
              <a:rPr lang="zh-CN" b="1">
                <a:solidFill>
                  <a:schemeClr val="dk2"/>
                </a:solidFill>
              </a:rPr>
              <a:t>Crucial Component in Inverted Indexes.</a:t>
            </a:r>
            <a:br>
              <a:rPr lang="zh-CN" b="1">
                <a:solidFill>
                  <a:schemeClr val="dk2"/>
                </a:solidFill>
              </a:rPr>
            </a:br>
            <a:r>
              <a:rPr lang="zh-CN">
                <a:solidFill>
                  <a:schemeClr val="dk2"/>
                </a:solidFill>
              </a:rPr>
              <a:t>Group, compute an upper bound, safely skips blocks. </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 ASC, BMP, Seismic, SP. </a:t>
            </a:r>
            <a:br>
              <a:rPr lang="zh-CN" b="1">
                <a:solidFill>
                  <a:schemeClr val="dk2"/>
                </a:solidFill>
              </a:rPr>
            </a:br>
            <a:r>
              <a:rPr lang="zh-CN">
                <a:solidFill>
                  <a:schemeClr val="dk2"/>
                </a:solidFill>
              </a:rPr>
              <a:t>Modern indexes for LSR use it as well. </a:t>
            </a:r>
            <a:endParaRPr>
              <a:solidFill>
                <a:schemeClr val="dk2"/>
              </a:solidFill>
            </a:endParaRPr>
          </a:p>
          <a:p>
            <a:pPr marL="457200" lvl="0" indent="0" algn="l" rtl="0">
              <a:spcBef>
                <a:spcPts val="1200"/>
              </a:spcBef>
              <a:spcAft>
                <a:spcPts val="0"/>
              </a:spcAft>
              <a:buNone/>
            </a:pPr>
            <a:endParaRPr b="1">
              <a:solidFill>
                <a:schemeClr val="dk2"/>
              </a:solidFill>
            </a:endParaRPr>
          </a:p>
          <a:p>
            <a:pPr marL="0" lvl="0" indent="0" algn="l" rtl="0">
              <a:spcBef>
                <a:spcPts val="1200"/>
              </a:spcBef>
              <a:spcAft>
                <a:spcPts val="1200"/>
              </a:spcAft>
              <a:buNone/>
            </a:pPr>
            <a:endParaRPr>
              <a:solidFill>
                <a:schemeClr val="dk2"/>
              </a:solidFill>
            </a:endParaRPr>
          </a:p>
        </p:txBody>
      </p:sp>
      <p:sp>
        <p:nvSpPr>
          <p:cNvPr id="5172" name="Google Shape;5172;p321"/>
          <p:cNvSpPr txBox="1"/>
          <p:nvPr/>
        </p:nvSpPr>
        <p:spPr>
          <a:xfrm>
            <a:off x="255150" y="4266625"/>
            <a:ext cx="8889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Qiao, Yifan, et al. "Threshold-driven Pruning with Segmented Maximum Term Weights for Approximate Cluster-based Sparse Retrieval." EMNLP  2024.</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Mallia, Antonio, Torsten Suel, and Nicola Tonellotto. "Faster learned sparse retrieval with block-max pruning." SIGIR 2024.</a:t>
            </a: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Bruch, Sebastian, et al. "Efficient inverted indexes for approximate retrieval over learned sparse representations." SIGIR. 2024.</a:t>
            </a: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Carlson, Parker, et al. "Dynamic Superblock Pruning for Fast Learned Sparse Retrieval." SIGIR 2025.</a:t>
            </a:r>
            <a:br>
              <a:rPr lang="zh-CN" sz="900">
                <a:solidFill>
                  <a:srgbClr val="222222"/>
                </a:solidFill>
                <a:highlight>
                  <a:srgbClr val="FFFFFF"/>
                </a:highlight>
                <a:latin typeface="Montserrat"/>
                <a:ea typeface="Montserrat"/>
                <a:cs typeface="Montserrat"/>
                <a:sym typeface="Montserrat"/>
              </a:rPr>
            </a:br>
            <a:endParaRPr sz="900">
              <a:solidFill>
                <a:srgbClr val="222222"/>
              </a:solidFill>
              <a:highlight>
                <a:srgbClr val="FFFFFF"/>
              </a:highlight>
              <a:latin typeface="Montserrat"/>
              <a:ea typeface="Montserrat"/>
              <a:cs typeface="Montserrat"/>
              <a:sym typeface="Montserrat"/>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5176"/>
        <p:cNvGrpSpPr/>
        <p:nvPr/>
      </p:nvGrpSpPr>
      <p:grpSpPr>
        <a:xfrm>
          <a:off x="0" y="0"/>
          <a:ext cx="0" cy="0"/>
          <a:chOff x="0" y="0"/>
          <a:chExt cx="0" cy="0"/>
        </a:xfrm>
      </p:grpSpPr>
      <p:sp>
        <p:nvSpPr>
          <p:cNvPr id="5177" name="Google Shape;5177;p32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Seismic - Blocking	</a:t>
            </a:r>
            <a:endParaRPr/>
          </a:p>
        </p:txBody>
      </p:sp>
      <p:sp>
        <p:nvSpPr>
          <p:cNvPr id="5178" name="Google Shape;5178;p322"/>
          <p:cNvSpPr txBox="1">
            <a:spLocks noGrp="1"/>
          </p:cNvSpPr>
          <p:nvPr>
            <p:ph type="body" idx="1"/>
          </p:nvPr>
        </p:nvSpPr>
        <p:spPr>
          <a:xfrm>
            <a:off x="311700" y="11916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b="1">
              <a:solidFill>
                <a:schemeClr val="dk2"/>
              </a:solidFill>
            </a:endParaRPr>
          </a:p>
          <a:p>
            <a:pPr marL="457200" lvl="0" indent="-342900" algn="l" rtl="0">
              <a:spcBef>
                <a:spcPts val="0"/>
              </a:spcBef>
              <a:spcAft>
                <a:spcPts val="0"/>
              </a:spcAft>
              <a:buClr>
                <a:schemeClr val="dk2"/>
              </a:buClr>
              <a:buSzPts val="1800"/>
              <a:buChar char="-"/>
            </a:pPr>
            <a:r>
              <a:rPr lang="zh-CN" b="1">
                <a:solidFill>
                  <a:schemeClr val="dk2"/>
                </a:solidFill>
              </a:rPr>
              <a:t>Blocking.</a:t>
            </a:r>
            <a:endParaRPr b="1">
              <a:solidFill>
                <a:schemeClr val="dk2"/>
              </a:solidFill>
            </a:endParaRPr>
          </a:p>
          <a:p>
            <a:pPr marL="0" lvl="0" indent="457200" algn="l" rtl="0">
              <a:spcBef>
                <a:spcPts val="0"/>
              </a:spcBef>
              <a:spcAft>
                <a:spcPts val="0"/>
              </a:spcAft>
              <a:buNone/>
            </a:pPr>
            <a:r>
              <a:rPr lang="zh-CN">
                <a:solidFill>
                  <a:schemeClr val="dk2"/>
                </a:solidFill>
              </a:rPr>
              <a:t>Group documents in lists </a:t>
            </a:r>
            <a:br>
              <a:rPr lang="zh-CN">
                <a:solidFill>
                  <a:schemeClr val="dk2"/>
                </a:solidFill>
              </a:rPr>
            </a:br>
            <a:r>
              <a:rPr lang="zh-CN">
                <a:solidFill>
                  <a:schemeClr val="dk2"/>
                </a:solidFill>
              </a:rPr>
              <a:t>	in β blocks (shallow K-Means)</a:t>
            </a:r>
            <a:br>
              <a:rPr lang="zh-CN">
                <a:solidFill>
                  <a:schemeClr val="dk2"/>
                </a:solidFill>
              </a:rPr>
            </a:br>
            <a:endParaRPr>
              <a:solidFill>
                <a:schemeClr val="dk2"/>
              </a:solidFill>
            </a:endParaRPr>
          </a:p>
          <a:p>
            <a:pPr marL="457200" lvl="0" indent="0" algn="l" rtl="0">
              <a:spcBef>
                <a:spcPts val="1200"/>
              </a:spcBef>
              <a:spcAft>
                <a:spcPts val="1200"/>
              </a:spcAft>
              <a:buNone/>
            </a:pPr>
            <a:endParaRPr>
              <a:solidFill>
                <a:schemeClr val="dk2"/>
              </a:solidFill>
            </a:endParaRPr>
          </a:p>
        </p:txBody>
      </p:sp>
      <p:cxnSp>
        <p:nvCxnSpPr>
          <p:cNvPr id="5179" name="Google Shape;5179;p32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180" name="Google Shape;5180;p322"/>
          <p:cNvPicPr preferRelativeResize="0"/>
          <p:nvPr/>
        </p:nvPicPr>
        <p:blipFill>
          <a:blip r:embed="rId3">
            <a:alphaModFix/>
          </a:blip>
          <a:stretch>
            <a:fillRect/>
          </a:stretch>
        </p:blipFill>
        <p:spPr>
          <a:xfrm>
            <a:off x="4928674" y="1490500"/>
            <a:ext cx="3903625" cy="2740350"/>
          </a:xfrm>
          <a:prstGeom prst="rect">
            <a:avLst/>
          </a:prstGeom>
          <a:noFill/>
          <a:ln>
            <a:noFill/>
          </a:ln>
        </p:spPr>
      </p:pic>
      <p:cxnSp>
        <p:nvCxnSpPr>
          <p:cNvPr id="5181" name="Google Shape;5181;p322"/>
          <p:cNvCxnSpPr/>
          <p:nvPr/>
        </p:nvCxnSpPr>
        <p:spPr>
          <a:xfrm>
            <a:off x="7156825" y="3099775"/>
            <a:ext cx="0" cy="349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5185"/>
        <p:cNvGrpSpPr/>
        <p:nvPr/>
      </p:nvGrpSpPr>
      <p:grpSpPr>
        <a:xfrm>
          <a:off x="0" y="0"/>
          <a:ext cx="0" cy="0"/>
          <a:chOff x="0" y="0"/>
          <a:chExt cx="0" cy="0"/>
        </a:xfrm>
      </p:grpSpPr>
      <p:sp>
        <p:nvSpPr>
          <p:cNvPr id="5186" name="Google Shape;5186;p32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Seismic - Blocking	</a:t>
            </a:r>
            <a:endParaRPr/>
          </a:p>
        </p:txBody>
      </p:sp>
      <p:sp>
        <p:nvSpPr>
          <p:cNvPr id="5187" name="Google Shape;5187;p3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b="1">
              <a:solidFill>
                <a:schemeClr val="dk2"/>
              </a:solidFill>
            </a:endParaRPr>
          </a:p>
          <a:p>
            <a:pPr marL="457200" lvl="0" indent="-342900" algn="l" rtl="0">
              <a:spcBef>
                <a:spcPts val="0"/>
              </a:spcBef>
              <a:spcAft>
                <a:spcPts val="0"/>
              </a:spcAft>
              <a:buClr>
                <a:schemeClr val="dk2"/>
              </a:buClr>
              <a:buSzPts val="1800"/>
              <a:buChar char="-"/>
            </a:pPr>
            <a:r>
              <a:rPr lang="zh-CN" b="1">
                <a:solidFill>
                  <a:schemeClr val="dk2"/>
                </a:solidFill>
              </a:rPr>
              <a:t>Blocking.</a:t>
            </a:r>
            <a:endParaRPr b="1">
              <a:solidFill>
                <a:schemeClr val="dk2"/>
              </a:solidFill>
            </a:endParaRPr>
          </a:p>
          <a:p>
            <a:pPr marL="0" lvl="0" indent="457200" algn="l" rtl="0">
              <a:spcBef>
                <a:spcPts val="0"/>
              </a:spcBef>
              <a:spcAft>
                <a:spcPts val="0"/>
              </a:spcAft>
              <a:buNone/>
            </a:pPr>
            <a:r>
              <a:rPr lang="zh-CN">
                <a:solidFill>
                  <a:schemeClr val="dk2"/>
                </a:solidFill>
              </a:rPr>
              <a:t>Group documents in lists </a:t>
            </a:r>
            <a:br>
              <a:rPr lang="zh-CN">
                <a:solidFill>
                  <a:schemeClr val="dk2"/>
                </a:solidFill>
              </a:rPr>
            </a:br>
            <a:r>
              <a:rPr lang="zh-CN">
                <a:solidFill>
                  <a:schemeClr val="dk2"/>
                </a:solidFill>
              </a:rPr>
              <a:t>	in β blocks (shallow K-Means)</a:t>
            </a:r>
            <a:endParaRPr>
              <a:solidFill>
                <a:schemeClr val="dk2"/>
              </a:solidFill>
            </a:endParaRPr>
          </a:p>
          <a:p>
            <a:pPr marL="0" lvl="0" indent="45720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Summary</a:t>
            </a:r>
            <a:r>
              <a:rPr lang="zh-CN">
                <a:solidFill>
                  <a:schemeClr val="dk2"/>
                </a:solidFill>
              </a:rPr>
              <a:t>.</a:t>
            </a:r>
            <a:br>
              <a:rPr lang="zh-CN">
                <a:solidFill>
                  <a:schemeClr val="dk2"/>
                </a:solidFill>
              </a:rPr>
            </a:br>
            <a:r>
              <a:rPr lang="zh-CN">
                <a:solidFill>
                  <a:schemeClr val="dk2"/>
                </a:solidFill>
              </a:rPr>
              <a:t>A vector that is an upper-bound for the</a:t>
            </a:r>
            <a:br>
              <a:rPr lang="zh-CN">
                <a:solidFill>
                  <a:schemeClr val="dk2"/>
                </a:solidFill>
              </a:rPr>
            </a:br>
            <a:r>
              <a:rPr lang="zh-CN">
                <a:solidFill>
                  <a:schemeClr val="dk2"/>
                </a:solidFill>
              </a:rPr>
              <a:t>dot product.</a:t>
            </a:r>
            <a:endParaRPr>
              <a:solidFill>
                <a:schemeClr val="dk2"/>
              </a:solidFill>
            </a:endParaRPr>
          </a:p>
          <a:p>
            <a:pPr marL="457200" lvl="0" indent="0" algn="l" rtl="0">
              <a:spcBef>
                <a:spcPts val="1200"/>
              </a:spcBef>
              <a:spcAft>
                <a:spcPts val="1200"/>
              </a:spcAft>
              <a:buNone/>
            </a:pPr>
            <a:endParaRPr>
              <a:solidFill>
                <a:schemeClr val="dk2"/>
              </a:solidFill>
            </a:endParaRPr>
          </a:p>
        </p:txBody>
      </p:sp>
      <p:cxnSp>
        <p:nvCxnSpPr>
          <p:cNvPr id="5188" name="Google Shape;5188;p32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189" name="Google Shape;5189;p323"/>
          <p:cNvPicPr preferRelativeResize="0"/>
          <p:nvPr/>
        </p:nvPicPr>
        <p:blipFill>
          <a:blip r:embed="rId3">
            <a:alphaModFix/>
          </a:blip>
          <a:stretch>
            <a:fillRect/>
          </a:stretch>
        </p:blipFill>
        <p:spPr>
          <a:xfrm>
            <a:off x="5562675" y="1943673"/>
            <a:ext cx="2879624" cy="1834025"/>
          </a:xfrm>
          <a:prstGeom prst="rect">
            <a:avLst/>
          </a:prstGeom>
          <a:noFill/>
          <a:ln>
            <a:noFill/>
          </a:ln>
        </p:spPr>
      </p:pic>
      <p:pic>
        <p:nvPicPr>
          <p:cNvPr id="5190" name="Google Shape;5190;p323"/>
          <p:cNvPicPr preferRelativeResize="0"/>
          <p:nvPr/>
        </p:nvPicPr>
        <p:blipFill>
          <a:blip r:embed="rId4">
            <a:alphaModFix/>
          </a:blip>
          <a:stretch>
            <a:fillRect/>
          </a:stretch>
        </p:blipFill>
        <p:spPr>
          <a:xfrm>
            <a:off x="1874450" y="4110476"/>
            <a:ext cx="1350925" cy="315400"/>
          </a:xfrm>
          <a:prstGeom prst="rect">
            <a:avLst/>
          </a:prstGeom>
          <a:noFill/>
          <a:ln>
            <a:noFill/>
          </a:ln>
        </p:spPr>
      </p:pic>
      <p:pic>
        <p:nvPicPr>
          <p:cNvPr id="5191" name="Google Shape;5191;p323"/>
          <p:cNvPicPr preferRelativeResize="0"/>
          <p:nvPr/>
        </p:nvPicPr>
        <p:blipFill>
          <a:blip r:embed="rId5">
            <a:alphaModFix/>
          </a:blip>
          <a:stretch>
            <a:fillRect/>
          </a:stretch>
        </p:blipFill>
        <p:spPr>
          <a:xfrm>
            <a:off x="1110100" y="4533025"/>
            <a:ext cx="2879626" cy="237299"/>
          </a:xfrm>
          <a:prstGeom prst="rect">
            <a:avLst/>
          </a:prstGeom>
          <a:noFill/>
          <a:ln>
            <a:noFill/>
          </a:ln>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5195"/>
        <p:cNvGrpSpPr/>
        <p:nvPr/>
      </p:nvGrpSpPr>
      <p:grpSpPr>
        <a:xfrm>
          <a:off x="0" y="0"/>
          <a:ext cx="0" cy="0"/>
          <a:chOff x="0" y="0"/>
          <a:chExt cx="0" cy="0"/>
        </a:xfrm>
      </p:grpSpPr>
      <p:sp>
        <p:nvSpPr>
          <p:cNvPr id="5196" name="Google Shape;5196;p32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Seismic - Compress the Summaries	</a:t>
            </a:r>
            <a:endParaRPr/>
          </a:p>
        </p:txBody>
      </p:sp>
      <p:sp>
        <p:nvSpPr>
          <p:cNvPr id="5197" name="Google Shape;5197;p3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0" algn="l" rtl="0">
              <a:spcBef>
                <a:spcPts val="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Summaries sizes grow quickly.</a:t>
            </a:r>
            <a:endParaRPr>
              <a:solidFill>
                <a:schemeClr val="dk2"/>
              </a:solidFill>
            </a:endParaRPr>
          </a:p>
          <a:p>
            <a:pPr marL="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Block Pruning.</a:t>
            </a:r>
            <a:br>
              <a:rPr lang="zh-CN">
                <a:solidFill>
                  <a:schemeClr val="dk2"/>
                </a:solidFill>
              </a:rPr>
            </a:br>
            <a:r>
              <a:rPr lang="zh-CN">
                <a:solidFill>
                  <a:schemeClr val="dk2"/>
                </a:solidFill>
              </a:rPr>
              <a:t>We prune ɸ(B) keeping its </a:t>
            </a:r>
            <a:br>
              <a:rPr lang="zh-CN">
                <a:solidFill>
                  <a:schemeClr val="dk2"/>
                </a:solidFill>
              </a:rPr>
            </a:br>
            <a:r>
              <a:rPr lang="en-US" altLang="zh-CN">
                <a:solidFill>
                  <a:schemeClr val="dk2"/>
                </a:solidFill>
              </a:rPr>
              <a:t>alpha</a:t>
            </a:r>
            <a:r>
              <a:rPr lang="zh-CN">
                <a:solidFill>
                  <a:schemeClr val="dk2"/>
                </a:solidFill>
              </a:rPr>
              <a:t>-mass subvector.</a:t>
            </a:r>
            <a:endParaRPr>
              <a:solidFill>
                <a:schemeClr val="dk2"/>
              </a:solidFill>
            </a:endParaRPr>
          </a:p>
          <a:p>
            <a:pPr marL="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Scalar quantization on ɸ(B).</a:t>
            </a:r>
            <a:endParaRPr>
              <a:solidFill>
                <a:schemeClr val="dk2"/>
              </a:solidFill>
            </a:endParaRPr>
          </a:p>
        </p:txBody>
      </p:sp>
      <p:cxnSp>
        <p:nvCxnSpPr>
          <p:cNvPr id="5198" name="Google Shape;5198;p32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199" name="Google Shape;5199;p324"/>
          <p:cNvPicPr preferRelativeResize="0"/>
          <p:nvPr/>
        </p:nvPicPr>
        <p:blipFill>
          <a:blip r:embed="rId3">
            <a:alphaModFix/>
          </a:blip>
          <a:stretch>
            <a:fillRect/>
          </a:stretch>
        </p:blipFill>
        <p:spPr>
          <a:xfrm>
            <a:off x="4572000" y="1459938"/>
            <a:ext cx="4077274" cy="2801475"/>
          </a:xfrm>
          <a:prstGeom prst="rect">
            <a:avLst/>
          </a:prstGeom>
          <a:noFill/>
          <a:ln>
            <a:noFill/>
          </a:ln>
        </p:spPr>
      </p:pic>
      <p:cxnSp>
        <p:nvCxnSpPr>
          <p:cNvPr id="5200" name="Google Shape;5200;p324"/>
          <p:cNvCxnSpPr/>
          <p:nvPr/>
        </p:nvCxnSpPr>
        <p:spPr>
          <a:xfrm>
            <a:off x="7243800" y="2969575"/>
            <a:ext cx="0" cy="560400"/>
          </a:xfrm>
          <a:prstGeom prst="straightConnector1">
            <a:avLst/>
          </a:prstGeom>
          <a:noFill/>
          <a:ln w="28575" cap="flat" cmpd="sng">
            <a:solidFill>
              <a:srgbClr val="980000"/>
            </a:solidFill>
            <a:prstDash val="solid"/>
            <a:round/>
            <a:headEnd type="none" w="med" len="med"/>
            <a:tailEnd type="none" w="med" len="med"/>
          </a:ln>
        </p:spPr>
      </p:cxnSp>
      <p:sp>
        <p:nvSpPr>
          <p:cNvPr id="5201" name="Google Shape;5201;p324"/>
          <p:cNvSpPr txBox="1"/>
          <p:nvPr/>
        </p:nvSpPr>
        <p:spPr>
          <a:xfrm>
            <a:off x="7788075" y="3529975"/>
            <a:ext cx="12327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b="1">
                <a:solidFill>
                  <a:srgbClr val="980000"/>
                </a:solidFill>
                <a:latin typeface="Source Sans Pro"/>
                <a:ea typeface="Source Sans Pro"/>
                <a:cs typeface="Source Sans Pro"/>
                <a:sym typeface="Source Sans Pro"/>
              </a:rPr>
              <a:t>cut here to keep the 50% (𝞪=0.5) of the l1-norm</a:t>
            </a:r>
            <a:endParaRPr sz="1200" b="1">
              <a:solidFill>
                <a:srgbClr val="980000"/>
              </a:solidFill>
              <a:latin typeface="Source Sans Pro"/>
              <a:ea typeface="Source Sans Pro"/>
              <a:cs typeface="Source Sans Pro"/>
              <a:sym typeface="Source Sans Pro"/>
            </a:endParaRPr>
          </a:p>
        </p:txBody>
      </p:sp>
      <p:cxnSp>
        <p:nvCxnSpPr>
          <p:cNvPr id="5202" name="Google Shape;5202;p324"/>
          <p:cNvCxnSpPr/>
          <p:nvPr/>
        </p:nvCxnSpPr>
        <p:spPr>
          <a:xfrm rot="10800000">
            <a:off x="7371975" y="3545875"/>
            <a:ext cx="368100" cy="192900"/>
          </a:xfrm>
          <a:prstGeom prst="straightConnector1">
            <a:avLst/>
          </a:prstGeom>
          <a:noFill/>
          <a:ln w="9525" cap="flat" cmpd="sng">
            <a:solidFill>
              <a:srgbClr val="980000"/>
            </a:solidFill>
            <a:prstDash val="solid"/>
            <a:round/>
            <a:headEnd type="none" w="med" len="med"/>
            <a:tailEnd type="triangle" w="med" len="med"/>
          </a:ln>
        </p:spPr>
      </p:cxn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5206"/>
        <p:cNvGrpSpPr/>
        <p:nvPr/>
      </p:nvGrpSpPr>
      <p:grpSpPr>
        <a:xfrm>
          <a:off x="0" y="0"/>
          <a:ext cx="0" cy="0"/>
          <a:chOff x="0" y="0"/>
          <a:chExt cx="0" cy="0"/>
        </a:xfrm>
      </p:grpSpPr>
      <p:sp>
        <p:nvSpPr>
          <p:cNvPr id="5207" name="Google Shape;5207;p32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Proximity Graphs</a:t>
            </a:r>
            <a:endParaRPr/>
          </a:p>
        </p:txBody>
      </p:sp>
      <p:sp>
        <p:nvSpPr>
          <p:cNvPr id="5208" name="Google Shape;5208;p325"/>
          <p:cNvSpPr txBox="1">
            <a:spLocks noGrp="1"/>
          </p:cNvSpPr>
          <p:nvPr>
            <p:ph type="body" idx="1"/>
          </p:nvPr>
        </p:nvSpPr>
        <p:spPr>
          <a:xfrm>
            <a:off x="311700" y="1145075"/>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2"/>
              </a:buClr>
              <a:buSzPts val="1600"/>
              <a:buChar char="-"/>
            </a:pPr>
            <a:r>
              <a:rPr lang="zh-CN" b="1">
                <a:solidFill>
                  <a:schemeClr val="dk2"/>
                </a:solidFill>
              </a:rPr>
              <a:t>Widely used in dense ANN.</a:t>
            </a:r>
            <a:br>
              <a:rPr lang="zh-CN" b="1">
                <a:solidFill>
                  <a:schemeClr val="dk2"/>
                </a:solidFill>
              </a:rPr>
            </a:br>
            <a:r>
              <a:rPr lang="zh-CN">
                <a:solidFill>
                  <a:schemeClr val="dk2"/>
                </a:solidFill>
              </a:rPr>
              <a:t>The most common is HNSW.</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30200" algn="l" rtl="0">
              <a:spcBef>
                <a:spcPts val="1200"/>
              </a:spcBef>
              <a:spcAft>
                <a:spcPts val="0"/>
              </a:spcAft>
              <a:buClr>
                <a:schemeClr val="dk2"/>
              </a:buClr>
              <a:buSzPts val="1600"/>
              <a:buChar char="-"/>
            </a:pPr>
            <a:r>
              <a:rPr lang="zh-CN" b="1">
                <a:solidFill>
                  <a:schemeClr val="dk2"/>
                </a:solidFill>
              </a:rPr>
              <a:t>Link each document with its </a:t>
            </a:r>
            <a:r>
              <a:rPr lang="zh-CN" b="1" i="1">
                <a:solidFill>
                  <a:schemeClr val="dk2"/>
                </a:solidFill>
              </a:rPr>
              <a:t>friends</a:t>
            </a:r>
            <a:r>
              <a:rPr lang="zh-CN" b="1">
                <a:solidFill>
                  <a:schemeClr val="dk2"/>
                </a:solidFill>
              </a:rPr>
              <a:t>.</a:t>
            </a:r>
            <a:br>
              <a:rPr lang="zh-CN">
                <a:solidFill>
                  <a:schemeClr val="dk2"/>
                </a:solidFill>
              </a:rPr>
            </a:br>
            <a:r>
              <a:rPr lang="zh-CN">
                <a:solidFill>
                  <a:schemeClr val="dk2"/>
                </a:solidFill>
              </a:rPr>
              <a:t>Explore the graph using greed search. </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Effectively applied to sparse vectors.</a:t>
            </a:r>
            <a:br>
              <a:rPr lang="zh-CN" b="1">
                <a:solidFill>
                  <a:schemeClr val="dk2"/>
                </a:solidFill>
              </a:rPr>
            </a:br>
            <a:r>
              <a:rPr lang="zh-CN">
                <a:solidFill>
                  <a:schemeClr val="dk2"/>
                </a:solidFill>
              </a:rPr>
              <a:t>BigANN@NeurIPS 2023.</a:t>
            </a:r>
            <a:endParaRPr>
              <a:solidFill>
                <a:schemeClr val="dk2"/>
              </a:solidFill>
            </a:endParaRPr>
          </a:p>
        </p:txBody>
      </p:sp>
      <p:cxnSp>
        <p:nvCxnSpPr>
          <p:cNvPr id="5209" name="Google Shape;5209;p32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210" name="Google Shape;5210;p325"/>
          <p:cNvSpPr txBox="1"/>
          <p:nvPr/>
        </p:nvSpPr>
        <p:spPr>
          <a:xfrm>
            <a:off x="311700" y="4614450"/>
            <a:ext cx="848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Malkov, Yu A., and Dmitry A. Yashunin. "Efficient and robust approximate nearest neighbor search using hierarchical navigable small world graphs." IEEE TPAMI 2018. </a:t>
            </a:r>
            <a:endParaRPr sz="900">
              <a:latin typeface="Montserrat"/>
              <a:ea typeface="Montserrat"/>
              <a:cs typeface="Montserrat"/>
              <a:sym typeface="Montserrat"/>
            </a:endParaRPr>
          </a:p>
        </p:txBody>
      </p:sp>
      <p:pic>
        <p:nvPicPr>
          <p:cNvPr id="5211" name="Google Shape;5211;p325"/>
          <p:cNvPicPr preferRelativeResize="0"/>
          <p:nvPr/>
        </p:nvPicPr>
        <p:blipFill>
          <a:blip r:embed="rId3">
            <a:alphaModFix/>
          </a:blip>
          <a:stretch>
            <a:fillRect/>
          </a:stretch>
        </p:blipFill>
        <p:spPr>
          <a:xfrm>
            <a:off x="5691150" y="1475074"/>
            <a:ext cx="2621324" cy="2400774"/>
          </a:xfrm>
          <a:prstGeom prst="rect">
            <a:avLst/>
          </a:prstGeom>
          <a:noFill/>
          <a:ln>
            <a:noFill/>
          </a:ln>
        </p:spPr>
      </p:pic>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5215"/>
        <p:cNvGrpSpPr/>
        <p:nvPr/>
      </p:nvGrpSpPr>
      <p:grpSpPr>
        <a:xfrm>
          <a:off x="0" y="0"/>
          <a:ext cx="0" cy="0"/>
          <a:chOff x="0" y="0"/>
          <a:chExt cx="0" cy="0"/>
        </a:xfrm>
      </p:grpSpPr>
      <p:sp>
        <p:nvSpPr>
          <p:cNvPr id="5216" name="Google Shape;5216;p326"/>
          <p:cNvSpPr txBox="1">
            <a:spLocks noGrp="1"/>
          </p:cNvSpPr>
          <p:nvPr>
            <p:ph type="title"/>
          </p:nvPr>
        </p:nvSpPr>
        <p:spPr>
          <a:xfrm>
            <a:off x="311700" y="4222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Seismic vs Graphs</a:t>
            </a:r>
            <a:endParaRPr/>
          </a:p>
        </p:txBody>
      </p:sp>
      <p:cxnSp>
        <p:nvCxnSpPr>
          <p:cNvPr id="5217" name="Google Shape;5217;p326"/>
          <p:cNvCxnSpPr/>
          <p:nvPr/>
        </p:nvCxnSpPr>
        <p:spPr>
          <a:xfrm>
            <a:off x="381000" y="1003200"/>
            <a:ext cx="7848600" cy="0"/>
          </a:xfrm>
          <a:prstGeom prst="straightConnector1">
            <a:avLst/>
          </a:prstGeom>
          <a:noFill/>
          <a:ln w="19050" cap="flat" cmpd="sng">
            <a:solidFill>
              <a:srgbClr val="B7B7B7"/>
            </a:solidFill>
            <a:prstDash val="solid"/>
            <a:round/>
            <a:headEnd type="none" w="med" len="med"/>
            <a:tailEnd type="none" w="med" len="med"/>
          </a:ln>
        </p:spPr>
      </p:cxnSp>
      <p:sp>
        <p:nvSpPr>
          <p:cNvPr id="5218" name="Google Shape;5218;p3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4805" algn="l" rtl="0">
              <a:lnSpc>
                <a:spcPct val="95000"/>
              </a:lnSpc>
              <a:spcBef>
                <a:spcPts val="0"/>
              </a:spcBef>
              <a:spcAft>
                <a:spcPts val="0"/>
              </a:spcAft>
              <a:buClr>
                <a:schemeClr val="dk2"/>
              </a:buClr>
              <a:buSzPts val="1830"/>
              <a:buChar char="-"/>
            </a:pPr>
            <a:r>
              <a:rPr lang="zh-CN">
                <a:solidFill>
                  <a:schemeClr val="dk2"/>
                </a:solidFill>
              </a:rPr>
              <a:t>How does </a:t>
            </a:r>
            <a:r>
              <a:rPr lang="zh-CN" b="1">
                <a:solidFill>
                  <a:schemeClr val="dk2"/>
                </a:solidFill>
              </a:rPr>
              <a:t>Seismic</a:t>
            </a:r>
            <a:r>
              <a:rPr lang="zh-CN">
                <a:solidFill>
                  <a:schemeClr val="dk2"/>
                </a:solidFill>
              </a:rPr>
              <a:t> behave compared to </a:t>
            </a:r>
            <a:br>
              <a:rPr lang="zh-CN"/>
            </a:br>
            <a:r>
              <a:rPr lang="zh-CN" b="1">
                <a:solidFill>
                  <a:schemeClr val="dk2"/>
                </a:solidFill>
              </a:rPr>
              <a:t>graph</a:t>
            </a:r>
            <a:r>
              <a:rPr lang="zh-CN">
                <a:solidFill>
                  <a:schemeClr val="dk2"/>
                </a:solidFill>
              </a:rPr>
              <a:t> solutions?</a:t>
            </a:r>
            <a:endParaRPr>
              <a:solidFill>
                <a:schemeClr val="dk2"/>
              </a:solidFill>
            </a:endParaRPr>
          </a:p>
          <a:p>
            <a:pPr marL="457200" lvl="0" indent="0" algn="l" rtl="0">
              <a:lnSpc>
                <a:spcPct val="95000"/>
              </a:lnSpc>
              <a:spcBef>
                <a:spcPts val="1200"/>
              </a:spcBef>
              <a:spcAft>
                <a:spcPts val="0"/>
              </a:spcAft>
              <a:buNone/>
            </a:pPr>
            <a:endParaRPr sz="1829">
              <a:solidFill>
                <a:schemeClr val="dk2"/>
              </a:solidFill>
            </a:endParaRPr>
          </a:p>
          <a:p>
            <a:pPr marL="457200" lvl="0" indent="-344805" algn="l" rtl="0">
              <a:lnSpc>
                <a:spcPct val="95000"/>
              </a:lnSpc>
              <a:spcBef>
                <a:spcPts val="1200"/>
              </a:spcBef>
              <a:spcAft>
                <a:spcPts val="0"/>
              </a:spcAft>
              <a:buClr>
                <a:schemeClr val="dk2"/>
              </a:buClr>
              <a:buSzPts val="1830"/>
              <a:buChar char="-"/>
            </a:pPr>
            <a:r>
              <a:rPr lang="zh-CN" b="1">
                <a:solidFill>
                  <a:schemeClr val="dk2"/>
                </a:solidFill>
              </a:rPr>
              <a:t>Competitors</a:t>
            </a:r>
            <a:r>
              <a:rPr lang="zh-CN">
                <a:solidFill>
                  <a:schemeClr val="dk2"/>
                </a:solidFill>
              </a:rPr>
              <a:t>.</a:t>
            </a:r>
            <a:br>
              <a:rPr lang="zh-CN"/>
            </a:br>
            <a:r>
              <a:rPr lang="zh-CN">
                <a:solidFill>
                  <a:schemeClr val="dk2"/>
                </a:solidFill>
              </a:rPr>
              <a:t>GrassRMA, PyANN, kANNolo.</a:t>
            </a:r>
            <a:endParaRPr>
              <a:solidFill>
                <a:schemeClr val="dk2"/>
              </a:solidFill>
            </a:endParaRPr>
          </a:p>
          <a:p>
            <a:pPr marL="0" lvl="0" indent="0" algn="l" rtl="0">
              <a:lnSpc>
                <a:spcPct val="95000"/>
              </a:lnSpc>
              <a:spcBef>
                <a:spcPts val="1200"/>
              </a:spcBef>
              <a:spcAft>
                <a:spcPts val="0"/>
              </a:spcAft>
              <a:buSzPts val="935"/>
              <a:buNone/>
            </a:pPr>
            <a:endParaRPr sz="1829">
              <a:solidFill>
                <a:schemeClr val="dk2"/>
              </a:solidFill>
            </a:endParaRPr>
          </a:p>
          <a:p>
            <a:pPr indent="-344805">
              <a:lnSpc>
                <a:spcPct val="95000"/>
              </a:lnSpc>
              <a:spcBef>
                <a:spcPts val="1200"/>
              </a:spcBef>
              <a:buClr>
                <a:schemeClr val="dk2"/>
              </a:buClr>
              <a:buSzPts val="1830"/>
              <a:buChar char="-"/>
            </a:pPr>
            <a:r>
              <a:rPr lang="zh-CN" b="1">
                <a:solidFill>
                  <a:schemeClr val="dk2"/>
                </a:solidFill>
              </a:rPr>
              <a:t>MSMARCO</a:t>
            </a:r>
            <a:r>
              <a:rPr lang="it-IT" altLang="zh-CN" b="1">
                <a:solidFill>
                  <a:schemeClr val="dk2"/>
                </a:solidFill>
              </a:rPr>
              <a:t>,</a:t>
            </a:r>
            <a:r>
              <a:rPr lang="zh-CN" altLang="it-IT" b="1">
                <a:solidFill>
                  <a:schemeClr val="dk2"/>
                </a:solidFill>
              </a:rPr>
              <a:t> </a:t>
            </a:r>
            <a:r>
              <a:rPr lang="zh-CN" altLang="it-IT">
                <a:solidFill>
                  <a:schemeClr val="dk2"/>
                </a:solidFill>
              </a:rPr>
              <a:t>encoder </a:t>
            </a:r>
            <a:r>
              <a:rPr lang="it-IT" altLang="it-IT" err="1">
                <a:solidFill>
                  <a:schemeClr val="dk2"/>
                </a:solidFill>
              </a:rPr>
              <a:t>Splade</a:t>
            </a:r>
            <a:r>
              <a:rPr lang="it-IT" altLang="it-IT">
                <a:solidFill>
                  <a:schemeClr val="dk2"/>
                </a:solidFill>
              </a:rPr>
              <a:t> </a:t>
            </a:r>
            <a:r>
              <a:rPr lang="it-IT" altLang="it-IT" err="1">
                <a:solidFill>
                  <a:schemeClr val="dk2"/>
                </a:solidFill>
              </a:rPr>
              <a:t>cocondenser</a:t>
            </a:r>
            <a:r>
              <a:rPr lang="zh-CN">
                <a:solidFill>
                  <a:schemeClr val="dk2"/>
                </a:solidFill>
              </a:rPr>
              <a:t>.</a:t>
            </a:r>
            <a:endParaRPr>
              <a:solidFill>
                <a:schemeClr val="dk2"/>
              </a:solidFill>
            </a:endParaRPr>
          </a:p>
          <a:p>
            <a:pPr marL="0" lvl="0" indent="0" algn="l" rtl="0">
              <a:lnSpc>
                <a:spcPct val="95000"/>
              </a:lnSpc>
              <a:spcBef>
                <a:spcPts val="1200"/>
              </a:spcBef>
              <a:spcAft>
                <a:spcPts val="0"/>
              </a:spcAft>
              <a:buSzPts val="935"/>
              <a:buNone/>
            </a:pPr>
            <a:endParaRPr sz="1829">
              <a:solidFill>
                <a:schemeClr val="dk2"/>
              </a:solidFill>
            </a:endParaRPr>
          </a:p>
          <a:p>
            <a:pPr marL="457200" lvl="0" indent="-344805" algn="l" rtl="0">
              <a:lnSpc>
                <a:spcPct val="95000"/>
              </a:lnSpc>
              <a:spcBef>
                <a:spcPts val="1200"/>
              </a:spcBef>
              <a:spcAft>
                <a:spcPts val="0"/>
              </a:spcAft>
              <a:buClr>
                <a:schemeClr val="dk2"/>
              </a:buClr>
              <a:buSzPts val="1830"/>
              <a:buChar char="-"/>
            </a:pPr>
            <a:r>
              <a:rPr lang="zh-CN">
                <a:solidFill>
                  <a:schemeClr val="dk2"/>
                </a:solidFill>
              </a:rPr>
              <a:t>Average Query Latency,</a:t>
            </a:r>
            <a:r>
              <a:rPr lang="zh-CN" b="1">
                <a:solidFill>
                  <a:schemeClr val="dk2"/>
                </a:solidFill>
              </a:rPr>
              <a:t> Accuracy@10</a:t>
            </a:r>
            <a:br>
              <a:rPr lang="zh-CN" b="1"/>
            </a:br>
            <a:endParaRPr sz="1829" b="1">
              <a:solidFill>
                <a:schemeClr val="dk2"/>
              </a:solidFill>
            </a:endParaRPr>
          </a:p>
          <a:p>
            <a:pPr marL="0" lvl="0" indent="0" algn="l" rtl="0">
              <a:lnSpc>
                <a:spcPct val="100000"/>
              </a:lnSpc>
              <a:spcBef>
                <a:spcPts val="1200"/>
              </a:spcBef>
              <a:spcAft>
                <a:spcPts val="0"/>
              </a:spcAft>
              <a:buNone/>
            </a:pPr>
            <a:r>
              <a:rPr lang="zh-CN" sz="900">
                <a:solidFill>
                  <a:srgbClr val="222222"/>
                </a:solidFill>
                <a:highlight>
                  <a:srgbClr val="FFFFFF"/>
                </a:highlight>
                <a:latin typeface="Montserrat"/>
                <a:ea typeface="Montserrat"/>
                <a:cs typeface="Montserrat"/>
                <a:sym typeface="Montserrat"/>
              </a:rPr>
              <a:t>kANNolo: Sweet and Smooth Approximate k-Nearest Neighbors Search, Delfino et al, ECIR 2025. </a:t>
            </a:r>
            <a:endParaRPr sz="900">
              <a:solidFill>
                <a:srgbClr val="000000"/>
              </a:solidFill>
              <a:latin typeface="Montserrat"/>
              <a:ea typeface="Montserrat"/>
              <a:cs typeface="Montserrat"/>
              <a:sym typeface="Montserrat"/>
            </a:endParaRPr>
          </a:p>
          <a:p>
            <a:pPr marL="457200" lvl="0" indent="0" algn="l" rtl="0">
              <a:lnSpc>
                <a:spcPct val="95000"/>
              </a:lnSpc>
              <a:spcBef>
                <a:spcPts val="0"/>
              </a:spcBef>
              <a:spcAft>
                <a:spcPts val="1200"/>
              </a:spcAft>
              <a:buSzPts val="935"/>
              <a:buNone/>
            </a:pPr>
            <a:endParaRPr sz="1829">
              <a:solidFill>
                <a:schemeClr val="dk2"/>
              </a:solidFill>
            </a:endParaRP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5222"/>
        <p:cNvGrpSpPr/>
        <p:nvPr/>
      </p:nvGrpSpPr>
      <p:grpSpPr>
        <a:xfrm>
          <a:off x="0" y="0"/>
          <a:ext cx="0" cy="0"/>
          <a:chOff x="0" y="0"/>
          <a:chExt cx="0" cy="0"/>
        </a:xfrm>
      </p:grpSpPr>
      <p:sp>
        <p:nvSpPr>
          <p:cNvPr id="5223" name="Google Shape;5223;p327"/>
          <p:cNvSpPr txBox="1">
            <a:spLocks noGrp="1"/>
          </p:cNvSpPr>
          <p:nvPr>
            <p:ph type="title"/>
          </p:nvPr>
        </p:nvSpPr>
        <p:spPr>
          <a:xfrm>
            <a:off x="311700" y="4222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Results</a:t>
            </a:r>
            <a:endParaRPr/>
          </a:p>
        </p:txBody>
      </p:sp>
      <p:cxnSp>
        <p:nvCxnSpPr>
          <p:cNvPr id="5224" name="Google Shape;5224;p327"/>
          <p:cNvCxnSpPr/>
          <p:nvPr/>
        </p:nvCxnSpPr>
        <p:spPr>
          <a:xfrm>
            <a:off x="381000" y="1003200"/>
            <a:ext cx="7848600" cy="0"/>
          </a:xfrm>
          <a:prstGeom prst="straightConnector1">
            <a:avLst/>
          </a:prstGeom>
          <a:noFill/>
          <a:ln w="19050" cap="flat" cmpd="sng">
            <a:solidFill>
              <a:srgbClr val="B7B7B7"/>
            </a:solidFill>
            <a:prstDash val="solid"/>
            <a:round/>
            <a:headEnd type="none" w="med" len="med"/>
            <a:tailEnd type="none" w="med" len="med"/>
          </a:ln>
        </p:spPr>
      </p:cxnSp>
      <p:sp>
        <p:nvSpPr>
          <p:cNvPr id="5225" name="Google Shape;5225;p327"/>
          <p:cNvSpPr txBox="1"/>
          <p:nvPr/>
        </p:nvSpPr>
        <p:spPr>
          <a:xfrm>
            <a:off x="3892825" y="1003200"/>
            <a:ext cx="15402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latin typeface="Source Sans Pro"/>
                <a:ea typeface="Source Sans Pro"/>
                <a:cs typeface="Source Sans Pro"/>
                <a:sym typeface="Source Sans Pro"/>
              </a:rPr>
              <a:t>Embeddings</a:t>
            </a:r>
            <a:endParaRPr sz="1800">
              <a:latin typeface="Source Sans Pro"/>
              <a:ea typeface="Source Sans Pro"/>
              <a:cs typeface="Source Sans Pro"/>
              <a:sym typeface="Source Sans Pro"/>
            </a:endParaRPr>
          </a:p>
        </p:txBody>
      </p:sp>
      <p:sp>
        <p:nvSpPr>
          <p:cNvPr id="5226" name="Google Shape;5226;p327"/>
          <p:cNvSpPr/>
          <p:nvPr/>
        </p:nvSpPr>
        <p:spPr>
          <a:xfrm>
            <a:off x="850925" y="2020925"/>
            <a:ext cx="7378800" cy="2264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cxnSp>
        <p:nvCxnSpPr>
          <p:cNvPr id="5227" name="Google Shape;5227;p327"/>
          <p:cNvCxnSpPr/>
          <p:nvPr/>
        </p:nvCxnSpPr>
        <p:spPr>
          <a:xfrm>
            <a:off x="4617325" y="1341063"/>
            <a:ext cx="91200" cy="342000"/>
          </a:xfrm>
          <a:prstGeom prst="straightConnector1">
            <a:avLst/>
          </a:prstGeom>
          <a:noFill/>
          <a:ln w="19050" cap="flat" cmpd="sng">
            <a:solidFill>
              <a:schemeClr val="dk2"/>
            </a:solidFill>
            <a:prstDash val="solid"/>
            <a:round/>
            <a:headEnd type="none" w="med" len="med"/>
            <a:tailEnd type="triangle" w="med" len="med"/>
          </a:ln>
        </p:spPr>
      </p:cxnSp>
      <p:sp>
        <p:nvSpPr>
          <p:cNvPr id="5228" name="Google Shape;5228;p327"/>
          <p:cNvSpPr txBox="1"/>
          <p:nvPr/>
        </p:nvSpPr>
        <p:spPr>
          <a:xfrm>
            <a:off x="311700" y="4568875"/>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Efficient Inverted Indexes for Approximate Retrieval over Learned Sparse Representations. Bruch, Nardini, Rulli, Venturini. SIGIR 2024.</a:t>
            </a:r>
            <a:endParaRPr sz="900">
              <a:latin typeface="Montserrat"/>
              <a:ea typeface="Montserrat"/>
              <a:cs typeface="Montserrat"/>
              <a:sym typeface="Montserrat"/>
            </a:endParaRPr>
          </a:p>
        </p:txBody>
      </p:sp>
      <p:pic>
        <p:nvPicPr>
          <p:cNvPr id="5229" name="Google Shape;5229;p327"/>
          <p:cNvPicPr preferRelativeResize="0"/>
          <p:nvPr/>
        </p:nvPicPr>
        <p:blipFill>
          <a:blip r:embed="rId3">
            <a:alphaModFix/>
          </a:blip>
          <a:stretch>
            <a:fillRect/>
          </a:stretch>
        </p:blipFill>
        <p:spPr>
          <a:xfrm>
            <a:off x="738625" y="1751455"/>
            <a:ext cx="7848602" cy="2360695"/>
          </a:xfrm>
          <a:prstGeom prst="rect">
            <a:avLst/>
          </a:prstGeom>
          <a:solidFill>
            <a:schemeClr val="lt1"/>
          </a:solidFill>
          <a:ln w="9525" cap="flat" cmpd="sng">
            <a:solidFill>
              <a:schemeClr val="lt1"/>
            </a:solidFill>
            <a:prstDash val="solid"/>
            <a:round/>
            <a:headEnd type="none" w="sm" len="sm"/>
            <a:tailEnd type="none" w="sm" len="sm"/>
          </a:ln>
        </p:spPr>
      </p:pic>
      <p:sp>
        <p:nvSpPr>
          <p:cNvPr id="5230" name="Google Shape;5230;p327"/>
          <p:cNvSpPr/>
          <p:nvPr/>
        </p:nvSpPr>
        <p:spPr>
          <a:xfrm>
            <a:off x="698350" y="2312900"/>
            <a:ext cx="7888800" cy="2047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cxnSp>
        <p:nvCxnSpPr>
          <p:cNvPr id="5231" name="Google Shape;5231;p327"/>
          <p:cNvCxnSpPr/>
          <p:nvPr/>
        </p:nvCxnSpPr>
        <p:spPr>
          <a:xfrm flipH="1">
            <a:off x="2389400" y="1411125"/>
            <a:ext cx="23700" cy="566400"/>
          </a:xfrm>
          <a:prstGeom prst="straightConnector1">
            <a:avLst/>
          </a:prstGeom>
          <a:noFill/>
          <a:ln w="19050" cap="flat" cmpd="sng">
            <a:solidFill>
              <a:schemeClr val="dk2"/>
            </a:solidFill>
            <a:prstDash val="solid"/>
            <a:round/>
            <a:headEnd type="none" w="med" len="med"/>
            <a:tailEnd type="triangle" w="med" len="med"/>
          </a:ln>
        </p:spPr>
      </p:cxnSp>
      <p:sp>
        <p:nvSpPr>
          <p:cNvPr id="5232" name="Google Shape;5232;p327"/>
          <p:cNvSpPr txBox="1"/>
          <p:nvPr/>
        </p:nvSpPr>
        <p:spPr>
          <a:xfrm>
            <a:off x="1682200" y="1003200"/>
            <a:ext cx="15402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latin typeface="Source Sans Pro"/>
                <a:ea typeface="Source Sans Pro"/>
                <a:cs typeface="Source Sans Pro"/>
                <a:sym typeface="Source Sans Pro"/>
              </a:rPr>
              <a:t>Accuracy</a:t>
            </a:r>
            <a:endParaRPr sz="1800">
              <a:latin typeface="Source Sans Pro"/>
              <a:ea typeface="Source Sans Pro"/>
              <a:cs typeface="Source Sans Pro"/>
              <a:sym typeface="Source Sans Pro"/>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5236"/>
        <p:cNvGrpSpPr/>
        <p:nvPr/>
      </p:nvGrpSpPr>
      <p:grpSpPr>
        <a:xfrm>
          <a:off x="0" y="0"/>
          <a:ext cx="0" cy="0"/>
          <a:chOff x="0" y="0"/>
          <a:chExt cx="0" cy="0"/>
        </a:xfrm>
      </p:grpSpPr>
      <p:sp>
        <p:nvSpPr>
          <p:cNvPr id="5237" name="Google Shape;5237;p328"/>
          <p:cNvSpPr txBox="1">
            <a:spLocks noGrp="1"/>
          </p:cNvSpPr>
          <p:nvPr>
            <p:ph type="title"/>
          </p:nvPr>
        </p:nvSpPr>
        <p:spPr>
          <a:xfrm>
            <a:off x="311700" y="4222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Results</a:t>
            </a:r>
            <a:endParaRPr/>
          </a:p>
        </p:txBody>
      </p:sp>
      <p:cxnSp>
        <p:nvCxnSpPr>
          <p:cNvPr id="5238" name="Google Shape;5238;p328"/>
          <p:cNvCxnSpPr/>
          <p:nvPr/>
        </p:nvCxnSpPr>
        <p:spPr>
          <a:xfrm>
            <a:off x="381000" y="1003200"/>
            <a:ext cx="7848600" cy="0"/>
          </a:xfrm>
          <a:prstGeom prst="straightConnector1">
            <a:avLst/>
          </a:prstGeom>
          <a:noFill/>
          <a:ln w="19050" cap="flat" cmpd="sng">
            <a:solidFill>
              <a:srgbClr val="B7B7B7"/>
            </a:solidFill>
            <a:prstDash val="solid"/>
            <a:round/>
            <a:headEnd type="none" w="med" len="med"/>
            <a:tailEnd type="none" w="med" len="med"/>
          </a:ln>
        </p:spPr>
      </p:cxnSp>
      <p:sp>
        <p:nvSpPr>
          <p:cNvPr id="5239" name="Google Shape;5239;p328"/>
          <p:cNvSpPr txBox="1"/>
          <p:nvPr/>
        </p:nvSpPr>
        <p:spPr>
          <a:xfrm>
            <a:off x="3892825" y="1003200"/>
            <a:ext cx="15402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latin typeface="Source Sans Pro"/>
                <a:ea typeface="Source Sans Pro"/>
                <a:cs typeface="Source Sans Pro"/>
                <a:sym typeface="Source Sans Pro"/>
              </a:rPr>
              <a:t>Embeddings</a:t>
            </a:r>
            <a:endParaRPr sz="1800">
              <a:latin typeface="Source Sans Pro"/>
              <a:ea typeface="Source Sans Pro"/>
              <a:cs typeface="Source Sans Pro"/>
              <a:sym typeface="Source Sans Pro"/>
            </a:endParaRPr>
          </a:p>
        </p:txBody>
      </p:sp>
      <p:sp>
        <p:nvSpPr>
          <p:cNvPr id="5240" name="Google Shape;5240;p328"/>
          <p:cNvSpPr/>
          <p:nvPr/>
        </p:nvSpPr>
        <p:spPr>
          <a:xfrm>
            <a:off x="850925" y="2020925"/>
            <a:ext cx="7378800" cy="2264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cxnSp>
        <p:nvCxnSpPr>
          <p:cNvPr id="5241" name="Google Shape;5241;p328"/>
          <p:cNvCxnSpPr/>
          <p:nvPr/>
        </p:nvCxnSpPr>
        <p:spPr>
          <a:xfrm>
            <a:off x="4617325" y="1341063"/>
            <a:ext cx="91200" cy="342000"/>
          </a:xfrm>
          <a:prstGeom prst="straightConnector1">
            <a:avLst/>
          </a:prstGeom>
          <a:noFill/>
          <a:ln w="19050" cap="flat" cmpd="sng">
            <a:solidFill>
              <a:schemeClr val="dk2"/>
            </a:solidFill>
            <a:prstDash val="solid"/>
            <a:round/>
            <a:headEnd type="none" w="med" len="med"/>
            <a:tailEnd type="triangle" w="med" len="med"/>
          </a:ln>
        </p:spPr>
      </p:cxnSp>
      <p:sp>
        <p:nvSpPr>
          <p:cNvPr id="5242" name="Google Shape;5242;p328"/>
          <p:cNvSpPr txBox="1"/>
          <p:nvPr/>
        </p:nvSpPr>
        <p:spPr>
          <a:xfrm>
            <a:off x="311700" y="4568875"/>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Efficient Inverted Indexes for Approximate Retrieval over Learned Sparse Representations. Bruch, Nardini, Rulli, Venturini. SIGIR 2024.</a:t>
            </a:r>
            <a:endParaRPr sz="900">
              <a:latin typeface="Montserrat"/>
              <a:ea typeface="Montserrat"/>
              <a:cs typeface="Montserrat"/>
              <a:sym typeface="Montserrat"/>
            </a:endParaRPr>
          </a:p>
        </p:txBody>
      </p:sp>
      <p:pic>
        <p:nvPicPr>
          <p:cNvPr id="5243" name="Google Shape;5243;p328"/>
          <p:cNvPicPr preferRelativeResize="0"/>
          <p:nvPr/>
        </p:nvPicPr>
        <p:blipFill>
          <a:blip r:embed="rId3">
            <a:alphaModFix/>
          </a:blip>
          <a:stretch>
            <a:fillRect/>
          </a:stretch>
        </p:blipFill>
        <p:spPr>
          <a:xfrm>
            <a:off x="738625" y="1751455"/>
            <a:ext cx="7848602" cy="2360695"/>
          </a:xfrm>
          <a:prstGeom prst="rect">
            <a:avLst/>
          </a:prstGeom>
          <a:solidFill>
            <a:schemeClr val="lt1"/>
          </a:solidFill>
          <a:ln w="9525" cap="flat" cmpd="sng">
            <a:solidFill>
              <a:schemeClr val="lt1"/>
            </a:solidFill>
            <a:prstDash val="solid"/>
            <a:round/>
            <a:headEnd type="none" w="sm" len="sm"/>
            <a:tailEnd type="none" w="sm" len="sm"/>
          </a:ln>
        </p:spPr>
      </p:pic>
      <p:sp>
        <p:nvSpPr>
          <p:cNvPr id="5244" name="Google Shape;5244;p328"/>
          <p:cNvSpPr/>
          <p:nvPr/>
        </p:nvSpPr>
        <p:spPr>
          <a:xfrm>
            <a:off x="1903775" y="2343025"/>
            <a:ext cx="6683400" cy="201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cxnSp>
        <p:nvCxnSpPr>
          <p:cNvPr id="5245" name="Google Shape;5245;p328"/>
          <p:cNvCxnSpPr/>
          <p:nvPr/>
        </p:nvCxnSpPr>
        <p:spPr>
          <a:xfrm flipH="1">
            <a:off x="2389400" y="1411125"/>
            <a:ext cx="23700" cy="566400"/>
          </a:xfrm>
          <a:prstGeom prst="straightConnector1">
            <a:avLst/>
          </a:prstGeom>
          <a:noFill/>
          <a:ln w="19050" cap="flat" cmpd="sng">
            <a:solidFill>
              <a:schemeClr val="dk2"/>
            </a:solidFill>
            <a:prstDash val="solid"/>
            <a:round/>
            <a:headEnd type="none" w="med" len="med"/>
            <a:tailEnd type="triangle" w="med" len="med"/>
          </a:ln>
        </p:spPr>
      </p:cxnSp>
      <p:sp>
        <p:nvSpPr>
          <p:cNvPr id="5246" name="Google Shape;5246;p328"/>
          <p:cNvSpPr txBox="1"/>
          <p:nvPr/>
        </p:nvSpPr>
        <p:spPr>
          <a:xfrm>
            <a:off x="1682200" y="1003200"/>
            <a:ext cx="15402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latin typeface="Source Sans Pro"/>
                <a:ea typeface="Source Sans Pro"/>
                <a:cs typeface="Source Sans Pro"/>
                <a:sym typeface="Source Sans Pro"/>
              </a:rPr>
              <a:t>Accuracy</a:t>
            </a:r>
            <a:endParaRPr sz="1800">
              <a:latin typeface="Source Sans Pro"/>
              <a:ea typeface="Source Sans Pro"/>
              <a:cs typeface="Source Sans Pro"/>
              <a:sym typeface="Source Sans Pro"/>
            </a:endParaRPr>
          </a:p>
        </p:txBody>
      </p:sp>
      <p:sp>
        <p:nvSpPr>
          <p:cNvPr id="5247" name="Google Shape;5247;p328"/>
          <p:cNvSpPr/>
          <p:nvPr/>
        </p:nvSpPr>
        <p:spPr>
          <a:xfrm>
            <a:off x="738625" y="3072750"/>
            <a:ext cx="6573000" cy="1440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248" name="Google Shape;5248;p328"/>
          <p:cNvSpPr txBox="1"/>
          <p:nvPr/>
        </p:nvSpPr>
        <p:spPr>
          <a:xfrm>
            <a:off x="142000" y="1122025"/>
            <a:ext cx="15402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latin typeface="Source Sans Pro"/>
                <a:ea typeface="Source Sans Pro"/>
                <a:cs typeface="Source Sans Pro"/>
                <a:sym typeface="Source Sans Pro"/>
              </a:rPr>
              <a:t>Competitors</a:t>
            </a:r>
            <a:endParaRPr sz="1800">
              <a:latin typeface="Source Sans Pro"/>
              <a:ea typeface="Source Sans Pro"/>
              <a:cs typeface="Source Sans Pro"/>
              <a:sym typeface="Source Sans Pro"/>
            </a:endParaRPr>
          </a:p>
        </p:txBody>
      </p:sp>
      <p:cxnSp>
        <p:nvCxnSpPr>
          <p:cNvPr id="5249" name="Google Shape;5249;p328"/>
          <p:cNvCxnSpPr>
            <a:endCxn id="5243" idx="1"/>
          </p:cNvCxnSpPr>
          <p:nvPr/>
        </p:nvCxnSpPr>
        <p:spPr>
          <a:xfrm>
            <a:off x="570025" y="1513702"/>
            <a:ext cx="168600" cy="14181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5253"/>
        <p:cNvGrpSpPr/>
        <p:nvPr/>
      </p:nvGrpSpPr>
      <p:grpSpPr>
        <a:xfrm>
          <a:off x="0" y="0"/>
          <a:ext cx="0" cy="0"/>
          <a:chOff x="0" y="0"/>
          <a:chExt cx="0" cy="0"/>
        </a:xfrm>
      </p:grpSpPr>
      <p:sp>
        <p:nvSpPr>
          <p:cNvPr id="5254" name="Google Shape;5254;p329"/>
          <p:cNvSpPr txBox="1">
            <a:spLocks noGrp="1"/>
          </p:cNvSpPr>
          <p:nvPr>
            <p:ph type="title"/>
          </p:nvPr>
        </p:nvSpPr>
        <p:spPr>
          <a:xfrm>
            <a:off x="311700" y="4222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Results</a:t>
            </a:r>
            <a:endParaRPr/>
          </a:p>
        </p:txBody>
      </p:sp>
      <p:cxnSp>
        <p:nvCxnSpPr>
          <p:cNvPr id="5255" name="Google Shape;5255;p329"/>
          <p:cNvCxnSpPr/>
          <p:nvPr/>
        </p:nvCxnSpPr>
        <p:spPr>
          <a:xfrm>
            <a:off x="381000" y="1003200"/>
            <a:ext cx="7848600" cy="0"/>
          </a:xfrm>
          <a:prstGeom prst="straightConnector1">
            <a:avLst/>
          </a:prstGeom>
          <a:noFill/>
          <a:ln w="19050" cap="flat" cmpd="sng">
            <a:solidFill>
              <a:srgbClr val="B7B7B7"/>
            </a:solidFill>
            <a:prstDash val="solid"/>
            <a:round/>
            <a:headEnd type="none" w="med" len="med"/>
            <a:tailEnd type="none" w="med" len="med"/>
          </a:ln>
        </p:spPr>
      </p:cxnSp>
      <p:sp>
        <p:nvSpPr>
          <p:cNvPr id="5256" name="Google Shape;5256;p329"/>
          <p:cNvSpPr txBox="1"/>
          <p:nvPr/>
        </p:nvSpPr>
        <p:spPr>
          <a:xfrm>
            <a:off x="3892825" y="1003200"/>
            <a:ext cx="15402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latin typeface="Source Sans Pro"/>
                <a:ea typeface="Source Sans Pro"/>
                <a:cs typeface="Source Sans Pro"/>
                <a:sym typeface="Source Sans Pro"/>
              </a:rPr>
              <a:t>Embeddings</a:t>
            </a:r>
            <a:endParaRPr sz="1800">
              <a:latin typeface="Source Sans Pro"/>
              <a:ea typeface="Source Sans Pro"/>
              <a:cs typeface="Source Sans Pro"/>
              <a:sym typeface="Source Sans Pro"/>
            </a:endParaRPr>
          </a:p>
        </p:txBody>
      </p:sp>
      <p:sp>
        <p:nvSpPr>
          <p:cNvPr id="5257" name="Google Shape;5257;p329"/>
          <p:cNvSpPr/>
          <p:nvPr/>
        </p:nvSpPr>
        <p:spPr>
          <a:xfrm>
            <a:off x="850925" y="2020925"/>
            <a:ext cx="7378800" cy="2264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cxnSp>
        <p:nvCxnSpPr>
          <p:cNvPr id="5258" name="Google Shape;5258;p329"/>
          <p:cNvCxnSpPr/>
          <p:nvPr/>
        </p:nvCxnSpPr>
        <p:spPr>
          <a:xfrm>
            <a:off x="4617325" y="1341063"/>
            <a:ext cx="91200" cy="342000"/>
          </a:xfrm>
          <a:prstGeom prst="straightConnector1">
            <a:avLst/>
          </a:prstGeom>
          <a:noFill/>
          <a:ln w="19050" cap="flat" cmpd="sng">
            <a:solidFill>
              <a:schemeClr val="dk2"/>
            </a:solidFill>
            <a:prstDash val="solid"/>
            <a:round/>
            <a:headEnd type="none" w="med" len="med"/>
            <a:tailEnd type="triangle" w="med" len="med"/>
          </a:ln>
        </p:spPr>
      </p:cxnSp>
      <p:sp>
        <p:nvSpPr>
          <p:cNvPr id="5259" name="Google Shape;5259;p329"/>
          <p:cNvSpPr txBox="1"/>
          <p:nvPr/>
        </p:nvSpPr>
        <p:spPr>
          <a:xfrm>
            <a:off x="311700" y="4568875"/>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Efficient Inverted Indexes for Approximate Retrieval over Learned Sparse Representations. Bruch, Nardini, Rulli, Venturini. SIGIR 2024.</a:t>
            </a:r>
            <a:endParaRPr sz="900">
              <a:latin typeface="Montserrat"/>
              <a:ea typeface="Montserrat"/>
              <a:cs typeface="Montserrat"/>
              <a:sym typeface="Montserrat"/>
            </a:endParaRPr>
          </a:p>
        </p:txBody>
      </p:sp>
      <p:pic>
        <p:nvPicPr>
          <p:cNvPr id="5260" name="Google Shape;5260;p329"/>
          <p:cNvPicPr preferRelativeResize="0"/>
          <p:nvPr/>
        </p:nvPicPr>
        <p:blipFill>
          <a:blip r:embed="rId3">
            <a:alphaModFix/>
          </a:blip>
          <a:stretch>
            <a:fillRect/>
          </a:stretch>
        </p:blipFill>
        <p:spPr>
          <a:xfrm>
            <a:off x="738625" y="1751455"/>
            <a:ext cx="7848602" cy="2360695"/>
          </a:xfrm>
          <a:prstGeom prst="rect">
            <a:avLst/>
          </a:prstGeom>
          <a:solidFill>
            <a:schemeClr val="lt1"/>
          </a:solidFill>
          <a:ln w="9525" cap="flat" cmpd="sng">
            <a:solidFill>
              <a:schemeClr val="lt1"/>
            </a:solidFill>
            <a:prstDash val="solid"/>
            <a:round/>
            <a:headEnd type="none" w="sm" len="sm"/>
            <a:tailEnd type="none" w="sm" len="sm"/>
          </a:ln>
        </p:spPr>
      </p:pic>
      <p:sp>
        <p:nvSpPr>
          <p:cNvPr id="5261" name="Google Shape;5261;p329"/>
          <p:cNvSpPr/>
          <p:nvPr/>
        </p:nvSpPr>
        <p:spPr>
          <a:xfrm>
            <a:off x="1903775" y="2521650"/>
            <a:ext cx="6683400" cy="1838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cxnSp>
        <p:nvCxnSpPr>
          <p:cNvPr id="5262" name="Google Shape;5262;p329"/>
          <p:cNvCxnSpPr/>
          <p:nvPr/>
        </p:nvCxnSpPr>
        <p:spPr>
          <a:xfrm flipH="1">
            <a:off x="2389400" y="1411125"/>
            <a:ext cx="23700" cy="566400"/>
          </a:xfrm>
          <a:prstGeom prst="straightConnector1">
            <a:avLst/>
          </a:prstGeom>
          <a:noFill/>
          <a:ln w="19050" cap="flat" cmpd="sng">
            <a:solidFill>
              <a:schemeClr val="dk2"/>
            </a:solidFill>
            <a:prstDash val="solid"/>
            <a:round/>
            <a:headEnd type="none" w="med" len="med"/>
            <a:tailEnd type="triangle" w="med" len="med"/>
          </a:ln>
        </p:spPr>
      </p:cxnSp>
      <p:sp>
        <p:nvSpPr>
          <p:cNvPr id="5263" name="Google Shape;5263;p329"/>
          <p:cNvSpPr txBox="1"/>
          <p:nvPr/>
        </p:nvSpPr>
        <p:spPr>
          <a:xfrm>
            <a:off x="1682200" y="1003200"/>
            <a:ext cx="15402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latin typeface="Source Sans Pro"/>
                <a:ea typeface="Source Sans Pro"/>
                <a:cs typeface="Source Sans Pro"/>
                <a:sym typeface="Source Sans Pro"/>
              </a:rPr>
              <a:t>Accuracy</a:t>
            </a:r>
            <a:endParaRPr sz="1800">
              <a:latin typeface="Source Sans Pro"/>
              <a:ea typeface="Source Sans Pro"/>
              <a:cs typeface="Source Sans Pro"/>
              <a:sym typeface="Source Sans Pro"/>
            </a:endParaRPr>
          </a:p>
        </p:txBody>
      </p:sp>
      <p:sp>
        <p:nvSpPr>
          <p:cNvPr id="5264" name="Google Shape;5264;p329"/>
          <p:cNvSpPr/>
          <p:nvPr/>
        </p:nvSpPr>
        <p:spPr>
          <a:xfrm>
            <a:off x="738625" y="3072750"/>
            <a:ext cx="6573000" cy="1440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265" name="Google Shape;5265;p329"/>
          <p:cNvSpPr txBox="1"/>
          <p:nvPr/>
        </p:nvSpPr>
        <p:spPr>
          <a:xfrm>
            <a:off x="142000" y="1122025"/>
            <a:ext cx="15402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latin typeface="Source Sans Pro"/>
                <a:ea typeface="Source Sans Pro"/>
                <a:cs typeface="Source Sans Pro"/>
                <a:sym typeface="Source Sans Pro"/>
              </a:rPr>
              <a:t>Competitors</a:t>
            </a:r>
            <a:endParaRPr sz="1800">
              <a:latin typeface="Source Sans Pro"/>
              <a:ea typeface="Source Sans Pro"/>
              <a:cs typeface="Source Sans Pro"/>
              <a:sym typeface="Source Sans Pro"/>
            </a:endParaRPr>
          </a:p>
        </p:txBody>
      </p:sp>
      <p:cxnSp>
        <p:nvCxnSpPr>
          <p:cNvPr id="5266" name="Google Shape;5266;p329"/>
          <p:cNvCxnSpPr>
            <a:endCxn id="5260" idx="1"/>
          </p:cNvCxnSpPr>
          <p:nvPr/>
        </p:nvCxnSpPr>
        <p:spPr>
          <a:xfrm>
            <a:off x="570025" y="1513702"/>
            <a:ext cx="168600" cy="14181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5270"/>
        <p:cNvGrpSpPr/>
        <p:nvPr/>
      </p:nvGrpSpPr>
      <p:grpSpPr>
        <a:xfrm>
          <a:off x="0" y="0"/>
          <a:ext cx="0" cy="0"/>
          <a:chOff x="0" y="0"/>
          <a:chExt cx="0" cy="0"/>
        </a:xfrm>
      </p:grpSpPr>
      <p:sp>
        <p:nvSpPr>
          <p:cNvPr id="5271" name="Google Shape;5271;p330"/>
          <p:cNvSpPr txBox="1">
            <a:spLocks noGrp="1"/>
          </p:cNvSpPr>
          <p:nvPr>
            <p:ph type="title"/>
          </p:nvPr>
        </p:nvSpPr>
        <p:spPr>
          <a:xfrm>
            <a:off x="311700" y="4222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Results</a:t>
            </a:r>
            <a:endParaRPr/>
          </a:p>
        </p:txBody>
      </p:sp>
      <p:cxnSp>
        <p:nvCxnSpPr>
          <p:cNvPr id="5272" name="Google Shape;5272;p330"/>
          <p:cNvCxnSpPr/>
          <p:nvPr/>
        </p:nvCxnSpPr>
        <p:spPr>
          <a:xfrm>
            <a:off x="381000" y="1003200"/>
            <a:ext cx="7848600" cy="0"/>
          </a:xfrm>
          <a:prstGeom prst="straightConnector1">
            <a:avLst/>
          </a:prstGeom>
          <a:noFill/>
          <a:ln w="19050" cap="flat" cmpd="sng">
            <a:solidFill>
              <a:srgbClr val="B7B7B7"/>
            </a:solidFill>
            <a:prstDash val="solid"/>
            <a:round/>
            <a:headEnd type="none" w="med" len="med"/>
            <a:tailEnd type="none" w="med" len="med"/>
          </a:ln>
        </p:spPr>
      </p:cxnSp>
      <p:sp>
        <p:nvSpPr>
          <p:cNvPr id="5273" name="Google Shape;5273;p330"/>
          <p:cNvSpPr txBox="1"/>
          <p:nvPr/>
        </p:nvSpPr>
        <p:spPr>
          <a:xfrm>
            <a:off x="3892825" y="1003200"/>
            <a:ext cx="15402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latin typeface="Source Sans Pro"/>
                <a:ea typeface="Source Sans Pro"/>
                <a:cs typeface="Source Sans Pro"/>
                <a:sym typeface="Source Sans Pro"/>
              </a:rPr>
              <a:t>Embeddings</a:t>
            </a:r>
            <a:endParaRPr sz="1800">
              <a:latin typeface="Source Sans Pro"/>
              <a:ea typeface="Source Sans Pro"/>
              <a:cs typeface="Source Sans Pro"/>
              <a:sym typeface="Source Sans Pro"/>
            </a:endParaRPr>
          </a:p>
        </p:txBody>
      </p:sp>
      <p:sp>
        <p:nvSpPr>
          <p:cNvPr id="5274" name="Google Shape;5274;p330"/>
          <p:cNvSpPr/>
          <p:nvPr/>
        </p:nvSpPr>
        <p:spPr>
          <a:xfrm>
            <a:off x="850925" y="2020925"/>
            <a:ext cx="7378800" cy="2264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cxnSp>
        <p:nvCxnSpPr>
          <p:cNvPr id="5275" name="Google Shape;5275;p330"/>
          <p:cNvCxnSpPr/>
          <p:nvPr/>
        </p:nvCxnSpPr>
        <p:spPr>
          <a:xfrm>
            <a:off x="4617325" y="1341063"/>
            <a:ext cx="91200" cy="342000"/>
          </a:xfrm>
          <a:prstGeom prst="straightConnector1">
            <a:avLst/>
          </a:prstGeom>
          <a:noFill/>
          <a:ln w="19050" cap="flat" cmpd="sng">
            <a:solidFill>
              <a:schemeClr val="dk2"/>
            </a:solidFill>
            <a:prstDash val="solid"/>
            <a:round/>
            <a:headEnd type="none" w="med" len="med"/>
            <a:tailEnd type="triangle" w="med" len="med"/>
          </a:ln>
        </p:spPr>
      </p:cxnSp>
      <p:sp>
        <p:nvSpPr>
          <p:cNvPr id="5276" name="Google Shape;5276;p330"/>
          <p:cNvSpPr txBox="1"/>
          <p:nvPr/>
        </p:nvSpPr>
        <p:spPr>
          <a:xfrm>
            <a:off x="311700" y="4568875"/>
            <a:ext cx="848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Efficient Inverted Indexes for Approximate Retrieval over Learned Sparse Representations. Bruch, Nardini, Rulli, Venturini. SIGIR 2024.</a:t>
            </a:r>
            <a:endParaRPr sz="900">
              <a:latin typeface="Montserrat"/>
              <a:ea typeface="Montserrat"/>
              <a:cs typeface="Montserrat"/>
              <a:sym typeface="Montserrat"/>
            </a:endParaRPr>
          </a:p>
        </p:txBody>
      </p:sp>
      <p:pic>
        <p:nvPicPr>
          <p:cNvPr id="5277" name="Google Shape;5277;p330"/>
          <p:cNvPicPr preferRelativeResize="0"/>
          <p:nvPr/>
        </p:nvPicPr>
        <p:blipFill>
          <a:blip r:embed="rId3">
            <a:alphaModFix/>
          </a:blip>
          <a:stretch>
            <a:fillRect/>
          </a:stretch>
        </p:blipFill>
        <p:spPr>
          <a:xfrm>
            <a:off x="738625" y="1751455"/>
            <a:ext cx="7848602" cy="2360695"/>
          </a:xfrm>
          <a:prstGeom prst="rect">
            <a:avLst/>
          </a:prstGeom>
          <a:solidFill>
            <a:schemeClr val="lt1"/>
          </a:solidFill>
          <a:ln w="9525" cap="flat" cmpd="sng">
            <a:solidFill>
              <a:schemeClr val="lt1"/>
            </a:solidFill>
            <a:prstDash val="solid"/>
            <a:round/>
            <a:headEnd type="none" w="sm" len="sm"/>
            <a:tailEnd type="none" w="sm" len="sm"/>
          </a:ln>
        </p:spPr>
      </p:pic>
      <p:sp>
        <p:nvSpPr>
          <p:cNvPr id="5278" name="Google Shape;5278;p330"/>
          <p:cNvSpPr/>
          <p:nvPr/>
        </p:nvSpPr>
        <p:spPr>
          <a:xfrm>
            <a:off x="1903775" y="3072750"/>
            <a:ext cx="6683400" cy="1287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cxnSp>
        <p:nvCxnSpPr>
          <p:cNvPr id="5279" name="Google Shape;5279;p330"/>
          <p:cNvCxnSpPr/>
          <p:nvPr/>
        </p:nvCxnSpPr>
        <p:spPr>
          <a:xfrm flipH="1">
            <a:off x="2389400" y="1411125"/>
            <a:ext cx="23700" cy="566400"/>
          </a:xfrm>
          <a:prstGeom prst="straightConnector1">
            <a:avLst/>
          </a:prstGeom>
          <a:noFill/>
          <a:ln w="19050" cap="flat" cmpd="sng">
            <a:solidFill>
              <a:schemeClr val="dk2"/>
            </a:solidFill>
            <a:prstDash val="solid"/>
            <a:round/>
            <a:headEnd type="none" w="med" len="med"/>
            <a:tailEnd type="triangle" w="med" len="med"/>
          </a:ln>
        </p:spPr>
      </p:cxnSp>
      <p:sp>
        <p:nvSpPr>
          <p:cNvPr id="5280" name="Google Shape;5280;p330"/>
          <p:cNvSpPr txBox="1"/>
          <p:nvPr/>
        </p:nvSpPr>
        <p:spPr>
          <a:xfrm>
            <a:off x="1682200" y="1003200"/>
            <a:ext cx="15402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latin typeface="Source Sans Pro"/>
                <a:ea typeface="Source Sans Pro"/>
                <a:cs typeface="Source Sans Pro"/>
                <a:sym typeface="Source Sans Pro"/>
              </a:rPr>
              <a:t>Accuracy</a:t>
            </a:r>
            <a:endParaRPr sz="1800">
              <a:latin typeface="Source Sans Pro"/>
              <a:ea typeface="Source Sans Pro"/>
              <a:cs typeface="Source Sans Pro"/>
              <a:sym typeface="Source Sans Pro"/>
            </a:endParaRPr>
          </a:p>
        </p:txBody>
      </p:sp>
      <p:sp>
        <p:nvSpPr>
          <p:cNvPr id="5281" name="Google Shape;5281;p330"/>
          <p:cNvSpPr/>
          <p:nvPr/>
        </p:nvSpPr>
        <p:spPr>
          <a:xfrm>
            <a:off x="738625" y="3072750"/>
            <a:ext cx="6573000" cy="1440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282" name="Google Shape;5282;p330"/>
          <p:cNvSpPr txBox="1"/>
          <p:nvPr/>
        </p:nvSpPr>
        <p:spPr>
          <a:xfrm>
            <a:off x="142000" y="1122025"/>
            <a:ext cx="15402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latin typeface="Source Sans Pro"/>
                <a:ea typeface="Source Sans Pro"/>
                <a:cs typeface="Source Sans Pro"/>
                <a:sym typeface="Source Sans Pro"/>
              </a:rPr>
              <a:t>Competitors</a:t>
            </a:r>
            <a:endParaRPr sz="1800">
              <a:latin typeface="Source Sans Pro"/>
              <a:ea typeface="Source Sans Pro"/>
              <a:cs typeface="Source Sans Pro"/>
              <a:sym typeface="Source Sans Pro"/>
            </a:endParaRPr>
          </a:p>
        </p:txBody>
      </p:sp>
      <p:cxnSp>
        <p:nvCxnSpPr>
          <p:cNvPr id="5283" name="Google Shape;5283;p330"/>
          <p:cNvCxnSpPr>
            <a:endCxn id="5277" idx="1"/>
          </p:cNvCxnSpPr>
          <p:nvPr/>
        </p:nvCxnSpPr>
        <p:spPr>
          <a:xfrm>
            <a:off x="570025" y="1513702"/>
            <a:ext cx="168600" cy="14181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5"/>
          <p:cNvSpPr txBox="1">
            <a:spLocks noGrp="1"/>
          </p:cNvSpPr>
          <p:nvPr>
            <p:ph type="body" idx="1"/>
          </p:nvPr>
        </p:nvSpPr>
        <p:spPr>
          <a:xfrm>
            <a:off x="311700" y="445025"/>
            <a:ext cx="8520600" cy="41238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zh-CN" sz="3200" b="1"/>
              <a:t>Any Questions?</a:t>
            </a:r>
            <a:endParaRPr sz="3200" b="1"/>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5302"/>
        <p:cNvGrpSpPr/>
        <p:nvPr/>
      </p:nvGrpSpPr>
      <p:grpSpPr>
        <a:xfrm>
          <a:off x="0" y="0"/>
          <a:ext cx="0" cy="0"/>
          <a:chOff x="0" y="0"/>
          <a:chExt cx="0" cy="0"/>
        </a:xfrm>
      </p:grpSpPr>
      <p:sp>
        <p:nvSpPr>
          <p:cNvPr id="5303" name="Google Shape;5303;p332"/>
          <p:cNvSpPr txBox="1">
            <a:spLocks noGrp="1"/>
          </p:cNvSpPr>
          <p:nvPr>
            <p:ph type="title"/>
          </p:nvPr>
        </p:nvSpPr>
        <p:spPr>
          <a:xfrm>
            <a:off x="311700" y="4222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Seismic vs Inverted Indexes</a:t>
            </a:r>
            <a:endParaRPr/>
          </a:p>
        </p:txBody>
      </p:sp>
      <p:cxnSp>
        <p:nvCxnSpPr>
          <p:cNvPr id="5304" name="Google Shape;5304;p332"/>
          <p:cNvCxnSpPr/>
          <p:nvPr/>
        </p:nvCxnSpPr>
        <p:spPr>
          <a:xfrm>
            <a:off x="381000" y="1003200"/>
            <a:ext cx="7848600" cy="0"/>
          </a:xfrm>
          <a:prstGeom prst="straightConnector1">
            <a:avLst/>
          </a:prstGeom>
          <a:noFill/>
          <a:ln w="19050" cap="flat" cmpd="sng">
            <a:solidFill>
              <a:srgbClr val="B7B7B7"/>
            </a:solidFill>
            <a:prstDash val="solid"/>
            <a:round/>
            <a:headEnd type="none" w="med" len="med"/>
            <a:tailEnd type="none" w="med" len="med"/>
          </a:ln>
        </p:spPr>
      </p:cxnSp>
      <p:sp>
        <p:nvSpPr>
          <p:cNvPr id="5305" name="Google Shape;5305;p3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4805" algn="l" rtl="0">
              <a:lnSpc>
                <a:spcPct val="95000"/>
              </a:lnSpc>
              <a:spcBef>
                <a:spcPts val="0"/>
              </a:spcBef>
              <a:spcAft>
                <a:spcPts val="0"/>
              </a:spcAft>
              <a:buClr>
                <a:schemeClr val="dk2"/>
              </a:buClr>
              <a:buSzPts val="1830"/>
              <a:buChar char="-"/>
            </a:pPr>
            <a:r>
              <a:rPr lang="zh-CN" sz="1829">
                <a:solidFill>
                  <a:schemeClr val="dk2"/>
                </a:solidFill>
              </a:rPr>
              <a:t>How does </a:t>
            </a:r>
            <a:r>
              <a:rPr lang="zh-CN" sz="1829" b="1">
                <a:solidFill>
                  <a:schemeClr val="dk2"/>
                </a:solidFill>
              </a:rPr>
              <a:t>Seismic</a:t>
            </a:r>
            <a:r>
              <a:rPr lang="zh-CN" sz="1829">
                <a:solidFill>
                  <a:schemeClr val="dk2"/>
                </a:solidFill>
              </a:rPr>
              <a:t> behave compared to </a:t>
            </a:r>
            <a:br>
              <a:rPr lang="zh-CN" sz="1829">
                <a:solidFill>
                  <a:schemeClr val="dk2"/>
                </a:solidFill>
              </a:rPr>
            </a:br>
            <a:r>
              <a:rPr lang="zh-CN" sz="1829" b="1">
                <a:solidFill>
                  <a:schemeClr val="dk2"/>
                </a:solidFill>
              </a:rPr>
              <a:t>inverted indexes </a:t>
            </a:r>
            <a:endParaRPr sz="1829">
              <a:solidFill>
                <a:schemeClr val="dk2"/>
              </a:solidFill>
            </a:endParaRPr>
          </a:p>
          <a:p>
            <a:pPr marL="0" lvl="0" indent="0" algn="l" rtl="0">
              <a:lnSpc>
                <a:spcPct val="95000"/>
              </a:lnSpc>
              <a:spcBef>
                <a:spcPts val="1200"/>
              </a:spcBef>
              <a:spcAft>
                <a:spcPts val="0"/>
              </a:spcAft>
              <a:buSzPts val="935"/>
              <a:buNone/>
            </a:pPr>
            <a:endParaRPr sz="1829">
              <a:solidFill>
                <a:schemeClr val="dk2"/>
              </a:solidFill>
            </a:endParaRPr>
          </a:p>
          <a:p>
            <a:pPr marL="457200" lvl="0" indent="-344805" algn="l" rtl="0">
              <a:lnSpc>
                <a:spcPct val="95000"/>
              </a:lnSpc>
              <a:spcBef>
                <a:spcPts val="1200"/>
              </a:spcBef>
              <a:spcAft>
                <a:spcPts val="0"/>
              </a:spcAft>
              <a:buClr>
                <a:schemeClr val="dk2"/>
              </a:buClr>
              <a:buSzPts val="1830"/>
              <a:buChar char="-"/>
            </a:pPr>
            <a:r>
              <a:rPr lang="zh-CN" sz="1829">
                <a:solidFill>
                  <a:schemeClr val="dk2"/>
                </a:solidFill>
              </a:rPr>
              <a:t>Comparison on </a:t>
            </a:r>
            <a:r>
              <a:rPr lang="zh-CN" sz="1829" b="1">
                <a:solidFill>
                  <a:schemeClr val="dk2"/>
                </a:solidFill>
              </a:rPr>
              <a:t>MSMARCO</a:t>
            </a:r>
            <a:r>
              <a:rPr lang="zh-CN" sz="1829">
                <a:solidFill>
                  <a:schemeClr val="dk2"/>
                </a:solidFill>
              </a:rPr>
              <a:t> </a:t>
            </a:r>
            <a:br>
              <a:rPr lang="zh-CN" sz="1829">
                <a:solidFill>
                  <a:schemeClr val="dk2"/>
                </a:solidFill>
              </a:rPr>
            </a:br>
            <a:r>
              <a:rPr lang="zh-CN" sz="1829">
                <a:solidFill>
                  <a:schemeClr val="dk2"/>
                </a:solidFill>
              </a:rPr>
              <a:t>Splade embeddings. </a:t>
            </a:r>
            <a:endParaRPr sz="1829">
              <a:solidFill>
                <a:schemeClr val="dk2"/>
              </a:solidFill>
            </a:endParaRPr>
          </a:p>
          <a:p>
            <a:pPr marL="0" lvl="0" indent="0" algn="l" rtl="0">
              <a:lnSpc>
                <a:spcPct val="95000"/>
              </a:lnSpc>
              <a:spcBef>
                <a:spcPts val="1200"/>
              </a:spcBef>
              <a:spcAft>
                <a:spcPts val="0"/>
              </a:spcAft>
              <a:buSzPts val="935"/>
              <a:buNone/>
            </a:pPr>
            <a:endParaRPr sz="1829">
              <a:solidFill>
                <a:schemeClr val="dk2"/>
              </a:solidFill>
            </a:endParaRPr>
          </a:p>
          <a:p>
            <a:pPr marL="457200" lvl="0" indent="-344805" algn="l" rtl="0">
              <a:lnSpc>
                <a:spcPct val="95000"/>
              </a:lnSpc>
              <a:spcBef>
                <a:spcPts val="1200"/>
              </a:spcBef>
              <a:spcAft>
                <a:spcPts val="0"/>
              </a:spcAft>
              <a:buClr>
                <a:schemeClr val="dk2"/>
              </a:buClr>
              <a:buSzPts val="1830"/>
              <a:buChar char="-"/>
            </a:pPr>
            <a:r>
              <a:rPr lang="zh-CN" sz="1829">
                <a:solidFill>
                  <a:schemeClr val="dk2"/>
                </a:solidFill>
              </a:rPr>
              <a:t>Average Query Latency</a:t>
            </a:r>
            <a:br>
              <a:rPr lang="zh-CN" sz="1829">
                <a:solidFill>
                  <a:schemeClr val="dk2"/>
                </a:solidFill>
              </a:rPr>
            </a:br>
            <a:r>
              <a:rPr lang="zh-CN" sz="1829">
                <a:solidFill>
                  <a:schemeClr val="dk2"/>
                </a:solidFill>
              </a:rPr>
              <a:t>and MRR@10. </a:t>
            </a:r>
            <a:br>
              <a:rPr lang="zh-CN" sz="1829">
                <a:solidFill>
                  <a:schemeClr val="dk2"/>
                </a:solidFill>
              </a:rPr>
            </a:br>
            <a:endParaRPr sz="1829">
              <a:solidFill>
                <a:schemeClr val="dk2"/>
              </a:solidFill>
            </a:endParaRPr>
          </a:p>
          <a:p>
            <a:pPr marL="457200" lvl="0" indent="0" algn="l" rtl="0">
              <a:lnSpc>
                <a:spcPct val="95000"/>
              </a:lnSpc>
              <a:spcBef>
                <a:spcPts val="1200"/>
              </a:spcBef>
              <a:spcAft>
                <a:spcPts val="1200"/>
              </a:spcAft>
              <a:buSzPts val="935"/>
              <a:buNone/>
            </a:pPr>
            <a:endParaRPr sz="1829">
              <a:solidFill>
                <a:schemeClr val="dk2"/>
              </a:solidFill>
            </a:endParaRPr>
          </a:p>
        </p:txBody>
      </p:sp>
      <p:pic>
        <p:nvPicPr>
          <p:cNvPr id="5306" name="Google Shape;5306;p332"/>
          <p:cNvPicPr preferRelativeResize="0"/>
          <p:nvPr/>
        </p:nvPicPr>
        <p:blipFill>
          <a:blip r:embed="rId3">
            <a:alphaModFix/>
          </a:blip>
          <a:stretch>
            <a:fillRect/>
          </a:stretch>
        </p:blipFill>
        <p:spPr>
          <a:xfrm>
            <a:off x="4869675" y="2241712"/>
            <a:ext cx="3993123" cy="1237925"/>
          </a:xfrm>
          <a:prstGeom prst="rect">
            <a:avLst/>
          </a:prstGeom>
          <a:noFill/>
          <a:ln>
            <a:noFill/>
          </a:ln>
        </p:spPr>
      </p:pic>
      <p:sp>
        <p:nvSpPr>
          <p:cNvPr id="3" name="Google Shape;5172;p321">
            <a:extLst>
              <a:ext uri="{FF2B5EF4-FFF2-40B4-BE49-F238E27FC236}">
                <a16:creationId xmlns:a16="http://schemas.microsoft.com/office/drawing/2014/main" id="{F9173B80-1498-70D3-D5D5-EF76D819CBB3}"/>
              </a:ext>
            </a:extLst>
          </p:cNvPr>
          <p:cNvSpPr txBox="1"/>
          <p:nvPr/>
        </p:nvSpPr>
        <p:spPr>
          <a:xfrm>
            <a:off x="255150" y="4545406"/>
            <a:ext cx="8889000" cy="60013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br>
              <a:rPr lang="zh-CN" sz="900">
                <a:solidFill>
                  <a:srgbClr val="222222"/>
                </a:solidFill>
                <a:highlight>
                  <a:srgbClr val="FFFFFF"/>
                </a:highlight>
                <a:latin typeface="Montserrat"/>
                <a:ea typeface="Montserrat"/>
                <a:cs typeface="Montserrat"/>
                <a:sym typeface="Montserrat"/>
              </a:rPr>
            </a:br>
            <a:r>
              <a:rPr lang="zh-CN" sz="900">
                <a:solidFill>
                  <a:srgbClr val="222222"/>
                </a:solidFill>
                <a:highlight>
                  <a:srgbClr val="FFFFFF"/>
                </a:highlight>
                <a:latin typeface="Montserrat"/>
                <a:ea typeface="Montserrat"/>
                <a:cs typeface="Montserrat"/>
                <a:sym typeface="Montserrat"/>
              </a:rPr>
              <a:t>Mallia, Antonio, Torsten Suel, and Nicola Tonellotto. "Faster learned sparse retrieval with block-max pruning." SIGIR 2024.</a:t>
            </a:r>
            <a:br>
              <a:rPr lang="zh-CN" sz="900">
                <a:solidFill>
                  <a:srgbClr val="222222"/>
                </a:solidFill>
                <a:highlight>
                  <a:srgbClr val="FFFFFF"/>
                </a:highlight>
                <a:latin typeface="Montserrat"/>
                <a:ea typeface="Montserrat"/>
                <a:cs typeface="Montserrat"/>
                <a:sym typeface="Montserrat"/>
              </a:rPr>
            </a:br>
            <a:endParaRPr lang="it-IT" sz="900">
              <a:solidFill>
                <a:srgbClr val="222222"/>
              </a:solidFill>
              <a:highlight>
                <a:srgbClr val="FFFFFF"/>
              </a:highlight>
              <a:latin typeface="Montserrat"/>
              <a:ea typeface="Montserrat"/>
              <a:cs typeface="Montserrat"/>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5310"/>
        <p:cNvGrpSpPr/>
        <p:nvPr/>
      </p:nvGrpSpPr>
      <p:grpSpPr>
        <a:xfrm>
          <a:off x="0" y="0"/>
          <a:ext cx="0" cy="0"/>
          <a:chOff x="0" y="0"/>
          <a:chExt cx="0" cy="0"/>
        </a:xfrm>
      </p:grpSpPr>
      <p:sp>
        <p:nvSpPr>
          <p:cNvPr id="5311" name="Google Shape;5311;p333"/>
          <p:cNvSpPr txBox="1">
            <a:spLocks noGrp="1"/>
          </p:cNvSpPr>
          <p:nvPr>
            <p:ph type="title"/>
          </p:nvPr>
        </p:nvSpPr>
        <p:spPr>
          <a:xfrm>
            <a:off x="278300" y="41387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MSMARCO-v2</a:t>
            </a:r>
            <a:endParaRPr/>
          </a:p>
        </p:txBody>
      </p:sp>
      <p:cxnSp>
        <p:nvCxnSpPr>
          <p:cNvPr id="5312" name="Google Shape;5312;p333"/>
          <p:cNvCxnSpPr/>
          <p:nvPr/>
        </p:nvCxnSpPr>
        <p:spPr>
          <a:xfrm>
            <a:off x="381000" y="1003200"/>
            <a:ext cx="7848600" cy="0"/>
          </a:xfrm>
          <a:prstGeom prst="straightConnector1">
            <a:avLst/>
          </a:prstGeom>
          <a:noFill/>
          <a:ln w="19050" cap="flat" cmpd="sng">
            <a:solidFill>
              <a:srgbClr val="B7B7B7"/>
            </a:solidFill>
            <a:prstDash val="solid"/>
            <a:round/>
            <a:headEnd type="none" w="med" len="med"/>
            <a:tailEnd type="none" w="med" len="med"/>
          </a:ln>
        </p:spPr>
      </p:cxnSp>
      <p:sp>
        <p:nvSpPr>
          <p:cNvPr id="5313" name="Google Shape;5313;p333"/>
          <p:cNvSpPr txBox="1">
            <a:spLocks noGrp="1"/>
          </p:cNvSpPr>
          <p:nvPr>
            <p:ph type="body" idx="1"/>
          </p:nvPr>
        </p:nvSpPr>
        <p:spPr>
          <a:xfrm>
            <a:off x="278300" y="1117663"/>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a:solidFill>
                  <a:schemeClr val="dk2"/>
                </a:solidFill>
              </a:rPr>
              <a:t>Scaling up the size of the collections</a:t>
            </a:r>
            <a:endParaRPr>
              <a:solidFill>
                <a:schemeClr val="dk2"/>
              </a:solidFill>
            </a:endParaRPr>
          </a:p>
        </p:txBody>
      </p:sp>
      <p:sp>
        <p:nvSpPr>
          <p:cNvPr id="5314" name="Google Shape;5314;p333"/>
          <p:cNvSpPr txBox="1"/>
          <p:nvPr/>
        </p:nvSpPr>
        <p:spPr>
          <a:xfrm>
            <a:off x="311700" y="4614450"/>
            <a:ext cx="7156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Investigating the Scalability of Approximate Sparse Retrieval Algorithms to Massive Datasets</a:t>
            </a:r>
            <a:endParaRPr sz="900">
              <a:solidFill>
                <a:srgbClr val="22222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zh-CN" sz="900">
                <a:solidFill>
                  <a:srgbClr val="222222"/>
                </a:solidFill>
                <a:highlight>
                  <a:srgbClr val="FFFFFF"/>
                </a:highlight>
                <a:latin typeface="Montserrat"/>
                <a:ea typeface="Montserrat"/>
                <a:cs typeface="Montserrat"/>
                <a:sym typeface="Montserrat"/>
              </a:rPr>
              <a:t>Bruch, Nardini, Rulli, Venturini, Venuta. ECIR 2024.</a:t>
            </a:r>
            <a:endParaRPr sz="900">
              <a:latin typeface="Montserrat"/>
              <a:ea typeface="Montserrat"/>
              <a:cs typeface="Montserrat"/>
              <a:sym typeface="Montserrat"/>
            </a:endParaRPr>
          </a:p>
        </p:txBody>
      </p:sp>
      <p:pic>
        <p:nvPicPr>
          <p:cNvPr id="5315" name="Google Shape;5315;p333"/>
          <p:cNvPicPr preferRelativeResize="0"/>
          <p:nvPr/>
        </p:nvPicPr>
        <p:blipFill>
          <a:blip r:embed="rId3">
            <a:alphaModFix/>
          </a:blip>
          <a:stretch>
            <a:fillRect/>
          </a:stretch>
        </p:blipFill>
        <p:spPr>
          <a:xfrm>
            <a:off x="1355813" y="1745150"/>
            <a:ext cx="6365574" cy="2660575"/>
          </a:xfrm>
          <a:prstGeom prst="rect">
            <a:avLst/>
          </a:prstGeom>
          <a:noFill/>
          <a:ln>
            <a:noFill/>
          </a:ln>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show="0">
  <p:cSld>
    <p:spTree>
      <p:nvGrpSpPr>
        <p:cNvPr id="1" name="Shape 5319"/>
        <p:cNvGrpSpPr/>
        <p:nvPr/>
      </p:nvGrpSpPr>
      <p:grpSpPr>
        <a:xfrm>
          <a:off x="0" y="0"/>
          <a:ext cx="0" cy="0"/>
          <a:chOff x="0" y="0"/>
          <a:chExt cx="0" cy="0"/>
        </a:xfrm>
      </p:grpSpPr>
      <p:sp>
        <p:nvSpPr>
          <p:cNvPr id="5320" name="Google Shape;5320;p33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More related approaches</a:t>
            </a:r>
            <a:endParaRPr/>
          </a:p>
        </p:txBody>
      </p:sp>
      <p:sp>
        <p:nvSpPr>
          <p:cNvPr id="5321" name="Google Shape;5321;p334"/>
          <p:cNvSpPr txBox="1">
            <a:spLocks noGrp="1"/>
          </p:cNvSpPr>
          <p:nvPr>
            <p:ph type="body" idx="1"/>
          </p:nvPr>
        </p:nvSpPr>
        <p:spPr>
          <a:xfrm>
            <a:off x="28700" y="1152475"/>
            <a:ext cx="9115200" cy="34164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chemeClr val="dk2"/>
              </a:buClr>
              <a:buSzPts val="1500"/>
              <a:buChar char="-"/>
            </a:pPr>
            <a:r>
              <a:rPr lang="zh-CN" sz="1500">
                <a:solidFill>
                  <a:schemeClr val="dk2"/>
                </a:solidFill>
              </a:rPr>
              <a:t>Accelerating Learned Sparse Indexes Via Term Impact Decomposition. Mackenzie, Mallia, Moffat, Petri. Findings of EMNLP 2022.</a:t>
            </a:r>
            <a:endParaRPr sz="1500">
              <a:solidFill>
                <a:schemeClr val="dk2"/>
              </a:solidFill>
            </a:endParaRPr>
          </a:p>
          <a:p>
            <a:pPr marL="457200" lvl="0" indent="-323850" algn="l" rtl="0">
              <a:spcBef>
                <a:spcPts val="0"/>
              </a:spcBef>
              <a:spcAft>
                <a:spcPts val="0"/>
              </a:spcAft>
              <a:buClr>
                <a:schemeClr val="dk2"/>
              </a:buClr>
              <a:buSzPts val="1500"/>
              <a:buChar char="-"/>
            </a:pPr>
            <a:r>
              <a:rPr lang="zh-CN" sz="1500">
                <a:solidFill>
                  <a:schemeClr val="dk2"/>
                </a:solidFill>
              </a:rPr>
              <a:t>Dual Skipping Guidance for Document Retrieval with Learned Sparse Representations. Qiao, Yang, Lin, Xiong, Wang, Yang. arXiv 2022.</a:t>
            </a:r>
            <a:endParaRPr sz="1500">
              <a:solidFill>
                <a:schemeClr val="dk2"/>
              </a:solidFill>
            </a:endParaRPr>
          </a:p>
          <a:p>
            <a:pPr marL="457200" lvl="0" indent="-323850" algn="l" rtl="0">
              <a:spcBef>
                <a:spcPts val="0"/>
              </a:spcBef>
              <a:spcAft>
                <a:spcPts val="0"/>
              </a:spcAft>
              <a:buClr>
                <a:schemeClr val="dk2"/>
              </a:buClr>
              <a:buSzPts val="1500"/>
              <a:buChar char="-"/>
            </a:pPr>
            <a:r>
              <a:rPr lang="zh-CN" sz="1500">
                <a:solidFill>
                  <a:schemeClr val="dk2"/>
                </a:solidFill>
              </a:rPr>
              <a:t>Faster Learned Sparse Retrieval with Guided Traversal. Mallia, Mackenzie, Suel, Tonelloto. SIGIR 2022.</a:t>
            </a:r>
            <a:endParaRPr sz="1500">
              <a:solidFill>
                <a:schemeClr val="dk2"/>
              </a:solidFill>
            </a:endParaRPr>
          </a:p>
          <a:p>
            <a:pPr marL="457200" lvl="0" indent="-323850" algn="l" rtl="0">
              <a:spcBef>
                <a:spcPts val="0"/>
              </a:spcBef>
              <a:spcAft>
                <a:spcPts val="0"/>
              </a:spcAft>
              <a:buClr>
                <a:schemeClr val="dk2"/>
              </a:buClr>
              <a:buSzPts val="1500"/>
              <a:buChar char="-"/>
            </a:pPr>
            <a:r>
              <a:rPr lang="zh-CN" sz="1500">
                <a:solidFill>
                  <a:schemeClr val="dk2"/>
                </a:solidFill>
              </a:rPr>
              <a:t>Optimizing Guided Traversal for Fast Learned Sparse Retrieval. Qiao, Yang, Lin, Yang. WWW 2023.</a:t>
            </a:r>
            <a:endParaRPr sz="1500">
              <a:solidFill>
                <a:schemeClr val="dk2"/>
              </a:solidFill>
            </a:endParaRPr>
          </a:p>
          <a:p>
            <a:pPr marL="0" lvl="0" indent="0" algn="l" rtl="0">
              <a:spcBef>
                <a:spcPts val="1200"/>
              </a:spcBef>
              <a:spcAft>
                <a:spcPts val="1200"/>
              </a:spcAft>
              <a:buNone/>
            </a:pPr>
            <a:endParaRPr sz="1500">
              <a:solidFill>
                <a:schemeClr val="dk2"/>
              </a:solidFill>
            </a:endParaRPr>
          </a:p>
        </p:txBody>
      </p:sp>
      <p:cxnSp>
        <p:nvCxnSpPr>
          <p:cNvPr id="5322" name="Google Shape;5322;p33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5326"/>
        <p:cNvGrpSpPr/>
        <p:nvPr/>
      </p:nvGrpSpPr>
      <p:grpSpPr>
        <a:xfrm>
          <a:off x="0" y="0"/>
          <a:ext cx="0" cy="0"/>
          <a:chOff x="0" y="0"/>
          <a:chExt cx="0" cy="0"/>
        </a:xfrm>
      </p:grpSpPr>
      <p:sp>
        <p:nvSpPr>
          <p:cNvPr id="5327" name="Google Shape;5327;p335"/>
          <p:cNvSpPr txBox="1">
            <a:spLocks noGrp="1"/>
          </p:cNvSpPr>
          <p:nvPr>
            <p:ph type="body" idx="1"/>
          </p:nvPr>
        </p:nvSpPr>
        <p:spPr>
          <a:xfrm>
            <a:off x="311700" y="50225"/>
            <a:ext cx="5204700" cy="4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b="1">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The most convenient data structure to </a:t>
            </a:r>
            <a:r>
              <a:rPr lang="zh-CN" b="1">
                <a:solidFill>
                  <a:schemeClr val="dk2"/>
                </a:solidFill>
              </a:rPr>
              <a:t>store </a:t>
            </a:r>
            <a:br>
              <a:rPr lang="zh-CN" b="1">
                <a:solidFill>
                  <a:schemeClr val="dk2"/>
                </a:solidFill>
              </a:rPr>
            </a:br>
            <a:r>
              <a:rPr lang="zh-CN" b="1">
                <a:solidFill>
                  <a:schemeClr val="dk2"/>
                </a:solidFill>
              </a:rPr>
              <a:t>and search</a:t>
            </a:r>
            <a:r>
              <a:rPr lang="zh-CN">
                <a:solidFill>
                  <a:schemeClr val="dk2"/>
                </a:solidFill>
              </a:rPr>
              <a:t> sparse vectors is an </a:t>
            </a:r>
            <a:r>
              <a:rPr lang="zh-CN" b="1">
                <a:solidFill>
                  <a:schemeClr val="dk2"/>
                </a:solidFill>
              </a:rPr>
              <a:t>inverted index.</a:t>
            </a:r>
            <a:br>
              <a:rPr lang="zh-CN" b="1">
                <a:solidFill>
                  <a:schemeClr val="dk2"/>
                </a:solidFill>
              </a:rPr>
            </a:br>
            <a:br>
              <a:rPr lang="zh-CN" b="1">
                <a:solidFill>
                  <a:schemeClr val="dk2"/>
                </a:solidFill>
              </a:rPr>
            </a:b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LSR’s expansion and “wacky weights” substantially </a:t>
            </a:r>
            <a:r>
              <a:rPr lang="zh-CN" b="1">
                <a:solidFill>
                  <a:schemeClr val="dk2"/>
                </a:solidFill>
              </a:rPr>
              <a:t>increase query latency</a:t>
            </a:r>
            <a:r>
              <a:rPr lang="zh-CN">
                <a:solidFill>
                  <a:schemeClr val="dk2"/>
                </a:solidFill>
              </a:rPr>
              <a:t> using standard query processing approaches, but </a:t>
            </a:r>
            <a:r>
              <a:rPr lang="zh-CN" b="1">
                <a:solidFill>
                  <a:schemeClr val="dk2"/>
                </a:solidFill>
              </a:rPr>
              <a:t>LSR-specific alternatives exist</a:t>
            </a:r>
            <a:r>
              <a:rPr lang="zh-CN">
                <a:solidFill>
                  <a:schemeClr val="dk2"/>
                </a:solidFill>
              </a:rPr>
              <a:t>.</a:t>
            </a:r>
            <a:endParaRPr>
              <a:solidFill>
                <a:schemeClr val="dk2"/>
              </a:solidFill>
            </a:endParaRPr>
          </a:p>
          <a:p>
            <a:pPr marL="0" lvl="0" indent="0" algn="l" rtl="0">
              <a:spcBef>
                <a:spcPts val="1200"/>
              </a:spcBef>
              <a:spcAft>
                <a:spcPts val="0"/>
              </a:spcAft>
              <a:buNone/>
            </a:pPr>
            <a:endParaRPr b="1">
              <a:solidFill>
                <a:schemeClr val="dk2"/>
              </a:solidFill>
            </a:endParaRPr>
          </a:p>
          <a:p>
            <a:pPr marL="0" lvl="0" indent="0" algn="l" rtl="0">
              <a:spcBef>
                <a:spcPts val="1200"/>
              </a:spcBef>
              <a:spcAft>
                <a:spcPts val="1200"/>
              </a:spcAft>
              <a:buNone/>
            </a:pPr>
            <a:endParaRPr b="1">
              <a:solidFill>
                <a:schemeClr val="dk2"/>
              </a:solidFill>
            </a:endParaRPr>
          </a:p>
        </p:txBody>
      </p:sp>
      <p:grpSp>
        <p:nvGrpSpPr>
          <p:cNvPr id="5328" name="Google Shape;5328;p335"/>
          <p:cNvGrpSpPr/>
          <p:nvPr/>
        </p:nvGrpSpPr>
        <p:grpSpPr>
          <a:xfrm>
            <a:off x="6374890" y="1765655"/>
            <a:ext cx="2286900" cy="1713204"/>
            <a:chOff x="6346190" y="1263505"/>
            <a:chExt cx="2286900" cy="1713204"/>
          </a:xfrm>
        </p:grpSpPr>
        <p:sp>
          <p:nvSpPr>
            <p:cNvPr id="5329" name="Google Shape;5329;p335"/>
            <p:cNvSpPr txBox="1"/>
            <p:nvPr/>
          </p:nvSpPr>
          <p:spPr>
            <a:xfrm>
              <a:off x="6346190" y="2361110"/>
              <a:ext cx="2286900" cy="6156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Bigoli duck sauce Padua</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5330" name="Google Shape;5330;p335"/>
            <p:cNvSpPr/>
            <p:nvPr/>
          </p:nvSpPr>
          <p:spPr>
            <a:xfrm>
              <a:off x="7403241" y="2300108"/>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331" name="Google Shape;5331;p335"/>
            <p:cNvGrpSpPr/>
            <p:nvPr/>
          </p:nvGrpSpPr>
          <p:grpSpPr>
            <a:xfrm>
              <a:off x="6399294" y="1949151"/>
              <a:ext cx="2141261" cy="254724"/>
              <a:chOff x="4927448" y="2061729"/>
              <a:chExt cx="875664" cy="123941"/>
            </a:xfrm>
          </p:grpSpPr>
          <p:sp>
            <p:nvSpPr>
              <p:cNvPr id="5332" name="Google Shape;5332;p335"/>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5333" name="Google Shape;5333;p335"/>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0.97</a:t>
                </a:r>
                <a:endParaRPr sz="800" b="1"/>
              </a:p>
            </p:txBody>
          </p:sp>
          <p:sp>
            <p:nvSpPr>
              <p:cNvPr id="5334" name="Google Shape;5334;p335"/>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1.9</a:t>
                </a:r>
                <a:endParaRPr sz="800" b="1"/>
              </a:p>
            </p:txBody>
          </p:sp>
          <p:sp>
            <p:nvSpPr>
              <p:cNvPr id="5335" name="Google Shape;5335;p335"/>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1</a:t>
                </a:r>
                <a:endParaRPr sz="800" b="1">
                  <a:solidFill>
                    <a:srgbClr val="FFFFFF"/>
                  </a:solidFill>
                  <a:latin typeface="Calibri"/>
                  <a:ea typeface="Calibri"/>
                  <a:cs typeface="Calibri"/>
                  <a:sym typeface="Calibri"/>
                </a:endParaRPr>
              </a:p>
            </p:txBody>
          </p:sp>
          <p:sp>
            <p:nvSpPr>
              <p:cNvPr id="5336" name="Google Shape;5336;p335"/>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5337" name="Google Shape;5337;p335"/>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5338" name="Google Shape;5338;p335"/>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0.7</a:t>
                </a:r>
                <a:endParaRPr sz="800" b="1">
                  <a:solidFill>
                    <a:srgbClr val="FFFFFF"/>
                  </a:solidFill>
                  <a:latin typeface="Calibri"/>
                  <a:ea typeface="Calibri"/>
                  <a:cs typeface="Calibri"/>
                  <a:sym typeface="Calibri"/>
                </a:endParaRPr>
              </a:p>
            </p:txBody>
          </p:sp>
        </p:grpSp>
        <p:sp>
          <p:nvSpPr>
            <p:cNvPr id="5339" name="Google Shape;5339;p335"/>
            <p:cNvSpPr txBox="1"/>
            <p:nvPr/>
          </p:nvSpPr>
          <p:spPr>
            <a:xfrm rot="-4148835">
              <a:off x="8163844" y="1569835"/>
              <a:ext cx="44751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##oli</a:t>
              </a:r>
              <a:endParaRPr sz="1000" b="1" i="0" u="none" strike="noStrike" cap="none">
                <a:solidFill>
                  <a:srgbClr val="000000"/>
                </a:solidFill>
                <a:latin typeface="Courier New"/>
                <a:ea typeface="Courier New"/>
                <a:cs typeface="Courier New"/>
                <a:sym typeface="Courier New"/>
              </a:endParaRPr>
            </a:p>
          </p:txBody>
        </p:sp>
        <p:sp>
          <p:nvSpPr>
            <p:cNvPr id="5340" name="Google Shape;5340;p335"/>
            <p:cNvSpPr txBox="1"/>
            <p:nvPr/>
          </p:nvSpPr>
          <p:spPr>
            <a:xfrm rot="-4146878">
              <a:off x="7268220" y="154779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5341" name="Google Shape;5341;p335"/>
            <p:cNvSpPr txBox="1"/>
            <p:nvPr/>
          </p:nvSpPr>
          <p:spPr>
            <a:xfrm rot="-4147670">
              <a:off x="6948433" y="149649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duck</a:t>
              </a:r>
              <a:endParaRPr sz="1000" b="1" i="0" u="none" strike="noStrike" cap="none">
                <a:solidFill>
                  <a:srgbClr val="000000"/>
                </a:solidFill>
                <a:latin typeface="Courier New"/>
                <a:ea typeface="Courier New"/>
                <a:cs typeface="Courier New"/>
                <a:sym typeface="Courier New"/>
              </a:endParaRPr>
            </a:p>
          </p:txBody>
        </p:sp>
      </p:gr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5345"/>
        <p:cNvGrpSpPr/>
        <p:nvPr/>
      </p:nvGrpSpPr>
      <p:grpSpPr>
        <a:xfrm>
          <a:off x="0" y="0"/>
          <a:ext cx="0" cy="0"/>
          <a:chOff x="0" y="0"/>
          <a:chExt cx="0" cy="0"/>
        </a:xfrm>
      </p:grpSpPr>
      <p:sp>
        <p:nvSpPr>
          <p:cNvPr id="5346" name="Google Shape;5346;p336"/>
          <p:cNvSpPr txBox="1">
            <a:spLocks noGrp="1"/>
          </p:cNvSpPr>
          <p:nvPr>
            <p:ph type="title"/>
          </p:nvPr>
        </p:nvSpPr>
        <p:spPr>
          <a:xfrm>
            <a:off x="141200" y="411667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CN" sz="4800">
                <a:solidFill>
                  <a:schemeClr val="dk1"/>
                </a:solidFill>
              </a:rPr>
              <a:t>Questions?</a:t>
            </a:r>
            <a:endParaRPr sz="4800">
              <a:solidFill>
                <a:schemeClr val="dk1"/>
              </a:solidFill>
            </a:endParaRPr>
          </a:p>
        </p:txBody>
      </p:sp>
      <p:sp>
        <p:nvSpPr>
          <p:cNvPr id="5347" name="Google Shape;5347;p336"/>
          <p:cNvSpPr txBox="1">
            <a:spLocks noGrp="1"/>
          </p:cNvSpPr>
          <p:nvPr>
            <p:ph type="body" idx="1"/>
          </p:nvPr>
        </p:nvSpPr>
        <p:spPr>
          <a:xfrm>
            <a:off x="311700" y="50225"/>
            <a:ext cx="5204700" cy="4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b="1">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The most convenient data structure to </a:t>
            </a:r>
            <a:r>
              <a:rPr lang="zh-CN" b="1">
                <a:solidFill>
                  <a:schemeClr val="dk2"/>
                </a:solidFill>
              </a:rPr>
              <a:t>store </a:t>
            </a:r>
            <a:br>
              <a:rPr lang="zh-CN" b="1">
                <a:solidFill>
                  <a:schemeClr val="dk2"/>
                </a:solidFill>
              </a:rPr>
            </a:br>
            <a:r>
              <a:rPr lang="zh-CN" b="1">
                <a:solidFill>
                  <a:schemeClr val="dk2"/>
                </a:solidFill>
              </a:rPr>
              <a:t>and search</a:t>
            </a:r>
            <a:r>
              <a:rPr lang="zh-CN">
                <a:solidFill>
                  <a:schemeClr val="dk2"/>
                </a:solidFill>
              </a:rPr>
              <a:t> sparse vectors is an </a:t>
            </a:r>
            <a:r>
              <a:rPr lang="zh-CN" b="1">
                <a:solidFill>
                  <a:schemeClr val="dk2"/>
                </a:solidFill>
              </a:rPr>
              <a:t>inverted index.</a:t>
            </a:r>
            <a:br>
              <a:rPr lang="zh-CN" b="1">
                <a:solidFill>
                  <a:schemeClr val="dk2"/>
                </a:solidFill>
              </a:rPr>
            </a:br>
            <a:br>
              <a:rPr lang="zh-CN" b="1">
                <a:solidFill>
                  <a:schemeClr val="dk2"/>
                </a:solidFill>
              </a:rPr>
            </a:b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LSR’s expansion and “wacky weights” substantially </a:t>
            </a:r>
            <a:r>
              <a:rPr lang="zh-CN" b="1">
                <a:solidFill>
                  <a:schemeClr val="dk2"/>
                </a:solidFill>
              </a:rPr>
              <a:t>increase query latency</a:t>
            </a:r>
            <a:r>
              <a:rPr lang="zh-CN">
                <a:solidFill>
                  <a:schemeClr val="dk2"/>
                </a:solidFill>
              </a:rPr>
              <a:t> using standard query processing approaches, but </a:t>
            </a:r>
            <a:r>
              <a:rPr lang="zh-CN" b="1">
                <a:solidFill>
                  <a:schemeClr val="dk2"/>
                </a:solidFill>
              </a:rPr>
              <a:t>LSR-specific alternatives exist</a:t>
            </a:r>
            <a:r>
              <a:rPr lang="zh-CN">
                <a:solidFill>
                  <a:schemeClr val="dk2"/>
                </a:solidFill>
              </a:rPr>
              <a:t>.</a:t>
            </a:r>
            <a:endParaRPr>
              <a:solidFill>
                <a:schemeClr val="dk2"/>
              </a:solidFill>
            </a:endParaRPr>
          </a:p>
          <a:p>
            <a:pPr marL="0" lvl="0" indent="0" algn="l" rtl="0">
              <a:spcBef>
                <a:spcPts val="1200"/>
              </a:spcBef>
              <a:spcAft>
                <a:spcPts val="0"/>
              </a:spcAft>
              <a:buNone/>
            </a:pPr>
            <a:endParaRPr b="1">
              <a:solidFill>
                <a:schemeClr val="dk2"/>
              </a:solidFill>
            </a:endParaRPr>
          </a:p>
          <a:p>
            <a:pPr marL="0" lvl="0" indent="0" algn="l" rtl="0">
              <a:spcBef>
                <a:spcPts val="1200"/>
              </a:spcBef>
              <a:spcAft>
                <a:spcPts val="1200"/>
              </a:spcAft>
              <a:buNone/>
            </a:pPr>
            <a:endParaRPr b="1">
              <a:solidFill>
                <a:schemeClr val="dk2"/>
              </a:solidFill>
            </a:endParaRPr>
          </a:p>
        </p:txBody>
      </p:sp>
      <p:grpSp>
        <p:nvGrpSpPr>
          <p:cNvPr id="5348" name="Google Shape;5348;p336"/>
          <p:cNvGrpSpPr/>
          <p:nvPr/>
        </p:nvGrpSpPr>
        <p:grpSpPr>
          <a:xfrm>
            <a:off x="6374890" y="1765655"/>
            <a:ext cx="2286900" cy="1713204"/>
            <a:chOff x="6346190" y="1263505"/>
            <a:chExt cx="2286900" cy="1713204"/>
          </a:xfrm>
        </p:grpSpPr>
        <p:sp>
          <p:nvSpPr>
            <p:cNvPr id="5349" name="Google Shape;5349;p336"/>
            <p:cNvSpPr txBox="1"/>
            <p:nvPr/>
          </p:nvSpPr>
          <p:spPr>
            <a:xfrm>
              <a:off x="6346190" y="2361110"/>
              <a:ext cx="2286900" cy="6156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latin typeface="Courier New"/>
                  <a:ea typeface="Courier New"/>
                  <a:cs typeface="Courier New"/>
                  <a:sym typeface="Courier New"/>
                </a:rPr>
                <a:t>Bigoli duck sauce Padua</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5350" name="Google Shape;5350;p336"/>
            <p:cNvSpPr/>
            <p:nvPr/>
          </p:nvSpPr>
          <p:spPr>
            <a:xfrm>
              <a:off x="7403241" y="2300108"/>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351" name="Google Shape;5351;p336"/>
            <p:cNvGrpSpPr/>
            <p:nvPr/>
          </p:nvGrpSpPr>
          <p:grpSpPr>
            <a:xfrm>
              <a:off x="6399294" y="1949151"/>
              <a:ext cx="2141261" cy="254724"/>
              <a:chOff x="4927448" y="2061729"/>
              <a:chExt cx="875664" cy="123941"/>
            </a:xfrm>
          </p:grpSpPr>
          <p:sp>
            <p:nvSpPr>
              <p:cNvPr id="5352" name="Google Shape;5352;p336"/>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5353" name="Google Shape;5353;p336"/>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0.97</a:t>
                </a:r>
                <a:endParaRPr sz="800" b="1"/>
              </a:p>
            </p:txBody>
          </p:sp>
          <p:sp>
            <p:nvSpPr>
              <p:cNvPr id="5354" name="Google Shape;5354;p336"/>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1.9</a:t>
                </a:r>
                <a:endParaRPr sz="800" b="1"/>
              </a:p>
            </p:txBody>
          </p:sp>
          <p:sp>
            <p:nvSpPr>
              <p:cNvPr id="5355" name="Google Shape;5355;p336"/>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a:t>
                </a:r>
                <a:r>
                  <a:rPr lang="zh-CN" sz="800" b="1">
                    <a:latin typeface="Play"/>
                    <a:ea typeface="Play"/>
                    <a:cs typeface="Play"/>
                    <a:sym typeface="Play"/>
                  </a:rPr>
                  <a:t>1</a:t>
                </a:r>
                <a:endParaRPr sz="800" b="1">
                  <a:solidFill>
                    <a:srgbClr val="FFFFFF"/>
                  </a:solidFill>
                  <a:latin typeface="Calibri"/>
                  <a:ea typeface="Calibri"/>
                  <a:cs typeface="Calibri"/>
                  <a:sym typeface="Calibri"/>
                </a:endParaRPr>
              </a:p>
            </p:txBody>
          </p:sp>
          <p:sp>
            <p:nvSpPr>
              <p:cNvPr id="5356" name="Google Shape;5356;p336"/>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5357" name="Google Shape;5357;p336"/>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5358" name="Google Shape;5358;p336"/>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0.7</a:t>
                </a:r>
                <a:endParaRPr sz="800" b="1">
                  <a:solidFill>
                    <a:srgbClr val="FFFFFF"/>
                  </a:solidFill>
                  <a:latin typeface="Calibri"/>
                  <a:ea typeface="Calibri"/>
                  <a:cs typeface="Calibri"/>
                  <a:sym typeface="Calibri"/>
                </a:endParaRPr>
              </a:p>
            </p:txBody>
          </p:sp>
        </p:grpSp>
        <p:sp>
          <p:nvSpPr>
            <p:cNvPr id="5359" name="Google Shape;5359;p336"/>
            <p:cNvSpPr txBox="1"/>
            <p:nvPr/>
          </p:nvSpPr>
          <p:spPr>
            <a:xfrm rot="-4148835">
              <a:off x="8163844" y="1569835"/>
              <a:ext cx="447513"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##oli</a:t>
              </a:r>
              <a:endParaRPr sz="1000" b="1" i="0" u="none" strike="noStrike" cap="none">
                <a:solidFill>
                  <a:srgbClr val="000000"/>
                </a:solidFill>
                <a:latin typeface="Courier New"/>
                <a:ea typeface="Courier New"/>
                <a:cs typeface="Courier New"/>
                <a:sym typeface="Courier New"/>
              </a:endParaRPr>
            </a:p>
          </p:txBody>
        </p:sp>
        <p:sp>
          <p:nvSpPr>
            <p:cNvPr id="5360" name="Google Shape;5360;p336"/>
            <p:cNvSpPr txBox="1"/>
            <p:nvPr/>
          </p:nvSpPr>
          <p:spPr>
            <a:xfrm rot="-4146878">
              <a:off x="7268220" y="154779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5361" name="Google Shape;5361;p336"/>
            <p:cNvSpPr txBox="1"/>
            <p:nvPr/>
          </p:nvSpPr>
          <p:spPr>
            <a:xfrm rot="-4147670">
              <a:off x="6948433" y="149649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duck</a:t>
              </a:r>
              <a:endParaRPr sz="1000" b="1" i="0" u="none" strike="noStrike" cap="none">
                <a:solidFill>
                  <a:srgbClr val="000000"/>
                </a:solidFill>
                <a:latin typeface="Courier New"/>
                <a:ea typeface="Courier New"/>
                <a:cs typeface="Courier New"/>
                <a:sym typeface="Courier New"/>
              </a:endParaRPr>
            </a:p>
          </p:txBody>
        </p:sp>
      </p:gr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5365"/>
        <p:cNvGrpSpPr/>
        <p:nvPr/>
      </p:nvGrpSpPr>
      <p:grpSpPr>
        <a:xfrm>
          <a:off x="0" y="0"/>
          <a:ext cx="0" cy="0"/>
          <a:chOff x="0" y="0"/>
          <a:chExt cx="0" cy="0"/>
        </a:xfrm>
      </p:grpSpPr>
      <p:sp>
        <p:nvSpPr>
          <p:cNvPr id="5366" name="Google Shape;5366;p337"/>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Hybrid dense-sparse retrieval </a:t>
            </a:r>
            <a:endParaRPr/>
          </a:p>
        </p:txBody>
      </p:sp>
      <p:sp>
        <p:nvSpPr>
          <p:cNvPr id="5367" name="Google Shape;5367;p337"/>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SIGIR 2025 Tutorial</a:t>
            </a:r>
            <a:endParaRPr sz="2500" b="1">
              <a:solidFill>
                <a:schemeClr val="dk2"/>
              </a:solidFill>
              <a:latin typeface="Raleway"/>
              <a:ea typeface="Raleway"/>
              <a:cs typeface="Raleway"/>
              <a:sym typeface="Raleway"/>
            </a:endParaRPr>
          </a:p>
          <a:p>
            <a:pPr marL="0" lvl="0" indent="0" algn="r" rtl="0">
              <a:spcBef>
                <a:spcPts val="0"/>
              </a:spcBef>
              <a:spcAft>
                <a:spcPts val="0"/>
              </a:spcAft>
              <a:buClr>
                <a:schemeClr val="dk2"/>
              </a:buClr>
              <a:buSzPts val="1100"/>
              <a:buFont typeface="Arial"/>
              <a:buNone/>
            </a:pPr>
            <a:r>
              <a:rPr lang="zh-CN" sz="1600">
                <a:latin typeface="Raleway"/>
                <a:ea typeface="Raleway"/>
                <a:cs typeface="Raleway"/>
                <a:sym typeface="Raleway"/>
              </a:rPr>
              <a:t>presented by Yibin Lei</a:t>
            </a:r>
            <a:endParaRPr sz="2500" b="1">
              <a:solidFill>
                <a:schemeClr val="dk2"/>
              </a:solidFill>
              <a:latin typeface="Raleway"/>
              <a:ea typeface="Raleway"/>
              <a:cs typeface="Raleway"/>
              <a:sym typeface="Raleway"/>
            </a:endParaRPr>
          </a:p>
        </p:txBody>
      </p:sp>
      <p:sp>
        <p:nvSpPr>
          <p:cNvPr id="5368" name="Google Shape;5368;p3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295</a:t>
            </a:fld>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5372"/>
        <p:cNvGrpSpPr/>
        <p:nvPr/>
      </p:nvGrpSpPr>
      <p:grpSpPr>
        <a:xfrm>
          <a:off x="0" y="0"/>
          <a:ext cx="0" cy="0"/>
          <a:chOff x="0" y="0"/>
          <a:chExt cx="0" cy="0"/>
        </a:xfrm>
      </p:grpSpPr>
      <p:sp>
        <p:nvSpPr>
          <p:cNvPr id="5373" name="Google Shape;5373;p338"/>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5374" name="Google Shape;5374;p3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296</a:t>
            </a:fld>
            <a:endParaRPr/>
          </a:p>
        </p:txBody>
      </p:sp>
      <p:sp>
        <p:nvSpPr>
          <p:cNvPr id="5375" name="Google Shape;5375;p338"/>
          <p:cNvSpPr txBox="1"/>
          <p:nvPr/>
        </p:nvSpPr>
        <p:spPr>
          <a:xfrm>
            <a:off x="1461925" y="1152475"/>
            <a:ext cx="73704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zh-CN" sz="1700">
                <a:solidFill>
                  <a:srgbClr val="000000"/>
                </a:solidFill>
              </a:rPr>
              <a:t>Introduction</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Datasets and Evaluation</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LSR Framework </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Training LSR</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Modalities</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English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Multilingual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Multimodal Data</a:t>
            </a:r>
            <a:r>
              <a:rPr lang="zh-CN" sz="1700" b="1">
                <a:solidFill>
                  <a:srgbClr val="000000"/>
                </a:solidFill>
              </a:rPr>
              <a:t> </a:t>
            </a:r>
            <a:endParaRPr sz="1700" b="1">
              <a:solidFill>
                <a:srgbClr val="000000"/>
              </a:solidFill>
            </a:endParaRPr>
          </a:p>
          <a:p>
            <a:pPr marL="0" lvl="0" indent="0" algn="l" rtl="0">
              <a:lnSpc>
                <a:spcPct val="115000"/>
              </a:lnSpc>
              <a:spcBef>
                <a:spcPts val="0"/>
              </a:spcBef>
              <a:spcAft>
                <a:spcPts val="0"/>
              </a:spcAft>
              <a:buNone/>
            </a:pPr>
            <a:r>
              <a:rPr lang="zh-CN" sz="1700">
                <a:solidFill>
                  <a:schemeClr val="dk2"/>
                </a:solidFill>
              </a:rPr>
              <a:t>Indexing &amp; efficiency </a:t>
            </a:r>
            <a:endParaRPr sz="1700">
              <a:solidFill>
                <a:schemeClr val="dk2"/>
              </a:solidFill>
            </a:endParaRPr>
          </a:p>
          <a:p>
            <a:pPr marL="0" lvl="0" indent="0" algn="l" rtl="0">
              <a:lnSpc>
                <a:spcPct val="115000"/>
              </a:lnSpc>
              <a:spcBef>
                <a:spcPts val="0"/>
              </a:spcBef>
              <a:spcAft>
                <a:spcPts val="0"/>
              </a:spcAft>
              <a:buNone/>
            </a:pPr>
            <a:r>
              <a:rPr lang="zh-CN" sz="1700" b="1">
                <a:solidFill>
                  <a:schemeClr val="dk1"/>
                </a:solidFill>
              </a:rPr>
              <a:t>Hybrid dense-sparse retrieval ← now</a:t>
            </a:r>
            <a:endParaRPr sz="1700" b="1">
              <a:solidFill>
                <a:schemeClr val="dk1"/>
              </a:solidFill>
            </a:endParaRPr>
          </a:p>
          <a:p>
            <a:pPr marL="0" lvl="0" indent="0" algn="l" rtl="0">
              <a:lnSpc>
                <a:spcPct val="115000"/>
              </a:lnSpc>
              <a:spcBef>
                <a:spcPts val="0"/>
              </a:spcBef>
              <a:spcAft>
                <a:spcPts val="0"/>
              </a:spcAft>
              <a:buNone/>
            </a:pPr>
            <a:r>
              <a:rPr lang="zh-CN" sz="1700">
                <a:solidFill>
                  <a:srgbClr val="000000"/>
                </a:solidFill>
              </a:rPr>
              <a:t>Conclusion</a:t>
            </a:r>
            <a:endParaRPr sz="1700">
              <a:solidFill>
                <a:srgbClr val="000000"/>
              </a:solidFill>
              <a:latin typeface="Courier New"/>
              <a:ea typeface="Courier New"/>
              <a:cs typeface="Courier New"/>
              <a:sym typeface="Courier New"/>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5379"/>
        <p:cNvGrpSpPr/>
        <p:nvPr/>
      </p:nvGrpSpPr>
      <p:grpSpPr>
        <a:xfrm>
          <a:off x="0" y="0"/>
          <a:ext cx="0" cy="0"/>
          <a:chOff x="0" y="0"/>
          <a:chExt cx="0" cy="0"/>
        </a:xfrm>
      </p:grpSpPr>
      <p:sp>
        <p:nvSpPr>
          <p:cNvPr id="5380" name="Google Shape;5380;p33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Hybrid dense-sparse retrieval</a:t>
            </a:r>
            <a:endParaRPr/>
          </a:p>
        </p:txBody>
      </p:sp>
      <p:sp>
        <p:nvSpPr>
          <p:cNvPr id="5381" name="Google Shape;5381;p339"/>
          <p:cNvSpPr txBox="1">
            <a:spLocks noGrp="1"/>
          </p:cNvSpPr>
          <p:nvPr>
            <p:ph type="body" idx="1"/>
          </p:nvPr>
        </p:nvSpPr>
        <p:spPr>
          <a:xfrm>
            <a:off x="311700" y="1152475"/>
            <a:ext cx="8358900" cy="3930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2"/>
                </a:solidFill>
              </a:rPr>
              <a:t>Sparse retrievers: </a:t>
            </a:r>
            <a:endParaRPr b="1"/>
          </a:p>
          <a:p>
            <a:pPr marL="457200" lvl="0" indent="-342900" algn="l" rtl="0">
              <a:spcBef>
                <a:spcPts val="1200"/>
              </a:spcBef>
              <a:spcAft>
                <a:spcPts val="0"/>
              </a:spcAft>
              <a:buClr>
                <a:schemeClr val="dk2"/>
              </a:buClr>
              <a:buSzPts val="1800"/>
              <a:buChar char="●"/>
            </a:pPr>
            <a:r>
              <a:rPr lang="zh-CN">
                <a:solidFill>
                  <a:schemeClr val="dk2"/>
                </a:solidFill>
              </a:rPr>
              <a:t>Bag-of-words representations as sparse vectors. </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Facilitate</a:t>
            </a:r>
            <a:r>
              <a:rPr lang="zh-CN" b="1">
                <a:solidFill>
                  <a:schemeClr val="dk2"/>
                </a:solidFill>
              </a:rPr>
              <a:t> lexical matching</a:t>
            </a:r>
            <a:r>
              <a:rPr lang="zh-CN">
                <a:solidFill>
                  <a:schemeClr val="dk2"/>
                </a:solidFill>
              </a:rPr>
              <a:t> signal.</a:t>
            </a:r>
            <a:endParaRPr b="1">
              <a:solidFill>
                <a:schemeClr val="dk2"/>
              </a:solidFill>
            </a:endParaRPr>
          </a:p>
          <a:p>
            <a:pPr marL="0" lvl="0" indent="0" algn="l" rtl="0">
              <a:spcBef>
                <a:spcPts val="1200"/>
              </a:spcBef>
              <a:spcAft>
                <a:spcPts val="0"/>
              </a:spcAft>
              <a:buNone/>
            </a:pPr>
            <a:r>
              <a:rPr lang="zh-CN" b="1">
                <a:solidFill>
                  <a:schemeClr val="dk2"/>
                </a:solidFill>
              </a:rPr>
              <a:t>Dense retrievers</a:t>
            </a:r>
            <a:r>
              <a:rPr lang="en-US" altLang="zh-CN" b="1">
                <a:solidFill>
                  <a:schemeClr val="dk2"/>
                </a:solidFill>
              </a:rPr>
              <a:t>:</a:t>
            </a: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Low-dimensional latent space vectors as dense vectors.</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Facilitate </a:t>
            </a:r>
            <a:r>
              <a:rPr lang="zh-CN" b="1">
                <a:solidFill>
                  <a:schemeClr val="dk2"/>
                </a:solidFill>
              </a:rPr>
              <a:t>fuzzy semantic matching</a:t>
            </a:r>
            <a:r>
              <a:rPr lang="zh-CN">
                <a:solidFill>
                  <a:schemeClr val="dk2"/>
                </a:solidFill>
              </a:rPr>
              <a:t> signal.</a:t>
            </a:r>
            <a:endParaRPr>
              <a:solidFill>
                <a:schemeClr val="dk2"/>
              </a:solidFill>
            </a:endParaRPr>
          </a:p>
          <a:p>
            <a:pPr marL="0" lvl="0" indent="0" algn="l" rtl="0">
              <a:spcBef>
                <a:spcPts val="1200"/>
              </a:spcBef>
              <a:spcAft>
                <a:spcPts val="0"/>
              </a:spcAft>
              <a:buNone/>
            </a:pPr>
            <a:r>
              <a:rPr lang="zh-CN" b="1">
                <a:solidFill>
                  <a:schemeClr val="dk2"/>
                </a:solidFill>
              </a:rPr>
              <a:t>This section</a:t>
            </a: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Get best of both worlds for superior performance!</a:t>
            </a:r>
            <a:endParaRPr>
              <a:solidFill>
                <a:schemeClr val="dk2"/>
              </a:solidFill>
            </a:endParaRPr>
          </a:p>
        </p:txBody>
      </p:sp>
      <p:cxnSp>
        <p:nvCxnSpPr>
          <p:cNvPr id="5382" name="Google Shape;5382;p33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383" name="Google Shape;5383;p33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297</a:t>
            </a:fld>
            <a:endParaRP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5387"/>
        <p:cNvGrpSpPr/>
        <p:nvPr/>
      </p:nvGrpSpPr>
      <p:grpSpPr>
        <a:xfrm>
          <a:off x="0" y="0"/>
          <a:ext cx="0" cy="0"/>
          <a:chOff x="0" y="0"/>
          <a:chExt cx="0" cy="0"/>
        </a:xfrm>
      </p:grpSpPr>
      <p:sp>
        <p:nvSpPr>
          <p:cNvPr id="5388" name="Google Shape;5388;p34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How to combine dense and sparse retrievers?</a:t>
            </a:r>
            <a:endParaRPr>
              <a:solidFill>
                <a:srgbClr val="611BB8"/>
              </a:solidFill>
            </a:endParaRPr>
          </a:p>
        </p:txBody>
      </p:sp>
      <p:sp>
        <p:nvSpPr>
          <p:cNvPr id="5389" name="Google Shape;5389;p3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2"/>
                </a:solidFill>
              </a:rPr>
              <a:t>A simple linear-combination method (used in various works).</a:t>
            </a:r>
            <a:endParaRPr b="1">
              <a:solidFill>
                <a:schemeClr val="dk2"/>
              </a:solidFill>
            </a:endParaRPr>
          </a:p>
          <a:p>
            <a:pPr marL="457200" lvl="0" indent="-342900" algn="l" rtl="0">
              <a:spcBef>
                <a:spcPts val="1200"/>
              </a:spcBef>
              <a:spcAft>
                <a:spcPts val="0"/>
              </a:spcAft>
              <a:buClr>
                <a:schemeClr val="dk2"/>
              </a:buClr>
              <a:buSzPts val="1800"/>
              <a:buAutoNum type="arabicPeriod"/>
            </a:pPr>
            <a:r>
              <a:rPr lang="zh-CN" b="1">
                <a:solidFill>
                  <a:schemeClr val="dk2"/>
                </a:solidFill>
              </a:rPr>
              <a:t>Compute Dense Scores</a:t>
            </a:r>
            <a:r>
              <a:rPr lang="zh-CN">
                <a:solidFill>
                  <a:schemeClr val="dk2"/>
                </a:solidFill>
              </a:rPr>
              <a:t>: Use the dense model to calculate relevance scores.</a:t>
            </a:r>
            <a:endParaRPr>
              <a:solidFill>
                <a:schemeClr val="dk2"/>
              </a:solidFill>
            </a:endParaRPr>
          </a:p>
          <a:p>
            <a:pPr marL="457200" lvl="0" indent="-342900" algn="l" rtl="0">
              <a:spcBef>
                <a:spcPts val="0"/>
              </a:spcBef>
              <a:spcAft>
                <a:spcPts val="0"/>
              </a:spcAft>
              <a:buClr>
                <a:schemeClr val="dk2"/>
              </a:buClr>
              <a:buSzPts val="1800"/>
              <a:buAutoNum type="arabicPeriod"/>
            </a:pPr>
            <a:r>
              <a:rPr lang="zh-CN" b="1">
                <a:solidFill>
                  <a:schemeClr val="dk2"/>
                </a:solidFill>
              </a:rPr>
              <a:t>Compute Sparse Scores</a:t>
            </a:r>
            <a:r>
              <a:rPr lang="zh-CN">
                <a:solidFill>
                  <a:schemeClr val="dk2"/>
                </a:solidFill>
              </a:rPr>
              <a:t>: Use the sparse model to calculate relevance scores. </a:t>
            </a:r>
            <a:endParaRPr>
              <a:solidFill>
                <a:schemeClr val="dk2"/>
              </a:solidFill>
            </a:endParaRPr>
          </a:p>
          <a:p>
            <a:pPr marL="457200" lvl="0" indent="-342900" algn="l" rtl="0">
              <a:spcBef>
                <a:spcPts val="0"/>
              </a:spcBef>
              <a:spcAft>
                <a:spcPts val="0"/>
              </a:spcAft>
              <a:buClr>
                <a:schemeClr val="dk2"/>
              </a:buClr>
              <a:buSzPts val="1800"/>
              <a:buAutoNum type="arabicPeriod"/>
            </a:pPr>
            <a:r>
              <a:rPr lang="zh-CN" b="1">
                <a:solidFill>
                  <a:schemeClr val="dk2"/>
                </a:solidFill>
              </a:rPr>
              <a:t>Normalize Scores</a:t>
            </a:r>
            <a:r>
              <a:rPr lang="zh-CN">
                <a:solidFill>
                  <a:schemeClr val="dk2"/>
                </a:solidFill>
              </a:rPr>
              <a:t>: Apply </a:t>
            </a:r>
            <a:r>
              <a:rPr lang="zh-CN" b="1">
                <a:solidFill>
                  <a:schemeClr val="dk2"/>
                </a:solidFill>
              </a:rPr>
              <a:t>min-max normalization</a:t>
            </a:r>
            <a:r>
              <a:rPr lang="zh-CN">
                <a:solidFill>
                  <a:schemeClr val="dk2"/>
                </a:solidFill>
              </a:rPr>
              <a:t> to both dense and sparse scores.</a:t>
            </a:r>
            <a:endParaRPr>
              <a:solidFill>
                <a:schemeClr val="dk2"/>
              </a:solidFill>
            </a:endParaRPr>
          </a:p>
          <a:p>
            <a:pPr marL="457200" lvl="0" indent="-342900" algn="l" rtl="0">
              <a:spcBef>
                <a:spcPts val="0"/>
              </a:spcBef>
              <a:spcAft>
                <a:spcPts val="0"/>
              </a:spcAft>
              <a:buClr>
                <a:schemeClr val="dk2"/>
              </a:buClr>
              <a:buSzPts val="1800"/>
              <a:buAutoNum type="arabicPeriod"/>
            </a:pPr>
            <a:r>
              <a:rPr lang="zh-CN" b="1">
                <a:solidFill>
                  <a:schemeClr val="dk2"/>
                </a:solidFill>
              </a:rPr>
              <a:t>Combine Scores</a:t>
            </a:r>
            <a:r>
              <a:rPr lang="zh-CN">
                <a:solidFill>
                  <a:schemeClr val="dk2"/>
                </a:solidFill>
              </a:rPr>
              <a:t>: The final score is a simple </a:t>
            </a:r>
            <a:r>
              <a:rPr lang="zh-CN" b="1">
                <a:solidFill>
                  <a:schemeClr val="dk2"/>
                </a:solidFill>
              </a:rPr>
              <a:t>linear combination</a:t>
            </a:r>
            <a:r>
              <a:rPr lang="zh-CN">
                <a:solidFill>
                  <a:schemeClr val="dk2"/>
                </a:solidFill>
              </a:rPr>
              <a:t> of the dense and sparse scores.  </a:t>
            </a:r>
            <a:endParaRPr>
              <a:solidFill>
                <a:schemeClr val="dk2"/>
              </a:solidFill>
            </a:endParaRPr>
          </a:p>
          <a:p>
            <a:pPr marL="457200" lvl="0" indent="-342900" algn="l" rtl="0">
              <a:spcBef>
                <a:spcPts val="0"/>
              </a:spcBef>
              <a:spcAft>
                <a:spcPts val="0"/>
              </a:spcAft>
              <a:buClr>
                <a:schemeClr val="dk2"/>
              </a:buClr>
              <a:buSzPts val="1800"/>
              <a:buAutoNum type="arabicPeriod"/>
            </a:pPr>
            <a:r>
              <a:rPr lang="zh-CN" b="1">
                <a:solidFill>
                  <a:schemeClr val="dk2"/>
                </a:solidFill>
              </a:rPr>
              <a:t>Generate Ranking</a:t>
            </a:r>
            <a:r>
              <a:rPr lang="zh-CN">
                <a:solidFill>
                  <a:schemeClr val="dk2"/>
                </a:solidFill>
              </a:rPr>
              <a:t>: Rank documents based on the final scores</a:t>
            </a:r>
            <a:endParaRPr>
              <a:solidFill>
                <a:schemeClr val="dk2"/>
              </a:solidFill>
            </a:endParaRPr>
          </a:p>
          <a:p>
            <a:pPr marL="457200" lvl="0" indent="0" algn="l" rtl="0">
              <a:spcBef>
                <a:spcPts val="1200"/>
              </a:spcBef>
              <a:spcAft>
                <a:spcPts val="1200"/>
              </a:spcAft>
              <a:buNone/>
            </a:pPr>
            <a:endParaRPr>
              <a:solidFill>
                <a:schemeClr val="dk2"/>
              </a:solidFill>
            </a:endParaRPr>
          </a:p>
        </p:txBody>
      </p:sp>
      <p:cxnSp>
        <p:nvCxnSpPr>
          <p:cNvPr id="5390" name="Google Shape;5390;p34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391" name="Google Shape;5391;p340" descr="{&quot;mathml&quot;:&quot;&lt;math style=\&quot;font-family:stix;font-size:16px;\&quot; xmlns=\&quot;http://www.w3.org/1998/Math/MathML\&quot;&gt;&lt;mstyle mathsize=\&quot;16px\&quot;&gt;&lt;msub&gt;&lt;mi&gt;S&lt;/mi&gt;&lt;mrow&gt;&lt;mi&gt;f&lt;/mi&gt;&lt;mi&gt;i&lt;/mi&gt;&lt;mi&gt;n&lt;/mi&gt;&lt;mi&gt;a&lt;/mi&gt;&lt;mi&gt;l&lt;/mi&gt;&lt;/mrow&gt;&lt;/msub&gt;&lt;mo&gt;=&lt;/mo&gt;&lt;msub&gt;&lt;mi&gt;S&lt;/mi&gt;&lt;mrow&gt;&lt;mi&gt;d&lt;/mi&gt;&lt;mi&gt;e&lt;/mi&gt;&lt;mi&gt;n&lt;/mi&gt;&lt;mi&gt;s&lt;/mi&gt;&lt;mi&gt;e&lt;/mi&gt;&lt;/mrow&gt;&lt;/msub&gt;&lt;mo&gt;+&lt;/mo&gt;&lt;mi&gt;&amp;#x3B1;&lt;/mi&gt;&lt;msub&gt;&lt;mi&gt;S&lt;/mi&gt;&lt;mrow&gt;&lt;mi&gt;s&lt;/mi&gt;&lt;mi&gt;p&lt;/mi&gt;&lt;mi&gt;a&lt;/mi&gt;&lt;mi&gt;r&lt;/mi&gt;&lt;mi&gt;s&lt;/mi&gt;&lt;mi&gt;e&lt;/mi&gt;&lt;/mrow&gt;&lt;/msub&gt;&lt;/mstyle&gt;&lt;/math&gt;&quot;,&quot;truncated&quot;:false}" title="S 下标 f i n a l 结束下标 等于 S 下标 d e n s e 结束下标 加 alpha （ 小写 ） S 下标 s p a r s e 结束下标"/>
          <p:cNvPicPr preferRelativeResize="0"/>
          <p:nvPr/>
        </p:nvPicPr>
        <p:blipFill>
          <a:blip r:embed="rId3">
            <a:alphaModFix/>
          </a:blip>
          <a:stretch>
            <a:fillRect/>
          </a:stretch>
        </p:blipFill>
        <p:spPr>
          <a:xfrm>
            <a:off x="2418250" y="3307600"/>
            <a:ext cx="2153751" cy="270600"/>
          </a:xfrm>
          <a:prstGeom prst="rect">
            <a:avLst/>
          </a:prstGeom>
          <a:noFill/>
          <a:ln>
            <a:noFill/>
          </a:ln>
        </p:spPr>
      </p:pic>
      <p:sp>
        <p:nvSpPr>
          <p:cNvPr id="5392" name="Google Shape;5392;p340"/>
          <p:cNvSpPr txBox="1"/>
          <p:nvPr/>
        </p:nvSpPr>
        <p:spPr>
          <a:xfrm>
            <a:off x="381000" y="3698084"/>
            <a:ext cx="9411600" cy="114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400"/>
              </a:spcBef>
              <a:spcAft>
                <a:spcPts val="0"/>
              </a:spcAft>
              <a:buNone/>
            </a:pPr>
            <a:r>
              <a:rPr lang="zh-CN" sz="900">
                <a:latin typeface="Montserrat"/>
                <a:ea typeface="Montserrat"/>
                <a:cs typeface="Montserrat"/>
                <a:sym typeface="Montserrat"/>
              </a:rPr>
              <a:t>BERT-based Dense Retrievers Require Interpolation with BM25 for Effective Passage Retrieval. Wang, Zhuang, Zuccon. ICTIR 2021 </a:t>
            </a:r>
            <a:endParaRPr sz="900">
              <a:latin typeface="Montserrat"/>
              <a:ea typeface="Montserrat"/>
              <a:cs typeface="Montserrat"/>
              <a:sym typeface="Montserrat"/>
            </a:endParaRPr>
          </a:p>
          <a:p>
            <a:pPr marL="0" lvl="0" indent="0" algn="l" rtl="0">
              <a:lnSpc>
                <a:spcPct val="120000"/>
              </a:lnSpc>
              <a:spcBef>
                <a:spcPts val="600"/>
              </a:spcBef>
              <a:spcAft>
                <a:spcPts val="0"/>
              </a:spcAft>
              <a:buNone/>
            </a:pPr>
            <a:r>
              <a:rPr lang="zh-CN" sz="900">
                <a:uFill>
                  <a:noFill/>
                </a:uFill>
                <a:latin typeface="Montserrat"/>
                <a:ea typeface="Montserrat"/>
                <a:cs typeface="Montserrat"/>
                <a:sym typeface="Montserrat"/>
              </a:rPr>
              <a:t>In-Batch Negatives for Knowledge Distillation with Tightly-Coupled Teachers for Dense Retrieval</a:t>
            </a:r>
            <a:r>
              <a:rPr lang="zh-CN" sz="900">
                <a:latin typeface="Montserrat"/>
                <a:ea typeface="Montserrat"/>
                <a:cs typeface="Montserrat"/>
                <a:sym typeface="Montserrat"/>
              </a:rPr>
              <a:t>. </a:t>
            </a:r>
            <a:r>
              <a:rPr lang="zh-CN" sz="900">
                <a:uFill>
                  <a:noFill/>
                </a:uFill>
                <a:latin typeface="Montserrat"/>
                <a:ea typeface="Montserrat"/>
                <a:cs typeface="Montserrat"/>
                <a:sym typeface="Montserrat"/>
              </a:rPr>
              <a:t>Lin</a:t>
            </a:r>
            <a:r>
              <a:rPr lang="zh-CN" sz="900">
                <a:latin typeface="Montserrat"/>
                <a:ea typeface="Montserrat"/>
                <a:cs typeface="Montserrat"/>
                <a:sym typeface="Montserrat"/>
              </a:rPr>
              <a:t>, </a:t>
            </a:r>
            <a:r>
              <a:rPr lang="zh-CN" sz="900">
                <a:uFill>
                  <a:noFill/>
                </a:uFill>
                <a:latin typeface="Montserrat"/>
                <a:ea typeface="Montserrat"/>
                <a:cs typeface="Montserrat"/>
                <a:sym typeface="Montserrat"/>
              </a:rPr>
              <a:t>Yang</a:t>
            </a:r>
            <a:r>
              <a:rPr lang="zh-CN" sz="900">
                <a:latin typeface="Montserrat"/>
                <a:ea typeface="Montserrat"/>
                <a:cs typeface="Montserrat"/>
                <a:sym typeface="Montserrat"/>
              </a:rPr>
              <a:t>, Lin. Repl4nlp 2021.</a:t>
            </a:r>
            <a:endParaRPr sz="900">
              <a:latin typeface="Montserrat"/>
              <a:ea typeface="Montserrat"/>
              <a:cs typeface="Montserrat"/>
              <a:sym typeface="Montserrat"/>
            </a:endParaRPr>
          </a:p>
          <a:p>
            <a:pPr marL="0" lvl="0" indent="0" algn="l" rtl="0">
              <a:lnSpc>
                <a:spcPct val="115000"/>
              </a:lnSpc>
              <a:spcBef>
                <a:spcPts val="400"/>
              </a:spcBef>
              <a:spcAft>
                <a:spcPts val="0"/>
              </a:spcAft>
              <a:buNone/>
            </a:pPr>
            <a:r>
              <a:rPr lang="zh-CN" sz="900">
                <a:latin typeface="Montserrat"/>
                <a:ea typeface="Montserrat"/>
                <a:cs typeface="Montserrat"/>
                <a:sym typeface="Montserrat"/>
              </a:rPr>
              <a:t>A Few Brief Notes on DeepImpact, COIL, and a Conceptual Framework for Information Retrieval Techniques. Lin, Yang, Lin. Arxiv</a:t>
            </a:r>
            <a:endParaRPr sz="900">
              <a:latin typeface="Montserrat"/>
              <a:ea typeface="Montserrat"/>
              <a:cs typeface="Montserrat"/>
              <a:sym typeface="Montserrat"/>
            </a:endParaRPr>
          </a:p>
          <a:p>
            <a:pPr marL="0" lvl="0" indent="0" algn="l" rtl="0">
              <a:lnSpc>
                <a:spcPct val="91283"/>
              </a:lnSpc>
              <a:spcBef>
                <a:spcPts val="600"/>
              </a:spcBef>
              <a:spcAft>
                <a:spcPts val="0"/>
              </a:spcAft>
              <a:buNone/>
            </a:pPr>
            <a:r>
              <a:rPr lang="zh-CN" sz="900">
                <a:latin typeface="Montserrat"/>
                <a:ea typeface="Montserrat"/>
                <a:cs typeface="Montserrat"/>
                <a:sym typeface="Montserrat"/>
              </a:rPr>
              <a:t>A Proposed Conceptual Framework for a Representational Approach to Information Retrieval. Lin. SIGIR Forum 2021.</a:t>
            </a:r>
            <a:endParaRPr sz="4150" b="1">
              <a:solidFill>
                <a:schemeClr val="dk2"/>
              </a:solidFill>
              <a:highlight>
                <a:srgbClr val="FFFFFF"/>
              </a:highlight>
            </a:endParaRPr>
          </a:p>
          <a:p>
            <a:pPr marL="0" lvl="0" indent="0" algn="l" rtl="0">
              <a:lnSpc>
                <a:spcPct val="115000"/>
              </a:lnSpc>
              <a:spcBef>
                <a:spcPts val="90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
        <p:nvSpPr>
          <p:cNvPr id="5393" name="Google Shape;5393;p34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298</a:t>
            </a:fld>
            <a:endParaRP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5397"/>
        <p:cNvGrpSpPr/>
        <p:nvPr/>
      </p:nvGrpSpPr>
      <p:grpSpPr>
        <a:xfrm>
          <a:off x="0" y="0"/>
          <a:ext cx="0" cy="0"/>
          <a:chOff x="0" y="0"/>
          <a:chExt cx="0" cy="0"/>
        </a:xfrm>
      </p:grpSpPr>
      <p:sp>
        <p:nvSpPr>
          <p:cNvPr id="5398" name="Google Shape;5398;p34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Hybrid dense-sparse performance</a:t>
            </a:r>
            <a:endParaRPr>
              <a:solidFill>
                <a:srgbClr val="611BB8"/>
              </a:solidFill>
            </a:endParaRPr>
          </a:p>
        </p:txBody>
      </p:sp>
      <p:sp>
        <p:nvSpPr>
          <p:cNvPr id="5399" name="Google Shape;5399;p341"/>
          <p:cNvSpPr txBox="1">
            <a:spLocks noGrp="1"/>
          </p:cNvSpPr>
          <p:nvPr>
            <p:ph type="body" idx="1"/>
          </p:nvPr>
        </p:nvSpPr>
        <p:spPr>
          <a:xfrm>
            <a:off x="311700" y="1152475"/>
            <a:ext cx="37035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a:solidFill>
                  <a:schemeClr val="dk2"/>
                </a:solidFill>
              </a:rPr>
              <a:t>Dataset: MSMARCO</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Metric: MRR@10</a:t>
            </a:r>
            <a:endParaRPr>
              <a:solidFill>
                <a:schemeClr val="dk2"/>
              </a:solidFill>
            </a:endParaRPr>
          </a:p>
          <a:p>
            <a:pPr marL="457200" lvl="0" indent="-342900" algn="l" rtl="0">
              <a:spcBef>
                <a:spcPts val="0"/>
              </a:spcBef>
              <a:spcAft>
                <a:spcPts val="0"/>
              </a:spcAft>
              <a:buClr>
                <a:schemeClr val="dk1"/>
              </a:buClr>
              <a:buSzPts val="1800"/>
              <a:buChar char="●"/>
            </a:pPr>
            <a:r>
              <a:rPr lang="zh-CN">
                <a:solidFill>
                  <a:schemeClr val="dk1"/>
                </a:solidFill>
              </a:rPr>
              <a:t>BM25 performs not so well on MSMARCO.</a:t>
            </a:r>
            <a:endParaRPr>
              <a:solidFill>
                <a:schemeClr val="dk1"/>
              </a:solidFill>
            </a:endParaRPr>
          </a:p>
          <a:p>
            <a:pPr marL="457200" lvl="0" indent="0" algn="l" rtl="0">
              <a:spcBef>
                <a:spcPts val="1200"/>
              </a:spcBef>
              <a:spcAft>
                <a:spcPts val="1200"/>
              </a:spcAft>
              <a:buNone/>
            </a:pPr>
            <a:endParaRPr>
              <a:solidFill>
                <a:schemeClr val="dk2"/>
              </a:solidFill>
            </a:endParaRPr>
          </a:p>
        </p:txBody>
      </p:sp>
      <p:cxnSp>
        <p:nvCxnSpPr>
          <p:cNvPr id="5400" name="Google Shape;5400;p34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401" name="Google Shape;5401;p34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299</a:t>
            </a:fld>
            <a:endParaRPr/>
          </a:p>
        </p:txBody>
      </p:sp>
      <p:graphicFrame>
        <p:nvGraphicFramePr>
          <p:cNvPr id="5402" name="Google Shape;5402;p341"/>
          <p:cNvGraphicFramePr/>
          <p:nvPr/>
        </p:nvGraphicFramePr>
        <p:xfrm>
          <a:off x="4015200" y="1152475"/>
          <a:ext cx="4817100" cy="929610"/>
        </p:xfrm>
        <a:graphic>
          <a:graphicData uri="http://schemas.openxmlformats.org/drawingml/2006/table">
            <a:tbl>
              <a:tblPr>
                <a:noFill/>
                <a:tableStyleId>{A134EB8B-E915-435F-AA6A-CB131EBE8F9E}</a:tableStyleId>
              </a:tblPr>
              <a:tblGrid>
                <a:gridCol w="2481600">
                  <a:extLst>
                    <a:ext uri="{9D8B030D-6E8A-4147-A177-3AD203B41FA5}">
                      <a16:colId xmlns:a16="http://schemas.microsoft.com/office/drawing/2014/main" val="20000"/>
                    </a:ext>
                  </a:extLst>
                </a:gridCol>
                <a:gridCol w="1296000">
                  <a:extLst>
                    <a:ext uri="{9D8B030D-6E8A-4147-A177-3AD203B41FA5}">
                      <a16:colId xmlns:a16="http://schemas.microsoft.com/office/drawing/2014/main" val="20001"/>
                    </a:ext>
                  </a:extLst>
                </a:gridCol>
                <a:gridCol w="1039500">
                  <a:extLst>
                    <a:ext uri="{9D8B030D-6E8A-4147-A177-3AD203B41FA5}">
                      <a16:colId xmlns:a16="http://schemas.microsoft.com/office/drawing/2014/main" val="20002"/>
                    </a:ext>
                  </a:extLst>
                </a:gridCol>
              </a:tblGrid>
              <a:tr h="519175">
                <a:tc>
                  <a:txBody>
                    <a:bodyPr/>
                    <a:lstStyle/>
                    <a:p>
                      <a:pPr marL="0" lvl="0" indent="0" algn="l" rtl="0">
                        <a:spcBef>
                          <a:spcPts val="0"/>
                        </a:spcBef>
                        <a:spcAft>
                          <a:spcPts val="0"/>
                        </a:spcAft>
                        <a:buNone/>
                      </a:pPr>
                      <a:r>
                        <a:rPr lang="zh-CN" sz="1200" b="1"/>
                        <a:t>Unsupervised Sparse Retriever</a:t>
                      </a:r>
                      <a:endParaRPr sz="1200" b="1"/>
                    </a:p>
                  </a:txBody>
                  <a:tcPr marL="91425" marR="91425" marT="91425" marB="91425"/>
                </a:tc>
                <a:tc>
                  <a:txBody>
                    <a:bodyPr/>
                    <a:lstStyle/>
                    <a:p>
                      <a:pPr marL="0" lvl="0" indent="0" algn="l" rtl="0">
                        <a:spcBef>
                          <a:spcPts val="0"/>
                        </a:spcBef>
                        <a:spcAft>
                          <a:spcPts val="0"/>
                        </a:spcAft>
                        <a:buNone/>
                      </a:pPr>
                      <a:r>
                        <a:rPr lang="zh-CN" sz="1200" b="1"/>
                        <a:t>Expansion</a:t>
                      </a:r>
                      <a:endParaRPr sz="1200" b="1"/>
                    </a:p>
                  </a:txBody>
                  <a:tcPr marL="91425" marR="91425" marT="91425" marB="91425"/>
                </a:tc>
                <a:tc>
                  <a:txBody>
                    <a:bodyPr/>
                    <a:lstStyle/>
                    <a:p>
                      <a:pPr marL="0" lvl="0" indent="0" algn="ctr" rtl="0">
                        <a:spcBef>
                          <a:spcPts val="0"/>
                        </a:spcBef>
                        <a:spcAft>
                          <a:spcPts val="0"/>
                        </a:spcAft>
                        <a:buNone/>
                      </a:pPr>
                      <a:r>
                        <a:rPr lang="zh-CN" sz="1200" b="1"/>
                        <a:t>MSMARCO (MRR@10)</a:t>
                      </a:r>
                      <a:endParaRPr sz="12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BM25</a:t>
                      </a:r>
                      <a:endParaRPr sz="1200"/>
                    </a:p>
                  </a:txBody>
                  <a:tcPr marL="91425" marR="91425" marT="91425" marB="91425"/>
                </a:tc>
                <a:tc>
                  <a:txBody>
                    <a:bodyPr/>
                    <a:lstStyle/>
                    <a:p>
                      <a:pPr marL="0" lvl="0" indent="0" algn="l" rtl="0">
                        <a:spcBef>
                          <a:spcPts val="0"/>
                        </a:spcBef>
                        <a:spcAft>
                          <a:spcPts val="0"/>
                        </a:spcAft>
                        <a:buNone/>
                      </a:pPr>
                      <a:r>
                        <a:rPr lang="zh-CN" sz="1200"/>
                        <a:t>None</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18.4</a:t>
                      </a:r>
                      <a:endParaRPr sz="1200"/>
                    </a:p>
                  </a:txBody>
                  <a:tcPr marL="91425" marR="91425" marT="91425" marB="91425"/>
                </a:tc>
                <a:extLst>
                  <a:ext uri="{0D108BD9-81ED-4DB2-BD59-A6C34878D82A}">
                    <a16:rowId xmlns:a16="http://schemas.microsoft.com/office/drawing/2014/main" val="10001"/>
                  </a:ext>
                </a:extLst>
              </a:tr>
            </a:tbl>
          </a:graphicData>
        </a:graphic>
      </p:graphicFrame>
      <p:sp>
        <p:nvSpPr>
          <p:cNvPr id="5403" name="Google Shape;5403;p341"/>
          <p:cNvSpPr txBox="1"/>
          <p:nvPr/>
        </p:nvSpPr>
        <p:spPr>
          <a:xfrm>
            <a:off x="311700" y="4314950"/>
            <a:ext cx="3597600" cy="1141200"/>
          </a:xfrm>
          <a:prstGeom prst="rect">
            <a:avLst/>
          </a:prstGeom>
          <a:noFill/>
          <a:ln>
            <a:noFill/>
          </a:ln>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900">
                <a:latin typeface="Montserrat"/>
                <a:ea typeface="Montserrat"/>
                <a:cs typeface="Montserrat"/>
                <a:sym typeface="Montserrat"/>
              </a:rPr>
              <a:t>A Proposed Conceptual Framework for a Representational Approach to Information Retrieval. Lin. SIGIR Forum 2021.</a:t>
            </a:r>
            <a:endParaRPr sz="4150" b="1">
              <a:solidFill>
                <a:schemeClr val="dk2"/>
              </a:solidFill>
              <a:highlight>
                <a:srgbClr val="FFFFFF"/>
              </a:highlight>
            </a:endParaRPr>
          </a:p>
          <a:p>
            <a:pPr marL="0" lvl="0" indent="0" algn="l" rtl="0">
              <a:lnSpc>
                <a:spcPct val="115000"/>
              </a:lnSpc>
              <a:spcBef>
                <a:spcPts val="90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Your Instructors</a:t>
            </a:r>
            <a:endParaRPr/>
          </a:p>
        </p:txBody>
      </p:sp>
      <p:cxnSp>
        <p:nvCxnSpPr>
          <p:cNvPr id="165" name="Google Shape;165;p3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grpSp>
        <p:nvGrpSpPr>
          <p:cNvPr id="166" name="Google Shape;166;p39"/>
          <p:cNvGrpSpPr/>
          <p:nvPr/>
        </p:nvGrpSpPr>
        <p:grpSpPr>
          <a:xfrm>
            <a:off x="559700" y="3158000"/>
            <a:ext cx="1790700" cy="1857126"/>
            <a:chOff x="6383188" y="1231799"/>
            <a:chExt cx="1790700" cy="1857126"/>
          </a:xfrm>
        </p:grpSpPr>
        <p:pic>
          <p:nvPicPr>
            <p:cNvPr id="167" name="Google Shape;167;p39"/>
            <p:cNvPicPr preferRelativeResize="0"/>
            <p:nvPr/>
          </p:nvPicPr>
          <p:blipFill>
            <a:blip r:embed="rId3">
              <a:alphaModFix/>
            </a:blip>
            <a:stretch>
              <a:fillRect/>
            </a:stretch>
          </p:blipFill>
          <p:spPr>
            <a:xfrm>
              <a:off x="6627037" y="1231799"/>
              <a:ext cx="1303025" cy="1303025"/>
            </a:xfrm>
            <a:prstGeom prst="rect">
              <a:avLst/>
            </a:prstGeom>
            <a:noFill/>
            <a:ln>
              <a:noFill/>
            </a:ln>
          </p:spPr>
        </p:pic>
        <p:sp>
          <p:nvSpPr>
            <p:cNvPr id="168" name="Google Shape;168;p39"/>
            <p:cNvSpPr txBox="1"/>
            <p:nvPr/>
          </p:nvSpPr>
          <p:spPr>
            <a:xfrm>
              <a:off x="6383188" y="2534825"/>
              <a:ext cx="1790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b="1">
                  <a:solidFill>
                    <a:schemeClr val="lt2"/>
                  </a:solidFill>
                  <a:latin typeface="Source Sans Pro"/>
                  <a:ea typeface="Source Sans Pro"/>
                  <a:cs typeface="Source Sans Pro"/>
                  <a:sym typeface="Source Sans Pro"/>
                </a:rPr>
                <a:t>Sean MacAvaney</a:t>
              </a:r>
              <a:endParaRPr sz="1200" b="1">
                <a:solidFill>
                  <a:schemeClr val="lt2"/>
                </a:solidFill>
                <a:latin typeface="Source Sans Pro"/>
                <a:ea typeface="Source Sans Pro"/>
                <a:cs typeface="Source Sans Pro"/>
                <a:sym typeface="Source Sans Pro"/>
              </a:endParaRPr>
            </a:p>
            <a:p>
              <a:pPr marL="0" lvl="0" indent="0" algn="ctr" rtl="0">
                <a:spcBef>
                  <a:spcPts val="0"/>
                </a:spcBef>
                <a:spcAft>
                  <a:spcPts val="0"/>
                </a:spcAft>
                <a:buNone/>
              </a:pPr>
              <a:r>
                <a:rPr lang="zh-CN" sz="1200">
                  <a:solidFill>
                    <a:schemeClr val="lt2"/>
                  </a:solidFill>
                  <a:latin typeface="Source Sans Pro"/>
                  <a:ea typeface="Source Sans Pro"/>
                  <a:cs typeface="Source Sans Pro"/>
                  <a:sym typeface="Source Sans Pro"/>
                </a:rPr>
                <a:t>University of Glasgow</a:t>
              </a:r>
              <a:endParaRPr sz="1200">
                <a:solidFill>
                  <a:schemeClr val="lt2"/>
                </a:solidFill>
                <a:latin typeface="Source Sans Pro"/>
                <a:ea typeface="Source Sans Pro"/>
                <a:cs typeface="Source Sans Pro"/>
                <a:sym typeface="Source Sans Pro"/>
              </a:endParaRPr>
            </a:p>
          </p:txBody>
        </p:sp>
      </p:grpSp>
      <p:grpSp>
        <p:nvGrpSpPr>
          <p:cNvPr id="169" name="Google Shape;169;p39"/>
          <p:cNvGrpSpPr/>
          <p:nvPr/>
        </p:nvGrpSpPr>
        <p:grpSpPr>
          <a:xfrm>
            <a:off x="4970633" y="3158001"/>
            <a:ext cx="1790700" cy="1857125"/>
            <a:chOff x="1780125" y="3260375"/>
            <a:chExt cx="1790700" cy="1857125"/>
          </a:xfrm>
        </p:grpSpPr>
        <p:pic>
          <p:nvPicPr>
            <p:cNvPr id="170" name="Google Shape;170;p39"/>
            <p:cNvPicPr preferRelativeResize="0"/>
            <p:nvPr/>
          </p:nvPicPr>
          <p:blipFill>
            <a:blip r:embed="rId4">
              <a:alphaModFix/>
            </a:blip>
            <a:stretch>
              <a:fillRect/>
            </a:stretch>
          </p:blipFill>
          <p:spPr>
            <a:xfrm>
              <a:off x="2023975" y="3260375"/>
              <a:ext cx="1303025" cy="1303025"/>
            </a:xfrm>
            <a:prstGeom prst="rect">
              <a:avLst/>
            </a:prstGeom>
            <a:noFill/>
            <a:ln>
              <a:noFill/>
            </a:ln>
          </p:spPr>
        </p:pic>
        <p:sp>
          <p:nvSpPr>
            <p:cNvPr id="171" name="Google Shape;171;p39"/>
            <p:cNvSpPr txBox="1"/>
            <p:nvPr/>
          </p:nvSpPr>
          <p:spPr>
            <a:xfrm>
              <a:off x="1780125" y="4563400"/>
              <a:ext cx="1790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b="1">
                  <a:solidFill>
                    <a:schemeClr val="lt2"/>
                  </a:solidFill>
                  <a:latin typeface="Source Sans Pro"/>
                  <a:ea typeface="Source Sans Pro"/>
                  <a:cs typeface="Source Sans Pro"/>
                  <a:sym typeface="Source Sans Pro"/>
                </a:rPr>
                <a:t>Thống Nguyen</a:t>
              </a:r>
              <a:endParaRPr sz="1200" b="1">
                <a:solidFill>
                  <a:schemeClr val="lt2"/>
                </a:solidFill>
                <a:latin typeface="Source Sans Pro"/>
                <a:ea typeface="Source Sans Pro"/>
                <a:cs typeface="Source Sans Pro"/>
                <a:sym typeface="Source Sans Pro"/>
              </a:endParaRPr>
            </a:p>
            <a:p>
              <a:pPr marL="0" lvl="0" indent="0" algn="ctr" rtl="0">
                <a:spcBef>
                  <a:spcPts val="0"/>
                </a:spcBef>
                <a:spcAft>
                  <a:spcPts val="0"/>
                </a:spcAft>
                <a:buNone/>
              </a:pPr>
              <a:r>
                <a:rPr lang="zh-CN" sz="1200">
                  <a:solidFill>
                    <a:schemeClr val="lt2"/>
                  </a:solidFill>
                  <a:latin typeface="Source Sans Pro"/>
                  <a:ea typeface="Source Sans Pro"/>
                  <a:cs typeface="Source Sans Pro"/>
                  <a:sym typeface="Source Sans Pro"/>
                </a:rPr>
                <a:t>University of Amsterdam</a:t>
              </a:r>
              <a:endParaRPr sz="1200">
                <a:solidFill>
                  <a:schemeClr val="lt2"/>
                </a:solidFill>
                <a:latin typeface="Source Sans Pro"/>
                <a:ea typeface="Source Sans Pro"/>
                <a:cs typeface="Source Sans Pro"/>
                <a:sym typeface="Source Sans Pro"/>
              </a:endParaRPr>
            </a:p>
          </p:txBody>
        </p:sp>
      </p:grpSp>
      <p:grpSp>
        <p:nvGrpSpPr>
          <p:cNvPr id="172" name="Google Shape;172;p39"/>
          <p:cNvGrpSpPr/>
          <p:nvPr/>
        </p:nvGrpSpPr>
        <p:grpSpPr>
          <a:xfrm>
            <a:off x="500901" y="1111763"/>
            <a:ext cx="1929600" cy="2049974"/>
            <a:chOff x="381001" y="1231801"/>
            <a:chExt cx="1929600" cy="2049974"/>
          </a:xfrm>
        </p:grpSpPr>
        <p:pic>
          <p:nvPicPr>
            <p:cNvPr id="173" name="Google Shape;173;p39"/>
            <p:cNvPicPr preferRelativeResize="0"/>
            <p:nvPr/>
          </p:nvPicPr>
          <p:blipFill>
            <a:blip r:embed="rId5">
              <a:alphaModFix/>
            </a:blip>
            <a:stretch>
              <a:fillRect/>
            </a:stretch>
          </p:blipFill>
          <p:spPr>
            <a:xfrm>
              <a:off x="694300" y="1231801"/>
              <a:ext cx="1303025" cy="1303025"/>
            </a:xfrm>
            <a:prstGeom prst="rect">
              <a:avLst/>
            </a:prstGeom>
            <a:noFill/>
            <a:ln>
              <a:noFill/>
            </a:ln>
          </p:spPr>
        </p:pic>
        <p:sp>
          <p:nvSpPr>
            <p:cNvPr id="174" name="Google Shape;174;p39"/>
            <p:cNvSpPr txBox="1"/>
            <p:nvPr/>
          </p:nvSpPr>
          <p:spPr>
            <a:xfrm>
              <a:off x="381001" y="2542875"/>
              <a:ext cx="1929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b="1">
                  <a:solidFill>
                    <a:schemeClr val="lt2"/>
                  </a:solidFill>
                  <a:latin typeface="Source Sans Pro"/>
                  <a:ea typeface="Source Sans Pro"/>
                  <a:cs typeface="Source Sans Pro"/>
                  <a:sym typeface="Source Sans Pro"/>
                </a:rPr>
                <a:t>Andrew Yates</a:t>
              </a:r>
              <a:endParaRPr sz="1200" b="1">
                <a:solidFill>
                  <a:schemeClr val="lt2"/>
                </a:solidFill>
                <a:latin typeface="Source Sans Pro"/>
                <a:ea typeface="Source Sans Pro"/>
                <a:cs typeface="Source Sans Pro"/>
                <a:sym typeface="Source Sans Pro"/>
              </a:endParaRPr>
            </a:p>
            <a:p>
              <a:pPr marL="0" lvl="0" indent="0" algn="ctr" rtl="0">
                <a:spcBef>
                  <a:spcPts val="0"/>
                </a:spcBef>
                <a:spcAft>
                  <a:spcPts val="0"/>
                </a:spcAft>
                <a:buNone/>
              </a:pPr>
              <a:r>
                <a:rPr lang="zh-CN" sz="1200">
                  <a:solidFill>
                    <a:schemeClr val="lt2"/>
                  </a:solidFill>
                  <a:latin typeface="Source Sans Pro"/>
                  <a:ea typeface="Source Sans Pro"/>
                  <a:cs typeface="Source Sans Pro"/>
                  <a:sym typeface="Source Sans Pro"/>
                </a:rPr>
                <a:t>Johns Hopkins University</a:t>
              </a:r>
              <a:br>
                <a:rPr lang="zh-CN" sz="1200">
                  <a:solidFill>
                    <a:schemeClr val="lt2"/>
                  </a:solidFill>
                  <a:latin typeface="Source Sans Pro"/>
                  <a:ea typeface="Source Sans Pro"/>
                  <a:cs typeface="Source Sans Pro"/>
                  <a:sym typeface="Source Sans Pro"/>
                </a:rPr>
              </a:br>
              <a:r>
                <a:rPr lang="zh-CN" sz="1200">
                  <a:solidFill>
                    <a:schemeClr val="lt2"/>
                  </a:solidFill>
                  <a:latin typeface="Source Sans Pro"/>
                  <a:ea typeface="Source Sans Pro"/>
                  <a:cs typeface="Source Sans Pro"/>
                  <a:sym typeface="Source Sans Pro"/>
                </a:rPr>
                <a:t>HLTCOE</a:t>
              </a:r>
              <a:endParaRPr sz="1200">
                <a:solidFill>
                  <a:schemeClr val="lt2"/>
                </a:solidFill>
                <a:latin typeface="Source Sans Pro"/>
                <a:ea typeface="Source Sans Pro"/>
                <a:cs typeface="Source Sans Pro"/>
                <a:sym typeface="Source Sans Pro"/>
              </a:endParaRPr>
            </a:p>
          </p:txBody>
        </p:sp>
      </p:grpSp>
      <p:grpSp>
        <p:nvGrpSpPr>
          <p:cNvPr id="175" name="Google Shape;175;p39"/>
          <p:cNvGrpSpPr/>
          <p:nvPr/>
        </p:nvGrpSpPr>
        <p:grpSpPr>
          <a:xfrm>
            <a:off x="2687551" y="1128862"/>
            <a:ext cx="1929600" cy="1848075"/>
            <a:chOff x="2885938" y="1275150"/>
            <a:chExt cx="1929600" cy="1848075"/>
          </a:xfrm>
        </p:grpSpPr>
        <p:pic>
          <p:nvPicPr>
            <p:cNvPr id="176" name="Google Shape;176;p39"/>
            <p:cNvPicPr preferRelativeResize="0"/>
            <p:nvPr/>
          </p:nvPicPr>
          <p:blipFill>
            <a:blip r:embed="rId6">
              <a:alphaModFix/>
            </a:blip>
            <a:stretch>
              <a:fillRect/>
            </a:stretch>
          </p:blipFill>
          <p:spPr>
            <a:xfrm>
              <a:off x="3199225" y="1275150"/>
              <a:ext cx="1303025" cy="1303025"/>
            </a:xfrm>
            <a:prstGeom prst="rect">
              <a:avLst/>
            </a:prstGeom>
            <a:noFill/>
            <a:ln>
              <a:noFill/>
            </a:ln>
          </p:spPr>
        </p:pic>
        <p:sp>
          <p:nvSpPr>
            <p:cNvPr id="177" name="Google Shape;177;p39"/>
            <p:cNvSpPr txBox="1"/>
            <p:nvPr/>
          </p:nvSpPr>
          <p:spPr>
            <a:xfrm>
              <a:off x="2885938" y="2569125"/>
              <a:ext cx="1929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b="1">
                  <a:solidFill>
                    <a:schemeClr val="lt2"/>
                  </a:solidFill>
                  <a:latin typeface="Source Sans Pro"/>
                  <a:ea typeface="Source Sans Pro"/>
                  <a:cs typeface="Source Sans Pro"/>
                  <a:sym typeface="Source Sans Pro"/>
                </a:rPr>
                <a:t>Carlos Lassance</a:t>
              </a:r>
              <a:endParaRPr sz="1200" b="1">
                <a:solidFill>
                  <a:schemeClr val="lt2"/>
                </a:solidFill>
                <a:latin typeface="Source Sans Pro"/>
                <a:ea typeface="Source Sans Pro"/>
                <a:cs typeface="Source Sans Pro"/>
                <a:sym typeface="Source Sans Pro"/>
              </a:endParaRPr>
            </a:p>
            <a:p>
              <a:pPr marL="0" lvl="0" indent="0" algn="ctr" rtl="0">
                <a:spcBef>
                  <a:spcPts val="0"/>
                </a:spcBef>
                <a:spcAft>
                  <a:spcPts val="0"/>
                </a:spcAft>
                <a:buNone/>
              </a:pPr>
              <a:r>
                <a:rPr lang="zh-CN" sz="1200">
                  <a:solidFill>
                    <a:schemeClr val="lt2"/>
                  </a:solidFill>
                  <a:latin typeface="Source Sans Pro"/>
                  <a:ea typeface="Source Sans Pro"/>
                  <a:cs typeface="Source Sans Pro"/>
                  <a:sym typeface="Source Sans Pro"/>
                </a:rPr>
                <a:t>Cohere</a:t>
              </a:r>
              <a:endParaRPr sz="1200">
                <a:solidFill>
                  <a:schemeClr val="lt2"/>
                </a:solidFill>
                <a:latin typeface="Source Sans Pro"/>
                <a:ea typeface="Source Sans Pro"/>
                <a:cs typeface="Source Sans Pro"/>
                <a:sym typeface="Source Sans Pro"/>
              </a:endParaRPr>
            </a:p>
          </p:txBody>
        </p:sp>
      </p:grpSp>
      <p:grpSp>
        <p:nvGrpSpPr>
          <p:cNvPr id="178" name="Google Shape;178;p39"/>
          <p:cNvGrpSpPr/>
          <p:nvPr/>
        </p:nvGrpSpPr>
        <p:grpSpPr>
          <a:xfrm>
            <a:off x="7106650" y="3158001"/>
            <a:ext cx="1790700" cy="1857125"/>
            <a:chOff x="4947725" y="3260375"/>
            <a:chExt cx="1790700" cy="1857125"/>
          </a:xfrm>
        </p:grpSpPr>
        <p:sp>
          <p:nvSpPr>
            <p:cNvPr id="179" name="Google Shape;179;p39"/>
            <p:cNvSpPr txBox="1"/>
            <p:nvPr/>
          </p:nvSpPr>
          <p:spPr>
            <a:xfrm>
              <a:off x="4947725" y="4563400"/>
              <a:ext cx="1790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b="1">
                  <a:solidFill>
                    <a:schemeClr val="lt2"/>
                  </a:solidFill>
                  <a:latin typeface="Source Sans Pro"/>
                  <a:ea typeface="Source Sans Pro"/>
                  <a:cs typeface="Source Sans Pro"/>
                  <a:sym typeface="Source Sans Pro"/>
                </a:rPr>
                <a:t>Yibin Lei</a:t>
              </a:r>
              <a:endParaRPr sz="1200" b="1">
                <a:solidFill>
                  <a:schemeClr val="lt2"/>
                </a:solidFill>
                <a:latin typeface="Source Sans Pro"/>
                <a:ea typeface="Source Sans Pro"/>
                <a:cs typeface="Source Sans Pro"/>
                <a:sym typeface="Source Sans Pro"/>
              </a:endParaRPr>
            </a:p>
            <a:p>
              <a:pPr marL="0" lvl="0" indent="0" algn="ctr" rtl="0">
                <a:spcBef>
                  <a:spcPts val="0"/>
                </a:spcBef>
                <a:spcAft>
                  <a:spcPts val="0"/>
                </a:spcAft>
                <a:buNone/>
              </a:pPr>
              <a:r>
                <a:rPr lang="zh-CN" sz="1200">
                  <a:solidFill>
                    <a:schemeClr val="lt2"/>
                  </a:solidFill>
                  <a:latin typeface="Source Sans Pro"/>
                  <a:ea typeface="Source Sans Pro"/>
                  <a:cs typeface="Source Sans Pro"/>
                  <a:sym typeface="Source Sans Pro"/>
                </a:rPr>
                <a:t>University of Amsterdam</a:t>
              </a:r>
              <a:endParaRPr sz="1200">
                <a:solidFill>
                  <a:schemeClr val="lt2"/>
                </a:solidFill>
                <a:latin typeface="Source Sans Pro"/>
                <a:ea typeface="Source Sans Pro"/>
                <a:cs typeface="Source Sans Pro"/>
                <a:sym typeface="Source Sans Pro"/>
              </a:endParaRPr>
            </a:p>
          </p:txBody>
        </p:sp>
        <p:pic>
          <p:nvPicPr>
            <p:cNvPr id="180" name="Google Shape;180;p39"/>
            <p:cNvPicPr preferRelativeResize="0"/>
            <p:nvPr/>
          </p:nvPicPr>
          <p:blipFill>
            <a:blip r:embed="rId7">
              <a:alphaModFix/>
            </a:blip>
            <a:stretch>
              <a:fillRect/>
            </a:stretch>
          </p:blipFill>
          <p:spPr>
            <a:xfrm>
              <a:off x="5234819" y="3260375"/>
              <a:ext cx="1216496" cy="1303025"/>
            </a:xfrm>
            <a:prstGeom prst="rect">
              <a:avLst/>
            </a:prstGeom>
            <a:noFill/>
            <a:ln>
              <a:noFill/>
            </a:ln>
          </p:spPr>
        </p:pic>
      </p:grpSp>
      <p:grpSp>
        <p:nvGrpSpPr>
          <p:cNvPr id="181" name="Google Shape;181;p39"/>
          <p:cNvGrpSpPr/>
          <p:nvPr/>
        </p:nvGrpSpPr>
        <p:grpSpPr>
          <a:xfrm>
            <a:off x="2695717" y="3149951"/>
            <a:ext cx="1929600" cy="1865174"/>
            <a:chOff x="5975151" y="3016250"/>
            <a:chExt cx="1929600" cy="1865174"/>
          </a:xfrm>
        </p:grpSpPr>
        <p:pic>
          <p:nvPicPr>
            <p:cNvPr id="182" name="Google Shape;182;p39"/>
            <p:cNvPicPr preferRelativeResize="0"/>
            <p:nvPr/>
          </p:nvPicPr>
          <p:blipFill rotWithShape="1">
            <a:blip r:embed="rId8">
              <a:alphaModFix/>
            </a:blip>
            <a:srcRect l="20953" t="14413" r="14413" b="20953"/>
            <a:stretch/>
          </p:blipFill>
          <p:spPr>
            <a:xfrm>
              <a:off x="6295875" y="3016250"/>
              <a:ext cx="1294375" cy="1294375"/>
            </a:xfrm>
            <a:prstGeom prst="rect">
              <a:avLst/>
            </a:prstGeom>
            <a:noFill/>
            <a:ln>
              <a:noFill/>
            </a:ln>
          </p:spPr>
        </p:pic>
        <p:sp>
          <p:nvSpPr>
            <p:cNvPr id="183" name="Google Shape;183;p39"/>
            <p:cNvSpPr txBox="1"/>
            <p:nvPr/>
          </p:nvSpPr>
          <p:spPr>
            <a:xfrm>
              <a:off x="5975151" y="4327324"/>
              <a:ext cx="1929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2"/>
                </a:buClr>
                <a:buSzPts val="1100"/>
                <a:buFont typeface="Arial"/>
                <a:buNone/>
              </a:pPr>
              <a:r>
                <a:rPr lang="zh-CN" sz="1200" b="1">
                  <a:solidFill>
                    <a:schemeClr val="lt2"/>
                  </a:solidFill>
                  <a:latin typeface="Source Sans Pro"/>
                  <a:ea typeface="Source Sans Pro"/>
                  <a:cs typeface="Source Sans Pro"/>
                  <a:sym typeface="Source Sans Pro"/>
                </a:rPr>
                <a:t>Siddharth Singh</a:t>
              </a:r>
              <a:endParaRPr sz="1200" b="1">
                <a:solidFill>
                  <a:schemeClr val="lt2"/>
                </a:solidFill>
                <a:latin typeface="Source Sans Pro"/>
                <a:ea typeface="Source Sans Pro"/>
                <a:cs typeface="Source Sans Pro"/>
                <a:sym typeface="Source Sans Pro"/>
              </a:endParaRPr>
            </a:p>
            <a:p>
              <a:pPr marL="0" lvl="0" indent="0" algn="ctr" rtl="0">
                <a:spcBef>
                  <a:spcPts val="0"/>
                </a:spcBef>
                <a:spcAft>
                  <a:spcPts val="0"/>
                </a:spcAft>
                <a:buClr>
                  <a:schemeClr val="dk2"/>
                </a:buClr>
                <a:buSzPts val="1100"/>
                <a:buFont typeface="Arial"/>
                <a:buNone/>
              </a:pPr>
              <a:r>
                <a:rPr lang="zh-CN" sz="1200">
                  <a:solidFill>
                    <a:schemeClr val="lt2"/>
                  </a:solidFill>
                  <a:latin typeface="Source Sans Pro"/>
                  <a:ea typeface="Source Sans Pro"/>
                  <a:cs typeface="Source Sans Pro"/>
                  <a:sym typeface="Source Sans Pro"/>
                </a:rPr>
                <a:t>University of Amsterdam</a:t>
              </a:r>
              <a:endParaRPr sz="1200">
                <a:solidFill>
                  <a:schemeClr val="lt2"/>
                </a:solidFill>
                <a:latin typeface="Source Sans Pro"/>
                <a:ea typeface="Source Sans Pro"/>
                <a:cs typeface="Source Sans Pro"/>
                <a:sym typeface="Source Sans Pro"/>
              </a:endParaRPr>
            </a:p>
          </p:txBody>
        </p:sp>
      </p:grpSp>
      <p:grpSp>
        <p:nvGrpSpPr>
          <p:cNvPr id="184" name="Google Shape;184;p39"/>
          <p:cNvGrpSpPr/>
          <p:nvPr/>
        </p:nvGrpSpPr>
        <p:grpSpPr>
          <a:xfrm>
            <a:off x="7060851" y="1146138"/>
            <a:ext cx="1929600" cy="2015599"/>
            <a:chOff x="1323876" y="3133275"/>
            <a:chExt cx="1929600" cy="2015599"/>
          </a:xfrm>
        </p:grpSpPr>
        <p:sp>
          <p:nvSpPr>
            <p:cNvPr id="185" name="Google Shape;185;p39"/>
            <p:cNvSpPr txBox="1"/>
            <p:nvPr/>
          </p:nvSpPr>
          <p:spPr>
            <a:xfrm>
              <a:off x="1323876" y="4409974"/>
              <a:ext cx="1929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b="1">
                  <a:solidFill>
                    <a:schemeClr val="lt2"/>
                  </a:solidFill>
                  <a:latin typeface="Source Sans Pro"/>
                  <a:ea typeface="Source Sans Pro"/>
                  <a:cs typeface="Source Sans Pro"/>
                  <a:sym typeface="Source Sans Pro"/>
                </a:rPr>
                <a:t>Eugene Yang</a:t>
              </a:r>
              <a:endParaRPr sz="1200" b="1">
                <a:solidFill>
                  <a:schemeClr val="lt2"/>
                </a:solidFill>
                <a:latin typeface="Source Sans Pro"/>
                <a:ea typeface="Source Sans Pro"/>
                <a:cs typeface="Source Sans Pro"/>
                <a:sym typeface="Source Sans Pro"/>
              </a:endParaRPr>
            </a:p>
            <a:p>
              <a:pPr marL="0" lvl="0" indent="0" algn="ctr" rtl="0">
                <a:spcBef>
                  <a:spcPts val="0"/>
                </a:spcBef>
                <a:spcAft>
                  <a:spcPts val="0"/>
                </a:spcAft>
                <a:buNone/>
              </a:pPr>
              <a:r>
                <a:rPr lang="zh-CN" sz="1200">
                  <a:solidFill>
                    <a:schemeClr val="lt2"/>
                  </a:solidFill>
                  <a:latin typeface="Source Sans Pro"/>
                  <a:ea typeface="Source Sans Pro"/>
                  <a:cs typeface="Source Sans Pro"/>
                  <a:sym typeface="Source Sans Pro"/>
                </a:rPr>
                <a:t>Johns Hopkins University</a:t>
              </a:r>
              <a:br>
                <a:rPr lang="zh-CN" sz="1200">
                  <a:solidFill>
                    <a:schemeClr val="lt2"/>
                  </a:solidFill>
                  <a:latin typeface="Source Sans Pro"/>
                  <a:ea typeface="Source Sans Pro"/>
                  <a:cs typeface="Source Sans Pro"/>
                  <a:sym typeface="Source Sans Pro"/>
                </a:rPr>
              </a:br>
              <a:r>
                <a:rPr lang="zh-CN" sz="1200">
                  <a:solidFill>
                    <a:schemeClr val="lt2"/>
                  </a:solidFill>
                  <a:latin typeface="Source Sans Pro"/>
                  <a:ea typeface="Source Sans Pro"/>
                  <a:cs typeface="Source Sans Pro"/>
                  <a:sym typeface="Source Sans Pro"/>
                </a:rPr>
                <a:t>HLTCOE</a:t>
              </a:r>
              <a:endParaRPr sz="1200">
                <a:solidFill>
                  <a:schemeClr val="lt2"/>
                </a:solidFill>
                <a:latin typeface="Source Sans Pro"/>
                <a:ea typeface="Source Sans Pro"/>
                <a:cs typeface="Source Sans Pro"/>
                <a:sym typeface="Source Sans Pro"/>
              </a:endParaRPr>
            </a:p>
          </p:txBody>
        </p:sp>
        <p:pic>
          <p:nvPicPr>
            <p:cNvPr id="186" name="Google Shape;186;p39"/>
            <p:cNvPicPr preferRelativeResize="0"/>
            <p:nvPr/>
          </p:nvPicPr>
          <p:blipFill>
            <a:blip r:embed="rId9">
              <a:alphaModFix/>
            </a:blip>
            <a:stretch>
              <a:fillRect/>
            </a:stretch>
          </p:blipFill>
          <p:spPr>
            <a:xfrm>
              <a:off x="1744825" y="3133275"/>
              <a:ext cx="1163246" cy="1301600"/>
            </a:xfrm>
            <a:prstGeom prst="rect">
              <a:avLst/>
            </a:prstGeom>
            <a:noFill/>
            <a:ln>
              <a:noFill/>
            </a:ln>
          </p:spPr>
        </p:pic>
      </p:grpSp>
      <p:grpSp>
        <p:nvGrpSpPr>
          <p:cNvPr id="187" name="Google Shape;187;p39"/>
          <p:cNvGrpSpPr/>
          <p:nvPr/>
        </p:nvGrpSpPr>
        <p:grpSpPr>
          <a:xfrm>
            <a:off x="4874201" y="1111763"/>
            <a:ext cx="1929600" cy="1865174"/>
            <a:chOff x="3663151" y="3133275"/>
            <a:chExt cx="1929600" cy="1865174"/>
          </a:xfrm>
        </p:grpSpPr>
        <p:sp>
          <p:nvSpPr>
            <p:cNvPr id="188" name="Google Shape;188;p39"/>
            <p:cNvSpPr txBox="1"/>
            <p:nvPr/>
          </p:nvSpPr>
          <p:spPr>
            <a:xfrm>
              <a:off x="3663151" y="4444349"/>
              <a:ext cx="1929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2"/>
                </a:buClr>
                <a:buSzPts val="1100"/>
                <a:buFont typeface="Arial"/>
                <a:buNone/>
              </a:pPr>
              <a:r>
                <a:rPr lang="zh-CN" sz="1200" b="1">
                  <a:solidFill>
                    <a:schemeClr val="lt2"/>
                  </a:solidFill>
                  <a:latin typeface="Source Sans Pro"/>
                  <a:ea typeface="Source Sans Pro"/>
                  <a:cs typeface="Source Sans Pro"/>
                  <a:sym typeface="Source Sans Pro"/>
                </a:rPr>
                <a:t>Cosimo Rulli</a:t>
              </a:r>
              <a:endParaRPr sz="1200" b="1">
                <a:solidFill>
                  <a:schemeClr val="lt2"/>
                </a:solidFill>
                <a:latin typeface="Source Sans Pro"/>
                <a:ea typeface="Source Sans Pro"/>
                <a:cs typeface="Source Sans Pro"/>
                <a:sym typeface="Source Sans Pro"/>
              </a:endParaRPr>
            </a:p>
            <a:p>
              <a:pPr marL="0" lvl="0" indent="0" algn="ctr" rtl="0">
                <a:spcBef>
                  <a:spcPts val="0"/>
                </a:spcBef>
                <a:spcAft>
                  <a:spcPts val="0"/>
                </a:spcAft>
                <a:buNone/>
              </a:pPr>
              <a:r>
                <a:rPr lang="zh-CN" sz="1200">
                  <a:solidFill>
                    <a:schemeClr val="lt2"/>
                  </a:solidFill>
                  <a:latin typeface="Source Sans Pro"/>
                  <a:ea typeface="Source Sans Pro"/>
                  <a:cs typeface="Source Sans Pro"/>
                  <a:sym typeface="Source Sans Pro"/>
                </a:rPr>
                <a:t>ISTI-CNR</a:t>
              </a:r>
              <a:endParaRPr sz="1200">
                <a:solidFill>
                  <a:schemeClr val="lt2"/>
                </a:solidFill>
                <a:latin typeface="Source Sans Pro"/>
                <a:ea typeface="Source Sans Pro"/>
                <a:cs typeface="Source Sans Pro"/>
                <a:sym typeface="Source Sans Pro"/>
              </a:endParaRPr>
            </a:p>
          </p:txBody>
        </p:sp>
        <p:pic>
          <p:nvPicPr>
            <p:cNvPr id="189" name="Google Shape;189;p39"/>
            <p:cNvPicPr preferRelativeResize="0"/>
            <p:nvPr/>
          </p:nvPicPr>
          <p:blipFill>
            <a:blip r:embed="rId10">
              <a:alphaModFix/>
            </a:blip>
            <a:stretch>
              <a:fillRect/>
            </a:stretch>
          </p:blipFill>
          <p:spPr>
            <a:xfrm>
              <a:off x="4055669" y="3133275"/>
              <a:ext cx="1131159" cy="1298550"/>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6"/>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Datasets and Evaluation</a:t>
            </a:r>
            <a:br>
              <a:rPr lang="zh-CN"/>
            </a:br>
            <a:r>
              <a:rPr lang="zh-CN"/>
              <a:t>(Crash Course)</a:t>
            </a:r>
            <a:endParaRPr/>
          </a:p>
        </p:txBody>
      </p:sp>
      <p:sp>
        <p:nvSpPr>
          <p:cNvPr id="504" name="Google Shape;504;p66"/>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SIGIR 2025 Tutorial</a:t>
            </a:r>
            <a:br>
              <a:rPr lang="zh-CN" sz="2500" b="1">
                <a:solidFill>
                  <a:schemeClr val="dk2"/>
                </a:solidFill>
                <a:latin typeface="Raleway"/>
                <a:ea typeface="Raleway"/>
                <a:cs typeface="Raleway"/>
                <a:sym typeface="Raleway"/>
              </a:rPr>
            </a:br>
            <a:r>
              <a:rPr lang="zh-CN" sz="1600">
                <a:latin typeface="Raleway"/>
                <a:ea typeface="Raleway"/>
                <a:cs typeface="Raleway"/>
                <a:sym typeface="Raleway"/>
              </a:rPr>
              <a:t>presented by Sean MacAvaney</a:t>
            </a:r>
            <a:endParaRPr sz="1600">
              <a:latin typeface="Raleway"/>
              <a:ea typeface="Raleway"/>
              <a:cs typeface="Raleway"/>
              <a:sym typeface="Raleway"/>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5407"/>
        <p:cNvGrpSpPr/>
        <p:nvPr/>
      </p:nvGrpSpPr>
      <p:grpSpPr>
        <a:xfrm>
          <a:off x="0" y="0"/>
          <a:ext cx="0" cy="0"/>
          <a:chOff x="0" y="0"/>
          <a:chExt cx="0" cy="0"/>
        </a:xfrm>
      </p:grpSpPr>
      <p:sp>
        <p:nvSpPr>
          <p:cNvPr id="5408" name="Google Shape;5408;p342"/>
          <p:cNvSpPr txBox="1">
            <a:spLocks noGrp="1"/>
          </p:cNvSpPr>
          <p:nvPr>
            <p:ph type="body" idx="1"/>
          </p:nvPr>
        </p:nvSpPr>
        <p:spPr>
          <a:xfrm>
            <a:off x="258750" y="1152475"/>
            <a:ext cx="37035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a:solidFill>
                  <a:schemeClr val="dk2"/>
                </a:solidFill>
              </a:rPr>
              <a:t>Dataset: MSMARCO</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Metric: MRR@10</a:t>
            </a:r>
            <a:endParaRPr>
              <a:solidFill>
                <a:schemeClr val="dk2"/>
              </a:solidFill>
            </a:endParaRPr>
          </a:p>
          <a:p>
            <a:pPr marL="457200" lvl="0" indent="-342900" algn="l" rtl="0">
              <a:spcBef>
                <a:spcPts val="0"/>
              </a:spcBef>
              <a:spcAft>
                <a:spcPts val="0"/>
              </a:spcAft>
              <a:buClr>
                <a:schemeClr val="dk1"/>
              </a:buClr>
              <a:buSzPts val="1800"/>
              <a:buChar char="●"/>
            </a:pPr>
            <a:r>
              <a:rPr lang="zh-CN">
                <a:solidFill>
                  <a:schemeClr val="dk1"/>
                </a:solidFill>
              </a:rPr>
              <a:t>Leanred sparse representations leads to significant improvements!</a:t>
            </a:r>
            <a:endParaRPr>
              <a:solidFill>
                <a:schemeClr val="dk1"/>
              </a:solidFill>
            </a:endParaRPr>
          </a:p>
          <a:p>
            <a:pPr marL="457200" lvl="0" indent="0" algn="l" rtl="0">
              <a:spcBef>
                <a:spcPts val="1200"/>
              </a:spcBef>
              <a:spcAft>
                <a:spcPts val="1200"/>
              </a:spcAft>
              <a:buNone/>
            </a:pPr>
            <a:endParaRPr>
              <a:solidFill>
                <a:schemeClr val="dk2"/>
              </a:solidFill>
            </a:endParaRPr>
          </a:p>
        </p:txBody>
      </p:sp>
      <p:cxnSp>
        <p:nvCxnSpPr>
          <p:cNvPr id="5409" name="Google Shape;5409;p34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410" name="Google Shape;5410;p342"/>
          <p:cNvSpPr txBox="1"/>
          <p:nvPr/>
        </p:nvSpPr>
        <p:spPr>
          <a:xfrm>
            <a:off x="7033150" y="1362950"/>
            <a:ext cx="353100" cy="1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p:txBody>
      </p:sp>
      <p:sp>
        <p:nvSpPr>
          <p:cNvPr id="5411" name="Google Shape;5411;p34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300</a:t>
            </a:fld>
            <a:endParaRPr/>
          </a:p>
        </p:txBody>
      </p:sp>
      <p:graphicFrame>
        <p:nvGraphicFramePr>
          <p:cNvPr id="5412" name="Google Shape;5412;p342"/>
          <p:cNvGraphicFramePr/>
          <p:nvPr/>
        </p:nvGraphicFramePr>
        <p:xfrm>
          <a:off x="4015200" y="1152475"/>
          <a:ext cx="4817100" cy="2971740"/>
        </p:xfrm>
        <a:graphic>
          <a:graphicData uri="http://schemas.openxmlformats.org/drawingml/2006/table">
            <a:tbl>
              <a:tblPr>
                <a:noFill/>
                <a:tableStyleId>{A134EB8B-E915-435F-AA6A-CB131EBE8F9E}</a:tableStyleId>
              </a:tblPr>
              <a:tblGrid>
                <a:gridCol w="2481600">
                  <a:extLst>
                    <a:ext uri="{9D8B030D-6E8A-4147-A177-3AD203B41FA5}">
                      <a16:colId xmlns:a16="http://schemas.microsoft.com/office/drawing/2014/main" val="20000"/>
                    </a:ext>
                  </a:extLst>
                </a:gridCol>
                <a:gridCol w="1296000">
                  <a:extLst>
                    <a:ext uri="{9D8B030D-6E8A-4147-A177-3AD203B41FA5}">
                      <a16:colId xmlns:a16="http://schemas.microsoft.com/office/drawing/2014/main" val="20001"/>
                    </a:ext>
                  </a:extLst>
                </a:gridCol>
                <a:gridCol w="1039500">
                  <a:extLst>
                    <a:ext uri="{9D8B030D-6E8A-4147-A177-3AD203B41FA5}">
                      <a16:colId xmlns:a16="http://schemas.microsoft.com/office/drawing/2014/main" val="20002"/>
                    </a:ext>
                  </a:extLst>
                </a:gridCol>
              </a:tblGrid>
              <a:tr h="519175">
                <a:tc>
                  <a:txBody>
                    <a:bodyPr/>
                    <a:lstStyle/>
                    <a:p>
                      <a:pPr marL="0" lvl="0" indent="0" algn="l" rtl="0">
                        <a:spcBef>
                          <a:spcPts val="0"/>
                        </a:spcBef>
                        <a:spcAft>
                          <a:spcPts val="0"/>
                        </a:spcAft>
                        <a:buNone/>
                      </a:pPr>
                      <a:r>
                        <a:rPr lang="zh-CN" sz="1200" b="1"/>
                        <a:t>Unsupervised Sparse Retriever</a:t>
                      </a:r>
                      <a:endParaRPr sz="1200" b="1"/>
                    </a:p>
                  </a:txBody>
                  <a:tcPr marL="91425" marR="91425" marT="91425" marB="91425"/>
                </a:tc>
                <a:tc>
                  <a:txBody>
                    <a:bodyPr/>
                    <a:lstStyle/>
                    <a:p>
                      <a:pPr marL="0" lvl="0" indent="0" algn="l" rtl="0">
                        <a:spcBef>
                          <a:spcPts val="0"/>
                        </a:spcBef>
                        <a:spcAft>
                          <a:spcPts val="0"/>
                        </a:spcAft>
                        <a:buNone/>
                      </a:pPr>
                      <a:r>
                        <a:rPr lang="zh-CN" sz="1200" b="1"/>
                        <a:t>Expansion</a:t>
                      </a:r>
                      <a:endParaRPr sz="1200" b="1"/>
                    </a:p>
                  </a:txBody>
                  <a:tcPr marL="91425" marR="91425" marT="91425" marB="91425"/>
                </a:tc>
                <a:tc>
                  <a:txBody>
                    <a:bodyPr/>
                    <a:lstStyle/>
                    <a:p>
                      <a:pPr marL="0" lvl="0" indent="0" algn="ctr" rtl="0">
                        <a:spcBef>
                          <a:spcPts val="0"/>
                        </a:spcBef>
                        <a:spcAft>
                          <a:spcPts val="0"/>
                        </a:spcAft>
                        <a:buNone/>
                      </a:pPr>
                      <a:r>
                        <a:rPr lang="zh-CN" sz="1200" b="1"/>
                        <a:t>MSMARCO (MRR@10)</a:t>
                      </a:r>
                      <a:endParaRPr sz="12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BM25</a:t>
                      </a:r>
                      <a:endParaRPr sz="1200"/>
                    </a:p>
                  </a:txBody>
                  <a:tcPr marL="91425" marR="91425" marT="91425" marB="91425"/>
                </a:tc>
                <a:tc>
                  <a:txBody>
                    <a:bodyPr/>
                    <a:lstStyle/>
                    <a:p>
                      <a:pPr marL="0" lvl="0" indent="0" algn="l" rtl="0">
                        <a:spcBef>
                          <a:spcPts val="0"/>
                        </a:spcBef>
                        <a:spcAft>
                          <a:spcPts val="0"/>
                        </a:spcAft>
                        <a:buNone/>
                      </a:pPr>
                      <a:r>
                        <a:rPr lang="zh-CN" sz="1200"/>
                        <a:t>None</a:t>
                      </a:r>
                      <a:endParaRPr sz="1200"/>
                    </a:p>
                  </a:txBody>
                  <a:tcPr marL="91425" marR="91425" marT="91425" marB="91425"/>
                </a:tc>
                <a:tc>
                  <a:txBody>
                    <a:bodyPr/>
                    <a:lstStyle/>
                    <a:p>
                      <a:pPr marL="0" lvl="0" indent="0" algn="ctr" rtl="0">
                        <a:spcBef>
                          <a:spcPts val="0"/>
                        </a:spcBef>
                        <a:spcAft>
                          <a:spcPts val="0"/>
                        </a:spcAft>
                        <a:buNone/>
                      </a:pPr>
                      <a:r>
                        <a:rPr lang="zh-CN" sz="1200"/>
                        <a:t>18.4</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b="1"/>
                        <a:t>Learned Sparse Retriever</a:t>
                      </a:r>
                      <a:endParaRPr sz="1200"/>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zh-CN" sz="1200" b="1">
                          <a:solidFill>
                            <a:schemeClr val="dk2"/>
                          </a:solidFill>
                        </a:rPr>
                        <a:t>Expansion</a:t>
                      </a:r>
                      <a:endParaRPr sz="1200" b="1"/>
                    </a:p>
                  </a:txBody>
                  <a:tcPr marL="91425" marR="91425" marT="91425" marB="91425"/>
                </a:tc>
                <a:tc>
                  <a:txBody>
                    <a:bodyPr/>
                    <a:lstStyle/>
                    <a:p>
                      <a:pPr marL="0" lvl="0" indent="0" algn="ctr" rtl="0">
                        <a:spcBef>
                          <a:spcPts val="0"/>
                        </a:spcBef>
                        <a:spcAft>
                          <a:spcPts val="0"/>
                        </a:spcAft>
                        <a:buNone/>
                      </a:pPr>
                      <a:endParaRPr sz="12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BM25 (Nogueira et al., 2019)</a:t>
                      </a:r>
                      <a:endParaRPr sz="1200"/>
                    </a:p>
                  </a:txBody>
                  <a:tcPr marL="91425" marR="91425" marT="91425" marB="91425"/>
                </a:tc>
                <a:tc>
                  <a:txBody>
                    <a:bodyPr/>
                    <a:lstStyle/>
                    <a:p>
                      <a:pPr marL="0" lvl="0" indent="0" algn="l" rtl="0">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27.7</a:t>
                      </a:r>
                      <a:endParaRPr sz="12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1200"/>
                        <a:t>DeepImpact (Mallia et al., 2021)</a:t>
                      </a:r>
                      <a:endParaRPr sz="1200"/>
                    </a:p>
                  </a:txBody>
                  <a:tcPr marL="91425" marR="91425" marT="91425" marB="91425"/>
                </a:tc>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32.6</a:t>
                      </a:r>
                      <a:endParaRPr sz="1200" b="1">
                        <a:solidFill>
                          <a:srgbClr val="611BB8"/>
                        </a:solidFill>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zh-CN" sz="1200"/>
                        <a:t>uniCOIL (Lin et al., 2021)</a:t>
                      </a:r>
                      <a:endParaRPr sz="1200"/>
                    </a:p>
                  </a:txBody>
                  <a:tcPr marL="91425" marR="91425" marT="91425" marB="91425"/>
                </a:tc>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35.2</a:t>
                      </a:r>
                      <a:endParaRPr sz="1200" b="1">
                        <a:solidFill>
                          <a:srgbClr val="611BB8"/>
                        </a:solidFill>
                      </a:endParaRPr>
                    </a:p>
                  </a:txBody>
                  <a:tcPr marL="91425" marR="91425" marT="91425" marB="91425"/>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US" sz="1100" err="1">
                          <a:solidFill>
                            <a:schemeClr val="dk2"/>
                          </a:solidFill>
                          <a:highlight>
                            <a:srgbClr val="FFFFFF"/>
                          </a:highlight>
                        </a:rPr>
                        <a:t>DistilSPLADE</a:t>
                      </a:r>
                      <a:r>
                        <a:rPr lang="en-US" sz="1100">
                          <a:solidFill>
                            <a:schemeClr val="dk2"/>
                          </a:solidFill>
                          <a:highlight>
                            <a:srgbClr val="FFFFFF"/>
                          </a:highlight>
                        </a:rPr>
                        <a:t>-max (Formal et al., 2021)</a:t>
                      </a:r>
                      <a:endParaRPr sz="1200"/>
                    </a:p>
                  </a:txBody>
                  <a:tcPr marL="91425" marR="91425" marT="91425" marB="91425"/>
                </a:tc>
                <a:tc>
                  <a:txBody>
                    <a:bodyPr/>
                    <a:lstStyle/>
                    <a:p>
                      <a:pPr marL="0" lvl="0" indent="0" algn="l" rtl="0">
                        <a:spcBef>
                          <a:spcPts val="0"/>
                        </a:spcBef>
                        <a:spcAft>
                          <a:spcPts val="0"/>
                        </a:spcAft>
                        <a:buNone/>
                      </a:pPr>
                      <a:r>
                        <a:rPr lang="zh-CN" sz="1200"/>
                        <a:t>MLM-based</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36.8</a:t>
                      </a:r>
                      <a:endParaRPr sz="1200" b="1">
                        <a:solidFill>
                          <a:srgbClr val="611BB8"/>
                        </a:solidFill>
                      </a:endParaRPr>
                    </a:p>
                  </a:txBody>
                  <a:tcPr marL="91425" marR="91425" marT="91425" marB="91425"/>
                </a:tc>
                <a:extLst>
                  <a:ext uri="{0D108BD9-81ED-4DB2-BD59-A6C34878D82A}">
                    <a16:rowId xmlns:a16="http://schemas.microsoft.com/office/drawing/2014/main" val="10006"/>
                  </a:ext>
                </a:extLst>
              </a:tr>
            </a:tbl>
          </a:graphicData>
        </a:graphic>
      </p:graphicFrame>
      <p:sp>
        <p:nvSpPr>
          <p:cNvPr id="5413" name="Google Shape;5413;p342"/>
          <p:cNvSpPr txBox="1"/>
          <p:nvPr/>
        </p:nvSpPr>
        <p:spPr>
          <a:xfrm>
            <a:off x="311700" y="4314950"/>
            <a:ext cx="3597600" cy="1141200"/>
          </a:xfrm>
          <a:prstGeom prst="rect">
            <a:avLst/>
          </a:prstGeom>
          <a:noFill/>
          <a:ln>
            <a:noFill/>
          </a:ln>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900">
                <a:latin typeface="Montserrat"/>
                <a:ea typeface="Montserrat"/>
                <a:cs typeface="Montserrat"/>
                <a:sym typeface="Montserrat"/>
              </a:rPr>
              <a:t>A Proposed Conceptual Framework for a Representational Approach to Information Retrieval. Lin. SIGIR Forum 2021.</a:t>
            </a:r>
            <a:endParaRPr sz="4150" b="1">
              <a:solidFill>
                <a:schemeClr val="dk2"/>
              </a:solidFill>
              <a:highlight>
                <a:srgbClr val="FFFFFF"/>
              </a:highlight>
            </a:endParaRPr>
          </a:p>
          <a:p>
            <a:pPr marL="0" lvl="0" indent="0" algn="l" rtl="0">
              <a:lnSpc>
                <a:spcPct val="115000"/>
              </a:lnSpc>
              <a:spcBef>
                <a:spcPts val="90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
        <p:nvSpPr>
          <p:cNvPr id="5414" name="Google Shape;5414;p34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Hybrid dense-sparse performance</a:t>
            </a:r>
            <a:endParaRPr>
              <a:solidFill>
                <a:srgbClr val="611BB8"/>
              </a:solidFill>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5418"/>
        <p:cNvGrpSpPr/>
        <p:nvPr/>
      </p:nvGrpSpPr>
      <p:grpSpPr>
        <a:xfrm>
          <a:off x="0" y="0"/>
          <a:ext cx="0" cy="0"/>
          <a:chOff x="0" y="0"/>
          <a:chExt cx="0" cy="0"/>
        </a:xfrm>
      </p:grpSpPr>
      <p:cxnSp>
        <p:nvCxnSpPr>
          <p:cNvPr id="5419" name="Google Shape;5419;p34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420" name="Google Shape;5420;p343"/>
          <p:cNvSpPr txBox="1"/>
          <p:nvPr/>
        </p:nvSpPr>
        <p:spPr>
          <a:xfrm>
            <a:off x="7033150" y="1362950"/>
            <a:ext cx="353100" cy="1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p:txBody>
      </p:sp>
      <p:sp>
        <p:nvSpPr>
          <p:cNvPr id="5421" name="Google Shape;5421;p3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301</a:t>
            </a:fld>
            <a:endParaRPr/>
          </a:p>
        </p:txBody>
      </p:sp>
      <p:sp>
        <p:nvSpPr>
          <p:cNvPr id="5422" name="Google Shape;5422;p343"/>
          <p:cNvSpPr txBox="1">
            <a:spLocks noGrp="1"/>
          </p:cNvSpPr>
          <p:nvPr>
            <p:ph type="body" idx="1"/>
          </p:nvPr>
        </p:nvSpPr>
        <p:spPr>
          <a:xfrm>
            <a:off x="311700" y="1152475"/>
            <a:ext cx="37035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a:solidFill>
                  <a:schemeClr val="dk2"/>
                </a:solidFill>
              </a:rPr>
              <a:t>Dataset: MSMARCO</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Metric: MRR@10</a:t>
            </a:r>
            <a:endParaRPr>
              <a:solidFill>
                <a:schemeClr val="dk2"/>
              </a:solidFill>
            </a:endParaRPr>
          </a:p>
          <a:p>
            <a:pPr marL="457200" lvl="0" indent="-342900" algn="l" rtl="0">
              <a:spcBef>
                <a:spcPts val="0"/>
              </a:spcBef>
              <a:spcAft>
                <a:spcPts val="0"/>
              </a:spcAft>
              <a:buClr>
                <a:schemeClr val="dk1"/>
              </a:buClr>
              <a:buSzPts val="1800"/>
              <a:buChar char="●"/>
            </a:pPr>
            <a:r>
              <a:rPr lang="zh-CN">
                <a:solidFill>
                  <a:schemeClr val="dk1"/>
                </a:solidFill>
              </a:rPr>
              <a:t>Learned dense and sparse representations are on par on the MSMARCO dataset!</a:t>
            </a:r>
            <a:endParaRPr>
              <a:solidFill>
                <a:schemeClr val="dk1"/>
              </a:solidFill>
            </a:endParaRPr>
          </a:p>
          <a:p>
            <a:pPr marL="457200" lvl="0" indent="0" algn="l" rtl="0">
              <a:spcBef>
                <a:spcPts val="1200"/>
              </a:spcBef>
              <a:spcAft>
                <a:spcPts val="1200"/>
              </a:spcAft>
              <a:buNone/>
            </a:pPr>
            <a:endParaRPr>
              <a:solidFill>
                <a:schemeClr val="dk2"/>
              </a:solidFill>
            </a:endParaRPr>
          </a:p>
        </p:txBody>
      </p:sp>
      <p:graphicFrame>
        <p:nvGraphicFramePr>
          <p:cNvPr id="5423" name="Google Shape;5423;p343"/>
          <p:cNvGraphicFramePr/>
          <p:nvPr/>
        </p:nvGraphicFramePr>
        <p:xfrm>
          <a:off x="3795100" y="1152475"/>
          <a:ext cx="4817100" cy="3733740"/>
        </p:xfrm>
        <a:graphic>
          <a:graphicData uri="http://schemas.openxmlformats.org/drawingml/2006/table">
            <a:tbl>
              <a:tblPr>
                <a:noFill/>
                <a:tableStyleId>{A134EB8B-E915-435F-AA6A-CB131EBE8F9E}</a:tableStyleId>
              </a:tblPr>
              <a:tblGrid>
                <a:gridCol w="2481600">
                  <a:extLst>
                    <a:ext uri="{9D8B030D-6E8A-4147-A177-3AD203B41FA5}">
                      <a16:colId xmlns:a16="http://schemas.microsoft.com/office/drawing/2014/main" val="20000"/>
                    </a:ext>
                  </a:extLst>
                </a:gridCol>
                <a:gridCol w="1296000">
                  <a:extLst>
                    <a:ext uri="{9D8B030D-6E8A-4147-A177-3AD203B41FA5}">
                      <a16:colId xmlns:a16="http://schemas.microsoft.com/office/drawing/2014/main" val="20001"/>
                    </a:ext>
                  </a:extLst>
                </a:gridCol>
                <a:gridCol w="10395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zh-CN" sz="1200" b="1"/>
                        <a:t>Learned Sparse Retriever</a:t>
                      </a:r>
                      <a:endParaRPr sz="1200"/>
                    </a:p>
                  </a:txBody>
                  <a:tcPr marL="91425" marR="91425" marT="91425" marB="91425"/>
                </a:tc>
                <a:tc>
                  <a:txBody>
                    <a:bodyPr/>
                    <a:lstStyle/>
                    <a:p>
                      <a:pPr marL="0" lvl="0" indent="0" algn="l" rtl="0">
                        <a:spcBef>
                          <a:spcPts val="0"/>
                        </a:spcBef>
                        <a:spcAft>
                          <a:spcPts val="0"/>
                        </a:spcAft>
                        <a:buNone/>
                      </a:pPr>
                      <a:r>
                        <a:rPr lang="zh-CN" sz="1200" b="1">
                          <a:solidFill>
                            <a:schemeClr val="dk2"/>
                          </a:solidFill>
                        </a:rPr>
                        <a:t>Expansion</a:t>
                      </a:r>
                      <a:endParaRPr sz="1200" b="1"/>
                    </a:p>
                  </a:txBody>
                  <a:tcPr marL="91425" marR="91425" marT="91425" marB="91425"/>
                </a:tc>
                <a:tc>
                  <a:txBody>
                    <a:bodyPr/>
                    <a:lstStyle/>
                    <a:p>
                      <a:pPr marL="0" lvl="0" indent="0" algn="ctr" rtl="0">
                        <a:spcBef>
                          <a:spcPts val="0"/>
                        </a:spcBef>
                        <a:spcAft>
                          <a:spcPts val="0"/>
                        </a:spcAft>
                        <a:buClr>
                          <a:schemeClr val="dk2"/>
                        </a:buClr>
                        <a:buSzPts val="1100"/>
                        <a:buFont typeface="Arial"/>
                        <a:buNone/>
                      </a:pPr>
                      <a:r>
                        <a:rPr lang="zh-CN" sz="1200" b="1">
                          <a:solidFill>
                            <a:schemeClr val="dk2"/>
                          </a:solidFill>
                        </a:rPr>
                        <a:t>MSMARCO (MRR@10)</a:t>
                      </a:r>
                      <a:endParaRPr sz="12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BM25 (Nogueira et al., 2019)</a:t>
                      </a:r>
                      <a:endParaRPr sz="1200"/>
                    </a:p>
                  </a:txBody>
                  <a:tcPr marL="91425" marR="91425" marT="91425" marB="91425"/>
                </a:tc>
                <a:tc>
                  <a:txBody>
                    <a:bodyPr/>
                    <a:lstStyle/>
                    <a:p>
                      <a:pPr marL="0" lvl="0" indent="0" algn="l" rtl="0">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a:t>27.7</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DeepImpact (Mallia et al., 2021)</a:t>
                      </a:r>
                      <a:endParaRPr sz="1200"/>
                    </a:p>
                  </a:txBody>
                  <a:tcPr marL="91425" marR="91425" marT="91425" marB="91425"/>
                </a:tc>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a:t>32.6</a:t>
                      </a:r>
                      <a:endParaRPr sz="1200" b="1">
                        <a:solidFill>
                          <a:srgbClr val="611BB8"/>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uniCOIL (Lin et al., 2021)</a:t>
                      </a:r>
                      <a:endParaRPr sz="1200"/>
                    </a:p>
                  </a:txBody>
                  <a:tcPr marL="91425" marR="91425" marT="91425" marB="91425"/>
                </a:tc>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a:t>35.2</a:t>
                      </a:r>
                      <a:endParaRPr sz="1200" b="1">
                        <a:solidFill>
                          <a:srgbClr val="611BB8"/>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1100">
                          <a:solidFill>
                            <a:schemeClr val="dk2"/>
                          </a:solidFill>
                          <a:highlight>
                            <a:srgbClr val="FFFFFF"/>
                          </a:highlight>
                        </a:rPr>
                        <a:t>DistilSPLADE-max (Formal et al., 2021)</a:t>
                      </a:r>
                      <a:endParaRPr sz="1200"/>
                    </a:p>
                  </a:txBody>
                  <a:tcPr marL="91425" marR="91425" marT="91425" marB="91425"/>
                </a:tc>
                <a:tc>
                  <a:txBody>
                    <a:bodyPr/>
                    <a:lstStyle/>
                    <a:p>
                      <a:pPr marL="0" lvl="0" indent="0" algn="l" rtl="0">
                        <a:spcBef>
                          <a:spcPts val="0"/>
                        </a:spcBef>
                        <a:spcAft>
                          <a:spcPts val="0"/>
                        </a:spcAft>
                        <a:buNone/>
                      </a:pPr>
                      <a:r>
                        <a:rPr lang="zh-CN" sz="1200"/>
                        <a:t>MLM-based</a:t>
                      </a:r>
                      <a:endParaRPr sz="1200"/>
                    </a:p>
                  </a:txBody>
                  <a:tcPr marL="91425" marR="91425" marT="91425" marB="91425"/>
                </a:tc>
                <a:tc>
                  <a:txBody>
                    <a:bodyPr/>
                    <a:lstStyle/>
                    <a:p>
                      <a:pPr marL="0" lvl="0" indent="0" algn="ctr" rtl="0">
                        <a:spcBef>
                          <a:spcPts val="0"/>
                        </a:spcBef>
                        <a:spcAft>
                          <a:spcPts val="0"/>
                        </a:spcAft>
                        <a:buNone/>
                      </a:pPr>
                      <a:r>
                        <a:rPr lang="zh-CN" sz="1200"/>
                        <a:t>36.8</a:t>
                      </a:r>
                      <a:endParaRPr sz="1200" b="1">
                        <a:solidFill>
                          <a:srgbClr val="611BB8"/>
                        </a:solidFill>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Clr>
                          <a:schemeClr val="dk2"/>
                        </a:buClr>
                        <a:buSzPts val="1100"/>
                        <a:buFont typeface="Arial"/>
                        <a:buNone/>
                      </a:pPr>
                      <a:r>
                        <a:rPr lang="zh-CN" sz="1200" b="1">
                          <a:solidFill>
                            <a:schemeClr val="dk2"/>
                          </a:solidFill>
                        </a:rPr>
                        <a:t>Learned Dense Retriever</a:t>
                      </a:r>
                      <a:endParaRPr sz="1100">
                        <a:solidFill>
                          <a:schemeClr val="dk2"/>
                        </a:solidFill>
                        <a:highlight>
                          <a:srgbClr val="FFFFFF"/>
                        </a:highlight>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endParaRPr sz="1200" b="1">
                        <a:solidFill>
                          <a:srgbClr val="611BB8"/>
                        </a:solidFill>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TCT-ColBERTv2 (Lin et al., 2021)</a:t>
                      </a:r>
                      <a:endParaRPr sz="1200" b="1">
                        <a:solidFill>
                          <a:schemeClr val="dk2"/>
                        </a:solidFill>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35.9</a:t>
                      </a:r>
                      <a:endParaRPr sz="1200" b="1">
                        <a:solidFill>
                          <a:srgbClr val="611BB8"/>
                        </a:solidFill>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TAS-B (Hofstätte et al., 2021)</a:t>
                      </a:r>
                      <a:endParaRPr sz="1100">
                        <a:solidFill>
                          <a:schemeClr val="dk2"/>
                        </a:solidFill>
                        <a:highlight>
                          <a:srgbClr val="FFFFFF"/>
                        </a:highlight>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34.7</a:t>
                      </a:r>
                      <a:endParaRPr sz="1200" b="1">
                        <a:solidFill>
                          <a:srgbClr val="611BB8"/>
                        </a:solidFill>
                      </a:endParaRPr>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ColBERT (Khattab et al., 2020)</a:t>
                      </a:r>
                      <a:endParaRPr sz="1100">
                        <a:solidFill>
                          <a:schemeClr val="dk2"/>
                        </a:solidFill>
                        <a:highlight>
                          <a:srgbClr val="FFFFFF"/>
                        </a:highlight>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36.0</a:t>
                      </a:r>
                      <a:endParaRPr sz="1200" b="1">
                        <a:solidFill>
                          <a:srgbClr val="611BB8"/>
                        </a:solidFill>
                      </a:endParaRPr>
                    </a:p>
                  </a:txBody>
                  <a:tcPr marL="91425" marR="91425" marT="91425" marB="91425"/>
                </a:tc>
                <a:extLst>
                  <a:ext uri="{0D108BD9-81ED-4DB2-BD59-A6C34878D82A}">
                    <a16:rowId xmlns:a16="http://schemas.microsoft.com/office/drawing/2014/main" val="10008"/>
                  </a:ext>
                </a:extLst>
              </a:tr>
            </a:tbl>
          </a:graphicData>
        </a:graphic>
      </p:graphicFrame>
      <p:sp>
        <p:nvSpPr>
          <p:cNvPr id="5424" name="Google Shape;5424;p343"/>
          <p:cNvSpPr txBox="1"/>
          <p:nvPr/>
        </p:nvSpPr>
        <p:spPr>
          <a:xfrm>
            <a:off x="311700" y="4314950"/>
            <a:ext cx="3597600" cy="1141200"/>
          </a:xfrm>
          <a:prstGeom prst="rect">
            <a:avLst/>
          </a:prstGeom>
          <a:noFill/>
          <a:ln>
            <a:noFill/>
          </a:ln>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900">
                <a:latin typeface="Montserrat"/>
                <a:ea typeface="Montserrat"/>
                <a:cs typeface="Montserrat"/>
                <a:sym typeface="Montserrat"/>
              </a:rPr>
              <a:t>A Proposed Conceptual Framework for a Representational Approach to Information Retrieval. Lin. SIGIR Forum 2021.</a:t>
            </a:r>
            <a:endParaRPr sz="4150" b="1">
              <a:solidFill>
                <a:schemeClr val="dk2"/>
              </a:solidFill>
              <a:highlight>
                <a:srgbClr val="FFFFFF"/>
              </a:highlight>
            </a:endParaRPr>
          </a:p>
          <a:p>
            <a:pPr marL="0" lvl="0" indent="0" algn="l" rtl="0">
              <a:lnSpc>
                <a:spcPct val="115000"/>
              </a:lnSpc>
              <a:spcBef>
                <a:spcPts val="90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
        <p:nvSpPr>
          <p:cNvPr id="5425" name="Google Shape;5425;p34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Hybrid dense-sparse performance</a:t>
            </a:r>
            <a:endParaRPr>
              <a:solidFill>
                <a:srgbClr val="611BB8"/>
              </a:solidFill>
            </a:endParaRP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5429">
          <a:extLst>
            <a:ext uri="{FF2B5EF4-FFF2-40B4-BE49-F238E27FC236}">
              <a16:creationId xmlns:a16="http://schemas.microsoft.com/office/drawing/2014/main" id="{8C878194-4AC5-4A08-B7C5-BA214B3C7135}"/>
            </a:ext>
          </a:extLst>
        </p:cNvPr>
        <p:cNvGrpSpPr/>
        <p:nvPr/>
      </p:nvGrpSpPr>
      <p:grpSpPr>
        <a:xfrm>
          <a:off x="0" y="0"/>
          <a:ext cx="0" cy="0"/>
          <a:chOff x="0" y="0"/>
          <a:chExt cx="0" cy="0"/>
        </a:xfrm>
      </p:grpSpPr>
      <p:cxnSp>
        <p:nvCxnSpPr>
          <p:cNvPr id="5430" name="Google Shape;5430;p344">
            <a:extLst>
              <a:ext uri="{FF2B5EF4-FFF2-40B4-BE49-F238E27FC236}">
                <a16:creationId xmlns:a16="http://schemas.microsoft.com/office/drawing/2014/main" id="{137F1E34-A474-12B8-D5D4-1F41F1205F0E}"/>
              </a:ext>
            </a:extLst>
          </p:cNvPr>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431" name="Google Shape;5431;p344">
            <a:extLst>
              <a:ext uri="{FF2B5EF4-FFF2-40B4-BE49-F238E27FC236}">
                <a16:creationId xmlns:a16="http://schemas.microsoft.com/office/drawing/2014/main" id="{C853C2D9-B62A-A5BE-0DB2-5E00A7DF6793}"/>
              </a:ext>
            </a:extLst>
          </p:cNvPr>
          <p:cNvSpPr txBox="1"/>
          <p:nvPr/>
        </p:nvSpPr>
        <p:spPr>
          <a:xfrm>
            <a:off x="7033150" y="1362950"/>
            <a:ext cx="353100" cy="1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p:txBody>
      </p:sp>
      <p:sp>
        <p:nvSpPr>
          <p:cNvPr id="5432" name="Google Shape;5432;p344">
            <a:extLst>
              <a:ext uri="{FF2B5EF4-FFF2-40B4-BE49-F238E27FC236}">
                <a16:creationId xmlns:a16="http://schemas.microsoft.com/office/drawing/2014/main" id="{3F9CED93-DB64-6CD5-0A3B-1B00DC348E9E}"/>
              </a:ext>
            </a:extLst>
          </p:cNvPr>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302</a:t>
            </a:fld>
            <a:endParaRPr/>
          </a:p>
        </p:txBody>
      </p:sp>
      <p:graphicFrame>
        <p:nvGraphicFramePr>
          <p:cNvPr id="5433" name="Google Shape;5433;p344">
            <a:extLst>
              <a:ext uri="{FF2B5EF4-FFF2-40B4-BE49-F238E27FC236}">
                <a16:creationId xmlns:a16="http://schemas.microsoft.com/office/drawing/2014/main" id="{7AAFA8F8-EAC0-D7BC-B057-09E5BBF7A694}"/>
              </a:ext>
            </a:extLst>
          </p:cNvPr>
          <p:cNvGraphicFramePr/>
          <p:nvPr/>
        </p:nvGraphicFramePr>
        <p:xfrm>
          <a:off x="3795100" y="1083657"/>
          <a:ext cx="4817100" cy="3977610"/>
        </p:xfrm>
        <a:graphic>
          <a:graphicData uri="http://schemas.openxmlformats.org/drawingml/2006/table">
            <a:tbl>
              <a:tblPr>
                <a:noFill/>
                <a:tableStyleId>{A134EB8B-E915-435F-AA6A-CB131EBE8F9E}</a:tableStyleId>
              </a:tblPr>
              <a:tblGrid>
                <a:gridCol w="2481600">
                  <a:extLst>
                    <a:ext uri="{9D8B030D-6E8A-4147-A177-3AD203B41FA5}">
                      <a16:colId xmlns:a16="http://schemas.microsoft.com/office/drawing/2014/main" val="20000"/>
                    </a:ext>
                  </a:extLst>
                </a:gridCol>
                <a:gridCol w="1296000">
                  <a:extLst>
                    <a:ext uri="{9D8B030D-6E8A-4147-A177-3AD203B41FA5}">
                      <a16:colId xmlns:a16="http://schemas.microsoft.com/office/drawing/2014/main" val="20001"/>
                    </a:ext>
                  </a:extLst>
                </a:gridCol>
                <a:gridCol w="10395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zh-CN" sz="1200" b="1"/>
                        <a:t>Learned Sparse Retriever</a:t>
                      </a:r>
                      <a:endParaRPr sz="1200"/>
                    </a:p>
                  </a:txBody>
                  <a:tcPr marL="91425" marR="91425" marT="91425" marB="91425"/>
                </a:tc>
                <a:tc>
                  <a:txBody>
                    <a:bodyPr/>
                    <a:lstStyle/>
                    <a:p>
                      <a:pPr marL="0" lvl="0" indent="0" algn="l" rtl="0">
                        <a:spcBef>
                          <a:spcPts val="0"/>
                        </a:spcBef>
                        <a:spcAft>
                          <a:spcPts val="0"/>
                        </a:spcAft>
                        <a:buNone/>
                      </a:pPr>
                      <a:r>
                        <a:rPr lang="zh-CN" sz="1200" b="1">
                          <a:solidFill>
                            <a:schemeClr val="dk2"/>
                          </a:solidFill>
                        </a:rPr>
                        <a:t>Expansion</a:t>
                      </a:r>
                      <a:endParaRPr sz="1200" b="1"/>
                    </a:p>
                  </a:txBody>
                  <a:tcPr marL="91425" marR="91425" marT="91425" marB="91425"/>
                </a:tc>
                <a:tc>
                  <a:txBody>
                    <a:bodyPr/>
                    <a:lstStyle/>
                    <a:p>
                      <a:pPr marL="0" lvl="0" indent="0" algn="ctr" rtl="0">
                        <a:spcBef>
                          <a:spcPts val="0"/>
                        </a:spcBef>
                        <a:spcAft>
                          <a:spcPts val="0"/>
                        </a:spcAft>
                        <a:buNone/>
                      </a:pPr>
                      <a:r>
                        <a:rPr lang="zh-CN" sz="1200" b="1">
                          <a:solidFill>
                            <a:schemeClr val="dk2"/>
                          </a:solidFill>
                        </a:rPr>
                        <a:t>MSMARCO (MRR@10)</a:t>
                      </a:r>
                      <a:endParaRPr sz="12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BM25 (Nogueira et al., 2019)</a:t>
                      </a:r>
                      <a:endParaRPr sz="1200"/>
                    </a:p>
                  </a:txBody>
                  <a:tcPr marL="91425" marR="91425" marT="91425" marB="91425"/>
                </a:tc>
                <a:tc>
                  <a:txBody>
                    <a:bodyPr/>
                    <a:lstStyle/>
                    <a:p>
                      <a:pPr marL="0" lvl="0" indent="0" algn="l" rtl="0">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27.7</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DeepImpact (Mallia et al., 2021)</a:t>
                      </a:r>
                      <a:endParaRPr sz="1200"/>
                    </a:p>
                  </a:txBody>
                  <a:tcPr marL="91425" marR="91425" marT="91425" marB="91425"/>
                </a:tc>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a:t>32.6</a:t>
                      </a:r>
                      <a:endParaRPr sz="1200" b="1">
                        <a:solidFill>
                          <a:srgbClr val="611BB8"/>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uniCOIL (Lin et al., 2021)</a:t>
                      </a:r>
                      <a:endParaRPr sz="1200"/>
                    </a:p>
                  </a:txBody>
                  <a:tcPr marL="91425" marR="91425" marT="91425" marB="91425"/>
                </a:tc>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lvl="0" indent="0" algn="ctr" rtl="0">
                        <a:spcBef>
                          <a:spcPts val="0"/>
                        </a:spcBef>
                        <a:spcAft>
                          <a:spcPts val="0"/>
                        </a:spcAft>
                        <a:buNone/>
                      </a:pPr>
                      <a:r>
                        <a:rPr lang="zh-CN" sz="1200"/>
                        <a:t>35.2</a:t>
                      </a:r>
                      <a:endParaRPr sz="1200" b="1">
                        <a:solidFill>
                          <a:srgbClr val="611BB8"/>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1200" b="1">
                          <a:solidFill>
                            <a:schemeClr val="dk2"/>
                          </a:solidFill>
                        </a:rPr>
                        <a:t>Learned Dense Retriever</a:t>
                      </a:r>
                      <a:endParaRPr sz="1100">
                        <a:solidFill>
                          <a:schemeClr val="dk2"/>
                        </a:solidFill>
                        <a:highlight>
                          <a:srgbClr val="FFFFFF"/>
                        </a:highlight>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endParaRPr sz="1200" b="1">
                        <a:solidFill>
                          <a:srgbClr val="611BB8"/>
                        </a:solidFill>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TCT-ColBERTv2 (Lin et al., 2021)</a:t>
                      </a:r>
                      <a:endParaRPr sz="1200" b="1">
                        <a:solidFill>
                          <a:schemeClr val="dk2"/>
                        </a:solidFill>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35.9</a:t>
                      </a:r>
                      <a:endParaRPr sz="1200" b="1">
                        <a:solidFill>
                          <a:srgbClr val="611BB8"/>
                        </a:solidFill>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Clr>
                          <a:schemeClr val="dk2"/>
                        </a:buClr>
                        <a:buSzPts val="1100"/>
                        <a:buFont typeface="Arial"/>
                        <a:buNone/>
                      </a:pPr>
                      <a:r>
                        <a:rPr lang="zh-CN" sz="1200" b="1">
                          <a:solidFill>
                            <a:schemeClr val="dk2"/>
                          </a:solidFill>
                        </a:rPr>
                        <a:t>Hybrid Dense-Sparse Retriever</a:t>
                      </a:r>
                      <a:endParaRPr sz="1100">
                        <a:solidFill>
                          <a:schemeClr val="dk2"/>
                        </a:solidFill>
                        <a:highlight>
                          <a:srgbClr val="FFFFFF"/>
                        </a:highlight>
                      </a:endParaRPr>
                    </a:p>
                  </a:txBody>
                  <a:tcPr marL="91425" marR="91425" marT="91425" marB="91425"/>
                </a:tc>
                <a:tc>
                  <a:txBody>
                    <a:bodyPr/>
                    <a:lstStyle/>
                    <a:p>
                      <a:pPr marL="0" lvl="0" indent="0" algn="l" rtl="0">
                        <a:spcBef>
                          <a:spcPts val="0"/>
                        </a:spcBef>
                        <a:spcAft>
                          <a:spcPts val="0"/>
                        </a:spcAft>
                        <a:buNone/>
                      </a:pPr>
                      <a:r>
                        <a:rPr lang="zh-CN" sz="1200" b="1">
                          <a:solidFill>
                            <a:schemeClr val="dk2"/>
                          </a:solidFill>
                        </a:rPr>
                        <a:t>Expansion</a:t>
                      </a:r>
                      <a:endParaRPr sz="1200"/>
                    </a:p>
                  </a:txBody>
                  <a:tcPr marL="91425" marR="91425" marT="91425" marB="91425"/>
                </a:tc>
                <a:tc>
                  <a:txBody>
                    <a:bodyPr/>
                    <a:lstStyle/>
                    <a:p>
                      <a:pPr marL="0" lvl="0" indent="0" algn="ctr" rtl="0">
                        <a:spcBef>
                          <a:spcPts val="0"/>
                        </a:spcBef>
                        <a:spcAft>
                          <a:spcPts val="0"/>
                        </a:spcAft>
                        <a:buNone/>
                      </a:pPr>
                      <a:endParaRPr sz="1200" b="1">
                        <a:solidFill>
                          <a:srgbClr val="611BB8"/>
                        </a:solidFill>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lnSpc>
                          <a:spcPct val="115000"/>
                        </a:lnSpc>
                        <a:spcBef>
                          <a:spcPts val="0"/>
                        </a:spcBef>
                        <a:spcAft>
                          <a:spcPts val="0"/>
                        </a:spcAft>
                        <a:buClr>
                          <a:schemeClr val="dk2"/>
                        </a:buClr>
                        <a:buSzPts val="1100"/>
                        <a:buFont typeface="Arial"/>
                        <a:buNone/>
                      </a:pPr>
                      <a:r>
                        <a:rPr lang="zh-CN" sz="1100">
                          <a:solidFill>
                            <a:schemeClr val="dk2"/>
                          </a:solidFill>
                          <a:highlight>
                            <a:schemeClr val="lt1"/>
                          </a:highlight>
                        </a:rPr>
                        <a:t>TCT-ColBERTv2 + BM25 </a:t>
                      </a:r>
                      <a:endParaRPr sz="1200" b="1">
                        <a:solidFill>
                          <a:schemeClr val="dk2"/>
                        </a:solidFill>
                      </a:endParaRPr>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zh-CN" sz="1100">
                          <a:solidFill>
                            <a:schemeClr val="dk2"/>
                          </a:solidFill>
                          <a:highlight>
                            <a:schemeClr val="lt1"/>
                          </a:highlight>
                        </a:rPr>
                        <a:t>doc2query–T5</a:t>
                      </a:r>
                      <a:endParaRPr sz="1200" b="1">
                        <a:solidFill>
                          <a:schemeClr val="dk2"/>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37.5</a:t>
                      </a:r>
                      <a:endParaRPr sz="1200" b="1">
                        <a:solidFill>
                          <a:srgbClr val="611BB8"/>
                        </a:solidFill>
                      </a:endParaRPr>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lnSpc>
                          <a:spcPct val="115000"/>
                        </a:lnSpc>
                        <a:spcBef>
                          <a:spcPts val="0"/>
                        </a:spcBef>
                        <a:spcAft>
                          <a:spcPts val="0"/>
                        </a:spcAft>
                        <a:buClr>
                          <a:schemeClr val="dk2"/>
                        </a:buClr>
                        <a:buSzPts val="1100"/>
                        <a:buFont typeface="Arial"/>
                        <a:buNone/>
                      </a:pPr>
                      <a:r>
                        <a:rPr lang="zh-CN" sz="1100">
                          <a:solidFill>
                            <a:schemeClr val="dk2"/>
                          </a:solidFill>
                          <a:highlight>
                            <a:schemeClr val="lt1"/>
                          </a:highlight>
                        </a:rPr>
                        <a:t>TCT-ColBERTv2 + DeepImpact</a:t>
                      </a:r>
                      <a:endParaRPr sz="1200" b="1">
                        <a:solidFill>
                          <a:schemeClr val="dk2"/>
                        </a:solidFill>
                      </a:endParaRPr>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zh-CN" sz="1100">
                          <a:solidFill>
                            <a:schemeClr val="dk2"/>
                          </a:solidFill>
                          <a:highlight>
                            <a:schemeClr val="lt1"/>
                          </a:highlight>
                        </a:rPr>
                        <a:t>doc2query–T5</a:t>
                      </a:r>
                      <a:endParaRPr sz="1200" b="1">
                        <a:solidFill>
                          <a:schemeClr val="dk2"/>
                        </a:solidFill>
                      </a:endParaRPr>
                    </a:p>
                  </a:txBody>
                  <a:tcPr marL="91425" marR="91425" marT="91425" marB="91425"/>
                </a:tc>
                <a:tc>
                  <a:txBody>
                    <a:bodyPr/>
                    <a:lstStyle/>
                    <a:p>
                      <a:pPr marL="0" lvl="0" indent="0" algn="ctr" rtl="0">
                        <a:spcBef>
                          <a:spcPts val="0"/>
                        </a:spcBef>
                        <a:spcAft>
                          <a:spcPts val="0"/>
                        </a:spcAft>
                        <a:buNone/>
                      </a:pPr>
                      <a:r>
                        <a:rPr lang="zh-CN" sz="1200"/>
                        <a:t>37.8</a:t>
                      </a:r>
                      <a:endParaRPr sz="1200" b="1">
                        <a:solidFill>
                          <a:srgbClr val="611BB8"/>
                        </a:solidFill>
                      </a:endParaRPr>
                    </a:p>
                  </a:txBody>
                  <a:tcPr marL="91425" marR="91425" marT="91425" marB="91425"/>
                </a:tc>
                <a:extLst>
                  <a:ext uri="{0D108BD9-81ED-4DB2-BD59-A6C34878D82A}">
                    <a16:rowId xmlns:a16="http://schemas.microsoft.com/office/drawing/2014/main" val="10008"/>
                  </a:ext>
                </a:extLst>
              </a:tr>
              <a:tr h="381000">
                <a:tc>
                  <a:txBody>
                    <a:bodyPr/>
                    <a:lstStyle/>
                    <a:p>
                      <a:pPr marL="0" lvl="0" indent="0" algn="l" rtl="0">
                        <a:lnSpc>
                          <a:spcPct val="115000"/>
                        </a:lnSpc>
                        <a:spcBef>
                          <a:spcPts val="0"/>
                        </a:spcBef>
                        <a:spcAft>
                          <a:spcPts val="0"/>
                        </a:spcAft>
                        <a:buClr>
                          <a:schemeClr val="dk2"/>
                        </a:buClr>
                        <a:buSzPts val="1100"/>
                        <a:buFont typeface="Arial"/>
                        <a:buNone/>
                      </a:pPr>
                      <a:r>
                        <a:rPr lang="zh-CN" sz="1100">
                          <a:solidFill>
                            <a:schemeClr val="dk2"/>
                          </a:solidFill>
                          <a:highlight>
                            <a:schemeClr val="lt1"/>
                          </a:highlight>
                        </a:rPr>
                        <a:t>TCT-ColBERTv2 + uniCOIL </a:t>
                      </a:r>
                      <a:endParaRPr sz="1200" b="1">
                        <a:solidFill>
                          <a:schemeClr val="dk2"/>
                        </a:solidFill>
                      </a:endParaRPr>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zh-CN" sz="1100">
                          <a:solidFill>
                            <a:schemeClr val="dk2"/>
                          </a:solidFill>
                          <a:highlight>
                            <a:schemeClr val="lt1"/>
                          </a:highlight>
                        </a:rPr>
                        <a:t>doc2query–T5</a:t>
                      </a:r>
                      <a:endParaRPr sz="1200" b="1">
                        <a:solidFill>
                          <a:schemeClr val="dk2"/>
                        </a:solidFill>
                      </a:endParaRPr>
                    </a:p>
                  </a:txBody>
                  <a:tcPr marL="91425" marR="91425" marT="91425" marB="91425"/>
                </a:tc>
                <a:tc>
                  <a:txBody>
                    <a:bodyPr/>
                    <a:lstStyle/>
                    <a:p>
                      <a:pPr marL="0" lvl="0" indent="0" algn="ctr" rtl="0">
                        <a:spcBef>
                          <a:spcPts val="0"/>
                        </a:spcBef>
                        <a:spcAft>
                          <a:spcPts val="0"/>
                        </a:spcAft>
                        <a:buNone/>
                      </a:pPr>
                      <a:r>
                        <a:rPr lang="zh-CN" sz="1200"/>
                        <a:t>37.8</a:t>
                      </a:r>
                      <a:endParaRPr sz="1200" b="1">
                        <a:solidFill>
                          <a:srgbClr val="611BB8"/>
                        </a:solidFill>
                      </a:endParaRPr>
                    </a:p>
                  </a:txBody>
                  <a:tcPr marL="91425" marR="91425" marT="91425" marB="91425"/>
                </a:tc>
                <a:extLst>
                  <a:ext uri="{0D108BD9-81ED-4DB2-BD59-A6C34878D82A}">
                    <a16:rowId xmlns:a16="http://schemas.microsoft.com/office/drawing/2014/main" val="10009"/>
                  </a:ext>
                </a:extLst>
              </a:tr>
            </a:tbl>
          </a:graphicData>
        </a:graphic>
      </p:graphicFrame>
      <p:sp>
        <p:nvSpPr>
          <p:cNvPr id="5435" name="Google Shape;5435;p344">
            <a:extLst>
              <a:ext uri="{FF2B5EF4-FFF2-40B4-BE49-F238E27FC236}">
                <a16:creationId xmlns:a16="http://schemas.microsoft.com/office/drawing/2014/main" id="{ACC3523A-DD53-AD82-89B7-67E9692B4B54}"/>
              </a:ext>
            </a:extLst>
          </p:cNvPr>
          <p:cNvSpPr txBox="1"/>
          <p:nvPr/>
        </p:nvSpPr>
        <p:spPr>
          <a:xfrm>
            <a:off x="311700" y="4314950"/>
            <a:ext cx="3597600" cy="1141200"/>
          </a:xfrm>
          <a:prstGeom prst="rect">
            <a:avLst/>
          </a:prstGeom>
          <a:noFill/>
          <a:ln>
            <a:noFill/>
          </a:ln>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900">
                <a:latin typeface="Montserrat"/>
                <a:ea typeface="Montserrat"/>
                <a:cs typeface="Montserrat"/>
                <a:sym typeface="Montserrat"/>
              </a:rPr>
              <a:t>A Proposed Conceptual Framework for a Representational Approach to Information Retrieval. Lin. SIGIR Forum 2021.</a:t>
            </a:r>
            <a:endParaRPr sz="4150" b="1">
              <a:solidFill>
                <a:schemeClr val="dk2"/>
              </a:solidFill>
              <a:highlight>
                <a:srgbClr val="FFFFFF"/>
              </a:highlight>
            </a:endParaRPr>
          </a:p>
          <a:p>
            <a:pPr marL="0" lvl="0" indent="0" algn="l" rtl="0">
              <a:lnSpc>
                <a:spcPct val="115000"/>
              </a:lnSpc>
              <a:spcBef>
                <a:spcPts val="90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
        <p:nvSpPr>
          <p:cNvPr id="5436" name="Google Shape;5436;p344">
            <a:extLst>
              <a:ext uri="{FF2B5EF4-FFF2-40B4-BE49-F238E27FC236}">
                <a16:creationId xmlns:a16="http://schemas.microsoft.com/office/drawing/2014/main" id="{4D423A1B-CC3F-9F1A-3D94-50B430467051}"/>
              </a:ext>
            </a:extLst>
          </p:cNvPr>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Hybrid dense-sparse performance</a:t>
            </a:r>
            <a:endParaRPr>
              <a:solidFill>
                <a:srgbClr val="611BB8"/>
              </a:solidFill>
            </a:endParaRPr>
          </a:p>
        </p:txBody>
      </p:sp>
      <p:sp>
        <p:nvSpPr>
          <p:cNvPr id="6" name="Google Shape;5434;p344">
            <a:extLst>
              <a:ext uri="{FF2B5EF4-FFF2-40B4-BE49-F238E27FC236}">
                <a16:creationId xmlns:a16="http://schemas.microsoft.com/office/drawing/2014/main" id="{4A5CFEBF-6E5E-9B21-510B-FB71E382FC53}"/>
              </a:ext>
            </a:extLst>
          </p:cNvPr>
          <p:cNvSpPr txBox="1">
            <a:spLocks noGrp="1"/>
          </p:cNvSpPr>
          <p:nvPr>
            <p:ph type="body" idx="1"/>
          </p:nvPr>
        </p:nvSpPr>
        <p:spPr>
          <a:xfrm>
            <a:off x="311700" y="1152475"/>
            <a:ext cx="37035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AutoNum type="arabicParenBoth"/>
            </a:pPr>
            <a:r>
              <a:rPr lang="zh-CN">
                <a:solidFill>
                  <a:schemeClr val="dk2"/>
                </a:solidFill>
              </a:rPr>
              <a:t>Dataset: MSMARCO</a:t>
            </a:r>
            <a:endParaRPr>
              <a:solidFill>
                <a:schemeClr val="dk2"/>
              </a:solidFill>
            </a:endParaRPr>
          </a:p>
          <a:p>
            <a:pPr marL="457200" lvl="0" indent="-342900" algn="l" rtl="0">
              <a:spcBef>
                <a:spcPts val="0"/>
              </a:spcBef>
              <a:spcAft>
                <a:spcPts val="0"/>
              </a:spcAft>
              <a:buClr>
                <a:schemeClr val="dk2"/>
              </a:buClr>
              <a:buSzPts val="1800"/>
              <a:buAutoNum type="arabicParenBoth"/>
            </a:pPr>
            <a:r>
              <a:rPr lang="zh-CN">
                <a:solidFill>
                  <a:schemeClr val="dk2"/>
                </a:solidFill>
              </a:rPr>
              <a:t>Metric: MRR@10</a:t>
            </a:r>
            <a:endParaRPr>
              <a:solidFill>
                <a:schemeClr val="dk2"/>
              </a:solidFill>
            </a:endParaRPr>
          </a:p>
          <a:p>
            <a:pPr marL="457200" lvl="0" indent="-342900" algn="l" rtl="0">
              <a:spcBef>
                <a:spcPts val="0"/>
              </a:spcBef>
              <a:spcAft>
                <a:spcPts val="0"/>
              </a:spcAft>
              <a:buClr>
                <a:schemeClr val="dk1"/>
              </a:buClr>
              <a:buSzPts val="1800"/>
              <a:buAutoNum type="arabicParenBoth"/>
            </a:pPr>
            <a:r>
              <a:rPr lang="zh-CN">
                <a:solidFill>
                  <a:schemeClr val="dk1"/>
                </a:solidFill>
              </a:rPr>
              <a:t>Hybrid leads to a siginigicant performance boost!</a:t>
            </a:r>
            <a:endParaRPr>
              <a:solidFill>
                <a:schemeClr val="dk1"/>
              </a:solidFill>
            </a:endParaRPr>
          </a:p>
          <a:p>
            <a:pPr marL="457200" lvl="0" indent="0" algn="l" rtl="0">
              <a:spcBef>
                <a:spcPts val="1200"/>
              </a:spcBef>
              <a:spcAft>
                <a:spcPts val="0"/>
              </a:spcAft>
              <a:buNone/>
            </a:pPr>
            <a:r>
              <a:rPr lang="zh-CN">
                <a:solidFill>
                  <a:schemeClr val="dk1"/>
                </a:solidFill>
              </a:rPr>
              <a:t>From (27.7, 35.9) to 37.5! </a:t>
            </a:r>
            <a:endParaRPr>
              <a:solidFill>
                <a:schemeClr val="dk1"/>
              </a:solidFill>
            </a:endParaRPr>
          </a:p>
          <a:p>
            <a:pPr marL="457200" lvl="0" indent="0" algn="l" rtl="0">
              <a:spcBef>
                <a:spcPts val="1200"/>
              </a:spcBef>
              <a:spcAft>
                <a:spcPts val="1200"/>
              </a:spcAft>
              <a:buNone/>
            </a:pPr>
            <a:endParaRPr>
              <a:solidFill>
                <a:schemeClr val="dk2"/>
              </a:solidFill>
            </a:endParaRPr>
          </a:p>
        </p:txBody>
      </p:sp>
    </p:spTree>
    <p:extLst>
      <p:ext uri="{BB962C8B-B14F-4D97-AF65-F5344CB8AC3E}">
        <p14:creationId xmlns:p14="http://schemas.microsoft.com/office/powerpoint/2010/main" val="2845101757"/>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5440"/>
        <p:cNvGrpSpPr/>
        <p:nvPr/>
      </p:nvGrpSpPr>
      <p:grpSpPr>
        <a:xfrm>
          <a:off x="0" y="0"/>
          <a:ext cx="0" cy="0"/>
          <a:chOff x="0" y="0"/>
          <a:chExt cx="0" cy="0"/>
        </a:xfrm>
      </p:grpSpPr>
      <p:cxnSp>
        <p:nvCxnSpPr>
          <p:cNvPr id="5441" name="Google Shape;5441;p34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442" name="Google Shape;5442;p345"/>
          <p:cNvSpPr txBox="1"/>
          <p:nvPr/>
        </p:nvSpPr>
        <p:spPr>
          <a:xfrm>
            <a:off x="7033150" y="1362950"/>
            <a:ext cx="353100" cy="1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p:txBody>
      </p:sp>
      <p:sp>
        <p:nvSpPr>
          <p:cNvPr id="5443" name="Google Shape;5443;p34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303</a:t>
            </a:fld>
            <a:endParaRPr/>
          </a:p>
        </p:txBody>
      </p:sp>
      <p:sp>
        <p:nvSpPr>
          <p:cNvPr id="5446" name="Google Shape;5446;p345"/>
          <p:cNvSpPr txBox="1"/>
          <p:nvPr/>
        </p:nvSpPr>
        <p:spPr>
          <a:xfrm>
            <a:off x="311700" y="4314950"/>
            <a:ext cx="3597600" cy="1141200"/>
          </a:xfrm>
          <a:prstGeom prst="rect">
            <a:avLst/>
          </a:prstGeom>
          <a:noFill/>
          <a:ln>
            <a:noFill/>
          </a:ln>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900">
                <a:latin typeface="Montserrat"/>
                <a:ea typeface="Montserrat"/>
                <a:cs typeface="Montserrat"/>
                <a:sym typeface="Montserrat"/>
              </a:rPr>
              <a:t>A Proposed Conceptual Framework for a Representational Approach to Information Retrieval. Lin. SIGIR Forum 2021.</a:t>
            </a:r>
            <a:endParaRPr sz="4150" b="1">
              <a:solidFill>
                <a:schemeClr val="dk2"/>
              </a:solidFill>
              <a:highlight>
                <a:srgbClr val="FFFFFF"/>
              </a:highlight>
            </a:endParaRPr>
          </a:p>
          <a:p>
            <a:pPr marL="0" lvl="0" indent="0" algn="l" rtl="0">
              <a:lnSpc>
                <a:spcPct val="115000"/>
              </a:lnSpc>
              <a:spcBef>
                <a:spcPts val="90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
        <p:nvSpPr>
          <p:cNvPr id="5447" name="Google Shape;5447;p34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Hybrid dense-sparse performance</a:t>
            </a:r>
            <a:endParaRPr>
              <a:solidFill>
                <a:srgbClr val="611BB8"/>
              </a:solidFill>
            </a:endParaRPr>
          </a:p>
        </p:txBody>
      </p:sp>
      <p:sp>
        <p:nvSpPr>
          <p:cNvPr id="4" name="Google Shape;5445;p345">
            <a:extLst>
              <a:ext uri="{FF2B5EF4-FFF2-40B4-BE49-F238E27FC236}">
                <a16:creationId xmlns:a16="http://schemas.microsoft.com/office/drawing/2014/main" id="{DE11179E-0BCD-31BA-4245-B751795062C5}"/>
              </a:ext>
            </a:extLst>
          </p:cNvPr>
          <p:cNvSpPr txBox="1">
            <a:spLocks noGrp="1"/>
          </p:cNvSpPr>
          <p:nvPr>
            <p:ph type="body" idx="1"/>
          </p:nvPr>
        </p:nvSpPr>
        <p:spPr>
          <a:xfrm>
            <a:off x="311700" y="1152475"/>
            <a:ext cx="37035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AutoNum type="arabicParenBoth"/>
            </a:pPr>
            <a:r>
              <a:rPr lang="zh-CN">
                <a:solidFill>
                  <a:schemeClr val="dk2"/>
                </a:solidFill>
              </a:rPr>
              <a:t>Dataset: MSMARCO</a:t>
            </a:r>
            <a:endParaRPr>
              <a:solidFill>
                <a:schemeClr val="dk2"/>
              </a:solidFill>
            </a:endParaRPr>
          </a:p>
          <a:p>
            <a:pPr marL="457200" lvl="0" indent="-342900" algn="l" rtl="0">
              <a:spcBef>
                <a:spcPts val="0"/>
              </a:spcBef>
              <a:spcAft>
                <a:spcPts val="0"/>
              </a:spcAft>
              <a:buClr>
                <a:schemeClr val="dk2"/>
              </a:buClr>
              <a:buSzPts val="1800"/>
              <a:buAutoNum type="arabicParenBoth"/>
            </a:pPr>
            <a:r>
              <a:rPr lang="zh-CN">
                <a:solidFill>
                  <a:schemeClr val="dk2"/>
                </a:solidFill>
              </a:rPr>
              <a:t>Metric: MRR@10</a:t>
            </a:r>
            <a:endParaRPr>
              <a:solidFill>
                <a:schemeClr val="dk2"/>
              </a:solidFill>
            </a:endParaRPr>
          </a:p>
          <a:p>
            <a:pPr marL="457200" lvl="0" indent="-342900" algn="l" rtl="0">
              <a:spcBef>
                <a:spcPts val="0"/>
              </a:spcBef>
              <a:spcAft>
                <a:spcPts val="0"/>
              </a:spcAft>
              <a:buClr>
                <a:schemeClr val="dk1"/>
              </a:buClr>
              <a:buSzPts val="1800"/>
              <a:buAutoNum type="arabicParenBoth"/>
            </a:pPr>
            <a:r>
              <a:rPr lang="zh-CN">
                <a:solidFill>
                  <a:schemeClr val="dk1"/>
                </a:solidFill>
              </a:rPr>
              <a:t>Hybrid is not sensitive to the effectiveness of individual models!</a:t>
            </a:r>
            <a:endParaRPr>
              <a:solidFill>
                <a:schemeClr val="dk1"/>
              </a:solidFill>
            </a:endParaRPr>
          </a:p>
          <a:p>
            <a:pPr marL="457200" lvl="0" indent="0" algn="l" rtl="0">
              <a:spcBef>
                <a:spcPts val="1200"/>
              </a:spcBef>
              <a:spcAft>
                <a:spcPts val="1200"/>
              </a:spcAft>
              <a:buNone/>
            </a:pPr>
            <a:r>
              <a:rPr lang="zh-CN">
                <a:solidFill>
                  <a:schemeClr val="dk1"/>
                </a:solidFill>
              </a:rPr>
              <a:t>DeepImpact ≈ uniCOIL</a:t>
            </a:r>
            <a:endParaRPr>
              <a:solidFill>
                <a:schemeClr val="dk1"/>
              </a:solidFill>
            </a:endParaRPr>
          </a:p>
        </p:txBody>
      </p:sp>
      <p:graphicFrame>
        <p:nvGraphicFramePr>
          <p:cNvPr id="5" name="Google Shape;5433;p344">
            <a:extLst>
              <a:ext uri="{FF2B5EF4-FFF2-40B4-BE49-F238E27FC236}">
                <a16:creationId xmlns:a16="http://schemas.microsoft.com/office/drawing/2014/main" id="{E65897B5-8A81-ED01-C43B-B7EC479FC224}"/>
              </a:ext>
            </a:extLst>
          </p:cNvPr>
          <p:cNvGraphicFramePr/>
          <p:nvPr/>
        </p:nvGraphicFramePr>
        <p:xfrm>
          <a:off x="3795100" y="1083657"/>
          <a:ext cx="4817100" cy="3977610"/>
        </p:xfrm>
        <a:graphic>
          <a:graphicData uri="http://schemas.openxmlformats.org/drawingml/2006/table">
            <a:tbl>
              <a:tblPr>
                <a:noFill/>
                <a:tableStyleId>{A134EB8B-E915-435F-AA6A-CB131EBE8F9E}</a:tableStyleId>
              </a:tblPr>
              <a:tblGrid>
                <a:gridCol w="2481600">
                  <a:extLst>
                    <a:ext uri="{9D8B030D-6E8A-4147-A177-3AD203B41FA5}">
                      <a16:colId xmlns:a16="http://schemas.microsoft.com/office/drawing/2014/main" val="20000"/>
                    </a:ext>
                  </a:extLst>
                </a:gridCol>
                <a:gridCol w="1296000">
                  <a:extLst>
                    <a:ext uri="{9D8B030D-6E8A-4147-A177-3AD203B41FA5}">
                      <a16:colId xmlns:a16="http://schemas.microsoft.com/office/drawing/2014/main" val="20001"/>
                    </a:ext>
                  </a:extLst>
                </a:gridCol>
                <a:gridCol w="10395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zh-CN" sz="1200" b="1"/>
                        <a:t>Learned Sparse Retriever</a:t>
                      </a:r>
                      <a:endParaRPr sz="1200"/>
                    </a:p>
                  </a:txBody>
                  <a:tcPr marL="91425" marR="91425" marT="91425" marB="91425"/>
                </a:tc>
                <a:tc>
                  <a:txBody>
                    <a:bodyPr/>
                    <a:lstStyle/>
                    <a:p>
                      <a:pPr marL="0" lvl="0" indent="0" algn="l" rtl="0">
                        <a:spcBef>
                          <a:spcPts val="0"/>
                        </a:spcBef>
                        <a:spcAft>
                          <a:spcPts val="0"/>
                        </a:spcAft>
                        <a:buNone/>
                      </a:pPr>
                      <a:r>
                        <a:rPr lang="zh-CN" sz="1200" b="1">
                          <a:solidFill>
                            <a:schemeClr val="dk2"/>
                          </a:solidFill>
                        </a:rPr>
                        <a:t>Expansion</a:t>
                      </a:r>
                      <a:endParaRPr sz="1200" b="1"/>
                    </a:p>
                  </a:txBody>
                  <a:tcPr marL="91425" marR="91425" marT="91425" marB="91425"/>
                </a:tc>
                <a:tc>
                  <a:txBody>
                    <a:bodyPr/>
                    <a:lstStyle/>
                    <a:p>
                      <a:pPr marL="0" lvl="0" indent="0" algn="ctr" rtl="0">
                        <a:spcBef>
                          <a:spcPts val="0"/>
                        </a:spcBef>
                        <a:spcAft>
                          <a:spcPts val="0"/>
                        </a:spcAft>
                        <a:buNone/>
                      </a:pPr>
                      <a:r>
                        <a:rPr lang="zh-CN" sz="1200" b="1">
                          <a:solidFill>
                            <a:schemeClr val="dk2"/>
                          </a:solidFill>
                        </a:rPr>
                        <a:t>MSMARCO (MRR@10)</a:t>
                      </a:r>
                      <a:endParaRPr sz="12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BM25 (Nogueira et al., 2019)</a:t>
                      </a:r>
                      <a:endParaRPr sz="1200"/>
                    </a:p>
                  </a:txBody>
                  <a:tcPr marL="91425" marR="91425" marT="91425" marB="91425"/>
                </a:tc>
                <a:tc>
                  <a:txBody>
                    <a:bodyPr/>
                    <a:lstStyle/>
                    <a:p>
                      <a:pPr marL="0" lvl="0" indent="0" algn="l" rtl="0">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marR="0" lvl="0" indent="0" algn="ctr" rtl="0">
                        <a:lnSpc>
                          <a:spcPct val="100000"/>
                        </a:lnSpc>
                        <a:spcBef>
                          <a:spcPts val="0"/>
                        </a:spcBef>
                        <a:spcAft>
                          <a:spcPts val="0"/>
                        </a:spcAft>
                        <a:buClr>
                          <a:srgbClr val="000000"/>
                        </a:buClr>
                        <a:buFont typeface="Arial"/>
                        <a:buNone/>
                      </a:pPr>
                      <a:r>
                        <a:rPr lang="en-US" altLang="zh-CN" sz="1200" b="0" i="0" u="none" strike="noStrike" cap="none">
                          <a:solidFill>
                            <a:srgbClr val="000000"/>
                          </a:solidFill>
                          <a:latin typeface="Arial"/>
                          <a:cs typeface="Arial"/>
                          <a:sym typeface="Arial"/>
                        </a:rPr>
                        <a:t>27.7</a:t>
                      </a:r>
                      <a:endParaRPr sz="1200" b="0" i="0" u="none" strike="noStrike" cap="none">
                        <a:solidFill>
                          <a:srgbClr val="000000"/>
                        </a:solidFill>
                        <a:latin typeface="Arial"/>
                        <a:cs typeface="Arial"/>
                        <a:sym typeface="Aria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DeepImpact (Mallia et al., 2021)</a:t>
                      </a:r>
                      <a:endParaRPr sz="1200"/>
                    </a:p>
                  </a:txBody>
                  <a:tcPr marL="91425" marR="91425" marT="91425" marB="91425"/>
                </a:tc>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marR="0" lvl="0" indent="0" algn="ctr" rtl="0">
                        <a:lnSpc>
                          <a:spcPct val="100000"/>
                        </a:lnSpc>
                        <a:spcBef>
                          <a:spcPts val="0"/>
                        </a:spcBef>
                        <a:spcAft>
                          <a:spcPts val="0"/>
                        </a:spcAft>
                        <a:buClr>
                          <a:srgbClr val="000000"/>
                        </a:buClr>
                        <a:buFont typeface="Arial"/>
                        <a:buNone/>
                      </a:pPr>
                      <a:r>
                        <a:rPr lang="en-US" altLang="zh-CN" sz="1200" b="1" i="0" u="none" strike="noStrike" cap="none">
                          <a:solidFill>
                            <a:srgbClr val="611BB8"/>
                          </a:solidFill>
                          <a:latin typeface="Arial"/>
                          <a:cs typeface="Arial"/>
                          <a:sym typeface="Arial"/>
                        </a:rPr>
                        <a:t>32.6</a:t>
                      </a:r>
                      <a:endParaRPr sz="1200" b="1" i="0" u="none" strike="noStrike" cap="none">
                        <a:solidFill>
                          <a:srgbClr val="611BB8"/>
                        </a:solidFill>
                        <a:latin typeface="Arial"/>
                        <a:cs typeface="Arial"/>
                        <a:sym typeface="Aria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uniCOIL (Lin et al., 2021)</a:t>
                      </a:r>
                      <a:endParaRPr sz="1200"/>
                    </a:p>
                  </a:txBody>
                  <a:tcPr marL="91425" marR="91425" marT="91425" marB="91425"/>
                </a:tc>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doc2query–T5</a:t>
                      </a:r>
                      <a:endParaRPr sz="1200"/>
                    </a:p>
                  </a:txBody>
                  <a:tcPr marL="91425" marR="91425" marT="91425" marB="91425"/>
                </a:tc>
                <a:tc>
                  <a:txBody>
                    <a:bodyPr/>
                    <a:lstStyle/>
                    <a:p>
                      <a:pPr marL="0" marR="0" lvl="0" indent="0" algn="ctr" rtl="0">
                        <a:lnSpc>
                          <a:spcPct val="100000"/>
                        </a:lnSpc>
                        <a:spcBef>
                          <a:spcPts val="0"/>
                        </a:spcBef>
                        <a:spcAft>
                          <a:spcPts val="0"/>
                        </a:spcAft>
                        <a:buClr>
                          <a:srgbClr val="000000"/>
                        </a:buClr>
                        <a:buFont typeface="Arial"/>
                        <a:buNone/>
                      </a:pPr>
                      <a:r>
                        <a:rPr lang="en-US" altLang="zh-CN" sz="1200" b="1" i="0" u="none" strike="noStrike" cap="none">
                          <a:solidFill>
                            <a:srgbClr val="611BB8"/>
                          </a:solidFill>
                          <a:latin typeface="Arial"/>
                          <a:cs typeface="Arial"/>
                          <a:sym typeface="Arial"/>
                        </a:rPr>
                        <a:t>35.2</a:t>
                      </a:r>
                      <a:endParaRPr sz="1200" b="1" i="0" u="none" strike="noStrike" cap="none">
                        <a:solidFill>
                          <a:srgbClr val="611BB8"/>
                        </a:solidFill>
                        <a:latin typeface="Arial"/>
                        <a:cs typeface="Arial"/>
                        <a:sym typeface="Aria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zh-CN" sz="1200" b="1">
                          <a:solidFill>
                            <a:schemeClr val="dk2"/>
                          </a:solidFill>
                        </a:rPr>
                        <a:t>Learned Dense Retriever</a:t>
                      </a:r>
                      <a:endParaRPr sz="1100">
                        <a:solidFill>
                          <a:schemeClr val="dk2"/>
                        </a:solidFill>
                        <a:highlight>
                          <a:srgbClr val="FFFFFF"/>
                        </a:highlight>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ctr" rtl="0">
                        <a:spcBef>
                          <a:spcPts val="0"/>
                        </a:spcBef>
                        <a:spcAft>
                          <a:spcPts val="0"/>
                        </a:spcAft>
                        <a:buNone/>
                      </a:pPr>
                      <a:endParaRPr sz="1200" b="1">
                        <a:solidFill>
                          <a:srgbClr val="611BB8"/>
                        </a:solidFill>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lnSpc>
                          <a:spcPct val="115000"/>
                        </a:lnSpc>
                        <a:spcBef>
                          <a:spcPts val="0"/>
                        </a:spcBef>
                        <a:spcAft>
                          <a:spcPts val="0"/>
                        </a:spcAft>
                        <a:buNone/>
                      </a:pPr>
                      <a:r>
                        <a:rPr lang="zh-CN" sz="1100">
                          <a:solidFill>
                            <a:schemeClr val="dk2"/>
                          </a:solidFill>
                          <a:highlight>
                            <a:srgbClr val="FFFFFF"/>
                          </a:highlight>
                        </a:rPr>
                        <a:t>TCT-ColBERTv2 (Lin et al., 2021)</a:t>
                      </a:r>
                      <a:endParaRPr sz="1200" b="1">
                        <a:solidFill>
                          <a:schemeClr val="dk2"/>
                        </a:solidFill>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marR="0" lvl="0" indent="0" algn="ctr" rtl="0">
                        <a:lnSpc>
                          <a:spcPct val="100000"/>
                        </a:lnSpc>
                        <a:spcBef>
                          <a:spcPts val="0"/>
                        </a:spcBef>
                        <a:spcAft>
                          <a:spcPts val="0"/>
                        </a:spcAft>
                        <a:buClr>
                          <a:srgbClr val="000000"/>
                        </a:buClr>
                        <a:buFont typeface="Arial"/>
                        <a:buNone/>
                      </a:pPr>
                      <a:r>
                        <a:rPr lang="en-US" altLang="zh-CN" sz="1200" b="0" i="0" u="none" strike="noStrike" cap="none">
                          <a:solidFill>
                            <a:srgbClr val="000000"/>
                          </a:solidFill>
                          <a:latin typeface="Arial"/>
                          <a:cs typeface="Arial"/>
                          <a:sym typeface="Arial"/>
                        </a:rPr>
                        <a:t>35.9</a:t>
                      </a:r>
                      <a:endParaRPr sz="1200" b="0" i="0" u="none" strike="noStrike" cap="none">
                        <a:solidFill>
                          <a:srgbClr val="000000"/>
                        </a:solidFill>
                        <a:latin typeface="Arial"/>
                        <a:cs typeface="Arial"/>
                        <a:sym typeface="Arial"/>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Clr>
                          <a:schemeClr val="dk2"/>
                        </a:buClr>
                        <a:buSzPts val="1100"/>
                        <a:buFont typeface="Arial"/>
                        <a:buNone/>
                      </a:pPr>
                      <a:r>
                        <a:rPr lang="zh-CN" sz="1200" b="1">
                          <a:solidFill>
                            <a:schemeClr val="dk2"/>
                          </a:solidFill>
                        </a:rPr>
                        <a:t>Hybrid Dense-Sparse Retriever</a:t>
                      </a:r>
                      <a:endParaRPr sz="1100">
                        <a:solidFill>
                          <a:schemeClr val="dk2"/>
                        </a:solidFill>
                        <a:highlight>
                          <a:srgbClr val="FFFFFF"/>
                        </a:highlight>
                      </a:endParaRPr>
                    </a:p>
                  </a:txBody>
                  <a:tcPr marL="91425" marR="91425" marT="91425" marB="91425"/>
                </a:tc>
                <a:tc>
                  <a:txBody>
                    <a:bodyPr/>
                    <a:lstStyle/>
                    <a:p>
                      <a:pPr marL="0" lvl="0" indent="0" algn="l" rtl="0">
                        <a:spcBef>
                          <a:spcPts val="0"/>
                        </a:spcBef>
                        <a:spcAft>
                          <a:spcPts val="0"/>
                        </a:spcAft>
                        <a:buNone/>
                      </a:pPr>
                      <a:r>
                        <a:rPr lang="zh-CN" sz="1200" b="1">
                          <a:solidFill>
                            <a:schemeClr val="dk2"/>
                          </a:solidFill>
                        </a:rPr>
                        <a:t>Expansion</a:t>
                      </a:r>
                      <a:endParaRPr sz="1200"/>
                    </a:p>
                  </a:txBody>
                  <a:tcPr marL="91425" marR="91425" marT="91425" marB="91425"/>
                </a:tc>
                <a:tc>
                  <a:txBody>
                    <a:bodyPr/>
                    <a:lstStyle/>
                    <a:p>
                      <a:pPr marL="0" lvl="0" indent="0" algn="ctr" rtl="0">
                        <a:spcBef>
                          <a:spcPts val="0"/>
                        </a:spcBef>
                        <a:spcAft>
                          <a:spcPts val="0"/>
                        </a:spcAft>
                        <a:buNone/>
                      </a:pPr>
                      <a:endParaRPr sz="1200" b="1">
                        <a:solidFill>
                          <a:srgbClr val="611BB8"/>
                        </a:solidFill>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lnSpc>
                          <a:spcPct val="115000"/>
                        </a:lnSpc>
                        <a:spcBef>
                          <a:spcPts val="0"/>
                        </a:spcBef>
                        <a:spcAft>
                          <a:spcPts val="0"/>
                        </a:spcAft>
                        <a:buClr>
                          <a:schemeClr val="dk2"/>
                        </a:buClr>
                        <a:buSzPts val="1100"/>
                        <a:buFont typeface="Arial"/>
                        <a:buNone/>
                      </a:pPr>
                      <a:r>
                        <a:rPr lang="zh-CN" sz="1100">
                          <a:solidFill>
                            <a:schemeClr val="dk2"/>
                          </a:solidFill>
                          <a:highlight>
                            <a:schemeClr val="lt1"/>
                          </a:highlight>
                        </a:rPr>
                        <a:t>TCT-ColBERTv2 + BM25 </a:t>
                      </a:r>
                      <a:endParaRPr sz="1200" b="1">
                        <a:solidFill>
                          <a:schemeClr val="dk2"/>
                        </a:solidFill>
                      </a:endParaRPr>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zh-CN" sz="1100">
                          <a:solidFill>
                            <a:schemeClr val="dk2"/>
                          </a:solidFill>
                          <a:highlight>
                            <a:schemeClr val="lt1"/>
                          </a:highlight>
                        </a:rPr>
                        <a:t>doc2query–T5</a:t>
                      </a:r>
                      <a:endParaRPr sz="1200" b="1">
                        <a:solidFill>
                          <a:schemeClr val="dk2"/>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Font typeface="Arial"/>
                        <a:buNone/>
                      </a:pPr>
                      <a:r>
                        <a:rPr lang="en-US" altLang="zh-CN" sz="1200" b="0" i="0" u="none" strike="noStrike" cap="none">
                          <a:solidFill>
                            <a:srgbClr val="000000"/>
                          </a:solidFill>
                          <a:latin typeface="Arial"/>
                          <a:cs typeface="Arial"/>
                          <a:sym typeface="Arial"/>
                        </a:rPr>
                        <a:t>37.5</a:t>
                      </a:r>
                      <a:endParaRPr sz="1200" b="0" i="0" u="none" strike="noStrike" cap="none">
                        <a:solidFill>
                          <a:srgbClr val="000000"/>
                        </a:solidFill>
                        <a:latin typeface="Arial"/>
                        <a:cs typeface="Arial"/>
                        <a:sym typeface="Arial"/>
                      </a:endParaRPr>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lnSpc>
                          <a:spcPct val="115000"/>
                        </a:lnSpc>
                        <a:spcBef>
                          <a:spcPts val="0"/>
                        </a:spcBef>
                        <a:spcAft>
                          <a:spcPts val="0"/>
                        </a:spcAft>
                        <a:buClr>
                          <a:schemeClr val="dk2"/>
                        </a:buClr>
                        <a:buSzPts val="1100"/>
                        <a:buFont typeface="Arial"/>
                        <a:buNone/>
                      </a:pPr>
                      <a:r>
                        <a:rPr lang="zh-CN" sz="1100">
                          <a:solidFill>
                            <a:schemeClr val="dk2"/>
                          </a:solidFill>
                          <a:highlight>
                            <a:schemeClr val="lt1"/>
                          </a:highlight>
                        </a:rPr>
                        <a:t>TCT-ColBERTv2 + DeepImpact</a:t>
                      </a:r>
                      <a:endParaRPr sz="1200" b="1">
                        <a:solidFill>
                          <a:schemeClr val="dk2"/>
                        </a:solidFill>
                      </a:endParaRPr>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zh-CN" sz="1100">
                          <a:solidFill>
                            <a:schemeClr val="dk2"/>
                          </a:solidFill>
                          <a:highlight>
                            <a:schemeClr val="lt1"/>
                          </a:highlight>
                        </a:rPr>
                        <a:t>doc2query–T5</a:t>
                      </a:r>
                      <a:endParaRPr sz="1200" b="1">
                        <a:solidFill>
                          <a:schemeClr val="dk2"/>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Font typeface="Arial"/>
                        <a:buNone/>
                      </a:pPr>
                      <a:r>
                        <a:rPr lang="en-US" altLang="zh-CN" sz="1200" b="1" i="0" u="none" strike="noStrike" cap="none">
                          <a:solidFill>
                            <a:srgbClr val="611BB8"/>
                          </a:solidFill>
                          <a:latin typeface="Arial"/>
                          <a:cs typeface="Arial"/>
                          <a:sym typeface="Arial"/>
                        </a:rPr>
                        <a:t>37.8</a:t>
                      </a:r>
                      <a:endParaRPr sz="1200" b="1" i="0" u="none" strike="noStrike" cap="none">
                        <a:solidFill>
                          <a:srgbClr val="611BB8"/>
                        </a:solidFill>
                        <a:latin typeface="Arial"/>
                        <a:cs typeface="Arial"/>
                        <a:sym typeface="Arial"/>
                      </a:endParaRPr>
                    </a:p>
                  </a:txBody>
                  <a:tcPr marL="91425" marR="91425" marT="91425" marB="91425"/>
                </a:tc>
                <a:extLst>
                  <a:ext uri="{0D108BD9-81ED-4DB2-BD59-A6C34878D82A}">
                    <a16:rowId xmlns:a16="http://schemas.microsoft.com/office/drawing/2014/main" val="10008"/>
                  </a:ext>
                </a:extLst>
              </a:tr>
              <a:tr h="381000">
                <a:tc>
                  <a:txBody>
                    <a:bodyPr/>
                    <a:lstStyle/>
                    <a:p>
                      <a:pPr marL="0" lvl="0" indent="0" algn="l" rtl="0">
                        <a:lnSpc>
                          <a:spcPct val="115000"/>
                        </a:lnSpc>
                        <a:spcBef>
                          <a:spcPts val="0"/>
                        </a:spcBef>
                        <a:spcAft>
                          <a:spcPts val="0"/>
                        </a:spcAft>
                        <a:buClr>
                          <a:schemeClr val="dk2"/>
                        </a:buClr>
                        <a:buSzPts val="1100"/>
                        <a:buFont typeface="Arial"/>
                        <a:buNone/>
                      </a:pPr>
                      <a:r>
                        <a:rPr lang="zh-CN" sz="1100">
                          <a:solidFill>
                            <a:schemeClr val="dk2"/>
                          </a:solidFill>
                          <a:highlight>
                            <a:schemeClr val="lt1"/>
                          </a:highlight>
                        </a:rPr>
                        <a:t>TCT-ColBERTv2 + uniCOIL </a:t>
                      </a:r>
                      <a:endParaRPr sz="1200" b="1">
                        <a:solidFill>
                          <a:schemeClr val="dk2"/>
                        </a:solidFill>
                      </a:endParaRPr>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zh-CN" sz="1100">
                          <a:solidFill>
                            <a:schemeClr val="dk2"/>
                          </a:solidFill>
                          <a:highlight>
                            <a:schemeClr val="lt1"/>
                          </a:highlight>
                        </a:rPr>
                        <a:t>doc2query–T5</a:t>
                      </a:r>
                      <a:endParaRPr sz="1200" b="1">
                        <a:solidFill>
                          <a:schemeClr val="dk2"/>
                        </a:solidFill>
                      </a:endParaRPr>
                    </a:p>
                  </a:txBody>
                  <a:tcPr marL="91425" marR="91425" marT="91425" marB="91425"/>
                </a:tc>
                <a:tc>
                  <a:txBody>
                    <a:bodyPr/>
                    <a:lstStyle/>
                    <a:p>
                      <a:pPr marL="0" lvl="0" indent="0" algn="ctr" rtl="0">
                        <a:spcBef>
                          <a:spcPts val="0"/>
                        </a:spcBef>
                        <a:spcAft>
                          <a:spcPts val="0"/>
                        </a:spcAft>
                        <a:buNone/>
                      </a:pPr>
                      <a:r>
                        <a:rPr lang="en-US" sz="1200" b="1" i="0" u="none" strike="noStrike" cap="none">
                          <a:solidFill>
                            <a:srgbClr val="611BB8"/>
                          </a:solidFill>
                          <a:latin typeface="Arial"/>
                          <a:cs typeface="Arial"/>
                          <a:sym typeface="Arial"/>
                        </a:rPr>
                        <a:t>37.8</a:t>
                      </a:r>
                      <a:endParaRPr sz="1200" b="1" i="0" u="none" strike="noStrike" cap="none">
                        <a:solidFill>
                          <a:srgbClr val="611BB8"/>
                        </a:solidFill>
                        <a:latin typeface="Arial"/>
                        <a:cs typeface="Arial"/>
                        <a:sym typeface="Arial"/>
                      </a:endParaRPr>
                    </a:p>
                  </a:txBody>
                  <a:tcPr marL="91425" marR="91425" marT="91425" marB="91425"/>
                </a:tc>
                <a:extLst>
                  <a:ext uri="{0D108BD9-81ED-4DB2-BD59-A6C34878D82A}">
                    <a16:rowId xmlns:a16="http://schemas.microsoft.com/office/drawing/2014/main" val="10009"/>
                  </a:ext>
                </a:extLst>
              </a:tr>
            </a:tbl>
          </a:graphicData>
        </a:graphic>
      </p:graphicFrame>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5451"/>
        <p:cNvGrpSpPr/>
        <p:nvPr/>
      </p:nvGrpSpPr>
      <p:grpSpPr>
        <a:xfrm>
          <a:off x="0" y="0"/>
          <a:ext cx="0" cy="0"/>
          <a:chOff x="0" y="0"/>
          <a:chExt cx="0" cy="0"/>
        </a:xfrm>
      </p:grpSpPr>
      <p:sp>
        <p:nvSpPr>
          <p:cNvPr id="5452" name="Google Shape;5452;p34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Challenges</a:t>
            </a:r>
            <a:endParaRPr/>
          </a:p>
        </p:txBody>
      </p:sp>
      <p:sp>
        <p:nvSpPr>
          <p:cNvPr id="5453" name="Google Shape;5453;p3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a:solidFill>
                  <a:schemeClr val="dk2"/>
                </a:solidFill>
              </a:rPr>
              <a:t>Two separate models are required to generate dense and sparse </a:t>
            </a:r>
            <a:r>
              <a:rPr lang="en-US" altLang="zh-CN">
                <a:solidFill>
                  <a:schemeClr val="dk2"/>
                </a:solidFill>
              </a:rPr>
              <a:t>representations</a:t>
            </a:r>
            <a:r>
              <a:rPr lang="zh-CN">
                <a:solidFill>
                  <a:schemeClr val="dk2"/>
                </a:solidFill>
              </a:rPr>
              <a:t>, </a:t>
            </a:r>
            <a:r>
              <a:rPr lang="zh-CN" b="1">
                <a:solidFill>
                  <a:schemeClr val="dk2"/>
                </a:solidFill>
              </a:rPr>
              <a:t>doubling the encoding time</a:t>
            </a:r>
            <a:r>
              <a:rPr lang="zh-CN">
                <a:solidFill>
                  <a:schemeClr val="dk2"/>
                </a:solidFill>
              </a:rPr>
              <a:t>.</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The dense and sparse representations need to be stored </a:t>
            </a:r>
            <a:r>
              <a:rPr lang="zh-CN" b="1">
                <a:solidFill>
                  <a:schemeClr val="dk2"/>
                </a:solidFill>
              </a:rPr>
              <a:t>in two different systems</a:t>
            </a:r>
            <a:r>
              <a:rPr lang="zh-CN">
                <a:solidFill>
                  <a:schemeClr val="dk2"/>
                </a:solidFill>
              </a:rPr>
              <a:t> (e.g., Lucene and Faiss).</a:t>
            </a:r>
            <a:endParaRPr>
              <a:solidFill>
                <a:schemeClr val="dk2"/>
              </a:solidFill>
            </a:endParaRPr>
          </a:p>
        </p:txBody>
      </p:sp>
      <p:cxnSp>
        <p:nvCxnSpPr>
          <p:cNvPr id="5454" name="Google Shape;5454;p34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455" name="Google Shape;5455;p3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304</a:t>
            </a:fld>
            <a:endParaRP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5459"/>
        <p:cNvGrpSpPr/>
        <p:nvPr/>
      </p:nvGrpSpPr>
      <p:grpSpPr>
        <a:xfrm>
          <a:off x="0" y="0"/>
          <a:ext cx="0" cy="0"/>
          <a:chOff x="0" y="0"/>
          <a:chExt cx="0" cy="0"/>
        </a:xfrm>
      </p:grpSpPr>
      <p:sp>
        <p:nvSpPr>
          <p:cNvPr id="5460" name="Google Shape;5460;p34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Challenges</a:t>
            </a:r>
            <a:endParaRPr/>
          </a:p>
        </p:txBody>
      </p:sp>
      <p:sp>
        <p:nvSpPr>
          <p:cNvPr id="5461" name="Google Shape;5461;p347"/>
          <p:cNvSpPr txBox="1">
            <a:spLocks noGrp="1"/>
          </p:cNvSpPr>
          <p:nvPr>
            <p:ph type="body" idx="1"/>
          </p:nvPr>
        </p:nvSpPr>
        <p:spPr>
          <a:xfrm>
            <a:off x="311700" y="1152475"/>
            <a:ext cx="87351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zh-CN">
                <a:solidFill>
                  <a:schemeClr val="dk1"/>
                </a:solidFill>
              </a:rPr>
              <a:t>Two separate models are required to generate dense and sparse </a:t>
            </a:r>
            <a:r>
              <a:rPr lang="en-US" altLang="zh-CN">
                <a:solidFill>
                  <a:schemeClr val="dk1"/>
                </a:solidFill>
              </a:rPr>
              <a:t>representations</a:t>
            </a:r>
            <a:r>
              <a:rPr lang="zh-CN">
                <a:solidFill>
                  <a:schemeClr val="dk1"/>
                </a:solidFill>
              </a:rPr>
              <a:t>, </a:t>
            </a:r>
            <a:r>
              <a:rPr lang="zh-CN" b="1">
                <a:solidFill>
                  <a:schemeClr val="dk1"/>
                </a:solidFill>
              </a:rPr>
              <a:t>doubling the encoding time</a:t>
            </a:r>
            <a:r>
              <a:rPr lang="zh-CN">
                <a:solidFill>
                  <a:schemeClr val="dk1"/>
                </a:solidFill>
              </a:rPr>
              <a:t>.</a:t>
            </a:r>
            <a:endParaRPr>
              <a:solidFill>
                <a:schemeClr val="dk1"/>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The dense and sparse representations need to be stored </a:t>
            </a:r>
            <a:r>
              <a:rPr lang="zh-CN" b="1">
                <a:solidFill>
                  <a:schemeClr val="dk2"/>
                </a:solidFill>
              </a:rPr>
              <a:t>in two different systems</a:t>
            </a:r>
            <a:r>
              <a:rPr lang="zh-CN">
                <a:solidFill>
                  <a:schemeClr val="dk2"/>
                </a:solidFill>
              </a:rPr>
              <a:t> (e.g., Lucene and Faiss).</a:t>
            </a:r>
            <a:endParaRPr lang="zh-CN" altLang="en-US">
              <a:solidFill>
                <a:schemeClr val="dk2"/>
              </a:solidFill>
            </a:endParaRPr>
          </a:p>
          <a:p>
            <a:pPr marL="457200" lvl="0" indent="0" algn="l" rtl="0">
              <a:spcBef>
                <a:spcPts val="1200"/>
              </a:spcBef>
              <a:spcAft>
                <a:spcPts val="0"/>
              </a:spcAft>
              <a:buNone/>
            </a:pPr>
            <a:endParaRPr lang="zh-CN" altLang="en-US">
              <a:solidFill>
                <a:schemeClr val="dk2"/>
              </a:solidFill>
            </a:endParaRPr>
          </a:p>
          <a:p>
            <a:pPr marL="457200" lvl="0" indent="0" algn="l" rtl="0">
              <a:spcBef>
                <a:spcPts val="1200"/>
              </a:spcBef>
              <a:spcAft>
                <a:spcPts val="1200"/>
              </a:spcAft>
              <a:buNone/>
            </a:pPr>
            <a:endParaRPr lang="zh-CN" altLang="en-US"/>
          </a:p>
        </p:txBody>
      </p:sp>
      <p:cxnSp>
        <p:nvCxnSpPr>
          <p:cNvPr id="5462" name="Google Shape;5462;p34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463" name="Google Shape;5463;p34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305</a:t>
            </a:fld>
            <a:endParaRP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5467"/>
        <p:cNvGrpSpPr/>
        <p:nvPr/>
      </p:nvGrpSpPr>
      <p:grpSpPr>
        <a:xfrm>
          <a:off x="0" y="0"/>
          <a:ext cx="0" cy="0"/>
          <a:chOff x="0" y="0"/>
          <a:chExt cx="0" cy="0"/>
        </a:xfrm>
      </p:grpSpPr>
      <p:sp>
        <p:nvSpPr>
          <p:cNvPr id="5468" name="Google Shape;5468;p348"/>
          <p:cNvSpPr txBox="1">
            <a:spLocks noGrp="1"/>
          </p:cNvSpPr>
          <p:nvPr>
            <p:ph type="title"/>
          </p:nvPr>
        </p:nvSpPr>
        <p:spPr>
          <a:xfrm>
            <a:off x="276825" y="402600"/>
            <a:ext cx="90333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2600">
                <a:solidFill>
                  <a:srgbClr val="611BB8"/>
                </a:solidFill>
              </a:rPr>
              <a:t>M3-Embedding: Multi-Functionality Text Embeddings</a:t>
            </a:r>
            <a:endParaRPr sz="2600"/>
          </a:p>
          <a:p>
            <a:pPr marL="0" lvl="0" indent="0" algn="l" rtl="0">
              <a:spcBef>
                <a:spcPts val="0"/>
              </a:spcBef>
              <a:spcAft>
                <a:spcPts val="0"/>
              </a:spcAft>
              <a:buSzPts val="990"/>
              <a:buNone/>
            </a:pPr>
            <a:endParaRPr sz="2600"/>
          </a:p>
        </p:txBody>
      </p:sp>
      <p:sp>
        <p:nvSpPr>
          <p:cNvPr id="5469" name="Google Shape;5469;p348"/>
          <p:cNvSpPr txBox="1">
            <a:spLocks noGrp="1"/>
          </p:cNvSpPr>
          <p:nvPr>
            <p:ph type="body" idx="1"/>
          </p:nvPr>
        </p:nvSpPr>
        <p:spPr>
          <a:xfrm>
            <a:off x="4199550" y="1169025"/>
            <a:ext cx="3794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1"/>
                </a:solidFill>
              </a:rPr>
              <a:t>A single model for producing both dense and sparse representations.</a:t>
            </a:r>
            <a:endParaRPr b="1">
              <a:solidFill>
                <a:schemeClr val="dk1"/>
              </a:solidFill>
            </a:endParaRPr>
          </a:p>
          <a:p>
            <a:pPr marL="457200" lvl="0" indent="-342900" algn="l" rtl="0">
              <a:spcBef>
                <a:spcPts val="1200"/>
              </a:spcBef>
              <a:spcAft>
                <a:spcPts val="0"/>
              </a:spcAft>
              <a:buClr>
                <a:schemeClr val="dk2"/>
              </a:buClr>
              <a:buSzPts val="1800"/>
              <a:buChar char="●"/>
            </a:pPr>
            <a:r>
              <a:rPr lang="zh-CN">
                <a:solidFill>
                  <a:schemeClr val="dk2"/>
                </a:solidFill>
              </a:rPr>
              <a:t>Shared Transformer layers for producing hidden states.</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Dense: hidden state of [CLS].</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Sparse: representation with MLP Encoder.</a:t>
            </a:r>
            <a:endParaRPr>
              <a:solidFill>
                <a:schemeClr val="dk2"/>
              </a:solidFill>
            </a:endParaRPr>
          </a:p>
        </p:txBody>
      </p:sp>
      <p:cxnSp>
        <p:nvCxnSpPr>
          <p:cNvPr id="5470" name="Google Shape;5470;p34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471" name="Google Shape;5471;p3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306</a:t>
            </a:fld>
            <a:endParaRPr/>
          </a:p>
        </p:txBody>
      </p:sp>
      <p:sp>
        <p:nvSpPr>
          <p:cNvPr id="5472" name="Google Shape;5472;p348"/>
          <p:cNvSpPr txBox="1"/>
          <p:nvPr/>
        </p:nvSpPr>
        <p:spPr>
          <a:xfrm>
            <a:off x="861250" y="4509311"/>
            <a:ext cx="23055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5473" name="Google Shape;5473;p348"/>
          <p:cNvSpPr/>
          <p:nvPr/>
        </p:nvSpPr>
        <p:spPr>
          <a:xfrm>
            <a:off x="975269" y="4117417"/>
            <a:ext cx="2042100" cy="2433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5474" name="Google Shape;5474;p348"/>
          <p:cNvGrpSpPr/>
          <p:nvPr/>
        </p:nvGrpSpPr>
        <p:grpSpPr>
          <a:xfrm>
            <a:off x="970080" y="3783107"/>
            <a:ext cx="2042079" cy="176314"/>
            <a:chOff x="538513" y="3050312"/>
            <a:chExt cx="2025470" cy="195600"/>
          </a:xfrm>
        </p:grpSpPr>
        <p:sp>
          <p:nvSpPr>
            <p:cNvPr id="5475" name="Google Shape;5475;p348"/>
            <p:cNvSpPr/>
            <p:nvPr/>
          </p:nvSpPr>
          <p:spPr>
            <a:xfrm>
              <a:off x="919705" y="3050312"/>
              <a:ext cx="326400" cy="195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5476" name="Google Shape;5476;p348"/>
            <p:cNvSpPr/>
            <p:nvPr/>
          </p:nvSpPr>
          <p:spPr>
            <a:xfrm>
              <a:off x="1300898" y="3050312"/>
              <a:ext cx="326400" cy="195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5477" name="Google Shape;5477;p348"/>
            <p:cNvSpPr/>
            <p:nvPr/>
          </p:nvSpPr>
          <p:spPr>
            <a:xfrm>
              <a:off x="1682090" y="3050312"/>
              <a:ext cx="440400" cy="195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5478" name="Google Shape;5478;p348"/>
            <p:cNvSpPr/>
            <p:nvPr/>
          </p:nvSpPr>
          <p:spPr>
            <a:xfrm>
              <a:off x="538513" y="3050312"/>
              <a:ext cx="326400" cy="195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5479" name="Google Shape;5479;p348"/>
            <p:cNvSpPr/>
            <p:nvPr/>
          </p:nvSpPr>
          <p:spPr>
            <a:xfrm>
              <a:off x="2177283" y="3050312"/>
              <a:ext cx="386700" cy="186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5480" name="Google Shape;5480;p348"/>
          <p:cNvSpPr/>
          <p:nvPr/>
        </p:nvSpPr>
        <p:spPr>
          <a:xfrm>
            <a:off x="1926887" y="4454327"/>
            <a:ext cx="128100" cy="1056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81" name="Google Shape;5481;p348"/>
          <p:cNvGrpSpPr/>
          <p:nvPr/>
        </p:nvGrpSpPr>
        <p:grpSpPr>
          <a:xfrm>
            <a:off x="934662" y="1704948"/>
            <a:ext cx="2158687" cy="229601"/>
            <a:chOff x="4927448" y="2061729"/>
            <a:chExt cx="875664" cy="123941"/>
          </a:xfrm>
        </p:grpSpPr>
        <p:sp>
          <p:nvSpPr>
            <p:cNvPr id="5482" name="Google Shape;5482;p348"/>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5483" name="Google Shape;5483;p348"/>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5484" name="Google Shape;5484;p348"/>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0.8</a:t>
              </a:r>
              <a:endParaRPr sz="800" b="1"/>
            </a:p>
          </p:txBody>
        </p:sp>
        <p:sp>
          <p:nvSpPr>
            <p:cNvPr id="5485" name="Google Shape;5485;p348"/>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1.4</a:t>
              </a:r>
              <a:endParaRPr sz="800" b="1">
                <a:solidFill>
                  <a:srgbClr val="FFFFFF"/>
                </a:solidFill>
                <a:latin typeface="Calibri"/>
                <a:ea typeface="Calibri"/>
                <a:cs typeface="Calibri"/>
                <a:sym typeface="Calibri"/>
              </a:endParaRPr>
            </a:p>
          </p:txBody>
        </p:sp>
        <p:sp>
          <p:nvSpPr>
            <p:cNvPr id="5486" name="Google Shape;5486;p348"/>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5487" name="Google Shape;5487;p348"/>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5488" name="Google Shape;5488;p348"/>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1.5</a:t>
              </a:r>
              <a:endParaRPr sz="800" b="1">
                <a:solidFill>
                  <a:srgbClr val="FFFFFF"/>
                </a:solidFill>
                <a:latin typeface="Calibri"/>
                <a:ea typeface="Calibri"/>
                <a:cs typeface="Calibri"/>
                <a:sym typeface="Calibri"/>
              </a:endParaRPr>
            </a:p>
          </p:txBody>
        </p:sp>
      </p:grpSp>
      <p:sp>
        <p:nvSpPr>
          <p:cNvPr id="5489" name="Google Shape;5489;p348"/>
          <p:cNvSpPr/>
          <p:nvPr/>
        </p:nvSpPr>
        <p:spPr>
          <a:xfrm>
            <a:off x="1926887" y="3610732"/>
            <a:ext cx="128100" cy="1056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0" name="Google Shape;5490;p348"/>
          <p:cNvSpPr/>
          <p:nvPr/>
        </p:nvSpPr>
        <p:spPr>
          <a:xfrm>
            <a:off x="975274" y="3176700"/>
            <a:ext cx="2041800" cy="3708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5491" name="Google Shape;5491;p348"/>
          <p:cNvSpPr/>
          <p:nvPr/>
        </p:nvSpPr>
        <p:spPr>
          <a:xfrm>
            <a:off x="964144" y="2209099"/>
            <a:ext cx="2099700" cy="2076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5492" name="Google Shape;5492;p348"/>
          <p:cNvSpPr txBox="1"/>
          <p:nvPr/>
        </p:nvSpPr>
        <p:spPr>
          <a:xfrm rot="-4013062">
            <a:off x="2664073" y="1356099"/>
            <a:ext cx="408061" cy="15435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5493" name="Google Shape;5493;p348"/>
          <p:cNvSpPr txBox="1"/>
          <p:nvPr/>
        </p:nvSpPr>
        <p:spPr>
          <a:xfrm rot="-4012867">
            <a:off x="1833994" y="1335500"/>
            <a:ext cx="453086" cy="15445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best</a:t>
            </a:r>
            <a:endParaRPr sz="1000" b="1" i="0" u="none" strike="noStrike" cap="none">
              <a:solidFill>
                <a:srgbClr val="000000"/>
              </a:solidFill>
              <a:latin typeface="Courier New"/>
              <a:ea typeface="Courier New"/>
              <a:cs typeface="Courier New"/>
              <a:sym typeface="Courier New"/>
            </a:endParaRPr>
          </a:p>
        </p:txBody>
      </p:sp>
      <p:sp>
        <p:nvSpPr>
          <p:cNvPr id="5494" name="Google Shape;5494;p348"/>
          <p:cNvSpPr txBox="1"/>
          <p:nvPr/>
        </p:nvSpPr>
        <p:spPr>
          <a:xfrm rot="-4013712">
            <a:off x="1516722" y="1289300"/>
            <a:ext cx="553497" cy="15445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dishes</a:t>
            </a:r>
            <a:endParaRPr sz="1000" b="1" i="0" u="none" strike="noStrike" cap="none">
              <a:solidFill>
                <a:srgbClr val="000000"/>
              </a:solidFill>
              <a:latin typeface="Courier New"/>
              <a:ea typeface="Courier New"/>
              <a:cs typeface="Courier New"/>
              <a:sym typeface="Courier New"/>
            </a:endParaRPr>
          </a:p>
        </p:txBody>
      </p:sp>
      <p:sp>
        <p:nvSpPr>
          <p:cNvPr id="5495" name="Google Shape;5495;p348"/>
          <p:cNvSpPr/>
          <p:nvPr/>
        </p:nvSpPr>
        <p:spPr>
          <a:xfrm>
            <a:off x="1926887" y="3024955"/>
            <a:ext cx="128100" cy="1056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6" name="Google Shape;5496;p348"/>
          <p:cNvSpPr/>
          <p:nvPr/>
        </p:nvSpPr>
        <p:spPr>
          <a:xfrm>
            <a:off x="1915675" y="2038121"/>
            <a:ext cx="128100" cy="1056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97" name="Google Shape;5497;p348"/>
          <p:cNvGrpSpPr/>
          <p:nvPr/>
        </p:nvGrpSpPr>
        <p:grpSpPr>
          <a:xfrm>
            <a:off x="958693" y="2789070"/>
            <a:ext cx="2042079" cy="189889"/>
            <a:chOff x="538513" y="3050312"/>
            <a:chExt cx="2025470" cy="210660"/>
          </a:xfrm>
        </p:grpSpPr>
        <p:sp>
          <p:nvSpPr>
            <p:cNvPr id="5498" name="Google Shape;5498;p348"/>
            <p:cNvSpPr/>
            <p:nvPr/>
          </p:nvSpPr>
          <p:spPr>
            <a:xfrm>
              <a:off x="944056" y="3065372"/>
              <a:ext cx="326400" cy="195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600"/>
                <a:t>h_padua</a:t>
              </a:r>
              <a:endParaRPr sz="600" i="0" u="none" strike="noStrike" cap="none">
                <a:solidFill>
                  <a:srgbClr val="000000"/>
                </a:solidFill>
              </a:endParaRPr>
            </a:p>
          </p:txBody>
        </p:sp>
        <p:sp>
          <p:nvSpPr>
            <p:cNvPr id="5499" name="Google Shape;5499;p348"/>
            <p:cNvSpPr/>
            <p:nvPr/>
          </p:nvSpPr>
          <p:spPr>
            <a:xfrm>
              <a:off x="1300898" y="3050312"/>
              <a:ext cx="326400" cy="195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600"/>
                <a:t>h_best</a:t>
              </a:r>
              <a:endParaRPr sz="600" i="0" u="none" strike="noStrike" cap="none">
                <a:solidFill>
                  <a:srgbClr val="000000"/>
                </a:solidFill>
                <a:latin typeface="Arial"/>
                <a:ea typeface="Arial"/>
                <a:cs typeface="Arial"/>
                <a:sym typeface="Arial"/>
              </a:endParaRPr>
            </a:p>
          </p:txBody>
        </p:sp>
        <p:sp>
          <p:nvSpPr>
            <p:cNvPr id="5500" name="Google Shape;5500;p348"/>
            <p:cNvSpPr/>
            <p:nvPr/>
          </p:nvSpPr>
          <p:spPr>
            <a:xfrm>
              <a:off x="1682090" y="3050312"/>
              <a:ext cx="440400" cy="195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600"/>
                <a:t>h_dishes</a:t>
              </a:r>
              <a:endParaRPr sz="600" i="0" u="none" strike="noStrike" cap="none">
                <a:solidFill>
                  <a:srgbClr val="000000"/>
                </a:solidFill>
                <a:latin typeface="Arial"/>
                <a:ea typeface="Arial"/>
                <a:cs typeface="Arial"/>
                <a:sym typeface="Arial"/>
              </a:endParaRPr>
            </a:p>
          </p:txBody>
        </p:sp>
        <p:sp>
          <p:nvSpPr>
            <p:cNvPr id="5501" name="Google Shape;5501;p348"/>
            <p:cNvSpPr/>
            <p:nvPr/>
          </p:nvSpPr>
          <p:spPr>
            <a:xfrm>
              <a:off x="538513" y="3050312"/>
              <a:ext cx="326400" cy="195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600">
                  <a:solidFill>
                    <a:srgbClr val="7F7F7F"/>
                  </a:solidFill>
                </a:rPr>
                <a:t>h_</a:t>
              </a:r>
              <a:r>
                <a:rPr lang="zh-CN" sz="600" i="0" u="none" strike="noStrike" cap="none">
                  <a:solidFill>
                    <a:srgbClr val="7F7F7F"/>
                  </a:solidFill>
                  <a:latin typeface="Arial"/>
                  <a:ea typeface="Arial"/>
                  <a:cs typeface="Arial"/>
                  <a:sym typeface="Arial"/>
                </a:rPr>
                <a:t>[CLS]</a:t>
              </a:r>
              <a:endParaRPr sz="600" i="0" u="none" strike="noStrike" cap="none">
                <a:solidFill>
                  <a:srgbClr val="7F7F7F"/>
                </a:solidFill>
                <a:latin typeface="Arial"/>
                <a:ea typeface="Arial"/>
                <a:cs typeface="Arial"/>
                <a:sym typeface="Arial"/>
              </a:endParaRPr>
            </a:p>
          </p:txBody>
        </p:sp>
        <p:sp>
          <p:nvSpPr>
            <p:cNvPr id="5502" name="Google Shape;5502;p348"/>
            <p:cNvSpPr/>
            <p:nvPr/>
          </p:nvSpPr>
          <p:spPr>
            <a:xfrm>
              <a:off x="2177283" y="3050312"/>
              <a:ext cx="386700" cy="186600"/>
            </a:xfrm>
            <a:prstGeom prst="roundRect">
              <a:avLst>
                <a:gd name="adj" fmla="val 16667"/>
              </a:avLst>
            </a:prstGeom>
            <a:solidFill>
              <a:srgbClr val="FFFFFF"/>
            </a:solidFill>
            <a:ln w="19050" cap="flat" cmpd="sng">
              <a:solidFill>
                <a:srgbClr val="595959"/>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600">
                  <a:solidFill>
                    <a:srgbClr val="7F7F7F"/>
                  </a:solidFill>
                </a:rPr>
                <a:t>h_</a:t>
              </a:r>
              <a:r>
                <a:rPr lang="zh-CN" sz="600" i="0" u="none" strike="noStrike" cap="none">
                  <a:solidFill>
                    <a:srgbClr val="7F7F7F"/>
                  </a:solidFill>
                  <a:latin typeface="Arial"/>
                  <a:ea typeface="Arial"/>
                  <a:cs typeface="Arial"/>
                  <a:sym typeface="Arial"/>
                </a:rPr>
                <a:t>[SEP]</a:t>
              </a:r>
              <a:endParaRPr sz="600" i="0" u="none" strike="noStrike" cap="none">
                <a:solidFill>
                  <a:srgbClr val="7F7F7F"/>
                </a:solidFill>
                <a:latin typeface="Arial"/>
                <a:ea typeface="Arial"/>
                <a:cs typeface="Arial"/>
                <a:sym typeface="Arial"/>
              </a:endParaRPr>
            </a:p>
          </p:txBody>
        </p:sp>
      </p:grpSp>
      <p:sp>
        <p:nvSpPr>
          <p:cNvPr id="5503" name="Google Shape;5503;p348"/>
          <p:cNvSpPr/>
          <p:nvPr/>
        </p:nvSpPr>
        <p:spPr>
          <a:xfrm>
            <a:off x="1915687" y="2550093"/>
            <a:ext cx="128100" cy="1056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4" name="Google Shape;5504;p348"/>
          <p:cNvSpPr txBox="1"/>
          <p:nvPr/>
        </p:nvSpPr>
        <p:spPr>
          <a:xfrm>
            <a:off x="745300" y="1179775"/>
            <a:ext cx="2546700" cy="8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5505" name="Google Shape;5505;p348"/>
          <p:cNvSpPr/>
          <p:nvPr/>
        </p:nvSpPr>
        <p:spPr>
          <a:xfrm>
            <a:off x="755325" y="1159700"/>
            <a:ext cx="2546700" cy="838800"/>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cxnSp>
        <p:nvCxnSpPr>
          <p:cNvPr id="5506" name="Google Shape;5506;p348"/>
          <p:cNvCxnSpPr>
            <a:cxnSpLocks/>
            <a:stCxn id="5505" idx="3"/>
          </p:cNvCxnSpPr>
          <p:nvPr/>
        </p:nvCxnSpPr>
        <p:spPr>
          <a:xfrm>
            <a:off x="3302025" y="1579100"/>
            <a:ext cx="190500" cy="1800"/>
          </a:xfrm>
          <a:prstGeom prst="straightConnector1">
            <a:avLst/>
          </a:prstGeom>
          <a:noFill/>
          <a:ln w="9525" cap="flat" cmpd="sng">
            <a:solidFill>
              <a:srgbClr val="000000"/>
            </a:solidFill>
            <a:prstDash val="solid"/>
            <a:round/>
            <a:headEnd type="none" w="med" len="med"/>
            <a:tailEnd type="triangle" w="med" len="med"/>
          </a:ln>
        </p:spPr>
      </p:cxnSp>
      <p:sp>
        <p:nvSpPr>
          <p:cNvPr id="5507" name="Google Shape;5507;p348"/>
          <p:cNvSpPr txBox="1"/>
          <p:nvPr/>
        </p:nvSpPr>
        <p:spPr>
          <a:xfrm>
            <a:off x="3362175" y="1435550"/>
            <a:ext cx="932400" cy="28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zh-CN" sz="900" b="1">
                <a:solidFill>
                  <a:schemeClr val="dk1"/>
                </a:solidFill>
              </a:rPr>
              <a:t>Sparse reps</a:t>
            </a:r>
            <a:endParaRPr sz="900" b="1">
              <a:solidFill>
                <a:schemeClr val="dk1"/>
              </a:solidFill>
            </a:endParaRPr>
          </a:p>
        </p:txBody>
      </p:sp>
      <p:sp>
        <p:nvSpPr>
          <p:cNvPr id="5508" name="Google Shape;5508;p348"/>
          <p:cNvSpPr/>
          <p:nvPr/>
        </p:nvSpPr>
        <p:spPr>
          <a:xfrm>
            <a:off x="861250" y="2751300"/>
            <a:ext cx="475500" cy="243300"/>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509" name="Google Shape;5509;p348"/>
          <p:cNvSpPr txBox="1"/>
          <p:nvPr/>
        </p:nvSpPr>
        <p:spPr>
          <a:xfrm>
            <a:off x="-191200" y="2733675"/>
            <a:ext cx="892200" cy="287100"/>
          </a:xfrm>
          <a:prstGeom prst="rect">
            <a:avLst/>
          </a:prstGeom>
          <a:noFill/>
          <a:ln>
            <a:noFill/>
          </a:ln>
        </p:spPr>
        <p:txBody>
          <a:bodyPr spcFirstLastPara="1" wrap="square" lIns="0" tIns="91425" rIns="36000" bIns="91425" anchor="t" anchorCtr="0">
            <a:noAutofit/>
          </a:bodyPr>
          <a:lstStyle/>
          <a:p>
            <a:pPr lvl="1" algn="r"/>
            <a:r>
              <a:rPr lang="zh-CN" sz="900" b="1">
                <a:solidFill>
                  <a:schemeClr val="dk1"/>
                </a:solidFill>
              </a:rPr>
              <a:t>    Dense reps</a:t>
            </a:r>
            <a:endParaRPr sz="900" b="1">
              <a:solidFill>
                <a:schemeClr val="dk1"/>
              </a:solidFill>
            </a:endParaRPr>
          </a:p>
        </p:txBody>
      </p:sp>
      <p:cxnSp>
        <p:nvCxnSpPr>
          <p:cNvPr id="5510" name="Google Shape;5510;p348"/>
          <p:cNvCxnSpPr>
            <a:stCxn id="5508" idx="1"/>
            <a:endCxn id="5509" idx="3"/>
          </p:cNvCxnSpPr>
          <p:nvPr/>
        </p:nvCxnSpPr>
        <p:spPr>
          <a:xfrm flipH="1">
            <a:off x="701050" y="2872950"/>
            <a:ext cx="160200" cy="4200"/>
          </a:xfrm>
          <a:prstGeom prst="straightConnector1">
            <a:avLst/>
          </a:prstGeom>
          <a:noFill/>
          <a:ln w="9525" cap="flat" cmpd="sng">
            <a:solidFill>
              <a:srgbClr val="000000"/>
            </a:solidFill>
            <a:prstDash val="solid"/>
            <a:round/>
            <a:headEnd type="none" w="med" len="med"/>
            <a:tailEnd type="triangle" w="med" len="med"/>
          </a:ln>
        </p:spPr>
      </p:cxnSp>
      <p:sp>
        <p:nvSpPr>
          <p:cNvPr id="5511" name="Google Shape;5511;p348"/>
          <p:cNvSpPr txBox="1"/>
          <p:nvPr/>
        </p:nvSpPr>
        <p:spPr>
          <a:xfrm>
            <a:off x="4396350" y="4360725"/>
            <a:ext cx="3597600" cy="1141200"/>
          </a:xfrm>
          <a:prstGeom prst="rect">
            <a:avLst/>
          </a:prstGeom>
          <a:noFill/>
          <a:ln>
            <a:noFill/>
          </a:ln>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900">
                <a:latin typeface="Montserrat"/>
                <a:ea typeface="Montserrat"/>
                <a:cs typeface="Montserrat"/>
                <a:sym typeface="Montserrat"/>
              </a:rPr>
              <a:t>BGE M3-Embedding: Multi-Lingual, Multi-Functionality, Multi-Granularity Text Embeddings Through Self-Knowledge Distillation. Chen et al. ACL 2024 Findings.</a:t>
            </a:r>
            <a:endParaRPr sz="4150" b="1">
              <a:solidFill>
                <a:schemeClr val="dk2"/>
              </a:solidFill>
              <a:highlight>
                <a:srgbClr val="FFFFFF"/>
              </a:highlight>
            </a:endParaRPr>
          </a:p>
          <a:p>
            <a:pPr marL="0" lvl="0" indent="0" algn="l" rtl="0">
              <a:lnSpc>
                <a:spcPct val="115000"/>
              </a:lnSpc>
              <a:spcBef>
                <a:spcPts val="90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5515"/>
        <p:cNvGrpSpPr/>
        <p:nvPr/>
      </p:nvGrpSpPr>
      <p:grpSpPr>
        <a:xfrm>
          <a:off x="0" y="0"/>
          <a:ext cx="0" cy="0"/>
          <a:chOff x="0" y="0"/>
          <a:chExt cx="0" cy="0"/>
        </a:xfrm>
      </p:grpSpPr>
      <p:sp>
        <p:nvSpPr>
          <p:cNvPr id="5516" name="Google Shape;5516;p349"/>
          <p:cNvSpPr txBox="1">
            <a:spLocks noGrp="1"/>
          </p:cNvSpPr>
          <p:nvPr>
            <p:ph type="title"/>
          </p:nvPr>
        </p:nvSpPr>
        <p:spPr>
          <a:xfrm>
            <a:off x="276825" y="402600"/>
            <a:ext cx="90333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zh-CN" sz="2600">
                <a:solidFill>
                  <a:srgbClr val="611BB8"/>
                </a:solidFill>
              </a:rPr>
              <a:t>M3-Embedding: Multi-Functionality Text Embeddings</a:t>
            </a:r>
            <a:endParaRPr sz="2600"/>
          </a:p>
          <a:p>
            <a:pPr marL="0" lvl="0" indent="0" algn="l" rtl="0">
              <a:spcBef>
                <a:spcPts val="0"/>
              </a:spcBef>
              <a:spcAft>
                <a:spcPts val="0"/>
              </a:spcAft>
              <a:buSzPts val="990"/>
              <a:buNone/>
            </a:pPr>
            <a:endParaRPr sz="2600"/>
          </a:p>
        </p:txBody>
      </p:sp>
      <p:cxnSp>
        <p:nvCxnSpPr>
          <p:cNvPr id="5517" name="Google Shape;5517;p34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518" name="Google Shape;5518;p34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307</a:t>
            </a:fld>
            <a:endParaRPr/>
          </a:p>
        </p:txBody>
      </p:sp>
      <p:graphicFrame>
        <p:nvGraphicFramePr>
          <p:cNvPr id="5519" name="Google Shape;5519;p349"/>
          <p:cNvGraphicFramePr/>
          <p:nvPr/>
        </p:nvGraphicFramePr>
        <p:xfrm>
          <a:off x="170450" y="1670350"/>
          <a:ext cx="4295700" cy="1600170"/>
        </p:xfrm>
        <a:graphic>
          <a:graphicData uri="http://schemas.openxmlformats.org/drawingml/2006/table">
            <a:tbl>
              <a:tblPr>
                <a:noFill/>
                <a:tableStyleId>{A134EB8B-E915-435F-AA6A-CB131EBE8F9E}</a:tableStyleId>
              </a:tblPr>
              <a:tblGrid>
                <a:gridCol w="1606875">
                  <a:extLst>
                    <a:ext uri="{9D8B030D-6E8A-4147-A177-3AD203B41FA5}">
                      <a16:colId xmlns:a16="http://schemas.microsoft.com/office/drawing/2014/main" val="20000"/>
                    </a:ext>
                  </a:extLst>
                </a:gridCol>
                <a:gridCol w="839175">
                  <a:extLst>
                    <a:ext uri="{9D8B030D-6E8A-4147-A177-3AD203B41FA5}">
                      <a16:colId xmlns:a16="http://schemas.microsoft.com/office/drawing/2014/main" val="20001"/>
                    </a:ext>
                  </a:extLst>
                </a:gridCol>
                <a:gridCol w="924825">
                  <a:extLst>
                    <a:ext uri="{9D8B030D-6E8A-4147-A177-3AD203B41FA5}">
                      <a16:colId xmlns:a16="http://schemas.microsoft.com/office/drawing/2014/main" val="20002"/>
                    </a:ext>
                  </a:extLst>
                </a:gridCol>
                <a:gridCol w="92482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zh-CN" sz="900" b="1"/>
                        <a:t>Retriever Type</a:t>
                      </a:r>
                      <a:endParaRPr sz="900"/>
                    </a:p>
                  </a:txBody>
                  <a:tcPr marL="91425" marR="91425" marT="91425" marB="91425"/>
                </a:tc>
                <a:tc>
                  <a:txBody>
                    <a:bodyPr/>
                    <a:lstStyle/>
                    <a:p>
                      <a:pPr marL="0" lvl="0" indent="0" algn="ctr" rtl="0">
                        <a:spcBef>
                          <a:spcPts val="0"/>
                        </a:spcBef>
                        <a:spcAft>
                          <a:spcPts val="0"/>
                        </a:spcAft>
                        <a:buNone/>
                      </a:pPr>
                      <a:r>
                        <a:rPr lang="zh-CN" sz="900" b="1">
                          <a:solidFill>
                            <a:schemeClr val="dk2"/>
                          </a:solidFill>
                        </a:rPr>
                        <a:t>MIRACL</a:t>
                      </a:r>
                      <a:endParaRPr sz="900" b="1">
                        <a:solidFill>
                          <a:schemeClr val="dk2"/>
                        </a:solidFill>
                      </a:endParaRPr>
                    </a:p>
                    <a:p>
                      <a:pPr marL="0" lvl="0" indent="0" algn="ctr" rtl="0">
                        <a:spcBef>
                          <a:spcPts val="0"/>
                        </a:spcBef>
                        <a:spcAft>
                          <a:spcPts val="0"/>
                        </a:spcAft>
                        <a:buNone/>
                      </a:pPr>
                      <a:r>
                        <a:rPr lang="zh-CN" sz="900" b="1">
                          <a:solidFill>
                            <a:schemeClr val="dk2"/>
                          </a:solidFill>
                        </a:rPr>
                        <a:t>(NDCG@10)</a:t>
                      </a:r>
                      <a:endParaRPr sz="900" b="1">
                        <a:solidFill>
                          <a:schemeClr val="dk2"/>
                        </a:solidFill>
                      </a:endParaRPr>
                    </a:p>
                  </a:txBody>
                  <a:tcPr marL="91425" marR="91425" marT="91425" marB="91425"/>
                </a:tc>
                <a:tc>
                  <a:txBody>
                    <a:bodyPr/>
                    <a:lstStyle/>
                    <a:p>
                      <a:pPr marL="0" lvl="0" indent="0" algn="ctr" rtl="0">
                        <a:spcBef>
                          <a:spcPts val="0"/>
                        </a:spcBef>
                        <a:spcAft>
                          <a:spcPts val="0"/>
                        </a:spcAft>
                        <a:buNone/>
                      </a:pPr>
                      <a:r>
                        <a:rPr lang="zh-CN" sz="900" b="1">
                          <a:solidFill>
                            <a:schemeClr val="dk2"/>
                          </a:solidFill>
                        </a:rPr>
                        <a:t>MLDR</a:t>
                      </a:r>
                      <a:endParaRPr sz="900" b="1">
                        <a:solidFill>
                          <a:schemeClr val="dk2"/>
                        </a:solidFill>
                      </a:endParaRPr>
                    </a:p>
                    <a:p>
                      <a:pPr marL="0" lvl="0" indent="0" algn="ctr" rtl="0">
                        <a:spcBef>
                          <a:spcPts val="0"/>
                        </a:spcBef>
                        <a:spcAft>
                          <a:spcPts val="0"/>
                        </a:spcAft>
                        <a:buNone/>
                      </a:pPr>
                      <a:r>
                        <a:rPr lang="zh-CN" sz="900" b="1">
                          <a:solidFill>
                            <a:schemeClr val="dk2"/>
                          </a:solidFill>
                        </a:rPr>
                        <a:t>(NDCG@10)</a:t>
                      </a:r>
                      <a:endParaRPr sz="900"/>
                    </a:p>
                  </a:txBody>
                  <a:tcPr marL="91425" marR="91425" marT="91425" marB="91425"/>
                </a:tc>
                <a:tc>
                  <a:txBody>
                    <a:bodyPr/>
                    <a:lstStyle/>
                    <a:p>
                      <a:pPr marL="0" lvl="0" indent="0" algn="ctr" rtl="0">
                        <a:spcBef>
                          <a:spcPts val="0"/>
                        </a:spcBef>
                        <a:spcAft>
                          <a:spcPts val="0"/>
                        </a:spcAft>
                        <a:buNone/>
                      </a:pPr>
                      <a:r>
                        <a:rPr lang="zh-CN" sz="900" b="1">
                          <a:solidFill>
                            <a:schemeClr val="dk2"/>
                          </a:solidFill>
                        </a:rPr>
                        <a:t>NarrativeQA</a:t>
                      </a:r>
                      <a:endParaRPr sz="900" b="1">
                        <a:solidFill>
                          <a:schemeClr val="dk2"/>
                        </a:solidFill>
                      </a:endParaRPr>
                    </a:p>
                    <a:p>
                      <a:pPr marL="0" lvl="0" indent="0" algn="ctr" rtl="0">
                        <a:spcBef>
                          <a:spcPts val="0"/>
                        </a:spcBef>
                        <a:spcAft>
                          <a:spcPts val="0"/>
                        </a:spcAft>
                        <a:buNone/>
                      </a:pPr>
                      <a:r>
                        <a:rPr lang="zh-CN" sz="900" b="1">
                          <a:solidFill>
                            <a:schemeClr val="dk2"/>
                          </a:solidFill>
                        </a:rPr>
                        <a:t>(NDCG@10)</a:t>
                      </a:r>
                      <a:endParaRPr sz="900" b="1">
                        <a:solidFill>
                          <a:schemeClr val="dk2"/>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1200"/>
                        <a:t>Dense</a:t>
                      </a:r>
                      <a:endParaRPr sz="1200"/>
                    </a:p>
                  </a:txBody>
                  <a:tcPr marL="91425" marR="91425" marT="91425" marB="91425"/>
                </a:tc>
                <a:tc>
                  <a:txBody>
                    <a:bodyPr/>
                    <a:lstStyle/>
                    <a:p>
                      <a:pPr marL="0" marR="0" lvl="0" indent="0" algn="ctr" rtl="0">
                        <a:lnSpc>
                          <a:spcPct val="100000"/>
                        </a:lnSpc>
                        <a:spcBef>
                          <a:spcPts val="0"/>
                        </a:spcBef>
                        <a:spcAft>
                          <a:spcPts val="0"/>
                        </a:spcAft>
                        <a:buNone/>
                      </a:pPr>
                      <a:r>
                        <a:rPr lang="zh-CN" sz="1200"/>
                        <a:t>69.2</a:t>
                      </a:r>
                      <a:endParaRPr sz="1200"/>
                    </a:p>
                  </a:txBody>
                  <a:tcPr marL="91425" marR="91425" marT="91425" marB="91425"/>
                </a:tc>
                <a:tc>
                  <a:txBody>
                    <a:bodyPr/>
                    <a:lstStyle/>
                    <a:p>
                      <a:pPr marL="0" lvl="0" indent="0" algn="ctr" rtl="0">
                        <a:spcBef>
                          <a:spcPts val="0"/>
                        </a:spcBef>
                        <a:spcAft>
                          <a:spcPts val="0"/>
                        </a:spcAft>
                        <a:buNone/>
                      </a:pPr>
                      <a:r>
                        <a:rPr lang="zh-CN" sz="1200"/>
                        <a:t>52.5</a:t>
                      </a:r>
                      <a:endParaRPr sz="1200"/>
                    </a:p>
                  </a:txBody>
                  <a:tcPr marL="91425" marR="91425" marT="91425" marB="91425"/>
                </a:tc>
                <a:tc>
                  <a:txBody>
                    <a:bodyPr/>
                    <a:lstStyle/>
                    <a:p>
                      <a:pPr marL="0" lvl="0" indent="0" algn="ctr" rtl="0">
                        <a:spcBef>
                          <a:spcPts val="0"/>
                        </a:spcBef>
                        <a:spcAft>
                          <a:spcPts val="0"/>
                        </a:spcAft>
                        <a:buNone/>
                      </a:pPr>
                      <a:r>
                        <a:rPr lang="zh-CN" sz="1200"/>
                        <a:t>48.7</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1200"/>
                        <a:t>Sparse</a:t>
                      </a:r>
                      <a:endParaRPr sz="1200"/>
                    </a:p>
                  </a:txBody>
                  <a:tcPr marL="91425" marR="91425" marT="91425" marB="91425"/>
                </a:tc>
                <a:tc>
                  <a:txBody>
                    <a:bodyPr/>
                    <a:lstStyle/>
                    <a:p>
                      <a:pPr marL="0" lvl="0" indent="0" algn="ctr" rtl="0">
                        <a:lnSpc>
                          <a:spcPct val="115000"/>
                        </a:lnSpc>
                        <a:spcBef>
                          <a:spcPts val="0"/>
                        </a:spcBef>
                        <a:spcAft>
                          <a:spcPts val="0"/>
                        </a:spcAft>
                        <a:buNone/>
                      </a:pPr>
                      <a:r>
                        <a:rPr lang="zh-CN" sz="1200"/>
                        <a:t>53.9</a:t>
                      </a:r>
                      <a:endParaRPr sz="1200"/>
                    </a:p>
                  </a:txBody>
                  <a:tcPr marL="91425" marR="91425" marT="91425" marB="91425"/>
                </a:tc>
                <a:tc>
                  <a:txBody>
                    <a:bodyPr/>
                    <a:lstStyle/>
                    <a:p>
                      <a:pPr marL="0" lvl="0" indent="0" algn="ctr" rtl="0">
                        <a:spcBef>
                          <a:spcPts val="0"/>
                        </a:spcBef>
                        <a:spcAft>
                          <a:spcPts val="0"/>
                        </a:spcAft>
                        <a:buNone/>
                      </a:pPr>
                      <a:r>
                        <a:rPr lang="zh-CN" sz="1200"/>
                        <a:t>62.2</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a:t>57.5</a:t>
                      </a:r>
                      <a:endParaRPr sz="12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zh-CN" sz="1200"/>
                        <a:t>Dense + Sparse</a:t>
                      </a:r>
                      <a:endParaRPr sz="1200"/>
                    </a:p>
                  </a:txBody>
                  <a:tcPr marL="91425" marR="91425" marT="91425" marB="91425"/>
                </a:tc>
                <a:tc>
                  <a:txBody>
                    <a:bodyPr/>
                    <a:lstStyle/>
                    <a:p>
                      <a:pPr marL="0" lvl="0" indent="0" algn="ctr" rtl="0">
                        <a:lnSpc>
                          <a:spcPct val="115000"/>
                        </a:lnSpc>
                        <a:spcBef>
                          <a:spcPts val="0"/>
                        </a:spcBef>
                        <a:spcAft>
                          <a:spcPts val="0"/>
                        </a:spcAft>
                        <a:buNone/>
                      </a:pPr>
                      <a:r>
                        <a:rPr lang="zh-CN" sz="1200" b="1">
                          <a:solidFill>
                            <a:srgbClr val="611BB8"/>
                          </a:solidFill>
                        </a:rPr>
                        <a:t>70.4</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64.8</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60.1</a:t>
                      </a:r>
                      <a:endParaRPr sz="1200" b="1">
                        <a:solidFill>
                          <a:srgbClr val="611BB8"/>
                        </a:solidFill>
                      </a:endParaRPr>
                    </a:p>
                  </a:txBody>
                  <a:tcPr marL="91425" marR="91425" marT="91425" marB="91425"/>
                </a:tc>
                <a:extLst>
                  <a:ext uri="{0D108BD9-81ED-4DB2-BD59-A6C34878D82A}">
                    <a16:rowId xmlns:a16="http://schemas.microsoft.com/office/drawing/2014/main" val="10003"/>
                  </a:ext>
                </a:extLst>
              </a:tr>
            </a:tbl>
          </a:graphicData>
        </a:graphic>
      </p:graphicFrame>
      <p:sp>
        <p:nvSpPr>
          <p:cNvPr id="5520" name="Google Shape;5520;p349"/>
          <p:cNvSpPr txBox="1">
            <a:spLocks noGrp="1"/>
          </p:cNvSpPr>
          <p:nvPr>
            <p:ph type="body" idx="1"/>
          </p:nvPr>
        </p:nvSpPr>
        <p:spPr>
          <a:xfrm>
            <a:off x="4584875" y="1389600"/>
            <a:ext cx="3794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1"/>
                </a:solidFill>
              </a:rPr>
              <a:t>Dense-sparse hybrid leads to substantial improvements across various datasets.</a:t>
            </a:r>
            <a:endParaRPr b="1">
              <a:solidFill>
                <a:schemeClr val="dk1"/>
              </a:solidFill>
            </a:endParaRPr>
          </a:p>
          <a:p>
            <a:pPr marL="457200" lvl="0" indent="-342900" algn="l" rtl="0">
              <a:spcBef>
                <a:spcPts val="1200"/>
              </a:spcBef>
              <a:spcAft>
                <a:spcPts val="0"/>
              </a:spcAft>
              <a:buClr>
                <a:schemeClr val="dk2"/>
              </a:buClr>
              <a:buSzPts val="1800"/>
              <a:buChar char="●"/>
            </a:pPr>
            <a:r>
              <a:rPr lang="zh-CN">
                <a:solidFill>
                  <a:schemeClr val="dk2"/>
                </a:solidFill>
              </a:rPr>
              <a:t>Linear-combination approach.</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No clear winner between dense and sparse representations.</a:t>
            </a:r>
            <a:endParaRPr>
              <a:solidFill>
                <a:schemeClr val="dk2"/>
              </a:solidFill>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5524"/>
        <p:cNvGrpSpPr/>
        <p:nvPr/>
      </p:nvGrpSpPr>
      <p:grpSpPr>
        <a:xfrm>
          <a:off x="0" y="0"/>
          <a:ext cx="0" cy="0"/>
          <a:chOff x="0" y="0"/>
          <a:chExt cx="0" cy="0"/>
        </a:xfrm>
      </p:grpSpPr>
      <p:sp>
        <p:nvSpPr>
          <p:cNvPr id="5525" name="Google Shape;5525;p35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Challenges</a:t>
            </a:r>
            <a:endParaRPr/>
          </a:p>
        </p:txBody>
      </p:sp>
      <p:sp>
        <p:nvSpPr>
          <p:cNvPr id="5526" name="Google Shape;5526;p350"/>
          <p:cNvSpPr txBox="1">
            <a:spLocks noGrp="1"/>
          </p:cNvSpPr>
          <p:nvPr>
            <p:ph type="body" idx="1"/>
          </p:nvPr>
        </p:nvSpPr>
        <p:spPr>
          <a:xfrm>
            <a:off x="311700" y="1152475"/>
            <a:ext cx="86037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a:solidFill>
                  <a:schemeClr val="dk2"/>
                </a:solidFill>
              </a:rPr>
              <a:t>Two separate models are required to generate dense and sparse </a:t>
            </a:r>
            <a:r>
              <a:rPr lang="en-US" altLang="zh-CN">
                <a:solidFill>
                  <a:schemeClr val="dk2"/>
                </a:solidFill>
              </a:rPr>
              <a:t>representations</a:t>
            </a:r>
            <a:r>
              <a:rPr lang="zh-CN">
                <a:solidFill>
                  <a:schemeClr val="dk2"/>
                </a:solidFill>
              </a:rPr>
              <a:t>, </a:t>
            </a:r>
            <a:r>
              <a:rPr lang="zh-CN" b="1">
                <a:solidFill>
                  <a:schemeClr val="dk2"/>
                </a:solidFill>
              </a:rPr>
              <a:t>doubling the encoding time</a:t>
            </a:r>
            <a:r>
              <a:rPr lang="zh-CN">
                <a:solidFill>
                  <a:schemeClr val="dk2"/>
                </a:solidFill>
              </a:rPr>
              <a:t>.</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1"/>
              </a:buClr>
              <a:buSzPts val="1800"/>
              <a:buChar char="●"/>
            </a:pPr>
            <a:r>
              <a:rPr lang="zh-CN">
                <a:solidFill>
                  <a:schemeClr val="dk1"/>
                </a:solidFill>
              </a:rPr>
              <a:t>The dense and sparse representations need to be stored </a:t>
            </a:r>
            <a:r>
              <a:rPr lang="zh-CN" b="1">
                <a:solidFill>
                  <a:schemeClr val="dk1"/>
                </a:solidFill>
              </a:rPr>
              <a:t>in two different systems</a:t>
            </a:r>
            <a:r>
              <a:rPr lang="zh-CN">
                <a:solidFill>
                  <a:schemeClr val="dk1"/>
                </a:solidFill>
              </a:rPr>
              <a:t> (e.g., Lucene and Faiss) and perform retrieval seperately. </a:t>
            </a:r>
            <a:endParaRPr>
              <a:solidFill>
                <a:schemeClr val="dk1"/>
              </a:solidFill>
            </a:endParaRPr>
          </a:p>
        </p:txBody>
      </p:sp>
      <p:cxnSp>
        <p:nvCxnSpPr>
          <p:cNvPr id="5527" name="Google Shape;5527;p35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528" name="Google Shape;5528;p35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308</a:t>
            </a:fld>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Shape 5532"/>
        <p:cNvGrpSpPr/>
        <p:nvPr/>
      </p:nvGrpSpPr>
      <p:grpSpPr>
        <a:xfrm>
          <a:off x="0" y="0"/>
          <a:ext cx="0" cy="0"/>
          <a:chOff x="0" y="0"/>
          <a:chExt cx="0" cy="0"/>
        </a:xfrm>
      </p:grpSpPr>
      <p:sp>
        <p:nvSpPr>
          <p:cNvPr id="5533" name="Google Shape;5533;p35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Retrieval systems for dense and sparse retrieval</a:t>
            </a:r>
            <a:endParaRPr/>
          </a:p>
        </p:txBody>
      </p:sp>
      <p:sp>
        <p:nvSpPr>
          <p:cNvPr id="5534" name="Google Shape;5534;p351"/>
          <p:cNvSpPr txBox="1">
            <a:spLocks noGrp="1"/>
          </p:cNvSpPr>
          <p:nvPr>
            <p:ph type="body" idx="1"/>
          </p:nvPr>
        </p:nvSpPr>
        <p:spPr>
          <a:xfrm>
            <a:off x="311700" y="1152475"/>
            <a:ext cx="79179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b="1">
                <a:solidFill>
                  <a:schemeClr val="dk2"/>
                </a:solidFill>
              </a:rPr>
              <a:t>Sparse retrieval:</a:t>
            </a:r>
            <a:endParaRPr b="1">
              <a:solidFill>
                <a:schemeClr val="dk2"/>
              </a:solidFill>
            </a:endParaRPr>
          </a:p>
          <a:p>
            <a:pPr marL="457200" lvl="0" indent="0" algn="l" rtl="0">
              <a:spcBef>
                <a:spcPts val="1200"/>
              </a:spcBef>
              <a:spcAft>
                <a:spcPts val="0"/>
              </a:spcAft>
              <a:buNone/>
            </a:pPr>
            <a:r>
              <a:rPr lang="zh-CN">
                <a:solidFill>
                  <a:schemeClr val="dk2"/>
                </a:solidFill>
              </a:rPr>
              <a:t>High-dimensional sparse vectors → Inverted index (</a:t>
            </a:r>
            <a:r>
              <a:rPr lang="en-US" altLang="zh-CN">
                <a:solidFill>
                  <a:schemeClr val="dk2"/>
                </a:solidFill>
              </a:rPr>
              <a:t>e.g., </a:t>
            </a:r>
            <a:r>
              <a:rPr lang="zh-CN">
                <a:solidFill>
                  <a:schemeClr val="dk2"/>
                </a:solidFill>
              </a:rPr>
              <a:t>Lucene)</a:t>
            </a:r>
            <a:endParaRPr>
              <a:solidFill>
                <a:schemeClr val="dk2"/>
              </a:solidFill>
            </a:endParaRPr>
          </a:p>
          <a:p>
            <a:pPr marL="457200" lvl="0" indent="-342900" algn="l" rtl="0">
              <a:spcBef>
                <a:spcPts val="1200"/>
              </a:spcBef>
              <a:spcAft>
                <a:spcPts val="0"/>
              </a:spcAft>
              <a:buClr>
                <a:schemeClr val="dk2"/>
              </a:buClr>
              <a:buSzPts val="1800"/>
              <a:buChar char="●"/>
            </a:pPr>
            <a:r>
              <a:rPr lang="zh-CN" b="1">
                <a:solidFill>
                  <a:schemeClr val="dk2"/>
                </a:solidFill>
              </a:rPr>
              <a:t>Dense retrieval:</a:t>
            </a:r>
            <a:endParaRPr b="1">
              <a:solidFill>
                <a:schemeClr val="dk2"/>
              </a:solidFill>
            </a:endParaRPr>
          </a:p>
          <a:p>
            <a:pPr marL="457200" lvl="0" indent="0" algn="l" rtl="0">
              <a:spcBef>
                <a:spcPts val="1200"/>
              </a:spcBef>
              <a:spcAft>
                <a:spcPts val="0"/>
              </a:spcAft>
              <a:buNone/>
            </a:pPr>
            <a:r>
              <a:rPr lang="zh-CN">
                <a:solidFill>
                  <a:schemeClr val="dk2"/>
                </a:solidFill>
              </a:rPr>
              <a:t>Low-dimensional dense vectors → </a:t>
            </a:r>
            <a:r>
              <a:rPr lang="en-US" altLang="zh-CN">
                <a:solidFill>
                  <a:schemeClr val="dk2"/>
                </a:solidFill>
              </a:rPr>
              <a:t>Vector index</a:t>
            </a:r>
            <a:r>
              <a:rPr lang="zh-CN">
                <a:solidFill>
                  <a:schemeClr val="dk2"/>
                </a:solidFill>
              </a:rPr>
              <a:t> (</a:t>
            </a:r>
            <a:r>
              <a:rPr lang="en-US" altLang="zh-CN">
                <a:solidFill>
                  <a:schemeClr val="dk2"/>
                </a:solidFill>
              </a:rPr>
              <a:t>e.g., </a:t>
            </a:r>
            <a:r>
              <a:rPr lang="zh-CN">
                <a:solidFill>
                  <a:schemeClr val="dk2"/>
                </a:solidFill>
              </a:rPr>
              <a:t>FAISS）</a:t>
            </a:r>
            <a:endParaRPr>
              <a:solidFill>
                <a:schemeClr val="dk2"/>
              </a:solidFill>
            </a:endParaRPr>
          </a:p>
          <a:p>
            <a:pPr marL="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Now: </a:t>
            </a:r>
            <a:r>
              <a:rPr lang="zh-CN">
                <a:solidFill>
                  <a:schemeClr val="dk1"/>
                </a:solidFill>
              </a:rPr>
              <a:t>Low-dimensional lexical representations for unified retrieval</a:t>
            </a:r>
            <a:endParaRPr>
              <a:solidFill>
                <a:schemeClr val="dk1"/>
              </a:solidFill>
            </a:endParaRPr>
          </a:p>
        </p:txBody>
      </p:sp>
      <p:cxnSp>
        <p:nvCxnSpPr>
          <p:cNvPr id="5535" name="Google Shape;5535;p35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536" name="Google Shape;5536;p35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309</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7"/>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510" name="Google Shape;510;p67"/>
          <p:cNvSpPr txBox="1"/>
          <p:nvPr/>
        </p:nvSpPr>
        <p:spPr>
          <a:xfrm>
            <a:off x="1461925" y="1152475"/>
            <a:ext cx="73704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zh-CN" sz="1700">
                <a:solidFill>
                  <a:schemeClr val="dk2"/>
                </a:solidFill>
              </a:rPr>
              <a:t>Introduction </a:t>
            </a:r>
            <a:endParaRPr sz="1700">
              <a:solidFill>
                <a:schemeClr val="dk2"/>
              </a:solidFill>
            </a:endParaRPr>
          </a:p>
          <a:p>
            <a:pPr marL="0" lvl="0" indent="0" algn="l" rtl="0">
              <a:lnSpc>
                <a:spcPct val="115000"/>
              </a:lnSpc>
              <a:spcBef>
                <a:spcPts val="0"/>
              </a:spcBef>
              <a:spcAft>
                <a:spcPts val="0"/>
              </a:spcAft>
              <a:buNone/>
            </a:pPr>
            <a:r>
              <a:rPr lang="zh-CN" sz="1700" b="1">
                <a:solidFill>
                  <a:schemeClr val="dk1"/>
                </a:solidFill>
              </a:rPr>
              <a:t>Datasets and Evaluation ← now</a:t>
            </a:r>
            <a:endParaRPr sz="1700" b="1">
              <a:solidFill>
                <a:schemeClr val="dk1"/>
              </a:solidFill>
            </a:endParaRPr>
          </a:p>
          <a:p>
            <a:pPr marL="0" lvl="0" indent="0" algn="l" rtl="0">
              <a:lnSpc>
                <a:spcPct val="115000"/>
              </a:lnSpc>
              <a:spcBef>
                <a:spcPts val="0"/>
              </a:spcBef>
              <a:spcAft>
                <a:spcPts val="0"/>
              </a:spcAft>
              <a:buNone/>
            </a:pPr>
            <a:r>
              <a:rPr lang="zh-CN" sz="1700">
                <a:solidFill>
                  <a:srgbClr val="000000"/>
                </a:solidFill>
              </a:rPr>
              <a:t>LSR Framework </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Training LSR</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Modalities</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English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Multilingual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Multimodal Data</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Indexing &amp; efficiency</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Hybrid dense-sparse retrieval</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Conclusion</a:t>
            </a:r>
            <a:endParaRPr sz="1700">
              <a:solidFill>
                <a:srgbClr val="000000"/>
              </a:solidFill>
            </a:endParaRP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Shape 5540"/>
        <p:cNvGrpSpPr/>
        <p:nvPr/>
      </p:nvGrpSpPr>
      <p:grpSpPr>
        <a:xfrm>
          <a:off x="0" y="0"/>
          <a:ext cx="0" cy="0"/>
          <a:chOff x="0" y="0"/>
          <a:chExt cx="0" cy="0"/>
        </a:xfrm>
      </p:grpSpPr>
      <p:sp>
        <p:nvSpPr>
          <p:cNvPr id="5541" name="Google Shape;5541;p352"/>
          <p:cNvSpPr txBox="1">
            <a:spLocks noGrp="1"/>
          </p:cNvSpPr>
          <p:nvPr>
            <p:ph type="title"/>
          </p:nvPr>
        </p:nvSpPr>
        <p:spPr>
          <a:xfrm>
            <a:off x="290050" y="402600"/>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DHR: Dense Representation Framework for Lexical and Semantic Matching</a:t>
            </a:r>
            <a:endParaRPr sz="2111"/>
          </a:p>
          <a:p>
            <a:pPr marL="0" lvl="0" indent="0" algn="l" rtl="0">
              <a:spcBef>
                <a:spcPts val="0"/>
              </a:spcBef>
              <a:spcAft>
                <a:spcPts val="0"/>
              </a:spcAft>
              <a:buNone/>
            </a:pPr>
            <a:endParaRPr/>
          </a:p>
        </p:txBody>
      </p:sp>
      <p:cxnSp>
        <p:nvCxnSpPr>
          <p:cNvPr id="5542" name="Google Shape;5542;p352"/>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543" name="Google Shape;5543;p352"/>
          <p:cNvPicPr preferRelativeResize="0"/>
          <p:nvPr/>
        </p:nvPicPr>
        <p:blipFill rotWithShape="1">
          <a:blip r:embed="rId3">
            <a:alphaModFix/>
          </a:blip>
          <a:srcRect t="80845"/>
          <a:stretch/>
        </p:blipFill>
        <p:spPr>
          <a:xfrm>
            <a:off x="998850" y="4270200"/>
            <a:ext cx="7374850" cy="732525"/>
          </a:xfrm>
          <a:prstGeom prst="rect">
            <a:avLst/>
          </a:prstGeom>
          <a:noFill/>
          <a:ln>
            <a:noFill/>
          </a:ln>
        </p:spPr>
      </p:pic>
      <p:sp>
        <p:nvSpPr>
          <p:cNvPr id="5544" name="Google Shape;5544;p35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310</a:t>
            </a:fld>
            <a:endParaRPr/>
          </a:p>
        </p:txBody>
      </p:sp>
      <p:sp>
        <p:nvSpPr>
          <p:cNvPr id="5545" name="Google Shape;5545;p352"/>
          <p:cNvSpPr txBox="1"/>
          <p:nvPr/>
        </p:nvSpPr>
        <p:spPr>
          <a:xfrm>
            <a:off x="97301" y="3941159"/>
            <a:ext cx="2028300" cy="114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400"/>
              </a:spcBef>
              <a:spcAft>
                <a:spcPts val="0"/>
              </a:spcAft>
              <a:buClr>
                <a:schemeClr val="dk2"/>
              </a:buClr>
              <a:buSzPts val="1100"/>
              <a:buFont typeface="Arial"/>
              <a:buNone/>
            </a:pPr>
            <a:r>
              <a:rPr lang="zh-CN" sz="900">
                <a:latin typeface="Montserrat"/>
                <a:ea typeface="Montserrat"/>
                <a:cs typeface="Montserrat"/>
                <a:sym typeface="Montserrat"/>
              </a:rPr>
              <a:t>A Dense Representation Framework for Lexical and Semantic Matching. Lin, Lin. TOIS.</a:t>
            </a:r>
            <a:endParaRPr sz="2300" b="1">
              <a:solidFill>
                <a:schemeClr val="dk2"/>
              </a:solidFill>
              <a:highlight>
                <a:srgbClr val="FFFFFF"/>
              </a:highlight>
            </a:endParaRPr>
          </a:p>
          <a:p>
            <a:pPr marL="0" lvl="0" indent="0" algn="l" rtl="0">
              <a:lnSpc>
                <a:spcPct val="120000"/>
              </a:lnSpc>
              <a:spcBef>
                <a:spcPts val="600"/>
              </a:spcBef>
              <a:spcAft>
                <a:spcPts val="400"/>
              </a:spcAft>
              <a:buNone/>
            </a:pPr>
            <a:endParaRPr sz="900">
              <a:latin typeface="Montserrat"/>
              <a:ea typeface="Montserrat"/>
              <a:cs typeface="Montserrat"/>
              <a:sym typeface="Montserrat"/>
            </a:endParaRP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Shape 5549"/>
        <p:cNvGrpSpPr/>
        <p:nvPr/>
      </p:nvGrpSpPr>
      <p:grpSpPr>
        <a:xfrm>
          <a:off x="0" y="0"/>
          <a:ext cx="0" cy="0"/>
          <a:chOff x="0" y="0"/>
          <a:chExt cx="0" cy="0"/>
        </a:xfrm>
      </p:grpSpPr>
      <p:cxnSp>
        <p:nvCxnSpPr>
          <p:cNvPr id="5550" name="Google Shape;5550;p353"/>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551" name="Google Shape;5551;p353"/>
          <p:cNvPicPr preferRelativeResize="0"/>
          <p:nvPr/>
        </p:nvPicPr>
        <p:blipFill rotWithShape="1">
          <a:blip r:embed="rId3">
            <a:alphaModFix/>
          </a:blip>
          <a:srcRect t="67537"/>
          <a:stretch/>
        </p:blipFill>
        <p:spPr>
          <a:xfrm>
            <a:off x="998850" y="3761275"/>
            <a:ext cx="7374850" cy="1241450"/>
          </a:xfrm>
          <a:prstGeom prst="rect">
            <a:avLst/>
          </a:prstGeom>
          <a:noFill/>
          <a:ln>
            <a:noFill/>
          </a:ln>
        </p:spPr>
      </p:pic>
      <p:sp>
        <p:nvSpPr>
          <p:cNvPr id="5552" name="Google Shape;5552;p35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311</a:t>
            </a:fld>
            <a:endParaRPr/>
          </a:p>
        </p:txBody>
      </p:sp>
      <p:sp>
        <p:nvSpPr>
          <p:cNvPr id="5553" name="Google Shape;5553;p353"/>
          <p:cNvSpPr txBox="1">
            <a:spLocks noGrp="1"/>
          </p:cNvSpPr>
          <p:nvPr>
            <p:ph type="title"/>
          </p:nvPr>
        </p:nvSpPr>
        <p:spPr>
          <a:xfrm>
            <a:off x="290050" y="402600"/>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DHR: Dense Representation Framework for Lexical and Semantic Matching</a:t>
            </a:r>
            <a:endParaRPr sz="2111"/>
          </a:p>
          <a:p>
            <a:pPr marL="0" lvl="0" indent="0" algn="l" rtl="0">
              <a:spcBef>
                <a:spcPts val="0"/>
              </a:spcBef>
              <a:spcAft>
                <a:spcPts val="0"/>
              </a:spcAft>
              <a:buNone/>
            </a:pPr>
            <a:endParaRP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Shape 5557"/>
        <p:cNvGrpSpPr/>
        <p:nvPr/>
      </p:nvGrpSpPr>
      <p:grpSpPr>
        <a:xfrm>
          <a:off x="0" y="0"/>
          <a:ext cx="0" cy="0"/>
          <a:chOff x="0" y="0"/>
          <a:chExt cx="0" cy="0"/>
        </a:xfrm>
      </p:grpSpPr>
      <p:cxnSp>
        <p:nvCxnSpPr>
          <p:cNvPr id="5558" name="Google Shape;5558;p354"/>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559" name="Google Shape;5559;p354"/>
          <p:cNvPicPr preferRelativeResize="0"/>
          <p:nvPr/>
        </p:nvPicPr>
        <p:blipFill rotWithShape="1">
          <a:blip r:embed="rId3">
            <a:alphaModFix/>
          </a:blip>
          <a:srcRect t="48849"/>
          <a:stretch/>
        </p:blipFill>
        <p:spPr>
          <a:xfrm>
            <a:off x="998850" y="3046600"/>
            <a:ext cx="7374850" cy="1956125"/>
          </a:xfrm>
          <a:prstGeom prst="rect">
            <a:avLst/>
          </a:prstGeom>
          <a:noFill/>
          <a:ln>
            <a:noFill/>
          </a:ln>
        </p:spPr>
      </p:pic>
      <p:sp>
        <p:nvSpPr>
          <p:cNvPr id="5560" name="Google Shape;5560;p35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312</a:t>
            </a:fld>
            <a:endParaRPr/>
          </a:p>
        </p:txBody>
      </p:sp>
      <p:sp>
        <p:nvSpPr>
          <p:cNvPr id="5561" name="Google Shape;5561;p354"/>
          <p:cNvSpPr txBox="1">
            <a:spLocks noGrp="1"/>
          </p:cNvSpPr>
          <p:nvPr>
            <p:ph type="title"/>
          </p:nvPr>
        </p:nvSpPr>
        <p:spPr>
          <a:xfrm>
            <a:off x="290050" y="402600"/>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DHR: Dense Representation Framework for Lexical and Semantic Matching</a:t>
            </a:r>
            <a:endParaRPr sz="2111"/>
          </a:p>
          <a:p>
            <a:pPr marL="0" lvl="0" indent="0" algn="l" rtl="0">
              <a:spcBef>
                <a:spcPts val="0"/>
              </a:spcBef>
              <a:spcAft>
                <a:spcPts val="0"/>
              </a:spcAft>
              <a:buNone/>
            </a:pPr>
            <a:endParaRP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Shape 5565"/>
        <p:cNvGrpSpPr/>
        <p:nvPr/>
      </p:nvGrpSpPr>
      <p:grpSpPr>
        <a:xfrm>
          <a:off x="0" y="0"/>
          <a:ext cx="0" cy="0"/>
          <a:chOff x="0" y="0"/>
          <a:chExt cx="0" cy="0"/>
        </a:xfrm>
      </p:grpSpPr>
      <p:cxnSp>
        <p:nvCxnSpPr>
          <p:cNvPr id="5566" name="Google Shape;5566;p355"/>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567" name="Google Shape;5567;p355"/>
          <p:cNvPicPr preferRelativeResize="0"/>
          <p:nvPr/>
        </p:nvPicPr>
        <p:blipFill rotWithShape="1">
          <a:blip r:embed="rId3">
            <a:alphaModFix/>
          </a:blip>
          <a:srcRect t="18553"/>
          <a:stretch/>
        </p:blipFill>
        <p:spPr>
          <a:xfrm>
            <a:off x="998850" y="1887950"/>
            <a:ext cx="7374850" cy="3114775"/>
          </a:xfrm>
          <a:prstGeom prst="rect">
            <a:avLst/>
          </a:prstGeom>
          <a:noFill/>
          <a:ln>
            <a:noFill/>
          </a:ln>
        </p:spPr>
      </p:pic>
      <p:sp>
        <p:nvSpPr>
          <p:cNvPr id="5568" name="Google Shape;5568;p35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313</a:t>
            </a:fld>
            <a:endParaRPr/>
          </a:p>
        </p:txBody>
      </p:sp>
      <p:sp>
        <p:nvSpPr>
          <p:cNvPr id="5569" name="Google Shape;5569;p355"/>
          <p:cNvSpPr txBox="1">
            <a:spLocks noGrp="1"/>
          </p:cNvSpPr>
          <p:nvPr>
            <p:ph type="title"/>
          </p:nvPr>
        </p:nvSpPr>
        <p:spPr>
          <a:xfrm>
            <a:off x="290050" y="402600"/>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DHR: Dense Representation Framework for Lexical and Semantic Matching</a:t>
            </a:r>
            <a:endParaRPr sz="2111"/>
          </a:p>
          <a:p>
            <a:pPr marL="0" lvl="0" indent="0" algn="l" rtl="0">
              <a:spcBef>
                <a:spcPts val="0"/>
              </a:spcBef>
              <a:spcAft>
                <a:spcPts val="0"/>
              </a:spcAft>
              <a:buNone/>
            </a:pPr>
            <a:endParaRP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Shape 5573"/>
        <p:cNvGrpSpPr/>
        <p:nvPr/>
      </p:nvGrpSpPr>
      <p:grpSpPr>
        <a:xfrm>
          <a:off x="0" y="0"/>
          <a:ext cx="0" cy="0"/>
          <a:chOff x="0" y="0"/>
          <a:chExt cx="0" cy="0"/>
        </a:xfrm>
      </p:grpSpPr>
      <p:cxnSp>
        <p:nvCxnSpPr>
          <p:cNvPr id="5574" name="Google Shape;5574;p356"/>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pic>
        <p:nvPicPr>
          <p:cNvPr id="5575" name="Google Shape;5575;p356"/>
          <p:cNvPicPr preferRelativeResize="0"/>
          <p:nvPr/>
        </p:nvPicPr>
        <p:blipFill>
          <a:blip r:embed="rId3">
            <a:alphaModFix/>
          </a:blip>
          <a:stretch>
            <a:fillRect/>
          </a:stretch>
        </p:blipFill>
        <p:spPr>
          <a:xfrm>
            <a:off x="998843" y="1178475"/>
            <a:ext cx="7374856" cy="3824251"/>
          </a:xfrm>
          <a:prstGeom prst="rect">
            <a:avLst/>
          </a:prstGeom>
          <a:noFill/>
          <a:ln>
            <a:noFill/>
          </a:ln>
        </p:spPr>
      </p:pic>
      <p:sp>
        <p:nvSpPr>
          <p:cNvPr id="5576" name="Google Shape;5576;p35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314</a:t>
            </a:fld>
            <a:endParaRPr/>
          </a:p>
        </p:txBody>
      </p:sp>
      <p:sp>
        <p:nvSpPr>
          <p:cNvPr id="5577" name="Google Shape;5577;p356"/>
          <p:cNvSpPr txBox="1">
            <a:spLocks noGrp="1"/>
          </p:cNvSpPr>
          <p:nvPr>
            <p:ph type="title"/>
          </p:nvPr>
        </p:nvSpPr>
        <p:spPr>
          <a:xfrm>
            <a:off x="290050" y="402600"/>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DHR: Dense Representation Framework for Lexical and Semantic Matching</a:t>
            </a:r>
            <a:endParaRPr sz="2111"/>
          </a:p>
          <a:p>
            <a:pPr marL="0" lvl="0" indent="0" algn="l" rtl="0">
              <a:spcBef>
                <a:spcPts val="0"/>
              </a:spcBef>
              <a:spcAft>
                <a:spcPts val="0"/>
              </a:spcAft>
              <a:buNone/>
            </a:pPr>
            <a:endParaRP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Shape 5581"/>
        <p:cNvGrpSpPr/>
        <p:nvPr/>
      </p:nvGrpSpPr>
      <p:grpSpPr>
        <a:xfrm>
          <a:off x="0" y="0"/>
          <a:ext cx="0" cy="0"/>
          <a:chOff x="0" y="0"/>
          <a:chExt cx="0" cy="0"/>
        </a:xfrm>
      </p:grpSpPr>
      <p:cxnSp>
        <p:nvCxnSpPr>
          <p:cNvPr id="5582" name="Google Shape;5582;p35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583" name="Google Shape;5583;p357"/>
          <p:cNvSpPr txBox="1"/>
          <p:nvPr/>
        </p:nvSpPr>
        <p:spPr>
          <a:xfrm>
            <a:off x="2098100" y="3551050"/>
            <a:ext cx="1551900" cy="20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5584" name="Google Shape;5584;p35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315</a:t>
            </a:fld>
            <a:endParaRPr/>
          </a:p>
        </p:txBody>
      </p:sp>
      <p:sp>
        <p:nvSpPr>
          <p:cNvPr id="5585" name="Google Shape;5585;p357"/>
          <p:cNvSpPr txBox="1">
            <a:spLocks noGrp="1"/>
          </p:cNvSpPr>
          <p:nvPr>
            <p:ph type="title"/>
          </p:nvPr>
        </p:nvSpPr>
        <p:spPr>
          <a:xfrm>
            <a:off x="290050" y="402600"/>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DHR: Dense Representation Framework for Lexical and Semantic Matching</a:t>
            </a:r>
            <a:endParaRPr sz="2111"/>
          </a:p>
          <a:p>
            <a:pPr marL="0" lvl="0" indent="0" algn="l" rtl="0">
              <a:spcBef>
                <a:spcPts val="0"/>
              </a:spcBef>
              <a:spcAft>
                <a:spcPts val="0"/>
              </a:spcAft>
              <a:buNone/>
            </a:pPr>
            <a:endParaRPr/>
          </a:p>
        </p:txBody>
      </p:sp>
      <p:graphicFrame>
        <p:nvGraphicFramePr>
          <p:cNvPr id="5586" name="Google Shape;5586;p357"/>
          <p:cNvGraphicFramePr/>
          <p:nvPr/>
        </p:nvGraphicFramePr>
        <p:xfrm>
          <a:off x="2323200" y="1318288"/>
          <a:ext cx="4132850" cy="2192875"/>
        </p:xfrm>
        <a:graphic>
          <a:graphicData uri="http://schemas.openxmlformats.org/drawingml/2006/table">
            <a:tbl>
              <a:tblPr>
                <a:noFill/>
                <a:tableStyleId>{A134EB8B-E915-435F-AA6A-CB131EBE8F9E}</a:tableStyleId>
              </a:tblPr>
              <a:tblGrid>
                <a:gridCol w="1970100">
                  <a:extLst>
                    <a:ext uri="{9D8B030D-6E8A-4147-A177-3AD203B41FA5}">
                      <a16:colId xmlns:a16="http://schemas.microsoft.com/office/drawing/2014/main" val="20000"/>
                    </a:ext>
                  </a:extLst>
                </a:gridCol>
                <a:gridCol w="1028875">
                  <a:extLst>
                    <a:ext uri="{9D8B030D-6E8A-4147-A177-3AD203B41FA5}">
                      <a16:colId xmlns:a16="http://schemas.microsoft.com/office/drawing/2014/main" val="20001"/>
                    </a:ext>
                  </a:extLst>
                </a:gridCol>
                <a:gridCol w="1133875">
                  <a:extLst>
                    <a:ext uri="{9D8B030D-6E8A-4147-A177-3AD203B41FA5}">
                      <a16:colId xmlns:a16="http://schemas.microsoft.com/office/drawing/2014/main" val="20002"/>
                    </a:ext>
                  </a:extLst>
                </a:gridCol>
              </a:tblGrid>
              <a:tr h="469775">
                <a:tc>
                  <a:txBody>
                    <a:bodyPr/>
                    <a:lstStyle/>
                    <a:p>
                      <a:pPr marL="0" lvl="0" indent="0" algn="l"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None/>
                      </a:pPr>
                      <a:r>
                        <a:rPr lang="zh-CN" sz="900" b="1">
                          <a:solidFill>
                            <a:schemeClr val="dk2"/>
                          </a:solidFill>
                        </a:rPr>
                        <a:t>#DIM</a:t>
                      </a:r>
                      <a:endParaRPr sz="900" b="1">
                        <a:solidFill>
                          <a:schemeClr val="dk2"/>
                        </a:solidFill>
                      </a:endParaRPr>
                    </a:p>
                  </a:txBody>
                  <a:tcPr marL="91425" marR="91425" marT="91425" marB="91425"/>
                </a:tc>
                <a:tc>
                  <a:txBody>
                    <a:bodyPr/>
                    <a:lstStyle/>
                    <a:p>
                      <a:pPr marL="0" lvl="0" indent="0" algn="ctr" rtl="0">
                        <a:spcBef>
                          <a:spcPts val="0"/>
                        </a:spcBef>
                        <a:spcAft>
                          <a:spcPts val="0"/>
                        </a:spcAft>
                        <a:buNone/>
                      </a:pPr>
                      <a:r>
                        <a:rPr lang="zh-CN" sz="900" b="1">
                          <a:solidFill>
                            <a:schemeClr val="dk2"/>
                          </a:solidFill>
                        </a:rPr>
                        <a:t>MSMARCO</a:t>
                      </a:r>
                      <a:endParaRPr sz="900" b="1">
                        <a:solidFill>
                          <a:schemeClr val="dk2"/>
                        </a:solidFill>
                      </a:endParaRPr>
                    </a:p>
                    <a:p>
                      <a:pPr marL="0" lvl="0" indent="0" algn="ctr" rtl="0">
                        <a:spcBef>
                          <a:spcPts val="0"/>
                        </a:spcBef>
                        <a:spcAft>
                          <a:spcPts val="0"/>
                        </a:spcAft>
                        <a:buNone/>
                      </a:pPr>
                      <a:r>
                        <a:rPr lang="zh-CN" sz="900" b="1">
                          <a:solidFill>
                            <a:schemeClr val="dk2"/>
                          </a:solidFill>
                        </a:rPr>
                        <a:t>(MRR@10)</a:t>
                      </a:r>
                      <a:endParaRPr sz="900" b="1">
                        <a:solidFill>
                          <a:schemeClr val="dk2"/>
                        </a:solidFill>
                      </a:endParaRPr>
                    </a:p>
                  </a:txBody>
                  <a:tcPr marL="91425" marR="91425" marT="91425" marB="91425"/>
                </a:tc>
                <a:extLst>
                  <a:ext uri="{0D108BD9-81ED-4DB2-BD59-A6C34878D82A}">
                    <a16:rowId xmlns:a16="http://schemas.microsoft.com/office/drawing/2014/main" val="10000"/>
                  </a:ext>
                </a:extLst>
              </a:tr>
              <a:tr h="430775">
                <a:tc>
                  <a:txBody>
                    <a:bodyPr/>
                    <a:lstStyle/>
                    <a:p>
                      <a:pPr marL="0" lvl="0" indent="0" algn="l" rtl="0">
                        <a:spcBef>
                          <a:spcPts val="0"/>
                        </a:spcBef>
                        <a:spcAft>
                          <a:spcPts val="0"/>
                        </a:spcAft>
                        <a:buNone/>
                      </a:pPr>
                      <a:r>
                        <a:rPr lang="zh-CN" sz="1200"/>
                        <a:t>DHR-SPLADE</a:t>
                      </a:r>
                      <a:endParaRPr sz="1200"/>
                    </a:p>
                  </a:txBody>
                  <a:tcPr marL="91425" marR="91425" marT="91425" marB="91425"/>
                </a:tc>
                <a:tc>
                  <a:txBody>
                    <a:bodyPr/>
                    <a:lstStyle/>
                    <a:p>
                      <a:pPr marL="0" marR="0" lvl="0" indent="0" algn="ctr" rtl="0">
                        <a:lnSpc>
                          <a:spcPct val="100000"/>
                        </a:lnSpc>
                        <a:spcBef>
                          <a:spcPts val="0"/>
                        </a:spcBef>
                        <a:spcAft>
                          <a:spcPts val="0"/>
                        </a:spcAft>
                        <a:buNone/>
                      </a:pPr>
                      <a:r>
                        <a:rPr lang="zh-CN" sz="1200"/>
                        <a:t>30K</a:t>
                      </a:r>
                      <a:endParaRPr sz="1200"/>
                    </a:p>
                  </a:txBody>
                  <a:tcPr marL="91425" marR="91425" marT="91425" marB="91425"/>
                </a:tc>
                <a:tc>
                  <a:txBody>
                    <a:bodyPr/>
                    <a:lstStyle/>
                    <a:p>
                      <a:pPr marL="0" lvl="0" indent="0" algn="ctr" rtl="0">
                        <a:spcBef>
                          <a:spcPts val="0"/>
                        </a:spcBef>
                        <a:spcAft>
                          <a:spcPts val="0"/>
                        </a:spcAft>
                        <a:buNone/>
                      </a:pPr>
                      <a:r>
                        <a:rPr lang="zh-CN" sz="1200"/>
                        <a:t>34.0</a:t>
                      </a:r>
                      <a:endParaRPr sz="1200"/>
                    </a:p>
                  </a:txBody>
                  <a:tcPr marL="91425" marR="91425" marT="91425" marB="91425"/>
                </a:tc>
                <a:extLst>
                  <a:ext uri="{0D108BD9-81ED-4DB2-BD59-A6C34878D82A}">
                    <a16:rowId xmlns:a16="http://schemas.microsoft.com/office/drawing/2014/main" val="10001"/>
                  </a:ext>
                </a:extLst>
              </a:tr>
              <a:tr h="430775">
                <a:tc>
                  <a:txBody>
                    <a:bodyPr/>
                    <a:lstStyle/>
                    <a:p>
                      <a:pPr marL="0" lvl="0" indent="0" algn="l" rtl="0">
                        <a:spcBef>
                          <a:spcPts val="0"/>
                        </a:spcBef>
                        <a:spcAft>
                          <a:spcPts val="0"/>
                        </a:spcAft>
                        <a:buClr>
                          <a:schemeClr val="dk2"/>
                        </a:buClr>
                        <a:buSzPts val="1100"/>
                        <a:buFont typeface="Arial"/>
                        <a:buNone/>
                      </a:pPr>
                      <a:r>
                        <a:rPr lang="zh-CN" sz="1200">
                          <a:solidFill>
                            <a:schemeClr val="dk2"/>
                          </a:solidFill>
                        </a:rPr>
                        <a:t>DHR-SPLADE</a:t>
                      </a:r>
                      <a:endParaRPr sz="1200"/>
                    </a:p>
                  </a:txBody>
                  <a:tcPr marL="91425" marR="91425" marT="91425" marB="91425"/>
                </a:tc>
                <a:tc>
                  <a:txBody>
                    <a:bodyPr/>
                    <a:lstStyle/>
                    <a:p>
                      <a:pPr marL="0" lvl="0" indent="0" algn="ctr" rtl="0">
                        <a:lnSpc>
                          <a:spcPct val="115000"/>
                        </a:lnSpc>
                        <a:spcBef>
                          <a:spcPts val="0"/>
                        </a:spcBef>
                        <a:spcAft>
                          <a:spcPts val="0"/>
                        </a:spcAft>
                        <a:buNone/>
                      </a:pPr>
                      <a:r>
                        <a:rPr lang="zh-CN" sz="1200" b="1">
                          <a:solidFill>
                            <a:srgbClr val="611BB8"/>
                          </a:solidFill>
                        </a:rPr>
                        <a:t>768</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34.3</a:t>
                      </a:r>
                      <a:endParaRPr sz="1200" b="1">
                        <a:solidFill>
                          <a:srgbClr val="611BB8"/>
                        </a:solidFill>
                      </a:endParaRPr>
                    </a:p>
                  </a:txBody>
                  <a:tcPr marL="91425" marR="91425" marT="91425" marB="91425"/>
                </a:tc>
                <a:extLst>
                  <a:ext uri="{0D108BD9-81ED-4DB2-BD59-A6C34878D82A}">
                    <a16:rowId xmlns:a16="http://schemas.microsoft.com/office/drawing/2014/main" val="10002"/>
                  </a:ext>
                </a:extLst>
              </a:tr>
              <a:tr h="430775">
                <a:tc>
                  <a:txBody>
                    <a:bodyPr/>
                    <a:lstStyle/>
                    <a:p>
                      <a:pPr marL="0" lvl="0" indent="0" algn="l" rtl="0">
                        <a:spcBef>
                          <a:spcPts val="0"/>
                        </a:spcBef>
                        <a:spcAft>
                          <a:spcPts val="0"/>
                        </a:spcAft>
                        <a:buClr>
                          <a:schemeClr val="dk2"/>
                        </a:buClr>
                        <a:buSzPts val="1100"/>
                        <a:buFont typeface="Arial"/>
                        <a:buNone/>
                      </a:pPr>
                      <a:r>
                        <a:rPr lang="zh-CN" sz="1200">
                          <a:solidFill>
                            <a:schemeClr val="dk2"/>
                          </a:solidFill>
                        </a:rPr>
                        <a:t>DHR-SPLADE</a:t>
                      </a:r>
                      <a:endParaRPr sz="1200"/>
                    </a:p>
                  </a:txBody>
                  <a:tcPr marL="91425" marR="91425" marT="91425" marB="91425"/>
                </a:tc>
                <a:tc>
                  <a:txBody>
                    <a:bodyPr/>
                    <a:lstStyle/>
                    <a:p>
                      <a:pPr marL="0" lvl="0" indent="0" algn="ctr" rtl="0">
                        <a:lnSpc>
                          <a:spcPct val="115000"/>
                        </a:lnSpc>
                        <a:spcBef>
                          <a:spcPts val="0"/>
                        </a:spcBef>
                        <a:spcAft>
                          <a:spcPts val="0"/>
                        </a:spcAft>
                        <a:buNone/>
                      </a:pPr>
                      <a:r>
                        <a:rPr lang="zh-CN" sz="1200" b="1">
                          <a:solidFill>
                            <a:srgbClr val="611BB8"/>
                          </a:solidFill>
                        </a:rPr>
                        <a:t>256</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33.8</a:t>
                      </a:r>
                      <a:endParaRPr sz="1200" b="1">
                        <a:solidFill>
                          <a:srgbClr val="611BB8"/>
                        </a:solidFill>
                      </a:endParaRPr>
                    </a:p>
                  </a:txBody>
                  <a:tcPr marL="91425" marR="91425" marT="91425" marB="91425"/>
                </a:tc>
                <a:extLst>
                  <a:ext uri="{0D108BD9-81ED-4DB2-BD59-A6C34878D82A}">
                    <a16:rowId xmlns:a16="http://schemas.microsoft.com/office/drawing/2014/main" val="10003"/>
                  </a:ext>
                </a:extLst>
              </a:tr>
              <a:tr h="430775">
                <a:tc>
                  <a:txBody>
                    <a:bodyPr/>
                    <a:lstStyle/>
                    <a:p>
                      <a:pPr marL="0" lvl="0" indent="0" algn="l" rtl="0">
                        <a:spcBef>
                          <a:spcPts val="0"/>
                        </a:spcBef>
                        <a:spcAft>
                          <a:spcPts val="0"/>
                        </a:spcAft>
                        <a:buNone/>
                      </a:pPr>
                      <a:r>
                        <a:rPr lang="zh-CN" sz="1200">
                          <a:solidFill>
                            <a:schemeClr val="dk2"/>
                          </a:solidFill>
                        </a:rPr>
                        <a:t>DHR-SPLADE</a:t>
                      </a:r>
                      <a:endParaRPr sz="1200">
                        <a:solidFill>
                          <a:schemeClr val="dk2"/>
                        </a:solidFill>
                      </a:endParaRPr>
                    </a:p>
                  </a:txBody>
                  <a:tcPr marL="91425" marR="91425" marT="91425" marB="91425"/>
                </a:tc>
                <a:tc>
                  <a:txBody>
                    <a:bodyPr/>
                    <a:lstStyle/>
                    <a:p>
                      <a:pPr marL="0" lvl="0" indent="0" algn="ctr" rtl="0">
                        <a:lnSpc>
                          <a:spcPct val="115000"/>
                        </a:lnSpc>
                        <a:spcBef>
                          <a:spcPts val="0"/>
                        </a:spcBef>
                        <a:spcAft>
                          <a:spcPts val="0"/>
                        </a:spcAft>
                        <a:buNone/>
                      </a:pPr>
                      <a:r>
                        <a:rPr lang="zh-CN" sz="1200" b="1">
                          <a:solidFill>
                            <a:srgbClr val="611BB8"/>
                          </a:solidFill>
                        </a:rPr>
                        <a:t>128</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33.2</a:t>
                      </a:r>
                      <a:endParaRPr sz="1200" b="1">
                        <a:solidFill>
                          <a:srgbClr val="611BB8"/>
                        </a:solidFill>
                      </a:endParaRPr>
                    </a:p>
                  </a:txBody>
                  <a:tcPr marL="91425" marR="91425" marT="91425" marB="91425"/>
                </a:tc>
                <a:extLst>
                  <a:ext uri="{0D108BD9-81ED-4DB2-BD59-A6C34878D82A}">
                    <a16:rowId xmlns:a16="http://schemas.microsoft.com/office/drawing/2014/main" val="10004"/>
                  </a:ext>
                </a:extLst>
              </a:tr>
            </a:tbl>
          </a:graphicData>
        </a:graphic>
      </p:graphicFrame>
      <p:sp>
        <p:nvSpPr>
          <p:cNvPr id="5587" name="Google Shape;5587;p357"/>
          <p:cNvSpPr txBox="1">
            <a:spLocks noGrp="1"/>
          </p:cNvSpPr>
          <p:nvPr>
            <p:ph type="body" idx="1"/>
          </p:nvPr>
        </p:nvSpPr>
        <p:spPr>
          <a:xfrm>
            <a:off x="225450" y="3803450"/>
            <a:ext cx="8693100" cy="1045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CN" sz="1700" b="1">
                <a:solidFill>
                  <a:schemeClr val="dk1"/>
                </a:solidFill>
              </a:rPr>
              <a:t>DHR substantially reduce the number of dimension</a:t>
            </a:r>
            <a:r>
              <a:rPr lang="en-US" altLang="zh-CN" sz="1700" b="1">
                <a:solidFill>
                  <a:schemeClr val="dk1"/>
                </a:solidFill>
              </a:rPr>
              <a:t>s</a:t>
            </a:r>
            <a:r>
              <a:rPr lang="zh-CN" sz="1700" b="1">
                <a:solidFill>
                  <a:schemeClr val="dk1"/>
                </a:solidFill>
              </a:rPr>
              <a:t> while preserving effectiveness.</a:t>
            </a:r>
            <a:endParaRPr sz="1700">
              <a:solidFill>
                <a:schemeClr val="dk2"/>
              </a:solidFill>
            </a:endParaRP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Shape 5591"/>
        <p:cNvGrpSpPr/>
        <p:nvPr/>
      </p:nvGrpSpPr>
      <p:grpSpPr>
        <a:xfrm>
          <a:off x="0" y="0"/>
          <a:ext cx="0" cy="0"/>
          <a:chOff x="0" y="0"/>
          <a:chExt cx="0" cy="0"/>
        </a:xfrm>
      </p:grpSpPr>
      <p:cxnSp>
        <p:nvCxnSpPr>
          <p:cNvPr id="5592" name="Google Shape;5592;p35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593" name="Google Shape;5593;p358"/>
          <p:cNvSpPr txBox="1"/>
          <p:nvPr/>
        </p:nvSpPr>
        <p:spPr>
          <a:xfrm>
            <a:off x="2098100" y="3551050"/>
            <a:ext cx="1551900" cy="20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5594" name="Google Shape;5594;p35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316</a:t>
            </a:fld>
            <a:endParaRPr/>
          </a:p>
        </p:txBody>
      </p:sp>
      <p:sp>
        <p:nvSpPr>
          <p:cNvPr id="5595" name="Google Shape;5595;p358"/>
          <p:cNvSpPr txBox="1">
            <a:spLocks noGrp="1"/>
          </p:cNvSpPr>
          <p:nvPr>
            <p:ph type="title"/>
          </p:nvPr>
        </p:nvSpPr>
        <p:spPr>
          <a:xfrm>
            <a:off x="290050" y="402600"/>
            <a:ext cx="9033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2111">
                <a:solidFill>
                  <a:srgbClr val="611BB8"/>
                </a:solidFill>
              </a:rPr>
              <a:t>DHR: Dense Representation Framework for Lexical and Semantic Matching</a:t>
            </a:r>
            <a:endParaRPr sz="2111"/>
          </a:p>
          <a:p>
            <a:pPr marL="0" lvl="0" indent="0" algn="l" rtl="0">
              <a:spcBef>
                <a:spcPts val="0"/>
              </a:spcBef>
              <a:spcAft>
                <a:spcPts val="0"/>
              </a:spcAft>
              <a:buNone/>
            </a:pPr>
            <a:endParaRPr/>
          </a:p>
        </p:txBody>
      </p:sp>
      <p:graphicFrame>
        <p:nvGraphicFramePr>
          <p:cNvPr id="5596" name="Google Shape;5596;p358"/>
          <p:cNvGraphicFramePr/>
          <p:nvPr/>
        </p:nvGraphicFramePr>
        <p:xfrm>
          <a:off x="1804725" y="1279300"/>
          <a:ext cx="5107900" cy="2346810"/>
        </p:xfrm>
        <a:graphic>
          <a:graphicData uri="http://schemas.openxmlformats.org/drawingml/2006/table">
            <a:tbl>
              <a:tblPr>
                <a:noFill/>
                <a:tableStyleId>{A134EB8B-E915-435F-AA6A-CB131EBE8F9E}</a:tableStyleId>
              </a:tblPr>
              <a:tblGrid>
                <a:gridCol w="1572200">
                  <a:extLst>
                    <a:ext uri="{9D8B030D-6E8A-4147-A177-3AD203B41FA5}">
                      <a16:colId xmlns:a16="http://schemas.microsoft.com/office/drawing/2014/main" val="20000"/>
                    </a:ext>
                  </a:extLst>
                </a:gridCol>
                <a:gridCol w="821075">
                  <a:extLst>
                    <a:ext uri="{9D8B030D-6E8A-4147-A177-3AD203B41FA5}">
                      <a16:colId xmlns:a16="http://schemas.microsoft.com/office/drawing/2014/main" val="20001"/>
                    </a:ext>
                  </a:extLst>
                </a:gridCol>
                <a:gridCol w="904875">
                  <a:extLst>
                    <a:ext uri="{9D8B030D-6E8A-4147-A177-3AD203B41FA5}">
                      <a16:colId xmlns:a16="http://schemas.microsoft.com/office/drawing/2014/main" val="20002"/>
                    </a:ext>
                  </a:extLst>
                </a:gridCol>
                <a:gridCol w="904875">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zh-CN" sz="900" b="1"/>
                        <a:t>Method</a:t>
                      </a:r>
                      <a:endParaRPr sz="900"/>
                    </a:p>
                  </a:txBody>
                  <a:tcPr marL="91425" marR="91425" marT="91425" marB="91425"/>
                </a:tc>
                <a:tc>
                  <a:txBody>
                    <a:bodyPr/>
                    <a:lstStyle/>
                    <a:p>
                      <a:pPr marL="0" lvl="0" indent="0" algn="ctr" rtl="0">
                        <a:spcBef>
                          <a:spcPts val="0"/>
                        </a:spcBef>
                        <a:spcAft>
                          <a:spcPts val="0"/>
                        </a:spcAft>
                        <a:buNone/>
                      </a:pPr>
                      <a:r>
                        <a:rPr lang="zh-CN" sz="900" b="1">
                          <a:solidFill>
                            <a:schemeClr val="dk2"/>
                          </a:solidFill>
                        </a:rPr>
                        <a:t>Dense #Dim</a:t>
                      </a:r>
                      <a:endParaRPr sz="900" b="1">
                        <a:solidFill>
                          <a:schemeClr val="dk2"/>
                        </a:solidFill>
                      </a:endParaRPr>
                    </a:p>
                  </a:txBody>
                  <a:tcPr marL="91425" marR="91425" marT="91425" marB="91425"/>
                </a:tc>
                <a:tc>
                  <a:txBody>
                    <a:bodyPr/>
                    <a:lstStyle/>
                    <a:p>
                      <a:pPr marL="0" lvl="0" indent="0" algn="ctr" rtl="0">
                        <a:spcBef>
                          <a:spcPts val="0"/>
                        </a:spcBef>
                        <a:spcAft>
                          <a:spcPts val="0"/>
                        </a:spcAft>
                        <a:buNone/>
                      </a:pPr>
                      <a:r>
                        <a:rPr lang="zh-CN" sz="900" b="1">
                          <a:solidFill>
                            <a:schemeClr val="dk2"/>
                          </a:solidFill>
                        </a:rPr>
                        <a:t>Sparse </a:t>
                      </a:r>
                      <a:endParaRPr sz="900" b="1">
                        <a:solidFill>
                          <a:schemeClr val="dk2"/>
                        </a:solidFill>
                      </a:endParaRPr>
                    </a:p>
                    <a:p>
                      <a:pPr marL="0" lvl="0" indent="0" algn="ctr" rtl="0">
                        <a:spcBef>
                          <a:spcPts val="0"/>
                        </a:spcBef>
                        <a:spcAft>
                          <a:spcPts val="0"/>
                        </a:spcAft>
                        <a:buNone/>
                      </a:pPr>
                      <a:r>
                        <a:rPr lang="zh-CN" sz="900" b="1">
                          <a:solidFill>
                            <a:schemeClr val="dk2"/>
                          </a:solidFill>
                        </a:rPr>
                        <a:t>#Dim</a:t>
                      </a:r>
                      <a:endParaRPr sz="900"/>
                    </a:p>
                  </a:txBody>
                  <a:tcPr marL="91425" marR="91425" marT="91425" marB="91425"/>
                </a:tc>
                <a:tc>
                  <a:txBody>
                    <a:bodyPr/>
                    <a:lstStyle/>
                    <a:p>
                      <a:pPr marL="0" lvl="0" indent="0" algn="ctr" rtl="0">
                        <a:spcBef>
                          <a:spcPts val="0"/>
                        </a:spcBef>
                        <a:spcAft>
                          <a:spcPts val="0"/>
                        </a:spcAft>
                        <a:buNone/>
                      </a:pPr>
                      <a:r>
                        <a:rPr lang="zh-CN" sz="900" b="1">
                          <a:solidFill>
                            <a:schemeClr val="dk2"/>
                          </a:solidFill>
                        </a:rPr>
                        <a:t>MSMARCO</a:t>
                      </a:r>
                      <a:endParaRPr sz="900" b="1">
                        <a:solidFill>
                          <a:schemeClr val="dk2"/>
                        </a:solidFill>
                      </a:endParaRPr>
                    </a:p>
                    <a:p>
                      <a:pPr marL="0" lvl="0" indent="0" algn="ctr" rtl="0">
                        <a:spcBef>
                          <a:spcPts val="0"/>
                        </a:spcBef>
                        <a:spcAft>
                          <a:spcPts val="0"/>
                        </a:spcAft>
                        <a:buNone/>
                      </a:pPr>
                      <a:r>
                        <a:rPr lang="zh-CN" sz="900" b="1">
                          <a:solidFill>
                            <a:schemeClr val="dk2"/>
                          </a:solidFill>
                        </a:rPr>
                        <a:t>(MRR@10)</a:t>
                      </a:r>
                      <a:endParaRPr sz="900" b="1">
                        <a:solidFill>
                          <a:schemeClr val="dk2"/>
                        </a:solidFill>
                      </a:endParaRPr>
                    </a:p>
                  </a:txBody>
                  <a:tcPr marL="91425" marR="91425" marT="91425" marB="91425"/>
                </a:tc>
                <a:tc>
                  <a:txBody>
                    <a:bodyPr/>
                    <a:lstStyle/>
                    <a:p>
                      <a:pPr marL="0" lvl="0" indent="0" algn="ctr" rtl="0">
                        <a:spcBef>
                          <a:spcPts val="0"/>
                        </a:spcBef>
                        <a:spcAft>
                          <a:spcPts val="0"/>
                        </a:spcAft>
                        <a:buNone/>
                      </a:pPr>
                      <a:r>
                        <a:rPr lang="zh-CN" sz="900" b="1">
                          <a:solidFill>
                            <a:schemeClr val="dk2"/>
                          </a:solidFill>
                        </a:rPr>
                        <a:t>Latency</a:t>
                      </a:r>
                      <a:endParaRPr sz="900" b="1">
                        <a:solidFill>
                          <a:schemeClr val="dk2"/>
                        </a:solidFill>
                      </a:endParaRPr>
                    </a:p>
                    <a:p>
                      <a:pPr marL="0" lvl="0" indent="0" algn="ctr" rtl="0">
                        <a:spcBef>
                          <a:spcPts val="0"/>
                        </a:spcBef>
                        <a:spcAft>
                          <a:spcPts val="0"/>
                        </a:spcAft>
                        <a:buNone/>
                      </a:pPr>
                      <a:r>
                        <a:rPr lang="zh-CN" sz="900" b="1">
                          <a:solidFill>
                            <a:schemeClr val="dk2"/>
                          </a:solidFill>
                        </a:rPr>
                        <a:t>(ms/q)</a:t>
                      </a:r>
                      <a:endParaRPr sz="900" b="1">
                        <a:solidFill>
                          <a:schemeClr val="dk2"/>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zh-CN" sz="950">
                          <a:solidFill>
                            <a:schemeClr val="dk2"/>
                          </a:solidFill>
                          <a:highlight>
                            <a:srgbClr val="FFFFFF"/>
                          </a:highlight>
                        </a:rPr>
                        <a:t>Linear combination (uniCOIL, ANCE)</a:t>
                      </a:r>
                      <a:endParaRPr sz="1200"/>
                    </a:p>
                  </a:txBody>
                  <a:tcPr marL="91425" marR="91425" marT="91425" marB="91425"/>
                </a:tc>
                <a:tc>
                  <a:txBody>
                    <a:bodyPr/>
                    <a:lstStyle/>
                    <a:p>
                      <a:pPr marL="0" marR="0" lvl="0" indent="0" algn="ctr" rtl="0">
                        <a:lnSpc>
                          <a:spcPct val="100000"/>
                        </a:lnSpc>
                        <a:spcBef>
                          <a:spcPts val="0"/>
                        </a:spcBef>
                        <a:spcAft>
                          <a:spcPts val="0"/>
                        </a:spcAft>
                        <a:buNone/>
                      </a:pPr>
                      <a:r>
                        <a:rPr lang="zh-CN" sz="1200"/>
                        <a:t>768</a:t>
                      </a:r>
                      <a:endParaRPr sz="1200"/>
                    </a:p>
                  </a:txBody>
                  <a:tcPr marL="91425" marR="91425" marT="91425" marB="91425"/>
                </a:tc>
                <a:tc>
                  <a:txBody>
                    <a:bodyPr/>
                    <a:lstStyle/>
                    <a:p>
                      <a:pPr marL="0" lvl="0" indent="0" algn="ctr" rtl="0">
                        <a:spcBef>
                          <a:spcPts val="0"/>
                        </a:spcBef>
                        <a:spcAft>
                          <a:spcPts val="0"/>
                        </a:spcAft>
                        <a:buNone/>
                      </a:pPr>
                      <a:r>
                        <a:rPr lang="zh-CN" sz="1200"/>
                        <a:t>30K</a:t>
                      </a:r>
                      <a:endParaRPr sz="1200"/>
                    </a:p>
                  </a:txBody>
                  <a:tcPr marL="91425" marR="91425" marT="91425" marB="91425"/>
                </a:tc>
                <a:tc>
                  <a:txBody>
                    <a:bodyPr/>
                    <a:lstStyle/>
                    <a:p>
                      <a:pPr marL="0" lvl="0" indent="0" algn="ctr" rtl="0">
                        <a:spcBef>
                          <a:spcPts val="0"/>
                        </a:spcBef>
                        <a:spcAft>
                          <a:spcPts val="0"/>
                        </a:spcAft>
                        <a:buNone/>
                      </a:pPr>
                      <a:r>
                        <a:rPr lang="zh-CN" sz="1200"/>
                        <a:t>37.5</a:t>
                      </a:r>
                      <a:endParaRPr sz="1200"/>
                    </a:p>
                  </a:txBody>
                  <a:tcPr marL="91425" marR="91425" marT="91425" marB="91425"/>
                </a:tc>
                <a:tc>
                  <a:txBody>
                    <a:bodyPr/>
                    <a:lstStyle/>
                    <a:p>
                      <a:pPr marL="0" lvl="0" indent="0" algn="ctr" rtl="0">
                        <a:spcBef>
                          <a:spcPts val="0"/>
                        </a:spcBef>
                        <a:spcAft>
                          <a:spcPts val="0"/>
                        </a:spcAft>
                        <a:buNone/>
                      </a:pPr>
                      <a:r>
                        <a:rPr lang="zh-CN" sz="1200"/>
                        <a:t>291</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zh-CN" sz="950">
                          <a:solidFill>
                            <a:schemeClr val="dk2"/>
                          </a:solidFill>
                          <a:highlight>
                            <a:srgbClr val="FFFFFF"/>
                          </a:highlight>
                        </a:rPr>
                        <a:t>DHR</a:t>
                      </a:r>
                      <a:endParaRPr sz="950">
                        <a:solidFill>
                          <a:schemeClr val="dk2"/>
                        </a:solidFill>
                        <a:highlight>
                          <a:srgbClr val="FFFFFF"/>
                        </a:highlight>
                      </a:endParaRPr>
                    </a:p>
                    <a:p>
                      <a:pPr marL="0" lvl="0" indent="0" algn="l" rtl="0">
                        <a:spcBef>
                          <a:spcPts val="0"/>
                        </a:spcBef>
                        <a:spcAft>
                          <a:spcPts val="0"/>
                        </a:spcAft>
                        <a:buNone/>
                      </a:pPr>
                      <a:r>
                        <a:rPr lang="zh-CN" sz="950">
                          <a:solidFill>
                            <a:schemeClr val="dk2"/>
                          </a:solidFill>
                          <a:highlight>
                            <a:srgbClr val="FFFFFF"/>
                          </a:highlight>
                        </a:rPr>
                        <a:t>(uniCOIL, ANCE)</a:t>
                      </a:r>
                      <a:endParaRPr sz="950">
                        <a:solidFill>
                          <a:schemeClr val="dk2"/>
                        </a:solidFill>
                        <a:highlight>
                          <a:srgbClr val="FFFFFF"/>
                        </a:highlight>
                      </a:endParaRPr>
                    </a:p>
                  </a:txBody>
                  <a:tcPr marL="91425" marR="91425" marT="91425" marB="91425"/>
                </a:tc>
                <a:tc>
                  <a:txBody>
                    <a:bodyPr/>
                    <a:lstStyle/>
                    <a:p>
                      <a:pPr marL="0" lvl="0" indent="0" algn="ctr" rtl="0">
                        <a:spcBef>
                          <a:spcPts val="0"/>
                        </a:spcBef>
                        <a:spcAft>
                          <a:spcPts val="0"/>
                        </a:spcAft>
                        <a:buClr>
                          <a:schemeClr val="dk2"/>
                        </a:buClr>
                        <a:buSzPts val="1100"/>
                        <a:buFont typeface="Arial"/>
                        <a:buNone/>
                      </a:pPr>
                      <a:r>
                        <a:rPr lang="zh-CN" sz="1200">
                          <a:solidFill>
                            <a:schemeClr val="dk2"/>
                          </a:solidFill>
                        </a:rPr>
                        <a:t>768</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768</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37.8</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60</a:t>
                      </a:r>
                      <a:endParaRPr sz="12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Clr>
                          <a:schemeClr val="dk2"/>
                        </a:buClr>
                        <a:buSzPts val="1100"/>
                        <a:buFont typeface="Arial"/>
                        <a:buNone/>
                      </a:pPr>
                      <a:r>
                        <a:rPr lang="zh-CN" sz="950">
                          <a:solidFill>
                            <a:schemeClr val="dk2"/>
                          </a:solidFill>
                          <a:highlight>
                            <a:srgbClr val="FFFFFF"/>
                          </a:highlight>
                        </a:rPr>
                        <a:t>DHR</a:t>
                      </a:r>
                      <a:endParaRPr sz="950">
                        <a:solidFill>
                          <a:schemeClr val="dk2"/>
                        </a:solidFill>
                        <a:highlight>
                          <a:srgbClr val="FFFFFF"/>
                        </a:highlight>
                      </a:endParaRPr>
                    </a:p>
                    <a:p>
                      <a:pPr marL="0" lvl="0" indent="0" algn="l" rtl="0">
                        <a:spcBef>
                          <a:spcPts val="0"/>
                        </a:spcBef>
                        <a:spcAft>
                          <a:spcPts val="0"/>
                        </a:spcAft>
                        <a:buClr>
                          <a:schemeClr val="dk2"/>
                        </a:buClr>
                        <a:buSzPts val="1100"/>
                        <a:buFont typeface="Arial"/>
                        <a:buNone/>
                      </a:pPr>
                      <a:r>
                        <a:rPr lang="zh-CN" sz="950">
                          <a:solidFill>
                            <a:schemeClr val="dk2"/>
                          </a:solidFill>
                          <a:highlight>
                            <a:srgbClr val="FFFFFF"/>
                          </a:highlight>
                        </a:rPr>
                        <a:t>(uniCOIL, ANCE)</a:t>
                      </a:r>
                      <a:endParaRPr sz="1200"/>
                    </a:p>
                  </a:txBody>
                  <a:tcPr marL="91425" marR="91425" marT="91425" marB="91425"/>
                </a:tc>
                <a:tc>
                  <a:txBody>
                    <a:bodyPr/>
                    <a:lstStyle/>
                    <a:p>
                      <a:pPr marL="0" lvl="0" indent="0" algn="ctr" rtl="0">
                        <a:spcBef>
                          <a:spcPts val="0"/>
                        </a:spcBef>
                        <a:spcAft>
                          <a:spcPts val="0"/>
                        </a:spcAft>
                        <a:buClr>
                          <a:schemeClr val="dk2"/>
                        </a:buClr>
                        <a:buSzPts val="1100"/>
                        <a:buFont typeface="Arial"/>
                        <a:buNone/>
                      </a:pPr>
                      <a:r>
                        <a:rPr lang="zh-CN" sz="1200">
                          <a:solidFill>
                            <a:schemeClr val="dk2"/>
                          </a:solidFill>
                        </a:rPr>
                        <a:t>768</a:t>
                      </a:r>
                      <a:endParaRPr sz="1200"/>
                    </a:p>
                  </a:txBody>
                  <a:tcPr marL="91425" marR="91425" marT="91425" marB="91425"/>
                </a:tc>
                <a:tc>
                  <a:txBody>
                    <a:bodyPr/>
                    <a:lstStyle/>
                    <a:p>
                      <a:pPr marL="0" lvl="0" indent="0" algn="ctr" rtl="0">
                        <a:spcBef>
                          <a:spcPts val="0"/>
                        </a:spcBef>
                        <a:spcAft>
                          <a:spcPts val="0"/>
                        </a:spcAft>
                        <a:buNone/>
                      </a:pPr>
                      <a:r>
                        <a:rPr lang="zh-CN" sz="1200" b="1">
                          <a:solidFill>
                            <a:srgbClr val="611BB8"/>
                          </a:solidFill>
                        </a:rPr>
                        <a:t>256</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37.5</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58</a:t>
                      </a:r>
                      <a:endParaRPr sz="1200" b="1">
                        <a:solidFill>
                          <a:srgbClr val="611BB8"/>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Clr>
                          <a:schemeClr val="dk2"/>
                        </a:buClr>
                        <a:buSzPts val="1100"/>
                        <a:buFont typeface="Arial"/>
                        <a:buNone/>
                      </a:pPr>
                      <a:r>
                        <a:rPr lang="zh-CN" sz="950">
                          <a:solidFill>
                            <a:schemeClr val="dk2"/>
                          </a:solidFill>
                          <a:highlight>
                            <a:srgbClr val="FFFFFF"/>
                          </a:highlight>
                        </a:rPr>
                        <a:t>DHR</a:t>
                      </a:r>
                      <a:endParaRPr sz="950">
                        <a:solidFill>
                          <a:schemeClr val="dk2"/>
                        </a:solidFill>
                        <a:highlight>
                          <a:srgbClr val="FFFFFF"/>
                        </a:highlight>
                      </a:endParaRPr>
                    </a:p>
                    <a:p>
                      <a:pPr marL="0" lvl="0" indent="0" algn="l" rtl="0">
                        <a:spcBef>
                          <a:spcPts val="0"/>
                        </a:spcBef>
                        <a:spcAft>
                          <a:spcPts val="0"/>
                        </a:spcAft>
                        <a:buClr>
                          <a:schemeClr val="dk2"/>
                        </a:buClr>
                        <a:buSzPts val="1100"/>
                        <a:buFont typeface="Arial"/>
                        <a:buNone/>
                      </a:pPr>
                      <a:r>
                        <a:rPr lang="zh-CN" sz="950">
                          <a:solidFill>
                            <a:schemeClr val="dk2"/>
                          </a:solidFill>
                          <a:highlight>
                            <a:srgbClr val="FFFFFF"/>
                          </a:highlight>
                        </a:rPr>
                        <a:t>(uniCOIL, ANCE)</a:t>
                      </a:r>
                      <a:endParaRPr sz="950">
                        <a:solidFill>
                          <a:schemeClr val="dk2"/>
                        </a:solidFill>
                        <a:highlight>
                          <a:srgbClr val="FFFFFF"/>
                        </a:highlight>
                      </a:endParaRPr>
                    </a:p>
                  </a:txBody>
                  <a:tcPr marL="91425" marR="91425" marT="91425" marB="91425"/>
                </a:tc>
                <a:tc>
                  <a:txBody>
                    <a:bodyPr/>
                    <a:lstStyle/>
                    <a:p>
                      <a:pPr marL="0" lvl="0" indent="0" algn="ctr" rtl="0">
                        <a:spcBef>
                          <a:spcPts val="0"/>
                        </a:spcBef>
                        <a:spcAft>
                          <a:spcPts val="0"/>
                        </a:spcAft>
                        <a:buClr>
                          <a:schemeClr val="dk2"/>
                        </a:buClr>
                        <a:buSzPts val="1100"/>
                        <a:buFont typeface="Arial"/>
                        <a:buNone/>
                      </a:pPr>
                      <a:r>
                        <a:rPr lang="zh-CN" sz="1200">
                          <a:solidFill>
                            <a:schemeClr val="dk2"/>
                          </a:solidFill>
                        </a:rPr>
                        <a:t>768</a:t>
                      </a:r>
                      <a:endParaRPr sz="1200">
                        <a:solidFill>
                          <a:schemeClr val="dk2"/>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128</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36.9</a:t>
                      </a:r>
                      <a:endParaRPr sz="1200" b="1">
                        <a:solidFill>
                          <a:srgbClr val="611BB8"/>
                        </a:solidFill>
                      </a:endParaRPr>
                    </a:p>
                  </a:txBody>
                  <a:tcPr marL="91425" marR="91425" marT="91425" marB="91425"/>
                </a:tc>
                <a:tc>
                  <a:txBody>
                    <a:bodyPr/>
                    <a:lstStyle/>
                    <a:p>
                      <a:pPr marL="0" lvl="0" indent="0" algn="ctr" rtl="0">
                        <a:spcBef>
                          <a:spcPts val="0"/>
                        </a:spcBef>
                        <a:spcAft>
                          <a:spcPts val="0"/>
                        </a:spcAft>
                        <a:buNone/>
                      </a:pPr>
                      <a:r>
                        <a:rPr lang="zh-CN" sz="1200" b="1">
                          <a:solidFill>
                            <a:srgbClr val="611BB8"/>
                          </a:solidFill>
                        </a:rPr>
                        <a:t>57</a:t>
                      </a:r>
                      <a:endParaRPr sz="1200" b="1">
                        <a:solidFill>
                          <a:srgbClr val="611BB8"/>
                        </a:solidFill>
                      </a:endParaRPr>
                    </a:p>
                  </a:txBody>
                  <a:tcPr marL="91425" marR="91425" marT="91425" marB="91425"/>
                </a:tc>
                <a:extLst>
                  <a:ext uri="{0D108BD9-81ED-4DB2-BD59-A6C34878D82A}">
                    <a16:rowId xmlns:a16="http://schemas.microsoft.com/office/drawing/2014/main" val="10004"/>
                  </a:ext>
                </a:extLst>
              </a:tr>
            </a:tbl>
          </a:graphicData>
        </a:graphic>
      </p:graphicFrame>
      <p:sp>
        <p:nvSpPr>
          <p:cNvPr id="5597" name="Google Shape;5597;p358"/>
          <p:cNvSpPr txBox="1">
            <a:spLocks noGrp="1"/>
          </p:cNvSpPr>
          <p:nvPr>
            <p:ph type="body" idx="1"/>
          </p:nvPr>
        </p:nvSpPr>
        <p:spPr>
          <a:xfrm>
            <a:off x="53475" y="3760150"/>
            <a:ext cx="8693100" cy="10458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zh-CN" b="1">
                <a:solidFill>
                  <a:schemeClr val="dk1"/>
                </a:solidFill>
              </a:rPr>
              <a:t>DHR concatenates the dense and densified sparse representations to form the new representation.</a:t>
            </a:r>
            <a:endParaRPr b="1">
              <a:solidFill>
                <a:schemeClr val="dk1"/>
              </a:solidFill>
            </a:endParaRPr>
          </a:p>
          <a:p>
            <a:pPr marL="457200" lvl="0" indent="-325755" algn="l" rtl="0">
              <a:spcBef>
                <a:spcPts val="1200"/>
              </a:spcBef>
              <a:spcAft>
                <a:spcPts val="0"/>
              </a:spcAft>
              <a:buClr>
                <a:schemeClr val="dk2"/>
              </a:buClr>
              <a:buSzPct val="100000"/>
              <a:buChar char="●"/>
            </a:pPr>
            <a:r>
              <a:rPr lang="zh-CN">
                <a:solidFill>
                  <a:schemeClr val="dk2"/>
                </a:solidFill>
              </a:rPr>
              <a:t>Large latency gain while preserving the effectiveness.</a:t>
            </a:r>
            <a:endParaRPr>
              <a:solidFill>
                <a:schemeClr val="dk2"/>
              </a:solidFill>
            </a:endParaRP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5601"/>
        <p:cNvGrpSpPr/>
        <p:nvPr/>
      </p:nvGrpSpPr>
      <p:grpSpPr>
        <a:xfrm>
          <a:off x="0" y="0"/>
          <a:ext cx="0" cy="0"/>
          <a:chOff x="0" y="0"/>
          <a:chExt cx="0" cy="0"/>
        </a:xfrm>
      </p:grpSpPr>
      <p:sp>
        <p:nvSpPr>
          <p:cNvPr id="5602" name="Google Shape;5602;p359"/>
          <p:cNvSpPr txBox="1">
            <a:spLocks noGrp="1"/>
          </p:cNvSpPr>
          <p:nvPr>
            <p:ph type="title"/>
          </p:nvPr>
        </p:nvSpPr>
        <p:spPr>
          <a:xfrm>
            <a:off x="381000" y="510375"/>
            <a:ext cx="9033300" cy="62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sz="2111">
                <a:solidFill>
                  <a:srgbClr val="611BB8"/>
                </a:solidFill>
              </a:rPr>
              <a:t>LENS：Lexical Representations with Bags of Clusters</a:t>
            </a:r>
            <a:endParaRPr/>
          </a:p>
          <a:p>
            <a:pPr marL="0" lvl="0" indent="0" algn="l" rtl="0">
              <a:spcBef>
                <a:spcPts val="0"/>
              </a:spcBef>
              <a:spcAft>
                <a:spcPts val="0"/>
              </a:spcAft>
              <a:buNone/>
            </a:pPr>
            <a:endParaRPr/>
          </a:p>
        </p:txBody>
      </p:sp>
      <p:cxnSp>
        <p:nvCxnSpPr>
          <p:cNvPr id="5603" name="Google Shape;5603;p359"/>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604" name="Google Shape;5604;p359"/>
          <p:cNvSpPr txBox="1"/>
          <p:nvPr/>
        </p:nvSpPr>
        <p:spPr>
          <a:xfrm>
            <a:off x="2098100" y="3551050"/>
            <a:ext cx="1551900" cy="20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5605" name="Google Shape;5605;p35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317</a:t>
            </a:fld>
            <a:endParaRPr/>
          </a:p>
        </p:txBody>
      </p:sp>
      <p:sp>
        <p:nvSpPr>
          <p:cNvPr id="5606" name="Google Shape;5606;p359"/>
          <p:cNvSpPr txBox="1"/>
          <p:nvPr/>
        </p:nvSpPr>
        <p:spPr>
          <a:xfrm>
            <a:off x="5855750" y="1372850"/>
            <a:ext cx="2989500" cy="331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endParaRPr sz="18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r>
              <a:rPr lang="zh-CN" sz="2000">
                <a:solidFill>
                  <a:schemeClr val="dk2"/>
                </a:solidFill>
                <a:latin typeface="Source Sans Pro"/>
                <a:ea typeface="Source Sans Pro"/>
                <a:cs typeface="Source Sans Pro"/>
                <a:sym typeface="Source Sans Pro"/>
              </a:rPr>
              <a:t>K-means clustering results on vocab embeddings of the LM head.</a:t>
            </a:r>
            <a:endParaRPr sz="2000">
              <a:solidFill>
                <a:schemeClr val="lt2"/>
              </a:solidFill>
              <a:latin typeface="Source Sans Pro"/>
              <a:ea typeface="Source Sans Pro"/>
              <a:cs typeface="Source Sans Pro"/>
              <a:sym typeface="Source Sans Pro"/>
            </a:endParaRPr>
          </a:p>
        </p:txBody>
      </p:sp>
      <p:pic>
        <p:nvPicPr>
          <p:cNvPr id="5607" name="Google Shape;5607;p359"/>
          <p:cNvPicPr preferRelativeResize="0"/>
          <p:nvPr/>
        </p:nvPicPr>
        <p:blipFill>
          <a:blip r:embed="rId3">
            <a:alphaModFix/>
          </a:blip>
          <a:stretch>
            <a:fillRect/>
          </a:stretch>
        </p:blipFill>
        <p:spPr>
          <a:xfrm>
            <a:off x="381000" y="1675950"/>
            <a:ext cx="5400283" cy="2112475"/>
          </a:xfrm>
          <a:prstGeom prst="rect">
            <a:avLst/>
          </a:prstGeom>
          <a:noFill/>
          <a:ln>
            <a:noFill/>
          </a:ln>
        </p:spPr>
      </p:pic>
      <p:sp>
        <p:nvSpPr>
          <p:cNvPr id="5608" name="Google Shape;5608;p359"/>
          <p:cNvSpPr txBox="1"/>
          <p:nvPr/>
        </p:nvSpPr>
        <p:spPr>
          <a:xfrm>
            <a:off x="381000" y="4096200"/>
            <a:ext cx="4116900" cy="1141200"/>
          </a:xfrm>
          <a:prstGeom prst="rect">
            <a:avLst/>
          </a:prstGeom>
          <a:noFill/>
          <a:ln>
            <a:noFill/>
          </a:ln>
        </p:spPr>
        <p:txBody>
          <a:bodyPr spcFirstLastPara="1" wrap="square" lIns="91425" tIns="91425" rIns="91425" bIns="91425" anchor="t" anchorCtr="0">
            <a:noAutofit/>
          </a:bodyPr>
          <a:lstStyle/>
          <a:p>
            <a:pPr marL="0" lvl="0" indent="0" algn="l" rtl="0">
              <a:lnSpc>
                <a:spcPct val="91283"/>
              </a:lnSpc>
              <a:spcBef>
                <a:spcPts val="600"/>
              </a:spcBef>
              <a:spcAft>
                <a:spcPts val="0"/>
              </a:spcAft>
              <a:buNone/>
            </a:pPr>
            <a:r>
              <a:rPr lang="zh-CN" sz="900">
                <a:latin typeface="Montserrat"/>
                <a:ea typeface="Montserrat"/>
                <a:cs typeface="Montserrat"/>
                <a:sym typeface="Montserrat"/>
              </a:rPr>
              <a:t>Enhancing lexicon-based text embeddings with large language models. Lei, Shen, Cao, Yates.  ACL 2025.</a:t>
            </a:r>
            <a:endParaRPr sz="4150" b="1">
              <a:solidFill>
                <a:schemeClr val="dk2"/>
              </a:solidFill>
              <a:highlight>
                <a:srgbClr val="FFFFFF"/>
              </a:highlight>
            </a:endParaRPr>
          </a:p>
          <a:p>
            <a:pPr marL="0" lvl="0" indent="0" algn="l" rtl="0">
              <a:lnSpc>
                <a:spcPct val="115000"/>
              </a:lnSpc>
              <a:spcBef>
                <a:spcPts val="900"/>
              </a:spcBef>
              <a:spcAft>
                <a:spcPts val="0"/>
              </a:spcAft>
              <a:buNone/>
            </a:pPr>
            <a:endParaRPr sz="1500">
              <a:solidFill>
                <a:schemeClr val="dk2"/>
              </a:solidFill>
              <a:highlight>
                <a:srgbClr val="FFFFFF"/>
              </a:highlight>
            </a:endParaRPr>
          </a:p>
          <a:p>
            <a:pPr marL="0" lvl="0" indent="0" algn="l" rtl="0">
              <a:lnSpc>
                <a:spcPct val="115000"/>
              </a:lnSpc>
              <a:spcBef>
                <a:spcPts val="0"/>
              </a:spcBef>
              <a:spcAft>
                <a:spcPts val="0"/>
              </a:spcAft>
              <a:buNone/>
            </a:pPr>
            <a:endParaRPr sz="1800">
              <a:solidFill>
                <a:schemeClr val="dk2"/>
              </a:solidFill>
              <a:highlight>
                <a:srgbClr val="FFFFFF"/>
              </a:highlight>
            </a:endParaRPr>
          </a:p>
          <a:p>
            <a:pPr marL="0" lvl="0" indent="0" algn="l" rtl="0">
              <a:lnSpc>
                <a:spcPct val="120000"/>
              </a:lnSpc>
              <a:spcBef>
                <a:spcPts val="0"/>
              </a:spcBef>
              <a:spcAft>
                <a:spcPts val="400"/>
              </a:spcAft>
              <a:buNone/>
            </a:pPr>
            <a:endParaRPr sz="1200">
              <a:solidFill>
                <a:srgbClr val="212529"/>
              </a:solidFill>
              <a:highlight>
                <a:srgbClr val="FFFFFF"/>
              </a:highlight>
            </a:endParaRP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5612"/>
        <p:cNvGrpSpPr/>
        <p:nvPr/>
      </p:nvGrpSpPr>
      <p:grpSpPr>
        <a:xfrm>
          <a:off x="0" y="0"/>
          <a:ext cx="0" cy="0"/>
          <a:chOff x="0" y="0"/>
          <a:chExt cx="0" cy="0"/>
        </a:xfrm>
      </p:grpSpPr>
      <p:cxnSp>
        <p:nvCxnSpPr>
          <p:cNvPr id="5613" name="Google Shape;5613;p360"/>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614" name="Google Shape;5614;p36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318</a:t>
            </a:fld>
            <a:endParaRPr/>
          </a:p>
        </p:txBody>
      </p:sp>
      <p:sp>
        <p:nvSpPr>
          <p:cNvPr id="5615" name="Google Shape;5615;p360"/>
          <p:cNvSpPr txBox="1">
            <a:spLocks noGrp="1"/>
          </p:cNvSpPr>
          <p:nvPr>
            <p:ph type="title"/>
          </p:nvPr>
        </p:nvSpPr>
        <p:spPr>
          <a:xfrm>
            <a:off x="381000" y="510375"/>
            <a:ext cx="9033300" cy="62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sz="2111">
                <a:solidFill>
                  <a:srgbClr val="611BB8"/>
                </a:solidFill>
              </a:rPr>
              <a:t>LENS：Lexical Representations with Bags of Clusters</a:t>
            </a:r>
            <a:endParaRPr/>
          </a:p>
          <a:p>
            <a:pPr marL="0" lvl="0" indent="0" algn="l" rtl="0">
              <a:spcBef>
                <a:spcPts val="0"/>
              </a:spcBef>
              <a:spcAft>
                <a:spcPts val="0"/>
              </a:spcAft>
              <a:buNone/>
            </a:pPr>
            <a:endParaRPr/>
          </a:p>
        </p:txBody>
      </p:sp>
      <p:sp>
        <p:nvSpPr>
          <p:cNvPr id="5616" name="Google Shape;5616;p360"/>
          <p:cNvSpPr/>
          <p:nvPr/>
        </p:nvSpPr>
        <p:spPr>
          <a:xfrm>
            <a:off x="1575264"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7" name="Google Shape;5617;p360"/>
          <p:cNvSpPr txBox="1"/>
          <p:nvPr/>
        </p:nvSpPr>
        <p:spPr>
          <a:xfrm>
            <a:off x="3015550" y="55271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5618" name="Google Shape;5618;p360"/>
          <p:cNvSpPr/>
          <p:nvPr/>
        </p:nvSpPr>
        <p:spPr>
          <a:xfrm>
            <a:off x="4072600" y="5457688"/>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9" name="Google Shape;5619;p360"/>
          <p:cNvSpPr/>
          <p:nvPr/>
        </p:nvSpPr>
        <p:spPr>
          <a:xfrm>
            <a:off x="629855" y="40768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5620" name="Google Shape;5620;p360"/>
          <p:cNvSpPr/>
          <p:nvPr/>
        </p:nvSpPr>
        <p:spPr>
          <a:xfrm>
            <a:off x="587325" y="3433025"/>
            <a:ext cx="2082600" cy="411300"/>
          </a:xfrm>
          <a:prstGeom prst="rect">
            <a:avLst/>
          </a:prstGeom>
          <a:solidFill>
            <a:srgbClr val="FFFFFF"/>
          </a:solidFill>
          <a:ln w="19050" cap="flat" cmpd="sng">
            <a:solidFill>
              <a:srgbClr val="FF0000"/>
            </a:solidFill>
            <a:prstDash val="solid"/>
            <a:miter lim="800000"/>
            <a:headEnd type="none" w="sm" len="sm"/>
            <a:tailEnd type="none" w="sm" len="sm"/>
          </a:ln>
          <a:effectLst>
            <a:outerShdw blurRad="342900" dist="5715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rgbClr val="000000"/>
                </a:solidFill>
              </a:rPr>
              <a:t>LM Head</a:t>
            </a:r>
            <a:endParaRPr b="1"/>
          </a:p>
        </p:txBody>
      </p:sp>
      <p:graphicFrame>
        <p:nvGraphicFramePr>
          <p:cNvPr id="5621" name="Google Shape;5621;p360"/>
          <p:cNvGraphicFramePr/>
          <p:nvPr/>
        </p:nvGraphicFramePr>
        <p:xfrm>
          <a:off x="1090103" y="1804764"/>
          <a:ext cx="200000" cy="140818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3109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5"/>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5622" name="Google Shape;5622;p360"/>
          <p:cNvSpPr/>
          <p:nvPr/>
        </p:nvSpPr>
        <p:spPr>
          <a:xfrm>
            <a:off x="1575264"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3" name="Google Shape;5623;p360"/>
          <p:cNvSpPr/>
          <p:nvPr/>
        </p:nvSpPr>
        <p:spPr>
          <a:xfrm>
            <a:off x="1124462"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4" name="Google Shape;5624;p360"/>
          <p:cNvSpPr/>
          <p:nvPr/>
        </p:nvSpPr>
        <p:spPr>
          <a:xfrm>
            <a:off x="673659"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5" name="Google Shape;5625;p360"/>
          <p:cNvSpPr/>
          <p:nvPr/>
        </p:nvSpPr>
        <p:spPr>
          <a:xfrm>
            <a:off x="2026067"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6" name="Google Shape;5626;p360"/>
          <p:cNvSpPr/>
          <p:nvPr/>
        </p:nvSpPr>
        <p:spPr>
          <a:xfrm>
            <a:off x="2476870"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5627" name="Google Shape;5627;p360"/>
          <p:cNvGraphicFramePr/>
          <p:nvPr/>
        </p:nvGraphicFramePr>
        <p:xfrm>
          <a:off x="1536173" y="1804764"/>
          <a:ext cx="200000" cy="138684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2"/>
                  </a:ext>
                </a:extLst>
              </a:tr>
              <a:tr h="2877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5"/>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6"/>
                  </a:ext>
                </a:extLst>
              </a:tr>
            </a:tbl>
          </a:graphicData>
        </a:graphic>
      </p:graphicFrame>
      <p:graphicFrame>
        <p:nvGraphicFramePr>
          <p:cNvPr id="5628" name="Google Shape;5628;p360"/>
          <p:cNvGraphicFramePr/>
          <p:nvPr/>
        </p:nvGraphicFramePr>
        <p:xfrm>
          <a:off x="644034" y="1804764"/>
          <a:ext cx="200000" cy="140103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6"/>
                  </a:ext>
                </a:extLst>
              </a:tr>
            </a:tbl>
          </a:graphicData>
        </a:graphic>
      </p:graphicFrame>
      <p:sp>
        <p:nvSpPr>
          <p:cNvPr id="5629" name="Google Shape;5629;p360"/>
          <p:cNvSpPr/>
          <p:nvPr/>
        </p:nvSpPr>
        <p:spPr>
          <a:xfrm rot="-5400000">
            <a:off x="1574148" y="461875"/>
            <a:ext cx="169200" cy="2223300"/>
          </a:xfrm>
          <a:prstGeom prst="rightBrace">
            <a:avLst>
              <a:gd name="adj1" fmla="val 43314"/>
              <a:gd name="adj2" fmla="val 51381"/>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0" name="Google Shape;5630;p360"/>
          <p:cNvSpPr/>
          <p:nvPr/>
        </p:nvSpPr>
        <p:spPr>
          <a:xfrm>
            <a:off x="2838348" y="1688243"/>
            <a:ext cx="79200" cy="1563300"/>
          </a:xfrm>
          <a:prstGeom prst="rightBrace">
            <a:avLst>
              <a:gd name="adj1" fmla="val 120665"/>
              <a:gd name="adj2" fmla="val 49236"/>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1" name="Google Shape;5631;p360"/>
          <p:cNvSpPr txBox="1"/>
          <p:nvPr/>
        </p:nvSpPr>
        <p:spPr>
          <a:xfrm>
            <a:off x="3018389" y="2146550"/>
            <a:ext cx="522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Logits over </a:t>
            </a:r>
            <a:r>
              <a:rPr lang="zh-CN" sz="1200" b="1">
                <a:solidFill>
                  <a:schemeClr val="dk1"/>
                </a:solidFill>
              </a:rPr>
              <a:t>token</a:t>
            </a:r>
            <a:endParaRPr sz="1200" b="1" i="0" u="none" strike="noStrike" cap="none">
              <a:solidFill>
                <a:schemeClr val="dk1"/>
              </a:solidFill>
            </a:endParaRPr>
          </a:p>
        </p:txBody>
      </p:sp>
      <p:graphicFrame>
        <p:nvGraphicFramePr>
          <p:cNvPr id="5632" name="Google Shape;5632;p360"/>
          <p:cNvGraphicFramePr/>
          <p:nvPr/>
        </p:nvGraphicFramePr>
        <p:xfrm>
          <a:off x="2428312" y="1804764"/>
          <a:ext cx="200000" cy="134126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r>
                        <a:rPr lang="zh-CN" sz="800">
                          <a:latin typeface="Consolas"/>
                          <a:ea typeface="Consolas"/>
                          <a:cs typeface="Consolas"/>
                          <a:sym typeface="Consolas"/>
                        </a:rPr>
                        <a:t>0.3</a:t>
                      </a:r>
                      <a:endParaRPr sz="8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r>
                        <a:rPr lang="zh-CN" sz="800">
                          <a:latin typeface="Consolas"/>
                          <a:ea typeface="Consolas"/>
                          <a:cs typeface="Consolas"/>
                          <a:sym typeface="Consolas"/>
                        </a:rPr>
                        <a:t>0.0</a:t>
                      </a:r>
                      <a:endParaRPr sz="8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r>
                        <a:rPr lang="zh-CN" sz="800">
                          <a:latin typeface="Consolas"/>
                          <a:ea typeface="Consolas"/>
                          <a:cs typeface="Consolas"/>
                          <a:sym typeface="Consolas"/>
                        </a:rPr>
                        <a:t>0.0</a:t>
                      </a:r>
                      <a:endParaRPr sz="8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153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r>
                        <a:rPr lang="zh-CN" sz="800">
                          <a:latin typeface="Consolas"/>
                          <a:ea typeface="Consolas"/>
                          <a:cs typeface="Consolas"/>
                          <a:sym typeface="Consolas"/>
                        </a:rPr>
                        <a:t>0.8</a:t>
                      </a:r>
                      <a:endParaRPr sz="8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4"/>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5633" name="Google Shape;5633;p360"/>
          <p:cNvSpPr/>
          <p:nvPr/>
        </p:nvSpPr>
        <p:spPr>
          <a:xfrm>
            <a:off x="1124462"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4" name="Google Shape;5634;p360"/>
          <p:cNvSpPr/>
          <p:nvPr/>
        </p:nvSpPr>
        <p:spPr>
          <a:xfrm>
            <a:off x="673659"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5" name="Google Shape;5635;p360"/>
          <p:cNvSpPr/>
          <p:nvPr/>
        </p:nvSpPr>
        <p:spPr>
          <a:xfrm>
            <a:off x="2026067"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6" name="Google Shape;5636;p360"/>
          <p:cNvSpPr/>
          <p:nvPr/>
        </p:nvSpPr>
        <p:spPr>
          <a:xfrm>
            <a:off x="2476870"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7" name="Google Shape;5637;p360"/>
          <p:cNvSpPr/>
          <p:nvPr/>
        </p:nvSpPr>
        <p:spPr>
          <a:xfrm>
            <a:off x="547100" y="1221200"/>
            <a:ext cx="2357400" cy="1803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rgbClr val="FFFFFF"/>
                </a:solidFill>
                <a:latin typeface="Arial"/>
                <a:ea typeface="Arial"/>
                <a:cs typeface="Arial"/>
                <a:sym typeface="Arial"/>
              </a:rPr>
              <a:t>sparse vector</a:t>
            </a:r>
            <a:endParaRPr sz="1100" b="0" i="0" u="none" strike="noStrike" cap="none">
              <a:solidFill>
                <a:srgbClr val="FFFFFF"/>
              </a:solidFill>
              <a:latin typeface="Arial"/>
              <a:ea typeface="Arial"/>
              <a:cs typeface="Arial"/>
              <a:sym typeface="Arial"/>
            </a:endParaRPr>
          </a:p>
        </p:txBody>
      </p:sp>
      <p:sp>
        <p:nvSpPr>
          <p:cNvPr id="5638" name="Google Shape;5638;p360"/>
          <p:cNvSpPr txBox="1"/>
          <p:nvPr/>
        </p:nvSpPr>
        <p:spPr>
          <a:xfrm>
            <a:off x="2770400" y="3361625"/>
            <a:ext cx="7704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solidFill>
                  <a:schemeClr val="dk1"/>
                </a:solidFill>
              </a:rPr>
              <a:t>Token </a:t>
            </a:r>
            <a:endParaRPr sz="1200">
              <a:solidFill>
                <a:schemeClr val="dk1"/>
              </a:solidFill>
            </a:endParaRPr>
          </a:p>
          <a:p>
            <a:pPr marL="0" marR="0" lvl="0" indent="0" algn="l" rtl="0">
              <a:lnSpc>
                <a:spcPct val="100000"/>
              </a:lnSpc>
              <a:spcBef>
                <a:spcPts val="0"/>
              </a:spcBef>
              <a:spcAft>
                <a:spcPts val="0"/>
              </a:spcAft>
              <a:buClr>
                <a:srgbClr val="000000"/>
              </a:buClr>
              <a:buSzPts val="1200"/>
              <a:buFont typeface="Arial"/>
              <a:buNone/>
            </a:pPr>
            <a:r>
              <a:rPr lang="zh-CN" sz="1200">
                <a:solidFill>
                  <a:schemeClr val="dk1"/>
                </a:solidFill>
              </a:rPr>
              <a:t>embedding </a:t>
            </a:r>
            <a:endParaRPr sz="1200">
              <a:solidFill>
                <a:schemeClr val="dk1"/>
              </a:solidFill>
            </a:endParaRPr>
          </a:p>
          <a:p>
            <a:pPr marL="0" marR="0" lvl="0" indent="0" algn="l" rtl="0">
              <a:lnSpc>
                <a:spcPct val="100000"/>
              </a:lnSpc>
              <a:spcBef>
                <a:spcPts val="0"/>
              </a:spcBef>
              <a:spcAft>
                <a:spcPts val="0"/>
              </a:spcAft>
              <a:buClr>
                <a:srgbClr val="000000"/>
              </a:buClr>
              <a:buSzPts val="1200"/>
              <a:buFont typeface="Arial"/>
              <a:buNone/>
            </a:pPr>
            <a:r>
              <a:rPr lang="zh-CN" sz="1200">
                <a:solidFill>
                  <a:schemeClr val="dk1"/>
                </a:solidFill>
              </a:rPr>
              <a:t>matrix</a:t>
            </a:r>
            <a:endParaRPr sz="1200" i="0" u="none" strike="noStrike" cap="none">
              <a:solidFill>
                <a:schemeClr val="dk1"/>
              </a:solidFill>
            </a:endParaRPr>
          </a:p>
        </p:txBody>
      </p:sp>
      <p:sp>
        <p:nvSpPr>
          <p:cNvPr id="5639" name="Google Shape;5639;p360"/>
          <p:cNvSpPr/>
          <p:nvPr/>
        </p:nvSpPr>
        <p:spPr>
          <a:xfrm>
            <a:off x="4857464"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0" name="Google Shape;5640;p360"/>
          <p:cNvSpPr/>
          <p:nvPr/>
        </p:nvSpPr>
        <p:spPr>
          <a:xfrm>
            <a:off x="3912055" y="40768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5641" name="Google Shape;5641;p360"/>
          <p:cNvSpPr/>
          <p:nvPr/>
        </p:nvSpPr>
        <p:spPr>
          <a:xfrm>
            <a:off x="3869525" y="3433025"/>
            <a:ext cx="2082600" cy="411300"/>
          </a:xfrm>
          <a:prstGeom prst="rect">
            <a:avLst/>
          </a:prstGeom>
          <a:solidFill>
            <a:srgbClr val="FFFFFF"/>
          </a:solidFill>
          <a:ln w="19050" cap="flat" cmpd="sng">
            <a:solidFill>
              <a:srgbClr val="FF0000"/>
            </a:solidFill>
            <a:prstDash val="solid"/>
            <a:miter lim="800000"/>
            <a:headEnd type="none" w="sm" len="sm"/>
            <a:tailEnd type="none" w="sm" len="sm"/>
          </a:ln>
          <a:effectLst>
            <a:outerShdw blurRad="342900" dist="5715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rgbClr val="000000"/>
                </a:solidFill>
              </a:rPr>
              <a:t>LM Head</a:t>
            </a:r>
            <a:endParaRPr b="1"/>
          </a:p>
        </p:txBody>
      </p:sp>
      <p:graphicFrame>
        <p:nvGraphicFramePr>
          <p:cNvPr id="5642" name="Google Shape;5642;p360"/>
          <p:cNvGraphicFramePr/>
          <p:nvPr/>
        </p:nvGraphicFramePr>
        <p:xfrm>
          <a:off x="4372303" y="1804764"/>
          <a:ext cx="200000" cy="73152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643" name="Google Shape;5643;p360"/>
          <p:cNvSpPr/>
          <p:nvPr/>
        </p:nvSpPr>
        <p:spPr>
          <a:xfrm>
            <a:off x="4857464"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4" name="Google Shape;5644;p360"/>
          <p:cNvSpPr/>
          <p:nvPr/>
        </p:nvSpPr>
        <p:spPr>
          <a:xfrm>
            <a:off x="4406662"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5" name="Google Shape;5645;p360"/>
          <p:cNvSpPr/>
          <p:nvPr/>
        </p:nvSpPr>
        <p:spPr>
          <a:xfrm>
            <a:off x="3955859"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6" name="Google Shape;5646;p360"/>
          <p:cNvSpPr/>
          <p:nvPr/>
        </p:nvSpPr>
        <p:spPr>
          <a:xfrm>
            <a:off x="5308267"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7" name="Google Shape;5647;p360"/>
          <p:cNvSpPr/>
          <p:nvPr/>
        </p:nvSpPr>
        <p:spPr>
          <a:xfrm>
            <a:off x="5759070" y="3251544"/>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5648" name="Google Shape;5648;p360"/>
          <p:cNvGraphicFramePr/>
          <p:nvPr/>
        </p:nvGraphicFramePr>
        <p:xfrm>
          <a:off x="4818373" y="1804764"/>
          <a:ext cx="200000" cy="73152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3"/>
                  </a:ext>
                </a:extLst>
              </a:tr>
            </a:tbl>
          </a:graphicData>
        </a:graphic>
      </p:graphicFrame>
      <p:graphicFrame>
        <p:nvGraphicFramePr>
          <p:cNvPr id="5649" name="Google Shape;5649;p360"/>
          <p:cNvGraphicFramePr/>
          <p:nvPr/>
        </p:nvGraphicFramePr>
        <p:xfrm>
          <a:off x="3926234" y="1804764"/>
          <a:ext cx="200000" cy="73152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3"/>
                  </a:ext>
                </a:extLst>
              </a:tr>
            </a:tbl>
          </a:graphicData>
        </a:graphic>
      </p:graphicFrame>
      <p:graphicFrame>
        <p:nvGraphicFramePr>
          <p:cNvPr id="5650" name="Google Shape;5650;p360"/>
          <p:cNvGraphicFramePr/>
          <p:nvPr/>
        </p:nvGraphicFramePr>
        <p:xfrm>
          <a:off x="5264442" y="1804764"/>
          <a:ext cx="200000" cy="73152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0"/>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1"/>
                  </a:ext>
                </a:extLst>
              </a:tr>
              <a:tr h="165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2"/>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5651" name="Google Shape;5651;p360"/>
          <p:cNvSpPr/>
          <p:nvPr/>
        </p:nvSpPr>
        <p:spPr>
          <a:xfrm rot="-5400000">
            <a:off x="4856348" y="461875"/>
            <a:ext cx="169200" cy="2223300"/>
          </a:xfrm>
          <a:prstGeom prst="rightBrace">
            <a:avLst>
              <a:gd name="adj1" fmla="val 43314"/>
              <a:gd name="adj2" fmla="val 51381"/>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2" name="Google Shape;5652;p360"/>
          <p:cNvSpPr/>
          <p:nvPr/>
        </p:nvSpPr>
        <p:spPr>
          <a:xfrm>
            <a:off x="6120548" y="1688243"/>
            <a:ext cx="79200" cy="1563300"/>
          </a:xfrm>
          <a:prstGeom prst="rightBrace">
            <a:avLst>
              <a:gd name="adj1" fmla="val 120665"/>
              <a:gd name="adj2" fmla="val 49236"/>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3" name="Google Shape;5653;p360"/>
          <p:cNvSpPr txBox="1"/>
          <p:nvPr/>
        </p:nvSpPr>
        <p:spPr>
          <a:xfrm>
            <a:off x="6300589" y="2146550"/>
            <a:ext cx="522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Logits over </a:t>
            </a:r>
            <a:r>
              <a:rPr lang="zh-CN" sz="1200" b="1">
                <a:solidFill>
                  <a:schemeClr val="dk1"/>
                </a:solidFill>
              </a:rPr>
              <a:t>cluster</a:t>
            </a:r>
            <a:endParaRPr sz="1200" b="1" i="0" u="none" strike="noStrike" cap="none">
              <a:solidFill>
                <a:schemeClr val="dk1"/>
              </a:solidFill>
            </a:endParaRPr>
          </a:p>
        </p:txBody>
      </p:sp>
      <p:graphicFrame>
        <p:nvGraphicFramePr>
          <p:cNvPr id="5654" name="Google Shape;5654;p360"/>
          <p:cNvGraphicFramePr/>
          <p:nvPr/>
        </p:nvGraphicFramePr>
        <p:xfrm>
          <a:off x="5710512" y="1804764"/>
          <a:ext cx="200000" cy="71369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r>
                        <a:rPr lang="zh-CN" sz="800">
                          <a:solidFill>
                            <a:schemeClr val="dk2"/>
                          </a:solidFill>
                          <a:latin typeface="Consolas"/>
                          <a:ea typeface="Consolas"/>
                          <a:cs typeface="Consolas"/>
                          <a:sym typeface="Consolas"/>
                        </a:rPr>
                        <a:t>0.9</a:t>
                      </a:r>
                      <a:endParaRPr sz="800" u="none" strike="noStrike" cap="none">
                        <a:solidFill>
                          <a:schemeClr val="dk2"/>
                        </a:solidFill>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6FA8DC"/>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5655" name="Google Shape;5655;p360"/>
          <p:cNvSpPr/>
          <p:nvPr/>
        </p:nvSpPr>
        <p:spPr>
          <a:xfrm>
            <a:off x="4406662"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6" name="Google Shape;5656;p360"/>
          <p:cNvSpPr/>
          <p:nvPr/>
        </p:nvSpPr>
        <p:spPr>
          <a:xfrm>
            <a:off x="3955859"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7" name="Google Shape;5657;p360"/>
          <p:cNvSpPr/>
          <p:nvPr/>
        </p:nvSpPr>
        <p:spPr>
          <a:xfrm>
            <a:off x="5308267"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8" name="Google Shape;5658;p360"/>
          <p:cNvSpPr/>
          <p:nvPr/>
        </p:nvSpPr>
        <p:spPr>
          <a:xfrm>
            <a:off x="5759070" y="3895245"/>
            <a:ext cx="127200" cy="117300"/>
          </a:xfrm>
          <a:prstGeom prst="upArrow">
            <a:avLst>
              <a:gd name="adj1" fmla="val 50000"/>
              <a:gd name="adj2" fmla="val 50000"/>
            </a:avLst>
          </a:prstGeom>
          <a:solidFill>
            <a:srgbClr val="FFFFFF"/>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9" name="Google Shape;5659;p360"/>
          <p:cNvSpPr/>
          <p:nvPr/>
        </p:nvSpPr>
        <p:spPr>
          <a:xfrm>
            <a:off x="3829300" y="1221200"/>
            <a:ext cx="2357400" cy="1803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rgbClr val="FFFFFF"/>
                </a:solidFill>
                <a:latin typeface="Arial"/>
                <a:ea typeface="Arial"/>
                <a:cs typeface="Arial"/>
                <a:sym typeface="Arial"/>
              </a:rPr>
              <a:t>sparse vector</a:t>
            </a:r>
            <a:endParaRPr sz="1100" b="0" i="0" u="none" strike="noStrike" cap="none">
              <a:solidFill>
                <a:srgbClr val="FFFFFF"/>
              </a:solidFill>
              <a:latin typeface="Arial"/>
              <a:ea typeface="Arial"/>
              <a:cs typeface="Arial"/>
              <a:sym typeface="Arial"/>
            </a:endParaRPr>
          </a:p>
        </p:txBody>
      </p:sp>
      <p:sp>
        <p:nvSpPr>
          <p:cNvPr id="5660" name="Google Shape;5660;p360"/>
          <p:cNvSpPr txBox="1"/>
          <p:nvPr/>
        </p:nvSpPr>
        <p:spPr>
          <a:xfrm>
            <a:off x="6052600" y="3361625"/>
            <a:ext cx="2025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solidFill>
                  <a:schemeClr val="dk1"/>
                </a:solidFill>
              </a:rPr>
              <a:t>Cluster embedding</a:t>
            </a:r>
            <a:endParaRPr sz="1200">
              <a:solidFill>
                <a:schemeClr val="dk1"/>
              </a:solidFill>
            </a:endParaRPr>
          </a:p>
          <a:p>
            <a:pPr marL="0" marR="0" lvl="0" indent="0" algn="l" rtl="0">
              <a:lnSpc>
                <a:spcPct val="100000"/>
              </a:lnSpc>
              <a:spcBef>
                <a:spcPts val="0"/>
              </a:spcBef>
              <a:spcAft>
                <a:spcPts val="0"/>
              </a:spcAft>
              <a:buClr>
                <a:srgbClr val="000000"/>
              </a:buClr>
              <a:buSzPts val="1200"/>
              <a:buFont typeface="Arial"/>
              <a:buNone/>
            </a:pPr>
            <a:r>
              <a:rPr lang="zh-CN" sz="1200">
                <a:solidFill>
                  <a:schemeClr val="dk1"/>
                </a:solidFill>
              </a:rPr>
              <a:t>(K-means cluster centroid)</a:t>
            </a:r>
            <a:endParaRPr sz="1200">
              <a:solidFill>
                <a:schemeClr val="dk1"/>
              </a:solidFill>
            </a:endParaRPr>
          </a:p>
          <a:p>
            <a:pPr marL="0" marR="0" lvl="0" indent="0" algn="l" rtl="0">
              <a:lnSpc>
                <a:spcPct val="100000"/>
              </a:lnSpc>
              <a:spcBef>
                <a:spcPts val="0"/>
              </a:spcBef>
              <a:spcAft>
                <a:spcPts val="0"/>
              </a:spcAft>
              <a:buClr>
                <a:srgbClr val="000000"/>
              </a:buClr>
              <a:buSzPts val="1200"/>
              <a:buFont typeface="Arial"/>
              <a:buNone/>
            </a:pPr>
            <a:r>
              <a:rPr lang="zh-CN" sz="1200">
                <a:solidFill>
                  <a:schemeClr val="dk1"/>
                </a:solidFill>
              </a:rPr>
              <a:t> matrix </a:t>
            </a:r>
            <a:endParaRPr sz="1200">
              <a:solidFill>
                <a:schemeClr val="dk1"/>
              </a:solidFill>
            </a:endParaRPr>
          </a:p>
        </p:txBody>
      </p:sp>
      <p:sp>
        <p:nvSpPr>
          <p:cNvPr id="5661" name="Google Shape;5661;p360"/>
          <p:cNvSpPr txBox="1"/>
          <p:nvPr/>
        </p:nvSpPr>
        <p:spPr>
          <a:xfrm>
            <a:off x="1621638" y="1839866"/>
            <a:ext cx="720300" cy="1386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zh-CN" sz="900">
                <a:latin typeface="Consolas"/>
                <a:ea typeface="Consolas"/>
                <a:cs typeface="Consolas"/>
                <a:sym typeface="Consolas"/>
              </a:rPr>
              <a:t>reviews</a:t>
            </a:r>
            <a:endParaRPr sz="900">
              <a:latin typeface="Consolas"/>
              <a:ea typeface="Consolas"/>
              <a:cs typeface="Consolas"/>
              <a:sym typeface="Consolas"/>
            </a:endParaRPr>
          </a:p>
        </p:txBody>
      </p:sp>
      <p:sp>
        <p:nvSpPr>
          <p:cNvPr id="5662" name="Google Shape;5662;p360"/>
          <p:cNvSpPr txBox="1"/>
          <p:nvPr/>
        </p:nvSpPr>
        <p:spPr>
          <a:xfrm>
            <a:off x="1621638" y="2013279"/>
            <a:ext cx="7203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zh-CN" sz="900">
                <a:latin typeface="Consolas"/>
                <a:ea typeface="Consolas"/>
                <a:cs typeface="Consolas"/>
                <a:sym typeface="Consolas"/>
              </a:rPr>
              <a:t>    review</a:t>
            </a:r>
            <a:endParaRPr sz="900">
              <a:latin typeface="Consolas"/>
              <a:ea typeface="Consolas"/>
              <a:cs typeface="Consolas"/>
              <a:sym typeface="Consolas"/>
            </a:endParaRPr>
          </a:p>
        </p:txBody>
      </p:sp>
      <p:sp>
        <p:nvSpPr>
          <p:cNvPr id="5663" name="Google Shape;5663;p360"/>
          <p:cNvSpPr txBox="1"/>
          <p:nvPr/>
        </p:nvSpPr>
        <p:spPr>
          <a:xfrm>
            <a:off x="1621638" y="2160216"/>
            <a:ext cx="720300" cy="1386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zh-CN" sz="900">
                <a:latin typeface="Consolas"/>
                <a:ea typeface="Consolas"/>
                <a:cs typeface="Consolas"/>
                <a:sym typeface="Consolas"/>
              </a:rPr>
              <a:t>reviewed</a:t>
            </a:r>
            <a:endParaRPr sz="900">
              <a:latin typeface="Consolas"/>
              <a:ea typeface="Consolas"/>
              <a:cs typeface="Consolas"/>
              <a:sym typeface="Consolas"/>
            </a:endParaRPr>
          </a:p>
        </p:txBody>
      </p:sp>
      <p:sp>
        <p:nvSpPr>
          <p:cNvPr id="5664" name="Google Shape;5664;p360"/>
          <p:cNvSpPr txBox="1"/>
          <p:nvPr/>
        </p:nvSpPr>
        <p:spPr>
          <a:xfrm>
            <a:off x="1621638" y="2632404"/>
            <a:ext cx="720300" cy="1386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zh-CN" sz="900">
                <a:latin typeface="Consolas"/>
                <a:ea typeface="Consolas"/>
                <a:cs typeface="Consolas"/>
                <a:sym typeface="Consolas"/>
              </a:rPr>
              <a:t>Review</a:t>
            </a:r>
            <a:endParaRPr sz="900">
              <a:latin typeface="Consolas"/>
              <a:ea typeface="Consolas"/>
              <a:cs typeface="Consolas"/>
              <a:sym typeface="Consolas"/>
            </a:endParaRPr>
          </a:p>
        </p:txBody>
      </p:sp>
      <p:cxnSp>
        <p:nvCxnSpPr>
          <p:cNvPr id="5665" name="Google Shape;5665;p360"/>
          <p:cNvCxnSpPr/>
          <p:nvPr/>
        </p:nvCxnSpPr>
        <p:spPr>
          <a:xfrm>
            <a:off x="5928900" y="1891625"/>
            <a:ext cx="601500" cy="0"/>
          </a:xfrm>
          <a:prstGeom prst="straightConnector1">
            <a:avLst/>
          </a:prstGeom>
          <a:noFill/>
          <a:ln w="9525" cap="flat" cmpd="sng">
            <a:solidFill>
              <a:schemeClr val="dk2"/>
            </a:solidFill>
            <a:prstDash val="solid"/>
            <a:round/>
            <a:headEnd type="none" w="med" len="med"/>
            <a:tailEnd type="triangle" w="med" len="med"/>
          </a:ln>
        </p:spPr>
      </p:cxnSp>
      <p:sp>
        <p:nvSpPr>
          <p:cNvPr id="5666" name="Google Shape;5666;p360"/>
          <p:cNvSpPr txBox="1"/>
          <p:nvPr/>
        </p:nvSpPr>
        <p:spPr>
          <a:xfrm>
            <a:off x="6530400" y="1658125"/>
            <a:ext cx="1453800" cy="22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900">
                <a:latin typeface="Consolas"/>
                <a:ea typeface="Consolas"/>
                <a:cs typeface="Consolas"/>
                <a:sym typeface="Consolas"/>
              </a:rPr>
              <a:t>(reviews, review, reviewed, Review, …)</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5670"/>
        <p:cNvGrpSpPr/>
        <p:nvPr/>
      </p:nvGrpSpPr>
      <p:grpSpPr>
        <a:xfrm>
          <a:off x="0" y="0"/>
          <a:ext cx="0" cy="0"/>
          <a:chOff x="0" y="0"/>
          <a:chExt cx="0" cy="0"/>
        </a:xfrm>
      </p:grpSpPr>
      <p:cxnSp>
        <p:nvCxnSpPr>
          <p:cNvPr id="5671" name="Google Shape;5671;p361"/>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672" name="Google Shape;5672;p361"/>
          <p:cNvSpPr txBox="1"/>
          <p:nvPr/>
        </p:nvSpPr>
        <p:spPr>
          <a:xfrm>
            <a:off x="2098100" y="3551050"/>
            <a:ext cx="1551900" cy="20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5673" name="Google Shape;5673;p36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319</a:t>
            </a:fld>
            <a:endParaRPr/>
          </a:p>
        </p:txBody>
      </p:sp>
      <p:sp>
        <p:nvSpPr>
          <p:cNvPr id="5674" name="Google Shape;5674;p361"/>
          <p:cNvSpPr txBox="1"/>
          <p:nvPr/>
        </p:nvSpPr>
        <p:spPr>
          <a:xfrm>
            <a:off x="5833825" y="1253300"/>
            <a:ext cx="3212874" cy="331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700" b="1">
                <a:solidFill>
                  <a:schemeClr val="dk1"/>
                </a:solidFill>
                <a:latin typeface="Source Sans Pro"/>
                <a:ea typeface="Source Sans Pro"/>
                <a:cs typeface="Source Sans Pro"/>
                <a:sym typeface="Source Sans Pro"/>
              </a:rPr>
              <a:t>Reduce dimensions even leads to performance improvements!</a:t>
            </a:r>
            <a:endParaRPr sz="1700" b="1">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1800" b="1">
              <a:solidFill>
                <a:schemeClr val="dk2"/>
              </a:solidFill>
              <a:latin typeface="Source Sans Pro"/>
              <a:ea typeface="Source Sans Pro"/>
              <a:cs typeface="Source Sans Pro"/>
              <a:sym typeface="Source Sans Pro"/>
            </a:endParaRPr>
          </a:p>
          <a:p>
            <a:pPr marL="457200" lvl="0" indent="-330200" algn="l" rtl="0">
              <a:spcBef>
                <a:spcPts val="0"/>
              </a:spcBef>
              <a:spcAft>
                <a:spcPts val="0"/>
              </a:spcAft>
              <a:buClr>
                <a:schemeClr val="dk2"/>
              </a:buClr>
              <a:buSzPts val="1600"/>
              <a:buFont typeface="Source Sans Pro"/>
              <a:buChar char="●"/>
            </a:pPr>
            <a:r>
              <a:rPr lang="zh-CN" sz="1500">
                <a:solidFill>
                  <a:schemeClr val="dk2"/>
                </a:solidFill>
                <a:latin typeface="Source Sans Pro"/>
                <a:ea typeface="Source Sans Pro"/>
                <a:cs typeface="Source Sans Pro"/>
                <a:sym typeface="Source Sans Pro"/>
              </a:rPr>
              <a:t>Combination approach similar to DHR.</a:t>
            </a:r>
            <a:endParaRPr sz="1500">
              <a:solidFill>
                <a:schemeClr val="dk2"/>
              </a:solidFill>
              <a:latin typeface="Source Sans Pro"/>
              <a:ea typeface="Source Sans Pro"/>
              <a:cs typeface="Source Sans Pro"/>
              <a:sym typeface="Source Sans Pro"/>
            </a:endParaRPr>
          </a:p>
          <a:p>
            <a:pPr marL="457200" lvl="0" indent="-330200" algn="l" rtl="0">
              <a:spcBef>
                <a:spcPts val="0"/>
              </a:spcBef>
              <a:spcAft>
                <a:spcPts val="0"/>
              </a:spcAft>
              <a:buClr>
                <a:schemeClr val="dk2"/>
              </a:buClr>
              <a:buSzPts val="1600"/>
              <a:buFont typeface="Source Sans Pro"/>
              <a:buChar char="●"/>
            </a:pPr>
            <a:r>
              <a:rPr lang="zh-CN" sz="1500">
                <a:solidFill>
                  <a:schemeClr val="dk2"/>
                </a:solidFill>
                <a:latin typeface="Source Sans Pro"/>
                <a:ea typeface="Source Sans Pro"/>
                <a:cs typeface="Source Sans Pro"/>
                <a:sym typeface="Source Sans Pro"/>
              </a:rPr>
              <a:t>Hybrid retrieval achieves </a:t>
            </a:r>
            <a:r>
              <a:rPr lang="zh-CN" sz="1500" b="1">
                <a:solidFill>
                  <a:schemeClr val="dk1"/>
                </a:solidFill>
                <a:latin typeface="Source Sans Pro"/>
                <a:ea typeface="Source Sans Pro"/>
                <a:cs typeface="Source Sans Pro"/>
                <a:sym typeface="Source Sans Pro"/>
              </a:rPr>
              <a:t>SOTA results on BEIR</a:t>
            </a:r>
            <a:r>
              <a:rPr lang="zh-CN" sz="1500">
                <a:solidFill>
                  <a:schemeClr val="dk2"/>
                </a:solidFill>
                <a:latin typeface="Source Sans Pro"/>
                <a:ea typeface="Source Sans Pro"/>
                <a:cs typeface="Source Sans Pro"/>
                <a:sym typeface="Source Sans Pro"/>
              </a:rPr>
              <a:t>, even outperform NV-Embed v2.</a:t>
            </a:r>
            <a:endParaRPr sz="1500">
              <a:solidFill>
                <a:schemeClr val="dk2"/>
              </a:solidFill>
              <a:latin typeface="Source Sans Pro"/>
              <a:ea typeface="Source Sans Pro"/>
              <a:cs typeface="Source Sans Pro"/>
              <a:sym typeface="Source Sans Pro"/>
            </a:endParaRPr>
          </a:p>
          <a:p>
            <a:pPr marL="457200" lvl="0" indent="-330200" algn="l" rtl="0">
              <a:spcBef>
                <a:spcPts val="0"/>
              </a:spcBef>
              <a:spcAft>
                <a:spcPts val="0"/>
              </a:spcAft>
              <a:buClr>
                <a:schemeClr val="dk2"/>
              </a:buClr>
              <a:buSzPts val="1600"/>
              <a:buFont typeface="Source Sans Pro"/>
              <a:buChar char="●"/>
            </a:pPr>
            <a:r>
              <a:rPr lang="zh-CN" sz="1500">
                <a:solidFill>
                  <a:schemeClr val="dk2"/>
                </a:solidFill>
                <a:latin typeface="Source Sans Pro"/>
                <a:ea typeface="Source Sans Pro"/>
                <a:cs typeface="Source Sans Pro"/>
                <a:sym typeface="Source Sans Pro"/>
              </a:rPr>
              <a:t>Demonstrate the</a:t>
            </a:r>
            <a:r>
              <a:rPr lang="en-US" altLang="zh-CN" sz="1500">
                <a:solidFill>
                  <a:schemeClr val="dk2"/>
                </a:solidFill>
                <a:latin typeface="Source Sans Pro"/>
                <a:ea typeface="Source Sans Pro"/>
                <a:cs typeface="Source Sans Pro"/>
                <a:sym typeface="Source Sans Pro"/>
              </a:rPr>
              <a:t> </a:t>
            </a:r>
            <a:r>
              <a:rPr lang="zh-CN" sz="1500">
                <a:solidFill>
                  <a:schemeClr val="dk2"/>
                </a:solidFill>
                <a:latin typeface="Source Sans Pro"/>
                <a:ea typeface="Source Sans Pro"/>
                <a:cs typeface="Source Sans Pro"/>
                <a:sym typeface="Source Sans Pro"/>
              </a:rPr>
              <a:t>effe</a:t>
            </a:r>
            <a:r>
              <a:rPr lang="en-US" altLang="zh-CN" sz="1500">
                <a:solidFill>
                  <a:schemeClr val="dk2"/>
                </a:solidFill>
                <a:latin typeface="Source Sans Pro"/>
                <a:ea typeface="Source Sans Pro"/>
                <a:cs typeface="Source Sans Pro"/>
                <a:sym typeface="Source Sans Pro"/>
              </a:rPr>
              <a:t>c</a:t>
            </a:r>
            <a:r>
              <a:rPr lang="zh-CN" sz="1500">
                <a:solidFill>
                  <a:schemeClr val="dk2"/>
                </a:solidFill>
                <a:latin typeface="Source Sans Pro"/>
                <a:ea typeface="Source Sans Pro"/>
                <a:cs typeface="Source Sans Pro"/>
                <a:sym typeface="Source Sans Pro"/>
              </a:rPr>
              <a:t>tiveness of hybrid retrieval </a:t>
            </a:r>
            <a:r>
              <a:rPr lang="en-US" altLang="zh-CN" sz="1500">
                <a:solidFill>
                  <a:schemeClr val="dk2"/>
                </a:solidFill>
                <a:latin typeface="Source Sans Pro"/>
                <a:ea typeface="Source Sans Pro"/>
                <a:cs typeface="Source Sans Pro"/>
                <a:sym typeface="Source Sans Pro"/>
              </a:rPr>
              <a:t>with </a:t>
            </a:r>
            <a:r>
              <a:rPr lang="zh-CN" sz="1500">
                <a:solidFill>
                  <a:schemeClr val="dk2"/>
                </a:solidFill>
                <a:latin typeface="Source Sans Pro"/>
                <a:ea typeface="Source Sans Pro"/>
                <a:cs typeface="Source Sans Pro"/>
                <a:sym typeface="Source Sans Pro"/>
              </a:rPr>
              <a:t>a </a:t>
            </a:r>
            <a:r>
              <a:rPr lang="zh-CN" sz="1500" b="1">
                <a:solidFill>
                  <a:schemeClr val="dk1"/>
                </a:solidFill>
                <a:latin typeface="Source Sans Pro"/>
                <a:ea typeface="Source Sans Pro"/>
                <a:cs typeface="Source Sans Pro"/>
                <a:sym typeface="Source Sans Pro"/>
              </a:rPr>
              <a:t>7B model</a:t>
            </a:r>
            <a:r>
              <a:rPr lang="zh-CN" sz="1500">
                <a:solidFill>
                  <a:schemeClr val="dk1"/>
                </a:solidFill>
                <a:latin typeface="Source Sans Pro"/>
                <a:ea typeface="Source Sans Pro"/>
                <a:cs typeface="Source Sans Pro"/>
                <a:sym typeface="Source Sans Pro"/>
              </a:rPr>
              <a:t>.</a:t>
            </a:r>
            <a:endParaRPr sz="1500">
              <a:solidFill>
                <a:schemeClr val="dk1"/>
              </a:solidFill>
              <a:latin typeface="Source Sans Pro"/>
              <a:ea typeface="Source Sans Pro"/>
              <a:cs typeface="Source Sans Pro"/>
              <a:sym typeface="Source Sans Pro"/>
            </a:endParaRPr>
          </a:p>
        </p:txBody>
      </p:sp>
      <p:pic>
        <p:nvPicPr>
          <p:cNvPr id="5675" name="Google Shape;5675;p361"/>
          <p:cNvPicPr preferRelativeResize="0"/>
          <p:nvPr/>
        </p:nvPicPr>
        <p:blipFill>
          <a:blip r:embed="rId3">
            <a:alphaModFix/>
          </a:blip>
          <a:stretch>
            <a:fillRect/>
          </a:stretch>
        </p:blipFill>
        <p:spPr>
          <a:xfrm>
            <a:off x="189789" y="1297913"/>
            <a:ext cx="5744274" cy="2817174"/>
          </a:xfrm>
          <a:prstGeom prst="rect">
            <a:avLst/>
          </a:prstGeom>
          <a:noFill/>
          <a:ln>
            <a:noFill/>
          </a:ln>
        </p:spPr>
      </p:pic>
      <p:sp>
        <p:nvSpPr>
          <p:cNvPr id="5676" name="Google Shape;5676;p361"/>
          <p:cNvSpPr txBox="1">
            <a:spLocks noGrp="1"/>
          </p:cNvSpPr>
          <p:nvPr>
            <p:ph type="title"/>
          </p:nvPr>
        </p:nvSpPr>
        <p:spPr>
          <a:xfrm>
            <a:off x="381000" y="510375"/>
            <a:ext cx="9033300" cy="62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sz="2111">
                <a:solidFill>
                  <a:srgbClr val="611BB8"/>
                </a:solidFill>
              </a:rPr>
              <a:t>LENS：Lexical Representations with Bags of Clusters</a:t>
            </a:r>
            <a:endParaRPr/>
          </a:p>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68"/>
          <p:cNvPicPr preferRelativeResize="0"/>
          <p:nvPr/>
        </p:nvPicPr>
        <p:blipFill>
          <a:blip r:embed="rId3">
            <a:alphaModFix/>
          </a:blip>
          <a:stretch>
            <a:fillRect/>
          </a:stretch>
        </p:blipFill>
        <p:spPr>
          <a:xfrm>
            <a:off x="1553275" y="763278"/>
            <a:ext cx="5526999" cy="1198875"/>
          </a:xfrm>
          <a:prstGeom prst="rect">
            <a:avLst/>
          </a:prstGeom>
          <a:noFill/>
          <a:ln>
            <a:noFill/>
          </a:ln>
        </p:spPr>
      </p:pic>
      <p:pic>
        <p:nvPicPr>
          <p:cNvPr id="516" name="Google Shape;516;p68"/>
          <p:cNvPicPr preferRelativeResize="0"/>
          <p:nvPr/>
        </p:nvPicPr>
        <p:blipFill>
          <a:blip r:embed="rId4">
            <a:alphaModFix/>
          </a:blip>
          <a:stretch>
            <a:fillRect/>
          </a:stretch>
        </p:blipFill>
        <p:spPr>
          <a:xfrm>
            <a:off x="1596063" y="3117301"/>
            <a:ext cx="5951865" cy="948075"/>
          </a:xfrm>
          <a:prstGeom prst="rect">
            <a:avLst/>
          </a:prstGeom>
          <a:noFill/>
          <a:ln>
            <a:noFill/>
          </a:ln>
        </p:spPr>
      </p:pic>
      <p:sp>
        <p:nvSpPr>
          <p:cNvPr id="517" name="Google Shape;517;p68"/>
          <p:cNvSpPr txBox="1"/>
          <p:nvPr/>
        </p:nvSpPr>
        <p:spPr>
          <a:xfrm>
            <a:off x="1624825" y="192800"/>
            <a:ext cx="401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Relevance Models</a:t>
            </a:r>
            <a:endParaRPr sz="1800" b="1">
              <a:solidFill>
                <a:schemeClr val="dk1"/>
              </a:solidFill>
              <a:latin typeface="Source Sans Pro"/>
              <a:ea typeface="Source Sans Pro"/>
              <a:cs typeface="Source Sans Pro"/>
              <a:sym typeface="Source Sans Pro"/>
            </a:endParaRPr>
          </a:p>
        </p:txBody>
      </p:sp>
      <p:sp>
        <p:nvSpPr>
          <p:cNvPr id="518" name="Google Shape;518;p68"/>
          <p:cNvSpPr txBox="1"/>
          <p:nvPr/>
        </p:nvSpPr>
        <p:spPr>
          <a:xfrm>
            <a:off x="1624825" y="2512250"/>
            <a:ext cx="401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Retrieval Engines</a:t>
            </a:r>
            <a:endParaRPr sz="1800" b="1">
              <a:solidFill>
                <a:schemeClr val="dk1"/>
              </a:solidFill>
              <a:latin typeface="Source Sans Pro"/>
              <a:ea typeface="Source Sans Pro"/>
              <a:cs typeface="Source Sans Pro"/>
              <a:sym typeface="Source Sans Pro"/>
            </a:endParaRPr>
          </a:p>
        </p:txBody>
      </p:sp>
      <p:sp>
        <p:nvSpPr>
          <p:cNvPr id="519" name="Google Shape;519;p68"/>
          <p:cNvSpPr txBox="1"/>
          <p:nvPr/>
        </p:nvSpPr>
        <p:spPr>
          <a:xfrm>
            <a:off x="3020625" y="1979125"/>
            <a:ext cx="2188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Courier New"/>
                <a:ea typeface="Courier New"/>
                <a:cs typeface="Courier New"/>
                <a:sym typeface="Courier New"/>
              </a:rPr>
              <a:t>model.scorer()</a:t>
            </a:r>
            <a:endParaRPr sz="1800">
              <a:solidFill>
                <a:schemeClr val="lt2"/>
              </a:solidFill>
              <a:latin typeface="Courier New"/>
              <a:ea typeface="Courier New"/>
              <a:cs typeface="Courier New"/>
              <a:sym typeface="Courier New"/>
            </a:endParaRPr>
          </a:p>
        </p:txBody>
      </p:sp>
      <p:sp>
        <p:nvSpPr>
          <p:cNvPr id="520" name="Google Shape;520;p68"/>
          <p:cNvSpPr txBox="1"/>
          <p:nvPr/>
        </p:nvSpPr>
        <p:spPr>
          <a:xfrm>
            <a:off x="1155425" y="4129625"/>
            <a:ext cx="7569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Courier New"/>
                <a:ea typeface="Courier New"/>
                <a:cs typeface="Courier New"/>
                <a:sym typeface="Courier New"/>
              </a:rPr>
              <a:t>Step 1: </a:t>
            </a:r>
            <a:r>
              <a:rPr lang="zh-CN" sz="1800">
                <a:solidFill>
                  <a:schemeClr val="lt2"/>
                </a:solidFill>
                <a:latin typeface="Courier New"/>
                <a:ea typeface="Courier New"/>
                <a:cs typeface="Courier New"/>
                <a:sym typeface="Courier New"/>
              </a:rPr>
              <a:t>model.doc_encoder() &gt;&gt; indexer</a:t>
            </a:r>
            <a:endParaRPr sz="1800">
              <a:solidFill>
                <a:schemeClr val="lt2"/>
              </a:solidFill>
              <a:latin typeface="Courier New"/>
              <a:ea typeface="Courier New"/>
              <a:cs typeface="Courier New"/>
              <a:sym typeface="Courier New"/>
            </a:endParaRPr>
          </a:p>
          <a:p>
            <a:pPr marL="0" lvl="0" indent="0" algn="l" rtl="0">
              <a:spcBef>
                <a:spcPts val="0"/>
              </a:spcBef>
              <a:spcAft>
                <a:spcPts val="0"/>
              </a:spcAft>
              <a:buNone/>
            </a:pPr>
            <a:r>
              <a:rPr lang="zh-CN" sz="1800" b="1">
                <a:solidFill>
                  <a:schemeClr val="lt2"/>
                </a:solidFill>
                <a:latin typeface="Courier New"/>
                <a:ea typeface="Courier New"/>
                <a:cs typeface="Courier New"/>
                <a:sym typeface="Courier New"/>
              </a:rPr>
              <a:t>Step 2:</a:t>
            </a:r>
            <a:r>
              <a:rPr lang="zh-CN" sz="1800">
                <a:solidFill>
                  <a:schemeClr val="lt2"/>
                </a:solidFill>
                <a:latin typeface="Courier New"/>
                <a:ea typeface="Courier New"/>
                <a:cs typeface="Courier New"/>
                <a:sym typeface="Courier New"/>
              </a:rPr>
              <a:t> model.query_encoder() &gt;&gt; retriever</a:t>
            </a:r>
            <a:endParaRPr sz="1800">
              <a:solidFill>
                <a:schemeClr val="lt2"/>
              </a:solidFill>
              <a:latin typeface="Courier New"/>
              <a:ea typeface="Courier New"/>
              <a:cs typeface="Courier New"/>
              <a:sym typeface="Courier New"/>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5724"/>
        <p:cNvGrpSpPr/>
        <p:nvPr/>
      </p:nvGrpSpPr>
      <p:grpSpPr>
        <a:xfrm>
          <a:off x="0" y="0"/>
          <a:ext cx="0" cy="0"/>
          <a:chOff x="0" y="0"/>
          <a:chExt cx="0" cy="0"/>
        </a:xfrm>
      </p:grpSpPr>
      <p:sp>
        <p:nvSpPr>
          <p:cNvPr id="5725" name="Google Shape;5725;p367"/>
          <p:cNvSpPr txBox="1">
            <a:spLocks noGrp="1"/>
          </p:cNvSpPr>
          <p:nvPr>
            <p:ph type="sldNum" idx="12"/>
          </p:nvPr>
        </p:nvSpPr>
        <p:spPr>
          <a:xfrm>
            <a:off x="8497999" y="4688759"/>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320</a:t>
            </a:fld>
            <a:endParaRPr/>
          </a:p>
        </p:txBody>
      </p:sp>
      <p:sp>
        <p:nvSpPr>
          <p:cNvPr id="5726" name="Google Shape;5726;p367"/>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5727" name="Google Shape;5727;p36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Other work (not exhaustive!)</a:t>
            </a:r>
            <a:endParaRPr sz="3000" b="1">
              <a:solidFill>
                <a:srgbClr val="611BB8"/>
              </a:solidFill>
              <a:latin typeface="Raleway"/>
              <a:ea typeface="Raleway"/>
              <a:cs typeface="Raleway"/>
              <a:sym typeface="Raleway"/>
            </a:endParaRPr>
          </a:p>
        </p:txBody>
      </p:sp>
      <p:sp>
        <p:nvSpPr>
          <p:cNvPr id="5728" name="Google Shape;5728;p367"/>
          <p:cNvSpPr txBox="1"/>
          <p:nvPr/>
        </p:nvSpPr>
        <p:spPr>
          <a:xfrm>
            <a:off x="254299" y="788492"/>
            <a:ext cx="8792400" cy="32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666666"/>
              </a:solidFill>
            </a:endParaRPr>
          </a:p>
          <a:p>
            <a:pPr marL="457200" indent="-342900">
              <a:buClr>
                <a:srgbClr val="5E2B97"/>
              </a:buClr>
              <a:buSzPts val="1800"/>
              <a:buFont typeface="Arial"/>
              <a:buChar char="●"/>
            </a:pPr>
            <a:r>
              <a:rPr lang="en-US" altLang="zh-CN" sz="1800">
                <a:solidFill>
                  <a:srgbClr val="5E2B97"/>
                </a:solidFill>
              </a:rPr>
              <a:t>Dense-sparse retrieval works well for LLM-based training-free representations.</a:t>
            </a:r>
            <a:r>
              <a:rPr lang="zh-CN" altLang="zh-CN" sz="1800">
                <a:solidFill>
                  <a:srgbClr val="666666"/>
                </a:solidFill>
              </a:rPr>
              <a:t> </a:t>
            </a:r>
            <a:r>
              <a:rPr lang="en-US" altLang="zh-CN" err="1">
                <a:solidFill>
                  <a:srgbClr val="666666"/>
                </a:solidFill>
              </a:rPr>
              <a:t>PromptReps</a:t>
            </a:r>
            <a:r>
              <a:rPr lang="en-US" altLang="zh-CN">
                <a:solidFill>
                  <a:srgbClr val="666666"/>
                </a:solidFill>
              </a:rPr>
              <a:t>: Prompting Large Language Models to Generate Dense and Sparse Representations for         Zero-Shot Document Retrieval. Zhuang et al. EMNLP 2024.</a:t>
            </a:r>
          </a:p>
          <a:p>
            <a:pPr marL="457200" lvl="0" indent="-342900" algn="l" rtl="0">
              <a:spcBef>
                <a:spcPts val="0"/>
              </a:spcBef>
              <a:spcAft>
                <a:spcPts val="0"/>
              </a:spcAft>
              <a:buClr>
                <a:srgbClr val="5E2B97"/>
              </a:buClr>
              <a:buSzPts val="1800"/>
              <a:buChar char="●"/>
            </a:pPr>
            <a:r>
              <a:rPr lang="zh-CN" altLang="zh-CN" sz="1800">
                <a:solidFill>
                  <a:srgbClr val="5E2B97"/>
                </a:solidFill>
              </a:rPr>
              <a:t>Dense-sparse retrieval works well for multi-field adaptive retrieval.</a:t>
            </a:r>
            <a:br>
              <a:rPr lang="zh-CN" sz="1800">
                <a:solidFill>
                  <a:srgbClr val="5E2B97"/>
                </a:solidFill>
              </a:rPr>
            </a:br>
            <a:r>
              <a:rPr lang="zh-CN">
                <a:solidFill>
                  <a:srgbClr val="666666"/>
                </a:solidFill>
              </a:rPr>
              <a:t>Multi-Field Adaptive Retrieval. </a:t>
            </a:r>
            <a:r>
              <a:rPr lang="zh-CN">
                <a:solidFill>
                  <a:srgbClr val="666666"/>
                </a:solidFill>
                <a:uFill>
                  <a:noFill/>
                </a:uFill>
              </a:rPr>
              <a:t>Li</a:t>
            </a:r>
            <a:r>
              <a:rPr lang="en-US" altLang="zh-CN">
                <a:solidFill>
                  <a:srgbClr val="666666"/>
                </a:solidFill>
                <a:uFill>
                  <a:noFill/>
                </a:uFill>
              </a:rPr>
              <a:t> et al</a:t>
            </a:r>
            <a:r>
              <a:rPr lang="zh-CN">
                <a:solidFill>
                  <a:srgbClr val="666666"/>
                </a:solidFill>
              </a:rPr>
              <a:t>. ICLR 2025.</a:t>
            </a:r>
            <a:endParaRPr sz="1800">
              <a:solidFill>
                <a:srgbClr val="5E2B97"/>
              </a:solidFill>
            </a:endParaRPr>
          </a:p>
          <a:p>
            <a:pPr marL="457200" lvl="0" indent="-342900" algn="l" rtl="0">
              <a:spcBef>
                <a:spcPts val="0"/>
              </a:spcBef>
              <a:spcAft>
                <a:spcPts val="0"/>
              </a:spcAft>
              <a:buClr>
                <a:srgbClr val="5E2B97"/>
              </a:buClr>
              <a:buSzPts val="1800"/>
              <a:buChar char="●"/>
            </a:pPr>
            <a:r>
              <a:rPr lang="zh-CN" sz="1800">
                <a:solidFill>
                  <a:srgbClr val="5E2B97"/>
                </a:solidFill>
              </a:rPr>
              <a:t>“Dense-sparse” retrieval with a salient phrase aware dense retrieval.</a:t>
            </a:r>
            <a:br>
              <a:rPr lang="zh-CN" sz="1800">
                <a:solidFill>
                  <a:srgbClr val="5E2B97"/>
                </a:solidFill>
              </a:rPr>
            </a:br>
            <a:r>
              <a:rPr lang="zh-CN">
                <a:solidFill>
                  <a:srgbClr val="666666"/>
                </a:solidFill>
              </a:rPr>
              <a:t>Salient Phrase Aware Dense Retrieval: Can a Dense Retriever Imitate a Sparse One? Chen et al. EMNLP 2022 Findings.</a:t>
            </a:r>
            <a:endParaRPr>
              <a:solidFill>
                <a:srgbClr val="666666"/>
              </a:solidFill>
            </a:endParaRPr>
          </a:p>
          <a:p>
            <a:pPr marL="457200" lvl="0" indent="-342900" algn="l" rtl="0">
              <a:spcBef>
                <a:spcPts val="0"/>
              </a:spcBef>
              <a:spcAft>
                <a:spcPts val="0"/>
              </a:spcAft>
              <a:buClr>
                <a:srgbClr val="5E2B97"/>
              </a:buClr>
              <a:buSzPts val="1800"/>
              <a:buChar char="●"/>
            </a:pPr>
            <a:r>
              <a:rPr lang="zh-CN" sz="1800">
                <a:solidFill>
                  <a:srgbClr val="5E2B97"/>
                </a:solidFill>
              </a:rPr>
              <a:t>Complement den</a:t>
            </a:r>
            <a:r>
              <a:rPr lang="en-US" altLang="zh-CN" sz="1800">
                <a:solidFill>
                  <a:srgbClr val="5E2B97"/>
                </a:solidFill>
              </a:rPr>
              <a:t>s</a:t>
            </a:r>
            <a:r>
              <a:rPr lang="zh-CN" sz="1800">
                <a:solidFill>
                  <a:srgbClr val="5E2B97"/>
                </a:solidFill>
              </a:rPr>
              <a:t>e retriever with sparse retriever during training time.</a:t>
            </a:r>
            <a:endParaRPr sz="1800">
              <a:solidFill>
                <a:srgbClr val="5E2B97"/>
              </a:solidFill>
            </a:endParaRPr>
          </a:p>
          <a:p>
            <a:pPr marL="457200" lvl="0" indent="0" algn="l" rtl="0">
              <a:spcBef>
                <a:spcPts val="0"/>
              </a:spcBef>
              <a:spcAft>
                <a:spcPts val="0"/>
              </a:spcAft>
              <a:buNone/>
            </a:pPr>
            <a:r>
              <a:rPr lang="zh-CN">
                <a:solidFill>
                  <a:srgbClr val="666666"/>
                </a:solidFill>
              </a:rPr>
              <a:t>Complementing Lexical Retrieval with Semantic Residual Embedding. Gao</a:t>
            </a:r>
            <a:r>
              <a:rPr lang="en-US" altLang="zh-CN">
                <a:solidFill>
                  <a:srgbClr val="666666"/>
                </a:solidFill>
              </a:rPr>
              <a:t> et al</a:t>
            </a:r>
            <a:r>
              <a:rPr lang="zh-CN">
                <a:solidFill>
                  <a:srgbClr val="666666"/>
                </a:solidFill>
              </a:rPr>
              <a:t>. ECIR 2021.</a:t>
            </a:r>
            <a:endParaRPr sz="1800">
              <a:solidFill>
                <a:srgbClr val="5E2B97"/>
              </a:solidFill>
            </a:endParaRPr>
          </a:p>
          <a:p>
            <a:pPr marL="457200" lvl="0" indent="-342900" algn="l" rtl="0">
              <a:spcBef>
                <a:spcPts val="0"/>
              </a:spcBef>
              <a:spcAft>
                <a:spcPts val="0"/>
              </a:spcAft>
              <a:buClr>
                <a:srgbClr val="5E2B97"/>
              </a:buClr>
              <a:buSzPts val="1800"/>
              <a:buChar char="●"/>
            </a:pPr>
            <a:r>
              <a:rPr lang="zh-CN" sz="1800">
                <a:solidFill>
                  <a:srgbClr val="5E2B97"/>
                </a:solidFill>
              </a:rPr>
              <a:t>Use RM3 to combine dense retrievers and BM25.</a:t>
            </a:r>
            <a:endParaRPr sz="1800">
              <a:solidFill>
                <a:srgbClr val="5E2B97"/>
              </a:solidFill>
            </a:endParaRPr>
          </a:p>
          <a:p>
            <a:pPr marL="457200" lvl="0" indent="0" algn="l" rtl="0">
              <a:spcBef>
                <a:spcPts val="0"/>
              </a:spcBef>
              <a:spcAft>
                <a:spcPts val="0"/>
              </a:spcAft>
              <a:buNone/>
            </a:pPr>
            <a:r>
              <a:rPr lang="zh-CN">
                <a:solidFill>
                  <a:srgbClr val="666666"/>
                </a:solidFill>
              </a:rPr>
              <a:t>Leveraging Semantic and Lexical Matching to Improve the Recall of Document Retrieval Systems: A Hybrid Approach. </a:t>
            </a:r>
            <a:r>
              <a:rPr lang="zh-CN">
                <a:solidFill>
                  <a:srgbClr val="666666"/>
                </a:solidFill>
                <a:uFill>
                  <a:noFill/>
                </a:uFill>
              </a:rPr>
              <a:t>Kuzi</a:t>
            </a:r>
            <a:r>
              <a:rPr lang="en-US" altLang="zh-CN">
                <a:solidFill>
                  <a:srgbClr val="666666"/>
                </a:solidFill>
                <a:uFill>
                  <a:noFill/>
                </a:uFill>
              </a:rPr>
              <a:t> et al</a:t>
            </a:r>
            <a:r>
              <a:rPr lang="zh-CN">
                <a:solidFill>
                  <a:srgbClr val="666666"/>
                </a:solidFill>
              </a:rPr>
              <a:t>. arXiv 2020.</a:t>
            </a:r>
            <a:endParaRPr>
              <a:solidFill>
                <a:srgbClr val="666666"/>
              </a:solidFill>
            </a:endParaRPr>
          </a:p>
          <a:p>
            <a:pPr marL="457200" lvl="0" indent="-342900" algn="l" rtl="0">
              <a:spcBef>
                <a:spcPts val="0"/>
              </a:spcBef>
              <a:spcAft>
                <a:spcPts val="0"/>
              </a:spcAft>
              <a:buClr>
                <a:schemeClr val="accent2"/>
              </a:buClr>
              <a:buSzPts val="1800"/>
              <a:buChar char="●"/>
            </a:pPr>
            <a:r>
              <a:rPr lang="zh-CN" sz="1800">
                <a:solidFill>
                  <a:schemeClr val="accent2"/>
                </a:solidFill>
              </a:rPr>
              <a:t>Unified </a:t>
            </a:r>
            <a:r>
              <a:rPr lang="en-US" altLang="zh-CN" sz="1800">
                <a:solidFill>
                  <a:schemeClr val="accent2"/>
                </a:solidFill>
              </a:rPr>
              <a:t>model </a:t>
            </a:r>
            <a:r>
              <a:rPr lang="zh-CN" sz="1800">
                <a:solidFill>
                  <a:schemeClr val="accent2"/>
                </a:solidFill>
              </a:rPr>
              <a:t>for producing dense and sparse representation</a:t>
            </a:r>
            <a:r>
              <a:rPr lang="en-US" altLang="zh-CN" sz="1800">
                <a:solidFill>
                  <a:schemeClr val="accent2"/>
                </a:solidFill>
              </a:rPr>
              <a:t>s</a:t>
            </a:r>
            <a:r>
              <a:rPr lang="zh-CN" sz="1800">
                <a:solidFill>
                  <a:schemeClr val="accent2"/>
                </a:solidFill>
              </a:rPr>
              <a:t>.</a:t>
            </a:r>
            <a:endParaRPr sz="1800">
              <a:solidFill>
                <a:schemeClr val="accent2"/>
              </a:solidFill>
            </a:endParaRPr>
          </a:p>
          <a:p>
            <a:pPr marL="457200" lvl="0" indent="0" algn="l" rtl="0">
              <a:spcBef>
                <a:spcPts val="0"/>
              </a:spcBef>
              <a:spcAft>
                <a:spcPts val="0"/>
              </a:spcAft>
              <a:buNone/>
            </a:pPr>
            <a:r>
              <a:rPr lang="zh-CN">
                <a:solidFill>
                  <a:srgbClr val="666666"/>
                </a:solidFill>
              </a:rPr>
              <a:t>UnifieR: A Unified Retriever for Large-Scale Retrieval. Shen et al.</a:t>
            </a:r>
            <a:r>
              <a:rPr lang="en-US" altLang="zh-CN">
                <a:solidFill>
                  <a:srgbClr val="666666"/>
                </a:solidFill>
              </a:rPr>
              <a:t> </a:t>
            </a:r>
            <a:r>
              <a:rPr lang="zh-CN">
                <a:solidFill>
                  <a:srgbClr val="666666"/>
                </a:solidFill>
              </a:rPr>
              <a:t>KDD ADS 2023.</a:t>
            </a:r>
            <a:endParaRPr sz="1800">
              <a:solidFill>
                <a:schemeClr val="accent2"/>
              </a:solidFill>
            </a:endParaRPr>
          </a:p>
          <a:p>
            <a:pPr marL="457200" lvl="0" indent="0" algn="l" rtl="0">
              <a:spcBef>
                <a:spcPts val="0"/>
              </a:spcBef>
              <a:spcAft>
                <a:spcPts val="0"/>
              </a:spcAft>
              <a:buNone/>
            </a:pPr>
            <a:endParaRPr>
              <a:solidFill>
                <a:srgbClr val="666666"/>
              </a:solidFill>
            </a:endParaRPr>
          </a:p>
          <a:p>
            <a:pPr marL="457200" lvl="0" indent="0" algn="l" rtl="0">
              <a:spcBef>
                <a:spcPts val="0"/>
              </a:spcBef>
              <a:spcAft>
                <a:spcPts val="0"/>
              </a:spcAft>
              <a:buNone/>
            </a:pPr>
            <a:endParaRPr>
              <a:solidFill>
                <a:srgbClr val="666666"/>
              </a:solidFill>
            </a:endParaRPr>
          </a:p>
          <a:p>
            <a:pPr marL="457200" lvl="0" indent="0" algn="l" rtl="0">
              <a:spcBef>
                <a:spcPts val="0"/>
              </a:spcBef>
              <a:spcAft>
                <a:spcPts val="0"/>
              </a:spcAft>
              <a:buNone/>
            </a:pPr>
            <a:endParaRPr>
              <a:solidFill>
                <a:srgbClr val="666666"/>
              </a:solidFill>
            </a:endParaRPr>
          </a:p>
          <a:p>
            <a:pPr marL="0" lvl="0" indent="0" algn="l" rtl="0">
              <a:spcBef>
                <a:spcPts val="0"/>
              </a:spcBef>
              <a:spcAft>
                <a:spcPts val="0"/>
              </a:spcAft>
              <a:buNone/>
            </a:pPr>
            <a:br>
              <a:rPr lang="zh-CN" sz="1800"/>
            </a:br>
            <a:endParaRPr sz="1800"/>
          </a:p>
        </p:txBody>
      </p:sp>
      <p:cxnSp>
        <p:nvCxnSpPr>
          <p:cNvPr id="5729" name="Google Shape;5729;p367"/>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Shape 5733"/>
        <p:cNvGrpSpPr/>
        <p:nvPr/>
      </p:nvGrpSpPr>
      <p:grpSpPr>
        <a:xfrm>
          <a:off x="0" y="0"/>
          <a:ext cx="0" cy="0"/>
          <a:chOff x="0" y="0"/>
          <a:chExt cx="0" cy="0"/>
        </a:xfrm>
      </p:grpSpPr>
      <p:sp>
        <p:nvSpPr>
          <p:cNvPr id="5734" name="Google Shape;5734;p36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sz="2200">
                <a:solidFill>
                  <a:srgbClr val="611BB8"/>
                </a:solidFill>
              </a:rPr>
              <a:t>Hybrid dense-sparse retrieval: Conclusion</a:t>
            </a:r>
            <a:endParaRPr/>
          </a:p>
        </p:txBody>
      </p:sp>
      <p:sp>
        <p:nvSpPr>
          <p:cNvPr id="5735" name="Google Shape;5735;p368"/>
          <p:cNvSpPr txBox="1">
            <a:spLocks noGrp="1"/>
          </p:cNvSpPr>
          <p:nvPr>
            <p:ph type="body" idx="1"/>
          </p:nvPr>
        </p:nvSpPr>
        <p:spPr>
          <a:xfrm>
            <a:off x="311700" y="1152475"/>
            <a:ext cx="8520600" cy="2500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zh-CN">
                <a:solidFill>
                  <a:schemeClr val="dk2"/>
                </a:solidFill>
              </a:rPr>
              <a:t>Learned sparse and dense representations capture distinct relevance signals, and a simple </a:t>
            </a:r>
            <a:r>
              <a:rPr lang="zh-CN">
                <a:solidFill>
                  <a:schemeClr val="dk1"/>
                </a:solidFill>
              </a:rPr>
              <a:t>linear combination or concatenation</a:t>
            </a:r>
            <a:r>
              <a:rPr lang="zh-CN">
                <a:solidFill>
                  <a:schemeClr val="dk2"/>
                </a:solidFill>
              </a:rPr>
              <a:t> of the two can significantly enhance performance.</a:t>
            </a:r>
            <a:endParaRPr>
              <a:solidFill>
                <a:schemeClr val="dk2"/>
              </a:solidFill>
            </a:endParaRPr>
          </a:p>
          <a:p>
            <a:pPr marL="457200" lvl="0" indent="0" algn="l" rtl="0">
              <a:spcBef>
                <a:spcPts val="1200"/>
              </a:spcBef>
              <a:spcAft>
                <a:spcPts val="0"/>
              </a:spcAft>
              <a:buNone/>
            </a:pP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Challenges persist, including </a:t>
            </a:r>
            <a:r>
              <a:rPr lang="zh-CN">
                <a:solidFill>
                  <a:schemeClr val="dk1"/>
                </a:solidFill>
              </a:rPr>
              <a:t>increased encoding </a:t>
            </a:r>
            <a:r>
              <a:rPr lang="en-US" altLang="zh-CN">
                <a:solidFill>
                  <a:schemeClr val="dk1"/>
                </a:solidFill>
              </a:rPr>
              <a:t>time </a:t>
            </a:r>
            <a:r>
              <a:rPr lang="en-US" altLang="zh-CN">
                <a:solidFill>
                  <a:schemeClr val="dk2"/>
                </a:solidFill>
              </a:rPr>
              <a:t>and</a:t>
            </a:r>
            <a:r>
              <a:rPr lang="zh-CN">
                <a:solidFill>
                  <a:schemeClr val="dk2"/>
                </a:solidFill>
              </a:rPr>
              <a:t> the need for </a:t>
            </a:r>
            <a:r>
              <a:rPr lang="zh-CN">
                <a:solidFill>
                  <a:schemeClr val="dk1"/>
                </a:solidFill>
              </a:rPr>
              <a:t>separate retrieval systems</a:t>
            </a:r>
            <a:r>
              <a:rPr lang="zh-CN">
                <a:solidFill>
                  <a:schemeClr val="dk2"/>
                </a:solidFill>
              </a:rPr>
              <a:t>.</a:t>
            </a:r>
            <a:endParaRPr>
              <a:solidFill>
                <a:schemeClr val="dk2"/>
              </a:solidFill>
            </a:endParaRPr>
          </a:p>
        </p:txBody>
      </p:sp>
      <p:cxnSp>
        <p:nvCxnSpPr>
          <p:cNvPr id="5736" name="Google Shape;5736;p368"/>
          <p:cNvCxnSpPr/>
          <p:nvPr/>
        </p:nvCxnSpPr>
        <p:spPr>
          <a:xfrm>
            <a:off x="381000" y="1026000"/>
            <a:ext cx="7848600" cy="0"/>
          </a:xfrm>
          <a:prstGeom prst="straightConnector1">
            <a:avLst/>
          </a:prstGeom>
          <a:noFill/>
          <a:ln w="19050" cap="flat" cmpd="sng">
            <a:solidFill>
              <a:srgbClr val="B7B7B7"/>
            </a:solidFill>
            <a:prstDash val="solid"/>
            <a:round/>
            <a:headEnd type="none" w="med" len="med"/>
            <a:tailEnd type="none" w="med" len="med"/>
          </a:ln>
        </p:spPr>
      </p:cxnSp>
      <p:sp>
        <p:nvSpPr>
          <p:cNvPr id="5737" name="Google Shape;5737;p368"/>
          <p:cNvSpPr txBox="1"/>
          <p:nvPr/>
        </p:nvSpPr>
        <p:spPr>
          <a:xfrm>
            <a:off x="474225" y="3737025"/>
            <a:ext cx="7848600" cy="6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dk2"/>
                </a:solidFill>
                <a:latin typeface="Source Sans Pro"/>
                <a:ea typeface="Source Sans Pro"/>
                <a:cs typeface="Source Sans Pro"/>
                <a:sym typeface="Source Sans Pro"/>
              </a:rPr>
              <a:t>Next: Conclusion</a:t>
            </a:r>
            <a:endParaRPr sz="1800">
              <a:solidFill>
                <a:schemeClr val="lt2"/>
              </a:solidFill>
              <a:latin typeface="Source Sans Pro"/>
              <a:ea typeface="Source Sans Pro"/>
              <a:cs typeface="Source Sans Pro"/>
              <a:sym typeface="Source Sans Pro"/>
            </a:endParaRPr>
          </a:p>
        </p:txBody>
      </p:sp>
      <p:sp>
        <p:nvSpPr>
          <p:cNvPr id="5738" name="Google Shape;5738;p36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321</a:t>
            </a:fld>
            <a:endParaRP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Shape 5742"/>
        <p:cNvGrpSpPr/>
        <p:nvPr/>
      </p:nvGrpSpPr>
      <p:grpSpPr>
        <a:xfrm>
          <a:off x="0" y="0"/>
          <a:ext cx="0" cy="0"/>
          <a:chOff x="0" y="0"/>
          <a:chExt cx="0" cy="0"/>
        </a:xfrm>
      </p:grpSpPr>
      <p:sp>
        <p:nvSpPr>
          <p:cNvPr id="5743" name="Google Shape;5743;p369"/>
          <p:cNvSpPr txBox="1">
            <a:spLocks noGrp="1"/>
          </p:cNvSpPr>
          <p:nvPr>
            <p:ph type="body" idx="1"/>
          </p:nvPr>
        </p:nvSpPr>
        <p:spPr>
          <a:xfrm>
            <a:off x="311700" y="445025"/>
            <a:ext cx="8520600" cy="41238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zh-CN" sz="3200" b="1"/>
              <a:t>Any Questions?</a:t>
            </a:r>
            <a:endParaRPr sz="3200" b="1"/>
          </a:p>
        </p:txBody>
      </p:sp>
      <p:sp>
        <p:nvSpPr>
          <p:cNvPr id="5744" name="Google Shape;5744;p3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322</a:t>
            </a:fld>
            <a:endParaRP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Shape 5748"/>
        <p:cNvGrpSpPr/>
        <p:nvPr/>
      </p:nvGrpSpPr>
      <p:grpSpPr>
        <a:xfrm>
          <a:off x="0" y="0"/>
          <a:ext cx="0" cy="0"/>
          <a:chOff x="0" y="0"/>
          <a:chExt cx="0" cy="0"/>
        </a:xfrm>
      </p:grpSpPr>
      <p:sp>
        <p:nvSpPr>
          <p:cNvPr id="5749" name="Google Shape;5749;p370"/>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Conclusion</a:t>
            </a:r>
            <a:endParaRPr/>
          </a:p>
        </p:txBody>
      </p:sp>
      <p:sp>
        <p:nvSpPr>
          <p:cNvPr id="5750" name="Google Shape;5750;p370"/>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SIGIR 2025 Tutorial</a:t>
            </a:r>
            <a:br>
              <a:rPr lang="zh-CN" sz="2500" b="1">
                <a:solidFill>
                  <a:schemeClr val="dk2"/>
                </a:solidFill>
                <a:latin typeface="Raleway"/>
                <a:ea typeface="Raleway"/>
                <a:cs typeface="Raleway"/>
                <a:sym typeface="Raleway"/>
              </a:rPr>
            </a:br>
            <a:r>
              <a:rPr lang="zh-CN" sz="1600">
                <a:latin typeface="Raleway"/>
                <a:ea typeface="Raleway"/>
                <a:cs typeface="Raleway"/>
                <a:sym typeface="Raleway"/>
              </a:rPr>
              <a:t>presented by Sean MacAvaney</a:t>
            </a:r>
            <a:endParaRPr sz="1600">
              <a:latin typeface="Raleway"/>
              <a:ea typeface="Raleway"/>
              <a:cs typeface="Raleway"/>
              <a:sym typeface="Raleway"/>
            </a:endParaRP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Shape 5754"/>
        <p:cNvGrpSpPr/>
        <p:nvPr/>
      </p:nvGrpSpPr>
      <p:grpSpPr>
        <a:xfrm>
          <a:off x="0" y="0"/>
          <a:ext cx="0" cy="0"/>
          <a:chOff x="0" y="0"/>
          <a:chExt cx="0" cy="0"/>
        </a:xfrm>
      </p:grpSpPr>
      <p:sp>
        <p:nvSpPr>
          <p:cNvPr id="5755" name="Google Shape;5755;p371"/>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5756" name="Google Shape;5756;p371"/>
          <p:cNvSpPr txBox="1"/>
          <p:nvPr/>
        </p:nvSpPr>
        <p:spPr>
          <a:xfrm>
            <a:off x="1461925" y="1152475"/>
            <a:ext cx="73704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zh-CN" sz="1700">
                <a:solidFill>
                  <a:srgbClr val="000000"/>
                </a:solidFill>
              </a:rPr>
              <a:t>Introduction</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Datasets and Evaluation</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LSR Framework </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Training LSR</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Modalities</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English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Multilingual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Multimodal Data</a:t>
            </a:r>
            <a:r>
              <a:rPr lang="zh-CN" sz="1700" b="1">
                <a:solidFill>
                  <a:srgbClr val="000000"/>
                </a:solidFill>
              </a:rPr>
              <a:t> </a:t>
            </a:r>
            <a:endParaRPr sz="1700" b="1">
              <a:solidFill>
                <a:srgbClr val="000000"/>
              </a:solidFill>
            </a:endParaRPr>
          </a:p>
          <a:p>
            <a:pPr marL="0" lvl="0" indent="0" algn="l" rtl="0">
              <a:lnSpc>
                <a:spcPct val="115000"/>
              </a:lnSpc>
              <a:spcBef>
                <a:spcPts val="0"/>
              </a:spcBef>
              <a:spcAft>
                <a:spcPts val="0"/>
              </a:spcAft>
              <a:buNone/>
            </a:pPr>
            <a:r>
              <a:rPr lang="zh-CN" sz="1700">
                <a:solidFill>
                  <a:srgbClr val="000000"/>
                </a:solidFill>
              </a:rPr>
              <a:t>Indexing &amp; efficiency </a:t>
            </a:r>
            <a:endParaRPr sz="1700">
              <a:solidFill>
                <a:srgbClr val="000000"/>
              </a:solidFill>
            </a:endParaRPr>
          </a:p>
          <a:p>
            <a:pPr marL="0" lvl="0" indent="0" algn="l" rtl="0">
              <a:lnSpc>
                <a:spcPct val="115000"/>
              </a:lnSpc>
              <a:spcBef>
                <a:spcPts val="0"/>
              </a:spcBef>
              <a:spcAft>
                <a:spcPts val="0"/>
              </a:spcAft>
              <a:buNone/>
            </a:pPr>
            <a:r>
              <a:rPr lang="zh-CN" sz="1700">
                <a:solidFill>
                  <a:schemeClr val="dk2"/>
                </a:solidFill>
              </a:rPr>
              <a:t>Hybrid dense-sparse retrieval </a:t>
            </a:r>
            <a:endParaRPr sz="1700">
              <a:solidFill>
                <a:schemeClr val="dk2"/>
              </a:solidFill>
            </a:endParaRPr>
          </a:p>
          <a:p>
            <a:pPr marL="0" lvl="0" indent="0" algn="l" rtl="0">
              <a:lnSpc>
                <a:spcPct val="115000"/>
              </a:lnSpc>
              <a:spcBef>
                <a:spcPts val="0"/>
              </a:spcBef>
              <a:spcAft>
                <a:spcPts val="0"/>
              </a:spcAft>
              <a:buNone/>
            </a:pPr>
            <a:r>
              <a:rPr lang="zh-CN" sz="1700" b="1">
                <a:solidFill>
                  <a:schemeClr val="dk1"/>
                </a:solidFill>
              </a:rPr>
              <a:t>Conclusion ← now</a:t>
            </a:r>
            <a:endParaRPr sz="1700" b="1">
              <a:solidFill>
                <a:schemeClr val="dk1"/>
              </a:solidFill>
              <a:latin typeface="Courier New"/>
              <a:ea typeface="Courier New"/>
              <a:cs typeface="Courier New"/>
              <a:sym typeface="Courier New"/>
            </a:endParaRP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Shape 5760"/>
        <p:cNvGrpSpPr/>
        <p:nvPr/>
      </p:nvGrpSpPr>
      <p:grpSpPr>
        <a:xfrm>
          <a:off x="0" y="0"/>
          <a:ext cx="0" cy="0"/>
          <a:chOff x="0" y="0"/>
          <a:chExt cx="0" cy="0"/>
        </a:xfrm>
      </p:grpSpPr>
      <p:sp>
        <p:nvSpPr>
          <p:cNvPr id="5761" name="Google Shape;5761;p3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2"/>
              </a:buClr>
              <a:buSzPts val="1100"/>
              <a:buFont typeface="Arial"/>
              <a:buNone/>
            </a:pPr>
            <a:r>
              <a:rPr lang="zh-CN" b="1">
                <a:solidFill>
                  <a:schemeClr val="dk2"/>
                </a:solidFill>
              </a:rPr>
              <a:t>The technology is getting pretty mature!</a:t>
            </a:r>
            <a:endParaRPr b="1">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LSR models are often part of the best-performing systems in IR evaluations.</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It’s being integrated into search engine products, e.g., OpenSearch, Pinecone, SentenceTransformers, Solr, etc.</a:t>
            </a:r>
            <a:endParaRPr/>
          </a:p>
        </p:txBody>
      </p:sp>
      <p:sp>
        <p:nvSpPr>
          <p:cNvPr id="5762" name="Google Shape;5762;p37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It’s a great time for LSR!</a:t>
            </a:r>
            <a:endParaRP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Shape 5766"/>
        <p:cNvGrpSpPr/>
        <p:nvPr/>
      </p:nvGrpSpPr>
      <p:grpSpPr>
        <a:xfrm>
          <a:off x="0" y="0"/>
          <a:ext cx="0" cy="0"/>
          <a:chOff x="0" y="0"/>
          <a:chExt cx="0" cy="0"/>
        </a:xfrm>
      </p:grpSpPr>
      <p:sp>
        <p:nvSpPr>
          <p:cNvPr id="5767" name="Google Shape;5767;p37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2"/>
                </a:solidFill>
              </a:rPr>
              <a:t>But there’s still more to do!</a:t>
            </a:r>
            <a:endParaRPr b="1">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Supporting richer types of inputs (e.g., multi-modal, multi-lingual, etc.)</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Richer types of representations (beyond vocabulary-aligned)</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Maybe you could be the one to crack these problems in LSR!</a:t>
            </a:r>
            <a:endParaRPr b="1">
              <a:solidFill>
                <a:schemeClr val="dk2"/>
              </a:solidFill>
            </a:endParaRPr>
          </a:p>
        </p:txBody>
      </p:sp>
      <p:sp>
        <p:nvSpPr>
          <p:cNvPr id="5768" name="Google Shape;5768;p37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It’s a great time for LSR!</a:t>
            </a:r>
            <a:endParaRP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Shape 5772"/>
        <p:cNvGrpSpPr/>
        <p:nvPr/>
      </p:nvGrpSpPr>
      <p:grpSpPr>
        <a:xfrm>
          <a:off x="0" y="0"/>
          <a:ext cx="0" cy="0"/>
          <a:chOff x="0" y="0"/>
          <a:chExt cx="0" cy="0"/>
        </a:xfrm>
      </p:grpSpPr>
      <p:sp>
        <p:nvSpPr>
          <p:cNvPr id="5773" name="Google Shape;5773;p374"/>
          <p:cNvSpPr txBox="1">
            <a:spLocks noGrp="1"/>
          </p:cNvSpPr>
          <p:nvPr>
            <p:ph type="body" idx="1"/>
          </p:nvPr>
        </p:nvSpPr>
        <p:spPr>
          <a:xfrm>
            <a:off x="311700" y="445025"/>
            <a:ext cx="8520600" cy="41238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zh-CN" sz="3200" b="1"/>
              <a:t>Any Questions?</a:t>
            </a:r>
            <a:endParaRPr sz="3200"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9"/>
          <p:cNvSpPr txBox="1"/>
          <p:nvPr/>
        </p:nvSpPr>
        <p:spPr>
          <a:xfrm>
            <a:off x="1861363" y="858550"/>
            <a:ext cx="494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How do you know if your engine is any good?</a:t>
            </a:r>
            <a:endParaRPr sz="1800" b="1">
              <a:solidFill>
                <a:schemeClr val="dk1"/>
              </a:solidFill>
              <a:latin typeface="Source Sans Pro"/>
              <a:ea typeface="Source Sans Pro"/>
              <a:cs typeface="Source Sans Pro"/>
              <a:sym typeface="Source Sans Pro"/>
            </a:endParaRPr>
          </a:p>
        </p:txBody>
      </p:sp>
      <p:pic>
        <p:nvPicPr>
          <p:cNvPr id="526" name="Google Shape;526;p69"/>
          <p:cNvPicPr preferRelativeResize="0"/>
          <p:nvPr/>
        </p:nvPicPr>
        <p:blipFill rotWithShape="1">
          <a:blip r:embed="rId3">
            <a:alphaModFix/>
          </a:blip>
          <a:srcRect/>
          <a:stretch/>
        </p:blipFill>
        <p:spPr>
          <a:xfrm>
            <a:off x="1557850" y="2050500"/>
            <a:ext cx="5952151" cy="9480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70"/>
          <p:cNvPicPr preferRelativeResize="0"/>
          <p:nvPr/>
        </p:nvPicPr>
        <p:blipFill rotWithShape="1">
          <a:blip r:embed="rId3">
            <a:alphaModFix/>
          </a:blip>
          <a:srcRect l="16708" r="24684"/>
          <a:stretch/>
        </p:blipFill>
        <p:spPr>
          <a:xfrm>
            <a:off x="2552350" y="2050488"/>
            <a:ext cx="3488225" cy="948075"/>
          </a:xfrm>
          <a:prstGeom prst="rect">
            <a:avLst/>
          </a:prstGeom>
          <a:noFill/>
          <a:ln>
            <a:noFill/>
          </a:ln>
        </p:spPr>
      </p:pic>
      <p:sp>
        <p:nvSpPr>
          <p:cNvPr id="532" name="Google Shape;532;p70"/>
          <p:cNvSpPr/>
          <p:nvPr/>
        </p:nvSpPr>
        <p:spPr>
          <a:xfrm>
            <a:off x="2037250" y="476950"/>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33" name="Google Shape;533;p70"/>
          <p:cNvSpPr/>
          <p:nvPr/>
        </p:nvSpPr>
        <p:spPr>
          <a:xfrm rot="10800000">
            <a:off x="6078675" y="467137"/>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534" name="Google Shape;534;p70"/>
          <p:cNvPicPr preferRelativeResize="0"/>
          <p:nvPr/>
        </p:nvPicPr>
        <p:blipFill rotWithShape="1">
          <a:blip r:embed="rId3">
            <a:alphaModFix/>
          </a:blip>
          <a:srcRect r="83607"/>
          <a:stretch/>
        </p:blipFill>
        <p:spPr>
          <a:xfrm>
            <a:off x="940080" y="180250"/>
            <a:ext cx="975676" cy="948075"/>
          </a:xfrm>
          <a:prstGeom prst="rect">
            <a:avLst/>
          </a:prstGeom>
          <a:noFill/>
          <a:ln>
            <a:noFill/>
          </a:ln>
        </p:spPr>
      </p:pic>
      <p:pic>
        <p:nvPicPr>
          <p:cNvPr id="535" name="Google Shape;535;p70"/>
          <p:cNvPicPr preferRelativeResize="0"/>
          <p:nvPr/>
        </p:nvPicPr>
        <p:blipFill rotWithShape="1">
          <a:blip r:embed="rId3">
            <a:alphaModFix/>
          </a:blip>
          <a:srcRect r="83607"/>
          <a:stretch/>
        </p:blipFill>
        <p:spPr>
          <a:xfrm>
            <a:off x="940080" y="772175"/>
            <a:ext cx="975676" cy="948075"/>
          </a:xfrm>
          <a:prstGeom prst="rect">
            <a:avLst/>
          </a:prstGeom>
          <a:noFill/>
          <a:ln>
            <a:noFill/>
          </a:ln>
        </p:spPr>
      </p:pic>
      <p:pic>
        <p:nvPicPr>
          <p:cNvPr id="536" name="Google Shape;536;p70"/>
          <p:cNvPicPr preferRelativeResize="0"/>
          <p:nvPr/>
        </p:nvPicPr>
        <p:blipFill rotWithShape="1">
          <a:blip r:embed="rId3">
            <a:alphaModFix/>
          </a:blip>
          <a:srcRect r="83607"/>
          <a:stretch/>
        </p:blipFill>
        <p:spPr>
          <a:xfrm>
            <a:off x="940080" y="1429575"/>
            <a:ext cx="975676" cy="948075"/>
          </a:xfrm>
          <a:prstGeom prst="rect">
            <a:avLst/>
          </a:prstGeom>
          <a:noFill/>
          <a:ln>
            <a:noFill/>
          </a:ln>
        </p:spPr>
      </p:pic>
      <p:pic>
        <p:nvPicPr>
          <p:cNvPr id="537" name="Google Shape;537;p70"/>
          <p:cNvPicPr preferRelativeResize="0"/>
          <p:nvPr/>
        </p:nvPicPr>
        <p:blipFill rotWithShape="1">
          <a:blip r:embed="rId3">
            <a:alphaModFix/>
          </a:blip>
          <a:srcRect r="83607"/>
          <a:stretch/>
        </p:blipFill>
        <p:spPr>
          <a:xfrm>
            <a:off x="940080" y="2030875"/>
            <a:ext cx="975676" cy="948075"/>
          </a:xfrm>
          <a:prstGeom prst="rect">
            <a:avLst/>
          </a:prstGeom>
          <a:noFill/>
          <a:ln>
            <a:noFill/>
          </a:ln>
        </p:spPr>
      </p:pic>
      <p:pic>
        <p:nvPicPr>
          <p:cNvPr id="538" name="Google Shape;538;p70"/>
          <p:cNvPicPr preferRelativeResize="0"/>
          <p:nvPr/>
        </p:nvPicPr>
        <p:blipFill rotWithShape="1">
          <a:blip r:embed="rId3">
            <a:alphaModFix/>
          </a:blip>
          <a:srcRect r="83607"/>
          <a:stretch/>
        </p:blipFill>
        <p:spPr>
          <a:xfrm>
            <a:off x="940080" y="2632150"/>
            <a:ext cx="975676" cy="948075"/>
          </a:xfrm>
          <a:prstGeom prst="rect">
            <a:avLst/>
          </a:prstGeom>
          <a:noFill/>
          <a:ln>
            <a:noFill/>
          </a:ln>
        </p:spPr>
      </p:pic>
      <p:pic>
        <p:nvPicPr>
          <p:cNvPr id="539" name="Google Shape;539;p70"/>
          <p:cNvPicPr preferRelativeResize="0"/>
          <p:nvPr/>
        </p:nvPicPr>
        <p:blipFill rotWithShape="1">
          <a:blip r:embed="rId3">
            <a:alphaModFix/>
          </a:blip>
          <a:srcRect r="83607"/>
          <a:stretch/>
        </p:blipFill>
        <p:spPr>
          <a:xfrm>
            <a:off x="940080" y="3289575"/>
            <a:ext cx="975676" cy="948075"/>
          </a:xfrm>
          <a:prstGeom prst="rect">
            <a:avLst/>
          </a:prstGeom>
          <a:noFill/>
          <a:ln>
            <a:noFill/>
          </a:ln>
        </p:spPr>
      </p:pic>
      <p:pic>
        <p:nvPicPr>
          <p:cNvPr id="540" name="Google Shape;540;p70"/>
          <p:cNvPicPr preferRelativeResize="0"/>
          <p:nvPr/>
        </p:nvPicPr>
        <p:blipFill rotWithShape="1">
          <a:blip r:embed="rId3">
            <a:alphaModFix/>
          </a:blip>
          <a:srcRect l="75314"/>
          <a:stretch/>
        </p:blipFill>
        <p:spPr>
          <a:xfrm>
            <a:off x="6625677" y="180250"/>
            <a:ext cx="1469249" cy="948075"/>
          </a:xfrm>
          <a:prstGeom prst="rect">
            <a:avLst/>
          </a:prstGeom>
          <a:noFill/>
          <a:ln>
            <a:noFill/>
          </a:ln>
        </p:spPr>
      </p:pic>
      <p:pic>
        <p:nvPicPr>
          <p:cNvPr id="541" name="Google Shape;541;p70"/>
          <p:cNvPicPr preferRelativeResize="0"/>
          <p:nvPr/>
        </p:nvPicPr>
        <p:blipFill rotWithShape="1">
          <a:blip r:embed="rId3">
            <a:alphaModFix/>
          </a:blip>
          <a:srcRect l="75314"/>
          <a:stretch/>
        </p:blipFill>
        <p:spPr>
          <a:xfrm>
            <a:off x="6625677" y="772175"/>
            <a:ext cx="1469249" cy="948075"/>
          </a:xfrm>
          <a:prstGeom prst="rect">
            <a:avLst/>
          </a:prstGeom>
          <a:noFill/>
          <a:ln>
            <a:noFill/>
          </a:ln>
        </p:spPr>
      </p:pic>
      <p:pic>
        <p:nvPicPr>
          <p:cNvPr id="542" name="Google Shape;542;p70"/>
          <p:cNvPicPr preferRelativeResize="0"/>
          <p:nvPr/>
        </p:nvPicPr>
        <p:blipFill rotWithShape="1">
          <a:blip r:embed="rId3">
            <a:alphaModFix/>
          </a:blip>
          <a:srcRect l="75314"/>
          <a:stretch/>
        </p:blipFill>
        <p:spPr>
          <a:xfrm>
            <a:off x="6677177" y="1429575"/>
            <a:ext cx="1469249" cy="948075"/>
          </a:xfrm>
          <a:prstGeom prst="rect">
            <a:avLst/>
          </a:prstGeom>
          <a:noFill/>
          <a:ln>
            <a:noFill/>
          </a:ln>
        </p:spPr>
      </p:pic>
      <p:pic>
        <p:nvPicPr>
          <p:cNvPr id="543" name="Google Shape;543;p70"/>
          <p:cNvPicPr preferRelativeResize="0"/>
          <p:nvPr/>
        </p:nvPicPr>
        <p:blipFill rotWithShape="1">
          <a:blip r:embed="rId3">
            <a:alphaModFix/>
          </a:blip>
          <a:srcRect l="75314"/>
          <a:stretch/>
        </p:blipFill>
        <p:spPr>
          <a:xfrm>
            <a:off x="6677177" y="2030875"/>
            <a:ext cx="1469249" cy="948075"/>
          </a:xfrm>
          <a:prstGeom prst="rect">
            <a:avLst/>
          </a:prstGeom>
          <a:noFill/>
          <a:ln>
            <a:noFill/>
          </a:ln>
        </p:spPr>
      </p:pic>
      <p:pic>
        <p:nvPicPr>
          <p:cNvPr id="544" name="Google Shape;544;p70"/>
          <p:cNvPicPr preferRelativeResize="0"/>
          <p:nvPr/>
        </p:nvPicPr>
        <p:blipFill rotWithShape="1">
          <a:blip r:embed="rId3">
            <a:alphaModFix/>
          </a:blip>
          <a:srcRect l="75314"/>
          <a:stretch/>
        </p:blipFill>
        <p:spPr>
          <a:xfrm>
            <a:off x="6677177" y="2632150"/>
            <a:ext cx="1469249" cy="948075"/>
          </a:xfrm>
          <a:prstGeom prst="rect">
            <a:avLst/>
          </a:prstGeom>
          <a:noFill/>
          <a:ln>
            <a:noFill/>
          </a:ln>
        </p:spPr>
      </p:pic>
      <p:pic>
        <p:nvPicPr>
          <p:cNvPr id="545" name="Google Shape;545;p70"/>
          <p:cNvPicPr preferRelativeResize="0"/>
          <p:nvPr/>
        </p:nvPicPr>
        <p:blipFill rotWithShape="1">
          <a:blip r:embed="rId3">
            <a:alphaModFix/>
          </a:blip>
          <a:srcRect l="75314"/>
          <a:stretch/>
        </p:blipFill>
        <p:spPr>
          <a:xfrm>
            <a:off x="6677177" y="3289575"/>
            <a:ext cx="1469249" cy="948075"/>
          </a:xfrm>
          <a:prstGeom prst="rect">
            <a:avLst/>
          </a:prstGeom>
          <a:noFill/>
          <a:ln>
            <a:noFill/>
          </a:ln>
        </p:spPr>
      </p:pic>
      <p:sp>
        <p:nvSpPr>
          <p:cNvPr id="546" name="Google Shape;546;p70"/>
          <p:cNvSpPr txBox="1"/>
          <p:nvPr/>
        </p:nvSpPr>
        <p:spPr>
          <a:xfrm>
            <a:off x="1359250" y="4049550"/>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547" name="Google Shape;547;p70"/>
          <p:cNvSpPr txBox="1"/>
          <p:nvPr/>
        </p:nvSpPr>
        <p:spPr>
          <a:xfrm>
            <a:off x="6625675" y="4049550"/>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71"/>
          <p:cNvPicPr preferRelativeResize="0"/>
          <p:nvPr/>
        </p:nvPicPr>
        <p:blipFill rotWithShape="1">
          <a:blip r:embed="rId3">
            <a:alphaModFix/>
          </a:blip>
          <a:srcRect l="16708" r="24684"/>
          <a:stretch/>
        </p:blipFill>
        <p:spPr>
          <a:xfrm>
            <a:off x="-1065350" y="2328763"/>
            <a:ext cx="3488225" cy="948075"/>
          </a:xfrm>
          <a:prstGeom prst="rect">
            <a:avLst/>
          </a:prstGeom>
          <a:noFill/>
          <a:ln>
            <a:noFill/>
          </a:ln>
        </p:spPr>
      </p:pic>
      <p:sp>
        <p:nvSpPr>
          <p:cNvPr id="553" name="Google Shape;553;p71"/>
          <p:cNvSpPr/>
          <p:nvPr/>
        </p:nvSpPr>
        <p:spPr>
          <a:xfrm>
            <a:off x="-1580450" y="755225"/>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54" name="Google Shape;554;p71"/>
          <p:cNvSpPr/>
          <p:nvPr/>
        </p:nvSpPr>
        <p:spPr>
          <a:xfrm rot="10800000">
            <a:off x="2460975" y="745412"/>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555" name="Google Shape;555;p71"/>
          <p:cNvPicPr preferRelativeResize="0"/>
          <p:nvPr/>
        </p:nvPicPr>
        <p:blipFill rotWithShape="1">
          <a:blip r:embed="rId3">
            <a:alphaModFix/>
          </a:blip>
          <a:srcRect r="83607"/>
          <a:stretch/>
        </p:blipFill>
        <p:spPr>
          <a:xfrm>
            <a:off x="-2677620" y="458525"/>
            <a:ext cx="975676" cy="948075"/>
          </a:xfrm>
          <a:prstGeom prst="rect">
            <a:avLst/>
          </a:prstGeom>
          <a:noFill/>
          <a:ln>
            <a:noFill/>
          </a:ln>
        </p:spPr>
      </p:pic>
      <p:pic>
        <p:nvPicPr>
          <p:cNvPr id="556" name="Google Shape;556;p71"/>
          <p:cNvPicPr preferRelativeResize="0"/>
          <p:nvPr/>
        </p:nvPicPr>
        <p:blipFill rotWithShape="1">
          <a:blip r:embed="rId3">
            <a:alphaModFix/>
          </a:blip>
          <a:srcRect r="83607"/>
          <a:stretch/>
        </p:blipFill>
        <p:spPr>
          <a:xfrm>
            <a:off x="-2677620" y="1050450"/>
            <a:ext cx="975676" cy="948075"/>
          </a:xfrm>
          <a:prstGeom prst="rect">
            <a:avLst/>
          </a:prstGeom>
          <a:noFill/>
          <a:ln>
            <a:noFill/>
          </a:ln>
        </p:spPr>
      </p:pic>
      <p:pic>
        <p:nvPicPr>
          <p:cNvPr id="557" name="Google Shape;557;p71"/>
          <p:cNvPicPr preferRelativeResize="0"/>
          <p:nvPr/>
        </p:nvPicPr>
        <p:blipFill rotWithShape="1">
          <a:blip r:embed="rId3">
            <a:alphaModFix/>
          </a:blip>
          <a:srcRect r="83607"/>
          <a:stretch/>
        </p:blipFill>
        <p:spPr>
          <a:xfrm>
            <a:off x="-2677620" y="1707850"/>
            <a:ext cx="975676" cy="948075"/>
          </a:xfrm>
          <a:prstGeom prst="rect">
            <a:avLst/>
          </a:prstGeom>
          <a:noFill/>
          <a:ln>
            <a:noFill/>
          </a:ln>
        </p:spPr>
      </p:pic>
      <p:pic>
        <p:nvPicPr>
          <p:cNvPr id="558" name="Google Shape;558;p71"/>
          <p:cNvPicPr preferRelativeResize="0"/>
          <p:nvPr/>
        </p:nvPicPr>
        <p:blipFill rotWithShape="1">
          <a:blip r:embed="rId3">
            <a:alphaModFix/>
          </a:blip>
          <a:srcRect r="83607"/>
          <a:stretch/>
        </p:blipFill>
        <p:spPr>
          <a:xfrm>
            <a:off x="-2677620" y="2309150"/>
            <a:ext cx="975676" cy="948075"/>
          </a:xfrm>
          <a:prstGeom prst="rect">
            <a:avLst/>
          </a:prstGeom>
          <a:noFill/>
          <a:ln>
            <a:noFill/>
          </a:ln>
        </p:spPr>
      </p:pic>
      <p:pic>
        <p:nvPicPr>
          <p:cNvPr id="559" name="Google Shape;559;p71"/>
          <p:cNvPicPr preferRelativeResize="0"/>
          <p:nvPr/>
        </p:nvPicPr>
        <p:blipFill rotWithShape="1">
          <a:blip r:embed="rId3">
            <a:alphaModFix/>
          </a:blip>
          <a:srcRect r="83607"/>
          <a:stretch/>
        </p:blipFill>
        <p:spPr>
          <a:xfrm>
            <a:off x="-2677620" y="2910425"/>
            <a:ext cx="975676" cy="948075"/>
          </a:xfrm>
          <a:prstGeom prst="rect">
            <a:avLst/>
          </a:prstGeom>
          <a:noFill/>
          <a:ln>
            <a:noFill/>
          </a:ln>
        </p:spPr>
      </p:pic>
      <p:pic>
        <p:nvPicPr>
          <p:cNvPr id="560" name="Google Shape;560;p71"/>
          <p:cNvPicPr preferRelativeResize="0"/>
          <p:nvPr/>
        </p:nvPicPr>
        <p:blipFill rotWithShape="1">
          <a:blip r:embed="rId3">
            <a:alphaModFix/>
          </a:blip>
          <a:srcRect r="83607"/>
          <a:stretch/>
        </p:blipFill>
        <p:spPr>
          <a:xfrm>
            <a:off x="-2677620" y="3567850"/>
            <a:ext cx="975676" cy="948075"/>
          </a:xfrm>
          <a:prstGeom prst="rect">
            <a:avLst/>
          </a:prstGeom>
          <a:noFill/>
          <a:ln>
            <a:noFill/>
          </a:ln>
        </p:spPr>
      </p:pic>
      <p:pic>
        <p:nvPicPr>
          <p:cNvPr id="561" name="Google Shape;561;p71"/>
          <p:cNvPicPr preferRelativeResize="0"/>
          <p:nvPr/>
        </p:nvPicPr>
        <p:blipFill rotWithShape="1">
          <a:blip r:embed="rId3">
            <a:alphaModFix/>
          </a:blip>
          <a:srcRect l="75314"/>
          <a:stretch/>
        </p:blipFill>
        <p:spPr>
          <a:xfrm>
            <a:off x="3007977" y="458525"/>
            <a:ext cx="1469249" cy="948075"/>
          </a:xfrm>
          <a:prstGeom prst="rect">
            <a:avLst/>
          </a:prstGeom>
          <a:noFill/>
          <a:ln>
            <a:noFill/>
          </a:ln>
        </p:spPr>
      </p:pic>
      <p:pic>
        <p:nvPicPr>
          <p:cNvPr id="562" name="Google Shape;562;p71"/>
          <p:cNvPicPr preferRelativeResize="0"/>
          <p:nvPr/>
        </p:nvPicPr>
        <p:blipFill rotWithShape="1">
          <a:blip r:embed="rId3">
            <a:alphaModFix/>
          </a:blip>
          <a:srcRect l="75314"/>
          <a:stretch/>
        </p:blipFill>
        <p:spPr>
          <a:xfrm>
            <a:off x="3007977" y="1050450"/>
            <a:ext cx="1469249" cy="948075"/>
          </a:xfrm>
          <a:prstGeom prst="rect">
            <a:avLst/>
          </a:prstGeom>
          <a:noFill/>
          <a:ln>
            <a:noFill/>
          </a:ln>
        </p:spPr>
      </p:pic>
      <p:pic>
        <p:nvPicPr>
          <p:cNvPr id="563" name="Google Shape;563;p71"/>
          <p:cNvPicPr preferRelativeResize="0"/>
          <p:nvPr/>
        </p:nvPicPr>
        <p:blipFill rotWithShape="1">
          <a:blip r:embed="rId3">
            <a:alphaModFix/>
          </a:blip>
          <a:srcRect l="75314"/>
          <a:stretch/>
        </p:blipFill>
        <p:spPr>
          <a:xfrm>
            <a:off x="3059477" y="1707850"/>
            <a:ext cx="1469249" cy="948075"/>
          </a:xfrm>
          <a:prstGeom prst="rect">
            <a:avLst/>
          </a:prstGeom>
          <a:noFill/>
          <a:ln>
            <a:noFill/>
          </a:ln>
        </p:spPr>
      </p:pic>
      <p:pic>
        <p:nvPicPr>
          <p:cNvPr id="564" name="Google Shape;564;p71"/>
          <p:cNvPicPr preferRelativeResize="0"/>
          <p:nvPr/>
        </p:nvPicPr>
        <p:blipFill rotWithShape="1">
          <a:blip r:embed="rId3">
            <a:alphaModFix/>
          </a:blip>
          <a:srcRect l="75314"/>
          <a:stretch/>
        </p:blipFill>
        <p:spPr>
          <a:xfrm>
            <a:off x="3059477" y="2309150"/>
            <a:ext cx="1469249" cy="948075"/>
          </a:xfrm>
          <a:prstGeom prst="rect">
            <a:avLst/>
          </a:prstGeom>
          <a:noFill/>
          <a:ln>
            <a:noFill/>
          </a:ln>
        </p:spPr>
      </p:pic>
      <p:pic>
        <p:nvPicPr>
          <p:cNvPr id="565" name="Google Shape;565;p71"/>
          <p:cNvPicPr preferRelativeResize="0"/>
          <p:nvPr/>
        </p:nvPicPr>
        <p:blipFill rotWithShape="1">
          <a:blip r:embed="rId3">
            <a:alphaModFix/>
          </a:blip>
          <a:srcRect l="75314"/>
          <a:stretch/>
        </p:blipFill>
        <p:spPr>
          <a:xfrm>
            <a:off x="3059477" y="2910425"/>
            <a:ext cx="1469249" cy="948075"/>
          </a:xfrm>
          <a:prstGeom prst="rect">
            <a:avLst/>
          </a:prstGeom>
          <a:noFill/>
          <a:ln>
            <a:noFill/>
          </a:ln>
        </p:spPr>
      </p:pic>
      <p:pic>
        <p:nvPicPr>
          <p:cNvPr id="566" name="Google Shape;566;p71"/>
          <p:cNvPicPr preferRelativeResize="0"/>
          <p:nvPr/>
        </p:nvPicPr>
        <p:blipFill rotWithShape="1">
          <a:blip r:embed="rId3">
            <a:alphaModFix/>
          </a:blip>
          <a:srcRect l="75314"/>
          <a:stretch/>
        </p:blipFill>
        <p:spPr>
          <a:xfrm>
            <a:off x="3059477" y="3567850"/>
            <a:ext cx="1469249" cy="948075"/>
          </a:xfrm>
          <a:prstGeom prst="rect">
            <a:avLst/>
          </a:prstGeom>
          <a:noFill/>
          <a:ln>
            <a:noFill/>
          </a:ln>
        </p:spPr>
      </p:pic>
      <p:sp>
        <p:nvSpPr>
          <p:cNvPr id="567" name="Google Shape;567;p71"/>
          <p:cNvSpPr txBox="1"/>
          <p:nvPr/>
        </p:nvSpPr>
        <p:spPr>
          <a:xfrm>
            <a:off x="-2258450" y="4327825"/>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568" name="Google Shape;568;p71"/>
          <p:cNvSpPr txBox="1"/>
          <p:nvPr/>
        </p:nvSpPr>
        <p:spPr>
          <a:xfrm>
            <a:off x="3007975" y="4327825"/>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569" name="Google Shape;569;p71"/>
          <p:cNvSpPr/>
          <p:nvPr/>
        </p:nvSpPr>
        <p:spPr>
          <a:xfrm rot="10800000">
            <a:off x="4477225" y="1141900"/>
            <a:ext cx="477000" cy="3032400"/>
          </a:xfrm>
          <a:prstGeom prst="rightBrace">
            <a:avLst>
              <a:gd name="adj1" fmla="val 50000"/>
              <a:gd name="adj2" fmla="val 6582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70" name="Google Shape;570;p71"/>
          <p:cNvSpPr txBox="1"/>
          <p:nvPr/>
        </p:nvSpPr>
        <p:spPr>
          <a:xfrm>
            <a:off x="4826850" y="1050450"/>
            <a:ext cx="3694500" cy="31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Clr>
                <a:schemeClr val="dk2"/>
              </a:buClr>
              <a:buSzPts val="1100"/>
              <a:buFont typeface="Arial"/>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grpSp>
        <p:nvGrpSpPr>
          <p:cNvPr id="2" name="Google Shape;599;p72">
            <a:extLst>
              <a:ext uri="{FF2B5EF4-FFF2-40B4-BE49-F238E27FC236}">
                <a16:creationId xmlns:a16="http://schemas.microsoft.com/office/drawing/2014/main" id="{BD20E1AD-218A-D6E9-D210-E4CA09E09AAF}"/>
              </a:ext>
            </a:extLst>
          </p:cNvPr>
          <p:cNvGrpSpPr/>
          <p:nvPr/>
        </p:nvGrpSpPr>
        <p:grpSpPr>
          <a:xfrm>
            <a:off x="7100898" y="1406594"/>
            <a:ext cx="2119469" cy="1903472"/>
            <a:chOff x="3382375" y="-2192723"/>
            <a:chExt cx="1701974" cy="1528525"/>
          </a:xfrm>
        </p:grpSpPr>
        <p:pic>
          <p:nvPicPr>
            <p:cNvPr id="3" name="Google Shape;600;p72">
              <a:extLst>
                <a:ext uri="{FF2B5EF4-FFF2-40B4-BE49-F238E27FC236}">
                  <a16:creationId xmlns:a16="http://schemas.microsoft.com/office/drawing/2014/main" id="{106615E4-E4DA-49F5-A4E2-C5FA9C7F1731}"/>
                </a:ext>
              </a:extLst>
            </p:cNvPr>
            <p:cNvPicPr preferRelativeResize="0"/>
            <p:nvPr/>
          </p:nvPicPr>
          <p:blipFill rotWithShape="1">
            <a:blip r:embed="rId4">
              <a:alphaModFix/>
            </a:blip>
            <a:srcRect t="26305" b="86730"/>
            <a:stretch/>
          </p:blipFill>
          <p:spPr>
            <a:xfrm rot="10800000" flipH="1">
              <a:off x="3382375" y="-2192723"/>
              <a:ext cx="1701974" cy="263849"/>
            </a:xfrm>
            <a:prstGeom prst="rect">
              <a:avLst/>
            </a:prstGeom>
            <a:noFill/>
            <a:ln>
              <a:noFill/>
            </a:ln>
          </p:spPr>
        </p:pic>
        <p:pic>
          <p:nvPicPr>
            <p:cNvPr id="4" name="Google Shape;601;p72">
              <a:extLst>
                <a:ext uri="{FF2B5EF4-FFF2-40B4-BE49-F238E27FC236}">
                  <a16:creationId xmlns:a16="http://schemas.microsoft.com/office/drawing/2014/main" id="{7814130B-B6CF-4632-D3B6-F96E80332264}"/>
                </a:ext>
              </a:extLst>
            </p:cNvPr>
            <p:cNvPicPr preferRelativeResize="0"/>
            <p:nvPr/>
          </p:nvPicPr>
          <p:blipFill rotWithShape="1">
            <a:blip r:embed="rId5">
              <a:alphaModFix/>
            </a:blip>
            <a:srcRect t="21781" b="58888"/>
            <a:stretch/>
          </p:blipFill>
          <p:spPr>
            <a:xfrm>
              <a:off x="3382375" y="-1928874"/>
              <a:ext cx="1701974" cy="391224"/>
            </a:xfrm>
            <a:prstGeom prst="rect">
              <a:avLst/>
            </a:prstGeom>
            <a:noFill/>
            <a:ln>
              <a:noFill/>
            </a:ln>
          </p:spPr>
        </p:pic>
        <p:pic>
          <p:nvPicPr>
            <p:cNvPr id="5" name="Google Shape;602;p72">
              <a:extLst>
                <a:ext uri="{FF2B5EF4-FFF2-40B4-BE49-F238E27FC236}">
                  <a16:creationId xmlns:a16="http://schemas.microsoft.com/office/drawing/2014/main" id="{CB4958AA-2CE7-0D61-70EA-FCBF2BD3A2B2}"/>
                </a:ext>
              </a:extLst>
            </p:cNvPr>
            <p:cNvPicPr preferRelativeResize="0"/>
            <p:nvPr/>
          </p:nvPicPr>
          <p:blipFill rotWithShape="1">
            <a:blip r:embed="rId6">
              <a:alphaModFix/>
            </a:blip>
            <a:srcRect t="24027" b="32818"/>
            <a:stretch/>
          </p:blipFill>
          <p:spPr>
            <a:xfrm>
              <a:off x="3382375" y="-1537651"/>
              <a:ext cx="1701974" cy="873452"/>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72"/>
          <p:cNvPicPr preferRelativeResize="0"/>
          <p:nvPr/>
        </p:nvPicPr>
        <p:blipFill rotWithShape="1">
          <a:blip r:embed="rId3">
            <a:alphaModFix/>
          </a:blip>
          <a:srcRect l="16708" r="24684"/>
          <a:stretch/>
        </p:blipFill>
        <p:spPr>
          <a:xfrm>
            <a:off x="-1065350" y="2328763"/>
            <a:ext cx="3488225" cy="948075"/>
          </a:xfrm>
          <a:prstGeom prst="rect">
            <a:avLst/>
          </a:prstGeom>
          <a:noFill/>
          <a:ln>
            <a:noFill/>
          </a:ln>
        </p:spPr>
      </p:pic>
      <p:sp>
        <p:nvSpPr>
          <p:cNvPr id="580" name="Google Shape;580;p72"/>
          <p:cNvSpPr/>
          <p:nvPr/>
        </p:nvSpPr>
        <p:spPr>
          <a:xfrm>
            <a:off x="-1580450" y="755225"/>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81" name="Google Shape;581;p72"/>
          <p:cNvSpPr/>
          <p:nvPr/>
        </p:nvSpPr>
        <p:spPr>
          <a:xfrm rot="10800000">
            <a:off x="2460975" y="745412"/>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582" name="Google Shape;582;p72"/>
          <p:cNvPicPr preferRelativeResize="0"/>
          <p:nvPr/>
        </p:nvPicPr>
        <p:blipFill rotWithShape="1">
          <a:blip r:embed="rId3">
            <a:alphaModFix/>
          </a:blip>
          <a:srcRect r="83607"/>
          <a:stretch/>
        </p:blipFill>
        <p:spPr>
          <a:xfrm>
            <a:off x="-2677620" y="458525"/>
            <a:ext cx="975676" cy="948075"/>
          </a:xfrm>
          <a:prstGeom prst="rect">
            <a:avLst/>
          </a:prstGeom>
          <a:noFill/>
          <a:ln>
            <a:noFill/>
          </a:ln>
        </p:spPr>
      </p:pic>
      <p:pic>
        <p:nvPicPr>
          <p:cNvPr id="583" name="Google Shape;583;p72"/>
          <p:cNvPicPr preferRelativeResize="0"/>
          <p:nvPr/>
        </p:nvPicPr>
        <p:blipFill rotWithShape="1">
          <a:blip r:embed="rId3">
            <a:alphaModFix/>
          </a:blip>
          <a:srcRect r="83607"/>
          <a:stretch/>
        </p:blipFill>
        <p:spPr>
          <a:xfrm>
            <a:off x="-2677620" y="1050450"/>
            <a:ext cx="975676" cy="948075"/>
          </a:xfrm>
          <a:prstGeom prst="rect">
            <a:avLst/>
          </a:prstGeom>
          <a:noFill/>
          <a:ln>
            <a:noFill/>
          </a:ln>
        </p:spPr>
      </p:pic>
      <p:pic>
        <p:nvPicPr>
          <p:cNvPr id="584" name="Google Shape;584;p72"/>
          <p:cNvPicPr preferRelativeResize="0"/>
          <p:nvPr/>
        </p:nvPicPr>
        <p:blipFill rotWithShape="1">
          <a:blip r:embed="rId3">
            <a:alphaModFix/>
          </a:blip>
          <a:srcRect r="83607"/>
          <a:stretch/>
        </p:blipFill>
        <p:spPr>
          <a:xfrm>
            <a:off x="-2677620" y="1707850"/>
            <a:ext cx="975676" cy="948075"/>
          </a:xfrm>
          <a:prstGeom prst="rect">
            <a:avLst/>
          </a:prstGeom>
          <a:noFill/>
          <a:ln>
            <a:noFill/>
          </a:ln>
        </p:spPr>
      </p:pic>
      <p:pic>
        <p:nvPicPr>
          <p:cNvPr id="585" name="Google Shape;585;p72"/>
          <p:cNvPicPr preferRelativeResize="0"/>
          <p:nvPr/>
        </p:nvPicPr>
        <p:blipFill rotWithShape="1">
          <a:blip r:embed="rId3">
            <a:alphaModFix/>
          </a:blip>
          <a:srcRect r="83607"/>
          <a:stretch/>
        </p:blipFill>
        <p:spPr>
          <a:xfrm>
            <a:off x="-2677620" y="2309150"/>
            <a:ext cx="975676" cy="948075"/>
          </a:xfrm>
          <a:prstGeom prst="rect">
            <a:avLst/>
          </a:prstGeom>
          <a:noFill/>
          <a:ln>
            <a:noFill/>
          </a:ln>
        </p:spPr>
      </p:pic>
      <p:pic>
        <p:nvPicPr>
          <p:cNvPr id="586" name="Google Shape;586;p72"/>
          <p:cNvPicPr preferRelativeResize="0"/>
          <p:nvPr/>
        </p:nvPicPr>
        <p:blipFill rotWithShape="1">
          <a:blip r:embed="rId3">
            <a:alphaModFix/>
          </a:blip>
          <a:srcRect r="83607"/>
          <a:stretch/>
        </p:blipFill>
        <p:spPr>
          <a:xfrm>
            <a:off x="-2677620" y="2910425"/>
            <a:ext cx="975676" cy="948075"/>
          </a:xfrm>
          <a:prstGeom prst="rect">
            <a:avLst/>
          </a:prstGeom>
          <a:noFill/>
          <a:ln>
            <a:noFill/>
          </a:ln>
        </p:spPr>
      </p:pic>
      <p:pic>
        <p:nvPicPr>
          <p:cNvPr id="587" name="Google Shape;587;p72"/>
          <p:cNvPicPr preferRelativeResize="0"/>
          <p:nvPr/>
        </p:nvPicPr>
        <p:blipFill rotWithShape="1">
          <a:blip r:embed="rId3">
            <a:alphaModFix/>
          </a:blip>
          <a:srcRect r="83607"/>
          <a:stretch/>
        </p:blipFill>
        <p:spPr>
          <a:xfrm>
            <a:off x="-2677620" y="3567850"/>
            <a:ext cx="975676" cy="948075"/>
          </a:xfrm>
          <a:prstGeom prst="rect">
            <a:avLst/>
          </a:prstGeom>
          <a:noFill/>
          <a:ln>
            <a:noFill/>
          </a:ln>
        </p:spPr>
      </p:pic>
      <p:pic>
        <p:nvPicPr>
          <p:cNvPr id="588" name="Google Shape;588;p72"/>
          <p:cNvPicPr preferRelativeResize="0"/>
          <p:nvPr/>
        </p:nvPicPr>
        <p:blipFill rotWithShape="1">
          <a:blip r:embed="rId3">
            <a:alphaModFix/>
          </a:blip>
          <a:srcRect l="75314"/>
          <a:stretch/>
        </p:blipFill>
        <p:spPr>
          <a:xfrm>
            <a:off x="3007977" y="458525"/>
            <a:ext cx="1469249" cy="948075"/>
          </a:xfrm>
          <a:prstGeom prst="rect">
            <a:avLst/>
          </a:prstGeom>
          <a:noFill/>
          <a:ln>
            <a:noFill/>
          </a:ln>
        </p:spPr>
      </p:pic>
      <p:pic>
        <p:nvPicPr>
          <p:cNvPr id="589" name="Google Shape;589;p72"/>
          <p:cNvPicPr preferRelativeResize="0"/>
          <p:nvPr/>
        </p:nvPicPr>
        <p:blipFill rotWithShape="1">
          <a:blip r:embed="rId3">
            <a:alphaModFix/>
          </a:blip>
          <a:srcRect l="75314"/>
          <a:stretch/>
        </p:blipFill>
        <p:spPr>
          <a:xfrm>
            <a:off x="3007977" y="1050450"/>
            <a:ext cx="1469249" cy="948075"/>
          </a:xfrm>
          <a:prstGeom prst="rect">
            <a:avLst/>
          </a:prstGeom>
          <a:noFill/>
          <a:ln>
            <a:noFill/>
          </a:ln>
        </p:spPr>
      </p:pic>
      <p:pic>
        <p:nvPicPr>
          <p:cNvPr id="590" name="Google Shape;590;p72"/>
          <p:cNvPicPr preferRelativeResize="0"/>
          <p:nvPr/>
        </p:nvPicPr>
        <p:blipFill rotWithShape="1">
          <a:blip r:embed="rId3">
            <a:alphaModFix/>
          </a:blip>
          <a:srcRect l="75314"/>
          <a:stretch/>
        </p:blipFill>
        <p:spPr>
          <a:xfrm>
            <a:off x="3059477" y="1707850"/>
            <a:ext cx="1469249" cy="948075"/>
          </a:xfrm>
          <a:prstGeom prst="rect">
            <a:avLst/>
          </a:prstGeom>
          <a:noFill/>
          <a:ln>
            <a:noFill/>
          </a:ln>
        </p:spPr>
      </p:pic>
      <p:pic>
        <p:nvPicPr>
          <p:cNvPr id="591" name="Google Shape;591;p72"/>
          <p:cNvPicPr preferRelativeResize="0"/>
          <p:nvPr/>
        </p:nvPicPr>
        <p:blipFill rotWithShape="1">
          <a:blip r:embed="rId3">
            <a:alphaModFix/>
          </a:blip>
          <a:srcRect l="75314"/>
          <a:stretch/>
        </p:blipFill>
        <p:spPr>
          <a:xfrm>
            <a:off x="3059477" y="2309150"/>
            <a:ext cx="1469249" cy="948075"/>
          </a:xfrm>
          <a:prstGeom prst="rect">
            <a:avLst/>
          </a:prstGeom>
          <a:noFill/>
          <a:ln>
            <a:noFill/>
          </a:ln>
        </p:spPr>
      </p:pic>
      <p:pic>
        <p:nvPicPr>
          <p:cNvPr id="592" name="Google Shape;592;p72"/>
          <p:cNvPicPr preferRelativeResize="0"/>
          <p:nvPr/>
        </p:nvPicPr>
        <p:blipFill rotWithShape="1">
          <a:blip r:embed="rId3">
            <a:alphaModFix/>
          </a:blip>
          <a:srcRect l="75314"/>
          <a:stretch/>
        </p:blipFill>
        <p:spPr>
          <a:xfrm>
            <a:off x="3059477" y="2910425"/>
            <a:ext cx="1469249" cy="948075"/>
          </a:xfrm>
          <a:prstGeom prst="rect">
            <a:avLst/>
          </a:prstGeom>
          <a:noFill/>
          <a:ln>
            <a:noFill/>
          </a:ln>
        </p:spPr>
      </p:pic>
      <p:pic>
        <p:nvPicPr>
          <p:cNvPr id="593" name="Google Shape;593;p72"/>
          <p:cNvPicPr preferRelativeResize="0"/>
          <p:nvPr/>
        </p:nvPicPr>
        <p:blipFill rotWithShape="1">
          <a:blip r:embed="rId3">
            <a:alphaModFix/>
          </a:blip>
          <a:srcRect l="75314"/>
          <a:stretch/>
        </p:blipFill>
        <p:spPr>
          <a:xfrm>
            <a:off x="3059477" y="3567850"/>
            <a:ext cx="1469249" cy="948075"/>
          </a:xfrm>
          <a:prstGeom prst="rect">
            <a:avLst/>
          </a:prstGeom>
          <a:noFill/>
          <a:ln>
            <a:noFill/>
          </a:ln>
        </p:spPr>
      </p:pic>
      <p:sp>
        <p:nvSpPr>
          <p:cNvPr id="594" name="Google Shape;594;p72"/>
          <p:cNvSpPr txBox="1"/>
          <p:nvPr/>
        </p:nvSpPr>
        <p:spPr>
          <a:xfrm>
            <a:off x="-2258450" y="4327825"/>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595" name="Google Shape;595;p72"/>
          <p:cNvSpPr txBox="1"/>
          <p:nvPr/>
        </p:nvSpPr>
        <p:spPr>
          <a:xfrm>
            <a:off x="3007975" y="4327825"/>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596" name="Google Shape;596;p72"/>
          <p:cNvSpPr/>
          <p:nvPr/>
        </p:nvSpPr>
        <p:spPr>
          <a:xfrm rot="10800000">
            <a:off x="4477225" y="1141900"/>
            <a:ext cx="477000" cy="3032400"/>
          </a:xfrm>
          <a:prstGeom prst="rightBrace">
            <a:avLst>
              <a:gd name="adj1" fmla="val 50000"/>
              <a:gd name="adj2" fmla="val 6582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97" name="Google Shape;597;p72"/>
          <p:cNvSpPr txBox="1"/>
          <p:nvPr/>
        </p:nvSpPr>
        <p:spPr>
          <a:xfrm>
            <a:off x="4826850" y="1050450"/>
            <a:ext cx="3694500" cy="31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(document_id, score)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598" name="Google Shape;598;p72"/>
          <p:cNvSpPr/>
          <p:nvPr/>
        </p:nvSpPr>
        <p:spPr>
          <a:xfrm>
            <a:off x="1927725" y="4159775"/>
            <a:ext cx="4784100" cy="537600"/>
          </a:xfrm>
          <a:prstGeom prst="rect">
            <a:avLst/>
          </a:prstGeom>
          <a:solidFill>
            <a:srgbClr val="611B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CN" b="1">
                <a:solidFill>
                  <a:srgbClr val="FFFFFF"/>
                </a:solidFill>
                <a:latin typeface="Source Sans Pro"/>
                <a:ea typeface="Source Sans Pro"/>
                <a:cs typeface="Source Sans Pro"/>
                <a:sym typeface="Source Sans Pro"/>
              </a:rPr>
              <a:t>A user </a:t>
            </a:r>
            <a:r>
              <a:rPr lang="zh-CN" b="1" i="1">
                <a:solidFill>
                  <a:srgbClr val="FFFFFF"/>
                </a:solidFill>
                <a:latin typeface="Source Sans Pro"/>
                <a:ea typeface="Source Sans Pro"/>
                <a:cs typeface="Source Sans Pro"/>
                <a:sym typeface="Source Sans Pro"/>
              </a:rPr>
              <a:t>could</a:t>
            </a:r>
            <a:r>
              <a:rPr lang="zh-CN" b="1">
                <a:solidFill>
                  <a:srgbClr val="FFFFFF"/>
                </a:solidFill>
                <a:latin typeface="Source Sans Pro"/>
                <a:ea typeface="Source Sans Pro"/>
                <a:cs typeface="Source Sans Pro"/>
                <a:sym typeface="Source Sans Pro"/>
              </a:rPr>
              <a:t> assess if these result pages are good/bad…</a:t>
            </a:r>
            <a:endParaRPr b="1">
              <a:solidFill>
                <a:srgbClr val="FFFFFF"/>
              </a:solidFill>
              <a:latin typeface="Source Sans Pro"/>
              <a:ea typeface="Source Sans Pro"/>
              <a:cs typeface="Source Sans Pro"/>
              <a:sym typeface="Source Sans Pro"/>
            </a:endParaRPr>
          </a:p>
        </p:txBody>
      </p:sp>
      <p:grpSp>
        <p:nvGrpSpPr>
          <p:cNvPr id="599" name="Google Shape;599;p72"/>
          <p:cNvGrpSpPr/>
          <p:nvPr/>
        </p:nvGrpSpPr>
        <p:grpSpPr>
          <a:xfrm>
            <a:off x="7100898" y="1406594"/>
            <a:ext cx="2119469" cy="1903472"/>
            <a:chOff x="3382375" y="-2192723"/>
            <a:chExt cx="1701974" cy="1528525"/>
          </a:xfrm>
        </p:grpSpPr>
        <p:pic>
          <p:nvPicPr>
            <p:cNvPr id="600" name="Google Shape;600;p72"/>
            <p:cNvPicPr preferRelativeResize="0"/>
            <p:nvPr/>
          </p:nvPicPr>
          <p:blipFill rotWithShape="1">
            <a:blip r:embed="rId4">
              <a:alphaModFix/>
            </a:blip>
            <a:srcRect t="26305" b="86730"/>
            <a:stretch/>
          </p:blipFill>
          <p:spPr>
            <a:xfrm rot="10800000" flipH="1">
              <a:off x="3382375" y="-2192723"/>
              <a:ext cx="1701974" cy="263849"/>
            </a:xfrm>
            <a:prstGeom prst="rect">
              <a:avLst/>
            </a:prstGeom>
            <a:noFill/>
            <a:ln>
              <a:noFill/>
            </a:ln>
          </p:spPr>
        </p:pic>
        <p:pic>
          <p:nvPicPr>
            <p:cNvPr id="601" name="Google Shape;601;p72"/>
            <p:cNvPicPr preferRelativeResize="0"/>
            <p:nvPr/>
          </p:nvPicPr>
          <p:blipFill rotWithShape="1">
            <a:blip r:embed="rId5">
              <a:alphaModFix/>
            </a:blip>
            <a:srcRect t="21781" b="58888"/>
            <a:stretch/>
          </p:blipFill>
          <p:spPr>
            <a:xfrm>
              <a:off x="3382375" y="-1928874"/>
              <a:ext cx="1701974" cy="391224"/>
            </a:xfrm>
            <a:prstGeom prst="rect">
              <a:avLst/>
            </a:prstGeom>
            <a:noFill/>
            <a:ln>
              <a:noFill/>
            </a:ln>
          </p:spPr>
        </p:pic>
        <p:pic>
          <p:nvPicPr>
            <p:cNvPr id="602" name="Google Shape;602;p72"/>
            <p:cNvPicPr preferRelativeResize="0"/>
            <p:nvPr/>
          </p:nvPicPr>
          <p:blipFill rotWithShape="1">
            <a:blip r:embed="rId6">
              <a:alphaModFix/>
            </a:blip>
            <a:srcRect t="24027" b="32818"/>
            <a:stretch/>
          </p:blipFill>
          <p:spPr>
            <a:xfrm>
              <a:off x="3382375" y="-1537651"/>
              <a:ext cx="1701974" cy="873452"/>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73"/>
          <p:cNvPicPr preferRelativeResize="0"/>
          <p:nvPr/>
        </p:nvPicPr>
        <p:blipFill rotWithShape="1">
          <a:blip r:embed="rId3">
            <a:alphaModFix/>
          </a:blip>
          <a:srcRect l="16708" r="24684"/>
          <a:stretch/>
        </p:blipFill>
        <p:spPr>
          <a:xfrm>
            <a:off x="-1065350" y="2328763"/>
            <a:ext cx="3488225" cy="948075"/>
          </a:xfrm>
          <a:prstGeom prst="rect">
            <a:avLst/>
          </a:prstGeom>
          <a:noFill/>
          <a:ln>
            <a:noFill/>
          </a:ln>
        </p:spPr>
      </p:pic>
      <p:sp>
        <p:nvSpPr>
          <p:cNvPr id="608" name="Google Shape;608;p73"/>
          <p:cNvSpPr/>
          <p:nvPr/>
        </p:nvSpPr>
        <p:spPr>
          <a:xfrm>
            <a:off x="-1580450" y="755225"/>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09" name="Google Shape;609;p73"/>
          <p:cNvSpPr/>
          <p:nvPr/>
        </p:nvSpPr>
        <p:spPr>
          <a:xfrm rot="10800000">
            <a:off x="2460975" y="745412"/>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610" name="Google Shape;610;p73"/>
          <p:cNvPicPr preferRelativeResize="0"/>
          <p:nvPr/>
        </p:nvPicPr>
        <p:blipFill rotWithShape="1">
          <a:blip r:embed="rId3">
            <a:alphaModFix/>
          </a:blip>
          <a:srcRect r="83607"/>
          <a:stretch/>
        </p:blipFill>
        <p:spPr>
          <a:xfrm>
            <a:off x="-2677620" y="458525"/>
            <a:ext cx="975676" cy="948075"/>
          </a:xfrm>
          <a:prstGeom prst="rect">
            <a:avLst/>
          </a:prstGeom>
          <a:noFill/>
          <a:ln>
            <a:noFill/>
          </a:ln>
        </p:spPr>
      </p:pic>
      <p:pic>
        <p:nvPicPr>
          <p:cNvPr id="611" name="Google Shape;611;p73"/>
          <p:cNvPicPr preferRelativeResize="0"/>
          <p:nvPr/>
        </p:nvPicPr>
        <p:blipFill rotWithShape="1">
          <a:blip r:embed="rId3">
            <a:alphaModFix/>
          </a:blip>
          <a:srcRect r="83607"/>
          <a:stretch/>
        </p:blipFill>
        <p:spPr>
          <a:xfrm>
            <a:off x="-2677620" y="1050450"/>
            <a:ext cx="975676" cy="948075"/>
          </a:xfrm>
          <a:prstGeom prst="rect">
            <a:avLst/>
          </a:prstGeom>
          <a:noFill/>
          <a:ln>
            <a:noFill/>
          </a:ln>
        </p:spPr>
      </p:pic>
      <p:pic>
        <p:nvPicPr>
          <p:cNvPr id="612" name="Google Shape;612;p73"/>
          <p:cNvPicPr preferRelativeResize="0"/>
          <p:nvPr/>
        </p:nvPicPr>
        <p:blipFill rotWithShape="1">
          <a:blip r:embed="rId3">
            <a:alphaModFix/>
          </a:blip>
          <a:srcRect r="83607"/>
          <a:stretch/>
        </p:blipFill>
        <p:spPr>
          <a:xfrm>
            <a:off x="-2677620" y="1707850"/>
            <a:ext cx="975676" cy="948075"/>
          </a:xfrm>
          <a:prstGeom prst="rect">
            <a:avLst/>
          </a:prstGeom>
          <a:noFill/>
          <a:ln>
            <a:noFill/>
          </a:ln>
        </p:spPr>
      </p:pic>
      <p:pic>
        <p:nvPicPr>
          <p:cNvPr id="613" name="Google Shape;613;p73"/>
          <p:cNvPicPr preferRelativeResize="0"/>
          <p:nvPr/>
        </p:nvPicPr>
        <p:blipFill rotWithShape="1">
          <a:blip r:embed="rId3">
            <a:alphaModFix/>
          </a:blip>
          <a:srcRect r="83607"/>
          <a:stretch/>
        </p:blipFill>
        <p:spPr>
          <a:xfrm>
            <a:off x="-2677620" y="2309150"/>
            <a:ext cx="975676" cy="948075"/>
          </a:xfrm>
          <a:prstGeom prst="rect">
            <a:avLst/>
          </a:prstGeom>
          <a:noFill/>
          <a:ln>
            <a:noFill/>
          </a:ln>
        </p:spPr>
      </p:pic>
      <p:pic>
        <p:nvPicPr>
          <p:cNvPr id="614" name="Google Shape;614;p73"/>
          <p:cNvPicPr preferRelativeResize="0"/>
          <p:nvPr/>
        </p:nvPicPr>
        <p:blipFill rotWithShape="1">
          <a:blip r:embed="rId3">
            <a:alphaModFix/>
          </a:blip>
          <a:srcRect r="83607"/>
          <a:stretch/>
        </p:blipFill>
        <p:spPr>
          <a:xfrm>
            <a:off x="-2677620" y="2910425"/>
            <a:ext cx="975676" cy="948075"/>
          </a:xfrm>
          <a:prstGeom prst="rect">
            <a:avLst/>
          </a:prstGeom>
          <a:noFill/>
          <a:ln>
            <a:noFill/>
          </a:ln>
        </p:spPr>
      </p:pic>
      <p:pic>
        <p:nvPicPr>
          <p:cNvPr id="615" name="Google Shape;615;p73"/>
          <p:cNvPicPr preferRelativeResize="0"/>
          <p:nvPr/>
        </p:nvPicPr>
        <p:blipFill rotWithShape="1">
          <a:blip r:embed="rId3">
            <a:alphaModFix/>
          </a:blip>
          <a:srcRect r="83607"/>
          <a:stretch/>
        </p:blipFill>
        <p:spPr>
          <a:xfrm>
            <a:off x="-2677620" y="3567850"/>
            <a:ext cx="975676" cy="948075"/>
          </a:xfrm>
          <a:prstGeom prst="rect">
            <a:avLst/>
          </a:prstGeom>
          <a:noFill/>
          <a:ln>
            <a:noFill/>
          </a:ln>
        </p:spPr>
      </p:pic>
      <p:pic>
        <p:nvPicPr>
          <p:cNvPr id="616" name="Google Shape;616;p73"/>
          <p:cNvPicPr preferRelativeResize="0"/>
          <p:nvPr/>
        </p:nvPicPr>
        <p:blipFill rotWithShape="1">
          <a:blip r:embed="rId3">
            <a:alphaModFix/>
          </a:blip>
          <a:srcRect l="75314"/>
          <a:stretch/>
        </p:blipFill>
        <p:spPr>
          <a:xfrm>
            <a:off x="3007977" y="458525"/>
            <a:ext cx="1469249" cy="948075"/>
          </a:xfrm>
          <a:prstGeom prst="rect">
            <a:avLst/>
          </a:prstGeom>
          <a:noFill/>
          <a:ln>
            <a:noFill/>
          </a:ln>
        </p:spPr>
      </p:pic>
      <p:pic>
        <p:nvPicPr>
          <p:cNvPr id="617" name="Google Shape;617;p73"/>
          <p:cNvPicPr preferRelativeResize="0"/>
          <p:nvPr/>
        </p:nvPicPr>
        <p:blipFill rotWithShape="1">
          <a:blip r:embed="rId3">
            <a:alphaModFix/>
          </a:blip>
          <a:srcRect l="75314"/>
          <a:stretch/>
        </p:blipFill>
        <p:spPr>
          <a:xfrm>
            <a:off x="3007977" y="1050450"/>
            <a:ext cx="1469249" cy="948075"/>
          </a:xfrm>
          <a:prstGeom prst="rect">
            <a:avLst/>
          </a:prstGeom>
          <a:noFill/>
          <a:ln>
            <a:noFill/>
          </a:ln>
        </p:spPr>
      </p:pic>
      <p:pic>
        <p:nvPicPr>
          <p:cNvPr id="618" name="Google Shape;618;p73"/>
          <p:cNvPicPr preferRelativeResize="0"/>
          <p:nvPr/>
        </p:nvPicPr>
        <p:blipFill rotWithShape="1">
          <a:blip r:embed="rId3">
            <a:alphaModFix/>
          </a:blip>
          <a:srcRect l="75314"/>
          <a:stretch/>
        </p:blipFill>
        <p:spPr>
          <a:xfrm>
            <a:off x="3059477" y="1707850"/>
            <a:ext cx="1469249" cy="948075"/>
          </a:xfrm>
          <a:prstGeom prst="rect">
            <a:avLst/>
          </a:prstGeom>
          <a:noFill/>
          <a:ln>
            <a:noFill/>
          </a:ln>
        </p:spPr>
      </p:pic>
      <p:pic>
        <p:nvPicPr>
          <p:cNvPr id="619" name="Google Shape;619;p73"/>
          <p:cNvPicPr preferRelativeResize="0"/>
          <p:nvPr/>
        </p:nvPicPr>
        <p:blipFill rotWithShape="1">
          <a:blip r:embed="rId3">
            <a:alphaModFix/>
          </a:blip>
          <a:srcRect l="75314"/>
          <a:stretch/>
        </p:blipFill>
        <p:spPr>
          <a:xfrm>
            <a:off x="3059477" y="2309150"/>
            <a:ext cx="1469249" cy="948075"/>
          </a:xfrm>
          <a:prstGeom prst="rect">
            <a:avLst/>
          </a:prstGeom>
          <a:noFill/>
          <a:ln>
            <a:noFill/>
          </a:ln>
        </p:spPr>
      </p:pic>
      <p:pic>
        <p:nvPicPr>
          <p:cNvPr id="620" name="Google Shape;620;p73"/>
          <p:cNvPicPr preferRelativeResize="0"/>
          <p:nvPr/>
        </p:nvPicPr>
        <p:blipFill rotWithShape="1">
          <a:blip r:embed="rId3">
            <a:alphaModFix/>
          </a:blip>
          <a:srcRect l="75314"/>
          <a:stretch/>
        </p:blipFill>
        <p:spPr>
          <a:xfrm>
            <a:off x="3059477" y="2910425"/>
            <a:ext cx="1469249" cy="948075"/>
          </a:xfrm>
          <a:prstGeom prst="rect">
            <a:avLst/>
          </a:prstGeom>
          <a:noFill/>
          <a:ln>
            <a:noFill/>
          </a:ln>
        </p:spPr>
      </p:pic>
      <p:pic>
        <p:nvPicPr>
          <p:cNvPr id="621" name="Google Shape;621;p73"/>
          <p:cNvPicPr preferRelativeResize="0"/>
          <p:nvPr/>
        </p:nvPicPr>
        <p:blipFill rotWithShape="1">
          <a:blip r:embed="rId3">
            <a:alphaModFix/>
          </a:blip>
          <a:srcRect l="75314"/>
          <a:stretch/>
        </p:blipFill>
        <p:spPr>
          <a:xfrm>
            <a:off x="3059477" y="3567850"/>
            <a:ext cx="1469249" cy="948075"/>
          </a:xfrm>
          <a:prstGeom prst="rect">
            <a:avLst/>
          </a:prstGeom>
          <a:noFill/>
          <a:ln>
            <a:noFill/>
          </a:ln>
        </p:spPr>
      </p:pic>
      <p:sp>
        <p:nvSpPr>
          <p:cNvPr id="622" name="Google Shape;622;p73"/>
          <p:cNvSpPr txBox="1"/>
          <p:nvPr/>
        </p:nvSpPr>
        <p:spPr>
          <a:xfrm>
            <a:off x="-2258450" y="4327825"/>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23" name="Google Shape;623;p73"/>
          <p:cNvSpPr txBox="1"/>
          <p:nvPr/>
        </p:nvSpPr>
        <p:spPr>
          <a:xfrm>
            <a:off x="3007975" y="4327825"/>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24" name="Google Shape;624;p73"/>
          <p:cNvSpPr/>
          <p:nvPr/>
        </p:nvSpPr>
        <p:spPr>
          <a:xfrm rot="10800000">
            <a:off x="4477225" y="1141900"/>
            <a:ext cx="477000" cy="3032400"/>
          </a:xfrm>
          <a:prstGeom prst="rightBrace">
            <a:avLst>
              <a:gd name="adj1" fmla="val 50000"/>
              <a:gd name="adj2" fmla="val 6582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25" name="Google Shape;625;p73"/>
          <p:cNvSpPr txBox="1"/>
          <p:nvPr/>
        </p:nvSpPr>
        <p:spPr>
          <a:xfrm>
            <a:off x="4826850" y="1050450"/>
            <a:ext cx="3694500" cy="31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i="1">
              <a:solidFill>
                <a:srgbClr val="CC0000"/>
              </a:solidFill>
              <a:latin typeface="Source Sans Pro"/>
              <a:ea typeface="Source Sans Pro"/>
              <a:cs typeface="Source Sans Pro"/>
              <a:sym typeface="Source Sans Pro"/>
            </a:endParaRPr>
          </a:p>
          <a:p>
            <a:pPr marL="0" lvl="0" indent="0" algn="l" rtl="0">
              <a:spcBef>
                <a:spcPts val="0"/>
              </a:spcBef>
              <a:spcAft>
                <a:spcPts val="0"/>
              </a:spcAft>
              <a:buNone/>
            </a:pPr>
            <a:r>
              <a:rPr lang="zh-CN" sz="1800" b="1">
                <a:solidFill>
                  <a:srgbClr val="6AA84F"/>
                </a:solidFill>
                <a:latin typeface="Source Sans Pro"/>
                <a:ea typeface="Source Sans Pro"/>
                <a:cs typeface="Source Sans Pro"/>
                <a:sym typeface="Source Sans Pro"/>
              </a:rPr>
              <a:t>(document_id, score) +</a:t>
            </a:r>
            <a:endParaRPr sz="1800" b="1">
              <a:solidFill>
                <a:srgbClr val="6AA84F"/>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b="1">
                <a:solidFill>
                  <a:srgbClr val="6AA84F"/>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b="1">
                <a:solidFill>
                  <a:srgbClr val="6AA84F"/>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i="1">
              <a:solidFill>
                <a:srgbClr val="CC0000"/>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i="1">
              <a:solidFill>
                <a:srgbClr val="CC0000"/>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b="1">
                <a:solidFill>
                  <a:srgbClr val="6AA84F"/>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26" name="Google Shape;626;p73"/>
          <p:cNvSpPr/>
          <p:nvPr/>
        </p:nvSpPr>
        <p:spPr>
          <a:xfrm>
            <a:off x="1927725" y="4159775"/>
            <a:ext cx="4784100" cy="537600"/>
          </a:xfrm>
          <a:prstGeom prst="rect">
            <a:avLst/>
          </a:prstGeom>
          <a:solidFill>
            <a:srgbClr val="611B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CN" b="1">
                <a:solidFill>
                  <a:srgbClr val="FFFFFF"/>
                </a:solidFill>
                <a:latin typeface="Source Sans Pro"/>
                <a:ea typeface="Source Sans Pro"/>
                <a:cs typeface="Source Sans Pro"/>
                <a:sym typeface="Source Sans Pro"/>
              </a:rPr>
              <a:t>For a </a:t>
            </a:r>
            <a:r>
              <a:rPr lang="zh-CN" b="1" i="1">
                <a:solidFill>
                  <a:srgbClr val="FFFFFF"/>
                </a:solidFill>
                <a:latin typeface="Source Sans Pro"/>
                <a:ea typeface="Source Sans Pro"/>
                <a:cs typeface="Source Sans Pro"/>
                <a:sym typeface="Source Sans Pro"/>
              </a:rPr>
              <a:t>reusable</a:t>
            </a:r>
            <a:r>
              <a:rPr lang="zh-CN" b="1">
                <a:solidFill>
                  <a:srgbClr val="FFFFFF"/>
                </a:solidFill>
                <a:latin typeface="Source Sans Pro"/>
                <a:ea typeface="Source Sans Pro"/>
                <a:cs typeface="Source Sans Pro"/>
                <a:sym typeface="Source Sans Pro"/>
              </a:rPr>
              <a:t> evaluation</a:t>
            </a:r>
            <a:endParaRPr b="1">
              <a:solidFill>
                <a:srgbClr val="FFFFFF"/>
              </a:solidFill>
              <a:latin typeface="Source Sans Pro"/>
              <a:ea typeface="Source Sans Pro"/>
              <a:cs typeface="Source Sans Pro"/>
              <a:sym typeface="Source Sans Pr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74"/>
          <p:cNvPicPr preferRelativeResize="0"/>
          <p:nvPr/>
        </p:nvPicPr>
        <p:blipFill rotWithShape="1">
          <a:blip r:embed="rId3">
            <a:alphaModFix/>
          </a:blip>
          <a:srcRect l="16708" r="24684"/>
          <a:stretch/>
        </p:blipFill>
        <p:spPr>
          <a:xfrm>
            <a:off x="-1065350" y="2328763"/>
            <a:ext cx="3488225" cy="948075"/>
          </a:xfrm>
          <a:prstGeom prst="rect">
            <a:avLst/>
          </a:prstGeom>
          <a:noFill/>
          <a:ln>
            <a:noFill/>
          </a:ln>
        </p:spPr>
      </p:pic>
      <p:sp>
        <p:nvSpPr>
          <p:cNvPr id="632" name="Google Shape;632;p74"/>
          <p:cNvSpPr/>
          <p:nvPr/>
        </p:nvSpPr>
        <p:spPr>
          <a:xfrm>
            <a:off x="-1580450" y="755225"/>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33" name="Google Shape;633;p74"/>
          <p:cNvSpPr/>
          <p:nvPr/>
        </p:nvSpPr>
        <p:spPr>
          <a:xfrm rot="10800000">
            <a:off x="2460975" y="745412"/>
            <a:ext cx="477000" cy="411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634" name="Google Shape;634;p74"/>
          <p:cNvPicPr preferRelativeResize="0"/>
          <p:nvPr/>
        </p:nvPicPr>
        <p:blipFill rotWithShape="1">
          <a:blip r:embed="rId3">
            <a:alphaModFix/>
          </a:blip>
          <a:srcRect r="83607"/>
          <a:stretch/>
        </p:blipFill>
        <p:spPr>
          <a:xfrm>
            <a:off x="-2677620" y="458525"/>
            <a:ext cx="975676" cy="948075"/>
          </a:xfrm>
          <a:prstGeom prst="rect">
            <a:avLst/>
          </a:prstGeom>
          <a:noFill/>
          <a:ln>
            <a:noFill/>
          </a:ln>
        </p:spPr>
      </p:pic>
      <p:pic>
        <p:nvPicPr>
          <p:cNvPr id="635" name="Google Shape;635;p74"/>
          <p:cNvPicPr preferRelativeResize="0"/>
          <p:nvPr/>
        </p:nvPicPr>
        <p:blipFill rotWithShape="1">
          <a:blip r:embed="rId3">
            <a:alphaModFix/>
          </a:blip>
          <a:srcRect r="83607"/>
          <a:stretch/>
        </p:blipFill>
        <p:spPr>
          <a:xfrm>
            <a:off x="-2677620" y="1050450"/>
            <a:ext cx="975676" cy="948075"/>
          </a:xfrm>
          <a:prstGeom prst="rect">
            <a:avLst/>
          </a:prstGeom>
          <a:noFill/>
          <a:ln>
            <a:noFill/>
          </a:ln>
        </p:spPr>
      </p:pic>
      <p:pic>
        <p:nvPicPr>
          <p:cNvPr id="636" name="Google Shape;636;p74"/>
          <p:cNvPicPr preferRelativeResize="0"/>
          <p:nvPr/>
        </p:nvPicPr>
        <p:blipFill rotWithShape="1">
          <a:blip r:embed="rId3">
            <a:alphaModFix/>
          </a:blip>
          <a:srcRect r="83607"/>
          <a:stretch/>
        </p:blipFill>
        <p:spPr>
          <a:xfrm>
            <a:off x="-2677620" y="1707850"/>
            <a:ext cx="975676" cy="948075"/>
          </a:xfrm>
          <a:prstGeom prst="rect">
            <a:avLst/>
          </a:prstGeom>
          <a:noFill/>
          <a:ln>
            <a:noFill/>
          </a:ln>
        </p:spPr>
      </p:pic>
      <p:pic>
        <p:nvPicPr>
          <p:cNvPr id="637" name="Google Shape;637;p74"/>
          <p:cNvPicPr preferRelativeResize="0"/>
          <p:nvPr/>
        </p:nvPicPr>
        <p:blipFill rotWithShape="1">
          <a:blip r:embed="rId3">
            <a:alphaModFix/>
          </a:blip>
          <a:srcRect r="83607"/>
          <a:stretch/>
        </p:blipFill>
        <p:spPr>
          <a:xfrm>
            <a:off x="-2677620" y="2309150"/>
            <a:ext cx="975676" cy="948075"/>
          </a:xfrm>
          <a:prstGeom prst="rect">
            <a:avLst/>
          </a:prstGeom>
          <a:noFill/>
          <a:ln>
            <a:noFill/>
          </a:ln>
        </p:spPr>
      </p:pic>
      <p:pic>
        <p:nvPicPr>
          <p:cNvPr id="638" name="Google Shape;638;p74"/>
          <p:cNvPicPr preferRelativeResize="0"/>
          <p:nvPr/>
        </p:nvPicPr>
        <p:blipFill rotWithShape="1">
          <a:blip r:embed="rId3">
            <a:alphaModFix/>
          </a:blip>
          <a:srcRect r="83607"/>
          <a:stretch/>
        </p:blipFill>
        <p:spPr>
          <a:xfrm>
            <a:off x="-2677620" y="2910425"/>
            <a:ext cx="975676" cy="948075"/>
          </a:xfrm>
          <a:prstGeom prst="rect">
            <a:avLst/>
          </a:prstGeom>
          <a:noFill/>
          <a:ln>
            <a:noFill/>
          </a:ln>
        </p:spPr>
      </p:pic>
      <p:pic>
        <p:nvPicPr>
          <p:cNvPr id="639" name="Google Shape;639;p74"/>
          <p:cNvPicPr preferRelativeResize="0"/>
          <p:nvPr/>
        </p:nvPicPr>
        <p:blipFill rotWithShape="1">
          <a:blip r:embed="rId3">
            <a:alphaModFix/>
          </a:blip>
          <a:srcRect r="83607"/>
          <a:stretch/>
        </p:blipFill>
        <p:spPr>
          <a:xfrm>
            <a:off x="-2677620" y="3567850"/>
            <a:ext cx="975676" cy="948075"/>
          </a:xfrm>
          <a:prstGeom prst="rect">
            <a:avLst/>
          </a:prstGeom>
          <a:noFill/>
          <a:ln>
            <a:noFill/>
          </a:ln>
        </p:spPr>
      </p:pic>
      <p:pic>
        <p:nvPicPr>
          <p:cNvPr id="640" name="Google Shape;640;p74"/>
          <p:cNvPicPr preferRelativeResize="0"/>
          <p:nvPr/>
        </p:nvPicPr>
        <p:blipFill rotWithShape="1">
          <a:blip r:embed="rId3">
            <a:alphaModFix/>
          </a:blip>
          <a:srcRect l="75314"/>
          <a:stretch/>
        </p:blipFill>
        <p:spPr>
          <a:xfrm>
            <a:off x="3007977" y="458525"/>
            <a:ext cx="1469249" cy="948075"/>
          </a:xfrm>
          <a:prstGeom prst="rect">
            <a:avLst/>
          </a:prstGeom>
          <a:noFill/>
          <a:ln>
            <a:noFill/>
          </a:ln>
        </p:spPr>
      </p:pic>
      <p:pic>
        <p:nvPicPr>
          <p:cNvPr id="641" name="Google Shape;641;p74"/>
          <p:cNvPicPr preferRelativeResize="0"/>
          <p:nvPr/>
        </p:nvPicPr>
        <p:blipFill rotWithShape="1">
          <a:blip r:embed="rId3">
            <a:alphaModFix/>
          </a:blip>
          <a:srcRect l="75314"/>
          <a:stretch/>
        </p:blipFill>
        <p:spPr>
          <a:xfrm>
            <a:off x="3007977" y="1050450"/>
            <a:ext cx="1469249" cy="948075"/>
          </a:xfrm>
          <a:prstGeom prst="rect">
            <a:avLst/>
          </a:prstGeom>
          <a:noFill/>
          <a:ln>
            <a:noFill/>
          </a:ln>
        </p:spPr>
      </p:pic>
      <p:pic>
        <p:nvPicPr>
          <p:cNvPr id="642" name="Google Shape;642;p74"/>
          <p:cNvPicPr preferRelativeResize="0"/>
          <p:nvPr/>
        </p:nvPicPr>
        <p:blipFill rotWithShape="1">
          <a:blip r:embed="rId3">
            <a:alphaModFix/>
          </a:blip>
          <a:srcRect l="75314"/>
          <a:stretch/>
        </p:blipFill>
        <p:spPr>
          <a:xfrm>
            <a:off x="3059477" y="1707850"/>
            <a:ext cx="1469249" cy="948075"/>
          </a:xfrm>
          <a:prstGeom prst="rect">
            <a:avLst/>
          </a:prstGeom>
          <a:noFill/>
          <a:ln>
            <a:noFill/>
          </a:ln>
        </p:spPr>
      </p:pic>
      <p:pic>
        <p:nvPicPr>
          <p:cNvPr id="643" name="Google Shape;643;p74"/>
          <p:cNvPicPr preferRelativeResize="0"/>
          <p:nvPr/>
        </p:nvPicPr>
        <p:blipFill rotWithShape="1">
          <a:blip r:embed="rId3">
            <a:alphaModFix/>
          </a:blip>
          <a:srcRect l="75314"/>
          <a:stretch/>
        </p:blipFill>
        <p:spPr>
          <a:xfrm>
            <a:off x="3059477" y="2309150"/>
            <a:ext cx="1469249" cy="948075"/>
          </a:xfrm>
          <a:prstGeom prst="rect">
            <a:avLst/>
          </a:prstGeom>
          <a:noFill/>
          <a:ln>
            <a:noFill/>
          </a:ln>
        </p:spPr>
      </p:pic>
      <p:pic>
        <p:nvPicPr>
          <p:cNvPr id="644" name="Google Shape;644;p74"/>
          <p:cNvPicPr preferRelativeResize="0"/>
          <p:nvPr/>
        </p:nvPicPr>
        <p:blipFill rotWithShape="1">
          <a:blip r:embed="rId3">
            <a:alphaModFix/>
          </a:blip>
          <a:srcRect l="75314"/>
          <a:stretch/>
        </p:blipFill>
        <p:spPr>
          <a:xfrm>
            <a:off x="3059477" y="2910425"/>
            <a:ext cx="1469249" cy="948075"/>
          </a:xfrm>
          <a:prstGeom prst="rect">
            <a:avLst/>
          </a:prstGeom>
          <a:noFill/>
          <a:ln>
            <a:noFill/>
          </a:ln>
        </p:spPr>
      </p:pic>
      <p:pic>
        <p:nvPicPr>
          <p:cNvPr id="645" name="Google Shape;645;p74"/>
          <p:cNvPicPr preferRelativeResize="0"/>
          <p:nvPr/>
        </p:nvPicPr>
        <p:blipFill rotWithShape="1">
          <a:blip r:embed="rId3">
            <a:alphaModFix/>
          </a:blip>
          <a:srcRect l="75314"/>
          <a:stretch/>
        </p:blipFill>
        <p:spPr>
          <a:xfrm>
            <a:off x="3059477" y="3567850"/>
            <a:ext cx="1469249" cy="948075"/>
          </a:xfrm>
          <a:prstGeom prst="rect">
            <a:avLst/>
          </a:prstGeom>
          <a:noFill/>
          <a:ln>
            <a:noFill/>
          </a:ln>
        </p:spPr>
      </p:pic>
      <p:sp>
        <p:nvSpPr>
          <p:cNvPr id="646" name="Google Shape;646;p74"/>
          <p:cNvSpPr txBox="1"/>
          <p:nvPr/>
        </p:nvSpPr>
        <p:spPr>
          <a:xfrm>
            <a:off x="-2258450" y="4327825"/>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47" name="Google Shape;647;p74"/>
          <p:cNvSpPr txBox="1"/>
          <p:nvPr/>
        </p:nvSpPr>
        <p:spPr>
          <a:xfrm>
            <a:off x="3007975" y="4327825"/>
            <a:ext cx="5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48" name="Google Shape;648;p74"/>
          <p:cNvSpPr/>
          <p:nvPr/>
        </p:nvSpPr>
        <p:spPr>
          <a:xfrm rot="10800000">
            <a:off x="4477225" y="1141900"/>
            <a:ext cx="477000" cy="3032400"/>
          </a:xfrm>
          <a:prstGeom prst="rightBrace">
            <a:avLst>
              <a:gd name="adj1" fmla="val 50000"/>
              <a:gd name="adj2" fmla="val 6582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49" name="Google Shape;649;p74"/>
          <p:cNvSpPr txBox="1"/>
          <p:nvPr/>
        </p:nvSpPr>
        <p:spPr>
          <a:xfrm>
            <a:off x="4826850" y="1050450"/>
            <a:ext cx="3694500" cy="31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i="1">
              <a:solidFill>
                <a:srgbClr val="CC0000"/>
              </a:solidFill>
              <a:latin typeface="Source Sans Pro"/>
              <a:ea typeface="Source Sans Pro"/>
              <a:cs typeface="Source Sans Pro"/>
              <a:sym typeface="Source Sans Pro"/>
            </a:endParaRPr>
          </a:p>
          <a:p>
            <a:pPr marL="0" lvl="0" indent="0" algn="l" rtl="0">
              <a:spcBef>
                <a:spcPts val="0"/>
              </a:spcBef>
              <a:spcAft>
                <a:spcPts val="0"/>
              </a:spcAft>
              <a:buNone/>
            </a:pPr>
            <a:r>
              <a:rPr lang="zh-CN" sz="1800" b="1">
                <a:solidFill>
                  <a:srgbClr val="6AA84F"/>
                </a:solidFill>
                <a:latin typeface="Source Sans Pro"/>
                <a:ea typeface="Source Sans Pro"/>
                <a:cs typeface="Source Sans Pro"/>
                <a:sym typeface="Source Sans Pro"/>
              </a:rPr>
              <a:t>(document_id, score) +</a:t>
            </a:r>
            <a:endParaRPr sz="1800" b="1">
              <a:solidFill>
                <a:srgbClr val="6AA84F"/>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b="1">
                <a:solidFill>
                  <a:srgbClr val="6AA84F"/>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b="1">
                <a:solidFill>
                  <a:srgbClr val="6AA84F"/>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i="1">
              <a:solidFill>
                <a:srgbClr val="CC0000"/>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i="1">
              <a:solidFill>
                <a:srgbClr val="CC0000"/>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b="1">
                <a:solidFill>
                  <a:srgbClr val="6AA84F"/>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i="1">
                <a:solidFill>
                  <a:srgbClr val="CC0000"/>
                </a:solidFill>
                <a:latin typeface="Source Sans Pro"/>
                <a:ea typeface="Source Sans Pro"/>
                <a:cs typeface="Source Sans Pro"/>
                <a:sym typeface="Source Sans Pro"/>
              </a:rPr>
              <a:t>(document_id, score) -</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650" name="Google Shape;650;p74"/>
          <p:cNvSpPr/>
          <p:nvPr/>
        </p:nvSpPr>
        <p:spPr>
          <a:xfrm>
            <a:off x="7191775" y="1112850"/>
            <a:ext cx="477000" cy="3032400"/>
          </a:xfrm>
          <a:prstGeom prst="rightBrace">
            <a:avLst>
              <a:gd name="adj1" fmla="val 50000"/>
              <a:gd name="adj2" fmla="val 3482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51" name="Google Shape;651;p74"/>
          <p:cNvSpPr txBox="1"/>
          <p:nvPr/>
        </p:nvSpPr>
        <p:spPr>
          <a:xfrm>
            <a:off x="7753625" y="1535375"/>
            <a:ext cx="1228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Evaluation</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Measure</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e.g.,</a:t>
            </a:r>
            <a:endParaRPr sz="18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RR=0.5</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5"/>
          <p:cNvSpPr txBox="1">
            <a:spLocks noGrp="1"/>
          </p:cNvSpPr>
          <p:nvPr>
            <p:ph type="body" idx="1"/>
          </p:nvPr>
        </p:nvSpPr>
        <p:spPr>
          <a:xfrm>
            <a:off x="311700" y="1152475"/>
            <a:ext cx="8520600" cy="386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zh-CN" b="1">
                <a:solidFill>
                  <a:schemeClr val="dk2"/>
                </a:solidFill>
              </a:rPr>
              <a:t>(M)RR: (Mean) Reciprocal Rank:</a:t>
            </a:r>
            <a:endParaRPr b="1">
              <a:solidFill>
                <a:schemeClr val="dk2"/>
              </a:solidFill>
            </a:endParaRPr>
          </a:p>
          <a:p>
            <a:pPr marL="0" lvl="0" indent="0" algn="l" rtl="0">
              <a:spcBef>
                <a:spcPts val="1200"/>
              </a:spcBef>
              <a:spcAft>
                <a:spcPts val="0"/>
              </a:spcAft>
              <a:buNone/>
            </a:pPr>
            <a:r>
              <a:rPr lang="zh-CN">
                <a:solidFill>
                  <a:schemeClr val="dk2"/>
                </a:solidFill>
              </a:rPr>
              <a:t>1 / rank of first relevant document</a:t>
            </a: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1200"/>
              </a:spcAft>
              <a:buNone/>
            </a:pPr>
            <a:r>
              <a:rPr lang="zh-CN">
                <a:solidFill>
                  <a:schemeClr val="dk2"/>
                </a:solidFill>
              </a:rPr>
              <a:t>(Take the mean over multiple queries in a test collection)</a:t>
            </a:r>
            <a:endParaRPr>
              <a:solidFill>
                <a:schemeClr val="dk2"/>
              </a:solidFill>
            </a:endParaRPr>
          </a:p>
        </p:txBody>
      </p:sp>
      <p:sp>
        <p:nvSpPr>
          <p:cNvPr id="657" name="Google Shape;657;p7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Common Evaluation Measures</a:t>
            </a:r>
            <a:endParaRPr/>
          </a:p>
        </p:txBody>
      </p:sp>
      <p:pic>
        <p:nvPicPr>
          <p:cNvPr id="658" name="Google Shape;658;p75"/>
          <p:cNvPicPr preferRelativeResize="0"/>
          <p:nvPr/>
        </p:nvPicPr>
        <p:blipFill>
          <a:blip r:embed="rId3">
            <a:alphaModFix/>
          </a:blip>
          <a:stretch>
            <a:fillRect/>
          </a:stretch>
        </p:blipFill>
        <p:spPr>
          <a:xfrm>
            <a:off x="2187950" y="2050600"/>
            <a:ext cx="1592900" cy="2392374"/>
          </a:xfrm>
          <a:prstGeom prst="rect">
            <a:avLst/>
          </a:prstGeom>
          <a:noFill/>
          <a:ln>
            <a:noFill/>
          </a:ln>
        </p:spPr>
      </p:pic>
      <p:sp>
        <p:nvSpPr>
          <p:cNvPr id="659" name="Google Shape;659;p75"/>
          <p:cNvSpPr txBox="1"/>
          <p:nvPr/>
        </p:nvSpPr>
        <p:spPr>
          <a:xfrm>
            <a:off x="3953600" y="2854825"/>
            <a:ext cx="4116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RR = 1/2 = 0.5</a:t>
            </a:r>
            <a:endParaRPr sz="1800">
              <a:solidFill>
                <a:schemeClr val="lt2"/>
              </a:solidFill>
              <a:latin typeface="Source Sans Pro"/>
              <a:ea typeface="Source Sans Pro"/>
              <a:cs typeface="Source Sans Pro"/>
              <a:sym typeface="Source Sans Pro"/>
            </a:endParaRPr>
          </a:p>
        </p:txBody>
      </p:sp>
      <p:sp>
        <p:nvSpPr>
          <p:cNvPr id="660" name="Google Shape;660;p75"/>
          <p:cNvSpPr txBox="1"/>
          <p:nvPr/>
        </p:nvSpPr>
        <p:spPr>
          <a:xfrm>
            <a:off x="6433300" y="4638550"/>
            <a:ext cx="4116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u="sng">
                <a:solidFill>
                  <a:schemeClr val="hlink"/>
                </a:solidFill>
                <a:latin typeface="Source Sans Pro"/>
                <a:ea typeface="Source Sans Pro"/>
                <a:cs typeface="Source Sans Pro"/>
                <a:sym typeface="Source Sans Pro"/>
                <a:hlinkClick r:id="rId4"/>
              </a:rPr>
              <a:t>https://demo.ir-measur.es</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0"/>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195" name="Google Shape;195;p40"/>
          <p:cNvSpPr txBox="1"/>
          <p:nvPr/>
        </p:nvSpPr>
        <p:spPr>
          <a:xfrm>
            <a:off x="1461925" y="1152475"/>
            <a:ext cx="73704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zh-CN" sz="1700" b="1">
                <a:solidFill>
                  <a:schemeClr val="dk1"/>
                </a:solidFill>
              </a:rPr>
              <a:t>Introduction ← now</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Datasets and Evaluation</a:t>
            </a:r>
            <a:endParaRPr sz="1700">
              <a:solidFill>
                <a:srgbClr val="000000"/>
              </a:solidFill>
            </a:endParaRPr>
          </a:p>
          <a:p>
            <a:pPr marL="0" lvl="0" indent="0" algn="l" rtl="0">
              <a:lnSpc>
                <a:spcPct val="115000"/>
              </a:lnSpc>
              <a:spcBef>
                <a:spcPts val="0"/>
              </a:spcBef>
              <a:spcAft>
                <a:spcPts val="0"/>
              </a:spcAft>
              <a:buNone/>
            </a:pPr>
            <a:r>
              <a:rPr lang="zh-CN" sz="1700">
                <a:solidFill>
                  <a:schemeClr val="dk2"/>
                </a:solidFill>
              </a:rPr>
              <a:t>LSR Framework </a:t>
            </a:r>
            <a:endParaRPr sz="1700">
              <a:solidFill>
                <a:schemeClr val="dk2"/>
              </a:solidFill>
            </a:endParaRPr>
          </a:p>
          <a:p>
            <a:pPr marL="0" lvl="0" indent="0" algn="l" rtl="0">
              <a:lnSpc>
                <a:spcPct val="115000"/>
              </a:lnSpc>
              <a:spcBef>
                <a:spcPts val="0"/>
              </a:spcBef>
              <a:spcAft>
                <a:spcPts val="0"/>
              </a:spcAft>
              <a:buNone/>
            </a:pPr>
            <a:r>
              <a:rPr lang="zh-CN" sz="1700">
                <a:solidFill>
                  <a:srgbClr val="000000"/>
                </a:solidFill>
              </a:rPr>
              <a:t>Training LSR</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Modalities</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English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Multilingual Text</a:t>
            </a:r>
            <a:endParaRPr sz="1700">
              <a:solidFill>
                <a:srgbClr val="000000"/>
              </a:solidFill>
            </a:endParaRPr>
          </a:p>
          <a:p>
            <a:pPr marL="457200" lvl="0" indent="-336550" algn="l" rtl="0">
              <a:lnSpc>
                <a:spcPct val="115000"/>
              </a:lnSpc>
              <a:spcBef>
                <a:spcPts val="0"/>
              </a:spcBef>
              <a:spcAft>
                <a:spcPts val="0"/>
              </a:spcAft>
              <a:buClr>
                <a:srgbClr val="000000"/>
              </a:buClr>
              <a:buSzPts val="1700"/>
              <a:buFont typeface="Arial"/>
              <a:buChar char="●"/>
            </a:pPr>
            <a:r>
              <a:rPr lang="zh-CN" sz="1700">
                <a:solidFill>
                  <a:srgbClr val="000000"/>
                </a:solidFill>
              </a:rPr>
              <a:t>Multimodal Data</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Indexing &amp; efficiency</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Hybrid dense-sparse retrieval</a:t>
            </a:r>
            <a:endParaRPr sz="1700">
              <a:solidFill>
                <a:srgbClr val="000000"/>
              </a:solidFill>
            </a:endParaRPr>
          </a:p>
          <a:p>
            <a:pPr marL="0" lvl="0" indent="0" algn="l" rtl="0">
              <a:lnSpc>
                <a:spcPct val="115000"/>
              </a:lnSpc>
              <a:spcBef>
                <a:spcPts val="0"/>
              </a:spcBef>
              <a:spcAft>
                <a:spcPts val="0"/>
              </a:spcAft>
              <a:buNone/>
            </a:pPr>
            <a:r>
              <a:rPr lang="zh-CN" sz="1700">
                <a:solidFill>
                  <a:srgbClr val="000000"/>
                </a:solidFill>
              </a:rPr>
              <a:t>Conclusion</a:t>
            </a:r>
            <a:endParaRPr sz="1700">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76"/>
          <p:cNvSpPr txBox="1">
            <a:spLocks noGrp="1"/>
          </p:cNvSpPr>
          <p:nvPr>
            <p:ph type="body" idx="1"/>
          </p:nvPr>
        </p:nvSpPr>
        <p:spPr>
          <a:xfrm>
            <a:off x="311700" y="1152475"/>
            <a:ext cx="8520600" cy="386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zh-CN" b="1">
                <a:solidFill>
                  <a:schemeClr val="dk2"/>
                </a:solidFill>
              </a:rPr>
              <a:t>nDCG: normalized Discounted Cumulative Gain</a:t>
            </a:r>
            <a:endParaRPr b="1">
              <a:solidFill>
                <a:schemeClr val="dk2"/>
              </a:solidFill>
            </a:endParaRPr>
          </a:p>
          <a:p>
            <a:pPr marL="0" lvl="0" indent="0" algn="l" rtl="0">
              <a:spcBef>
                <a:spcPts val="1200"/>
              </a:spcBef>
              <a:spcAft>
                <a:spcPts val="0"/>
              </a:spcAft>
              <a:buNone/>
            </a:pPr>
            <a:r>
              <a:rPr lang="zh-CN">
                <a:solidFill>
                  <a:schemeClr val="dk2"/>
                </a:solidFill>
              </a:rPr>
              <a:t>Compares a ranking with its ideal ranking for the known relevant documents</a:t>
            </a:r>
            <a:br>
              <a:rPr lang="zh-CN">
                <a:solidFill>
                  <a:schemeClr val="dk2"/>
                </a:solidFill>
              </a:rPr>
            </a:br>
            <a:r>
              <a:rPr lang="zh-CN">
                <a:solidFill>
                  <a:schemeClr val="dk2"/>
                </a:solidFill>
              </a:rPr>
              <a:t>(also considers different </a:t>
            </a:r>
            <a:r>
              <a:rPr lang="zh-CN" i="1">
                <a:solidFill>
                  <a:schemeClr val="dk2"/>
                </a:solidFill>
              </a:rPr>
              <a:t>grades</a:t>
            </a:r>
            <a:r>
              <a:rPr lang="zh-CN">
                <a:solidFill>
                  <a:schemeClr val="dk2"/>
                </a:solidFill>
              </a:rPr>
              <a:t> of relevance).</a:t>
            </a: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a:solidFill>
                <a:schemeClr val="dk2"/>
              </a:solidFill>
            </a:endParaRPr>
          </a:p>
          <a:p>
            <a:pPr marL="0" lvl="0" indent="0" algn="l" rtl="0">
              <a:spcBef>
                <a:spcPts val="1200"/>
              </a:spcBef>
              <a:spcAft>
                <a:spcPts val="1200"/>
              </a:spcAft>
              <a:buNone/>
            </a:pPr>
            <a:r>
              <a:rPr lang="zh-CN">
                <a:solidFill>
                  <a:schemeClr val="dk2"/>
                </a:solidFill>
              </a:rPr>
              <a:t>Järvelin &amp; Kekäläinen. Cumulated gain-based evaluation of IR techniques. TOIS 2002.</a:t>
            </a:r>
            <a:endParaRPr>
              <a:solidFill>
                <a:schemeClr val="dk2"/>
              </a:solidFill>
            </a:endParaRPr>
          </a:p>
        </p:txBody>
      </p:sp>
      <p:sp>
        <p:nvSpPr>
          <p:cNvPr id="666" name="Google Shape;666;p7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Common Evaluation Measures</a:t>
            </a:r>
            <a:endParaRPr/>
          </a:p>
        </p:txBody>
      </p:sp>
      <p:pic>
        <p:nvPicPr>
          <p:cNvPr id="667" name="Google Shape;667;p76"/>
          <p:cNvPicPr preferRelativeResize="0"/>
          <p:nvPr/>
        </p:nvPicPr>
        <p:blipFill>
          <a:blip r:embed="rId3">
            <a:alphaModFix/>
          </a:blip>
          <a:stretch>
            <a:fillRect/>
          </a:stretch>
        </p:blipFill>
        <p:spPr>
          <a:xfrm>
            <a:off x="2523800" y="2396050"/>
            <a:ext cx="1337325" cy="2008526"/>
          </a:xfrm>
          <a:prstGeom prst="rect">
            <a:avLst/>
          </a:prstGeom>
          <a:noFill/>
          <a:ln>
            <a:noFill/>
          </a:ln>
        </p:spPr>
      </p:pic>
      <p:sp>
        <p:nvSpPr>
          <p:cNvPr id="668" name="Google Shape;668;p76"/>
          <p:cNvSpPr txBox="1"/>
          <p:nvPr/>
        </p:nvSpPr>
        <p:spPr>
          <a:xfrm>
            <a:off x="3953600" y="2854825"/>
            <a:ext cx="4116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Source Sans Pro"/>
                <a:ea typeface="Source Sans Pro"/>
                <a:cs typeface="Source Sans Pro"/>
                <a:sym typeface="Source Sans Pro"/>
              </a:rPr>
              <a:t>nDCG = 0.683</a:t>
            </a:r>
            <a:endParaRPr sz="1800">
              <a:solidFill>
                <a:schemeClr val="lt2"/>
              </a:solidFill>
              <a:latin typeface="Source Sans Pro"/>
              <a:ea typeface="Source Sans Pro"/>
              <a:cs typeface="Source Sans Pro"/>
              <a:sym typeface="Source Sans Pro"/>
            </a:endParaRPr>
          </a:p>
        </p:txBody>
      </p:sp>
      <p:sp>
        <p:nvSpPr>
          <p:cNvPr id="669" name="Google Shape;669;p76"/>
          <p:cNvSpPr txBox="1"/>
          <p:nvPr/>
        </p:nvSpPr>
        <p:spPr>
          <a:xfrm>
            <a:off x="6433300" y="4714750"/>
            <a:ext cx="4116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u="sng">
                <a:solidFill>
                  <a:schemeClr val="hlink"/>
                </a:solidFill>
                <a:latin typeface="Source Sans Pro"/>
                <a:ea typeface="Source Sans Pro"/>
                <a:cs typeface="Source Sans Pro"/>
                <a:sym typeface="Source Sans Pro"/>
                <a:hlinkClick r:id="rId4"/>
              </a:rPr>
              <a:t>https://demo.ir-measur.es</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7"/>
          <p:cNvSpPr txBox="1">
            <a:spLocks noGrp="1"/>
          </p:cNvSpPr>
          <p:nvPr>
            <p:ph type="body" idx="1"/>
          </p:nvPr>
        </p:nvSpPr>
        <p:spPr>
          <a:xfrm>
            <a:off x="283225" y="1136163"/>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2"/>
                </a:solidFill>
              </a:rPr>
              <a:t>MS MARCO</a:t>
            </a:r>
            <a:endParaRPr>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Short passages (2-3 sentences) and web queries from Bing</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100,000s of queries (including a train set)</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Shallow assessments (only a few known relevant documents per query)</a:t>
            </a:r>
            <a:endParaRPr>
              <a:solidFill>
                <a:schemeClr val="dk2"/>
              </a:solidFill>
            </a:endParaRPr>
          </a:p>
          <a:p>
            <a:pPr marL="0" lvl="0" indent="0" algn="l" rtl="0">
              <a:spcBef>
                <a:spcPts val="1200"/>
              </a:spcBef>
              <a:spcAft>
                <a:spcPts val="0"/>
              </a:spcAft>
              <a:buNone/>
            </a:pPr>
            <a:r>
              <a:rPr lang="zh-CN" b="1">
                <a:solidFill>
                  <a:schemeClr val="dk2"/>
                </a:solidFill>
              </a:rPr>
              <a:t>TREC Deep Learning</a:t>
            </a:r>
            <a:endParaRPr b="1">
              <a:solidFill>
                <a:schemeClr val="dk2"/>
              </a:solidFill>
            </a:endParaRPr>
          </a:p>
          <a:p>
            <a:pPr marL="457200" lvl="0" indent="-342900" algn="l" rtl="0">
              <a:spcBef>
                <a:spcPts val="1200"/>
              </a:spcBef>
              <a:spcAft>
                <a:spcPts val="0"/>
              </a:spcAft>
              <a:buClr>
                <a:schemeClr val="dk2"/>
              </a:buClr>
              <a:buSzPts val="1800"/>
              <a:buChar char="●"/>
            </a:pPr>
            <a:r>
              <a:rPr lang="zh-CN">
                <a:solidFill>
                  <a:schemeClr val="dk2"/>
                </a:solidFill>
              </a:rPr>
              <a:t>Uses MS MARCO corpus</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100s of queries</a:t>
            </a:r>
            <a:endParaRPr>
              <a:solidFill>
                <a:schemeClr val="dk2"/>
              </a:solidFill>
            </a:endParaRPr>
          </a:p>
          <a:p>
            <a:pPr marL="457200" lvl="0" indent="-342900" algn="l" rtl="0">
              <a:spcBef>
                <a:spcPts val="0"/>
              </a:spcBef>
              <a:spcAft>
                <a:spcPts val="0"/>
              </a:spcAft>
              <a:buClr>
                <a:schemeClr val="dk2"/>
              </a:buClr>
              <a:buSzPts val="1800"/>
              <a:buChar char="●"/>
            </a:pPr>
            <a:r>
              <a:rPr lang="zh-CN">
                <a:solidFill>
                  <a:schemeClr val="dk2"/>
                </a:solidFill>
              </a:rPr>
              <a:t>Deep relevance assessments</a:t>
            </a:r>
            <a:endParaRPr>
              <a:solidFill>
                <a:schemeClr val="dk2"/>
              </a:solidFill>
            </a:endParaRPr>
          </a:p>
        </p:txBody>
      </p:sp>
      <p:sp>
        <p:nvSpPr>
          <p:cNvPr id="675" name="Google Shape;675;p77"/>
          <p:cNvSpPr txBox="1"/>
          <p:nvPr/>
        </p:nvSpPr>
        <p:spPr>
          <a:xfrm>
            <a:off x="92425" y="4620300"/>
            <a:ext cx="7806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100" i="1">
                <a:solidFill>
                  <a:schemeClr val="dk2"/>
                </a:solidFill>
              </a:rPr>
              <a:t>MS MARCO: A Human Generated MAchine Reading COmprehension Dataset.</a:t>
            </a:r>
            <a:r>
              <a:rPr lang="zh-CN" sz="1100">
                <a:solidFill>
                  <a:schemeClr val="dk2"/>
                </a:solidFill>
              </a:rPr>
              <a:t> Bajaj, Xiong, Mrkšić, et al. arXiv 2016.</a:t>
            </a:r>
            <a:endParaRPr sz="1100">
              <a:solidFill>
                <a:schemeClr val="dk2"/>
              </a:solidFill>
            </a:endParaRPr>
          </a:p>
          <a:p>
            <a:pPr marL="0" lvl="0" indent="0" algn="l" rtl="0">
              <a:spcBef>
                <a:spcPts val="0"/>
              </a:spcBef>
              <a:spcAft>
                <a:spcPts val="0"/>
              </a:spcAft>
              <a:buNone/>
            </a:pPr>
            <a:r>
              <a:rPr lang="zh-CN" sz="1100" i="1">
                <a:solidFill>
                  <a:schemeClr val="dk2"/>
                </a:solidFill>
              </a:rPr>
              <a:t>Overview of the TREC 2019 Deep Learning Track</a:t>
            </a:r>
            <a:r>
              <a:rPr lang="zh-CN" sz="1100">
                <a:solidFill>
                  <a:schemeClr val="dk2"/>
                </a:solidFill>
              </a:rPr>
              <a:t>. Craswell, Mitra, Yilmaz, Campos. TREC 2019.</a:t>
            </a:r>
            <a:endParaRPr sz="1100">
              <a:solidFill>
                <a:schemeClr val="dk2"/>
              </a:solidFill>
            </a:endParaRPr>
          </a:p>
        </p:txBody>
      </p:sp>
      <p:sp>
        <p:nvSpPr>
          <p:cNvPr id="676" name="Google Shape;676;p7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Common Test Collections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b="1">
                <a:solidFill>
                  <a:schemeClr val="dk2"/>
                </a:solidFill>
              </a:rPr>
              <a:t>ir-datasets:</a:t>
            </a:r>
            <a:r>
              <a:rPr lang="zh-CN">
                <a:solidFill>
                  <a:schemeClr val="dk2"/>
                </a:solidFill>
              </a:rPr>
              <a:t> </a:t>
            </a:r>
            <a:r>
              <a:rPr lang="zh-CN" u="sng" dirty="0">
                <a:solidFill>
                  <a:schemeClr val="hlink"/>
                </a:solidFill>
                <a:hlinkClick r:id="rId3"/>
              </a:rPr>
              <a:t>https://ir-datasets.com/</a:t>
            </a:r>
            <a:endParaRPr dirty="0">
              <a:solidFill>
                <a:schemeClr val="dk2"/>
              </a:solidFill>
            </a:endParaRPr>
          </a:p>
          <a:p>
            <a:pPr marL="0" lvl="0" indent="0" algn="l" rtl="0">
              <a:spcBef>
                <a:spcPts val="1200"/>
              </a:spcBef>
              <a:spcAft>
                <a:spcPts val="0"/>
              </a:spcAft>
              <a:buNone/>
            </a:pPr>
            <a:r>
              <a:rPr lang="zh-CN">
                <a:solidFill>
                  <a:schemeClr val="dk2"/>
                </a:solidFill>
              </a:rPr>
              <a:t>Loading and working with datasets</a:t>
            </a:r>
            <a:endParaRPr>
              <a:solidFill>
                <a:schemeClr val="dk2"/>
              </a:solidFill>
            </a:endParaRPr>
          </a:p>
          <a:p>
            <a:pPr marL="0" lvl="0" indent="0" algn="l" rtl="0">
              <a:spcBef>
                <a:spcPts val="1200"/>
              </a:spcBef>
              <a:spcAft>
                <a:spcPts val="0"/>
              </a:spcAft>
              <a:buNone/>
            </a:pPr>
            <a:r>
              <a:rPr lang="zh-CN" b="1">
                <a:solidFill>
                  <a:schemeClr val="dk2"/>
                </a:solidFill>
              </a:rPr>
              <a:t>ir-measures: </a:t>
            </a:r>
            <a:r>
              <a:rPr lang="zh-CN" u="sng" dirty="0">
                <a:solidFill>
                  <a:schemeClr val="hlink"/>
                </a:solidFill>
                <a:hlinkClick r:id="rId4"/>
              </a:rPr>
              <a:t>https://ir-measur.es/</a:t>
            </a:r>
            <a:endParaRPr dirty="0">
              <a:solidFill>
                <a:schemeClr val="dk2"/>
              </a:solidFill>
            </a:endParaRPr>
          </a:p>
          <a:p>
            <a:pPr marL="0" lvl="0" indent="0" algn="l" rtl="0">
              <a:spcBef>
                <a:spcPts val="1200"/>
              </a:spcBef>
              <a:spcAft>
                <a:spcPts val="0"/>
              </a:spcAft>
              <a:buNone/>
            </a:pPr>
            <a:r>
              <a:rPr lang="zh-CN">
                <a:solidFill>
                  <a:schemeClr val="dk2"/>
                </a:solidFill>
              </a:rPr>
              <a:t>Evaluation of datasets</a:t>
            </a:r>
            <a:endParaRPr>
              <a:solidFill>
                <a:schemeClr val="dk2"/>
              </a:solidFill>
            </a:endParaRPr>
          </a:p>
          <a:p>
            <a:pPr marL="0" lvl="0" indent="0" algn="l" rtl="0">
              <a:spcBef>
                <a:spcPts val="1200"/>
              </a:spcBef>
              <a:spcAft>
                <a:spcPts val="0"/>
              </a:spcAft>
              <a:buNone/>
            </a:pPr>
            <a:r>
              <a:rPr lang="zh-CN" b="1">
                <a:solidFill>
                  <a:schemeClr val="dk2"/>
                </a:solidFill>
              </a:rPr>
              <a:t>PyTerrier:</a:t>
            </a:r>
            <a:r>
              <a:rPr lang="zh-CN">
                <a:solidFill>
                  <a:schemeClr val="dk2"/>
                </a:solidFill>
              </a:rPr>
              <a:t> </a:t>
            </a:r>
            <a:r>
              <a:rPr lang="zh-CN" u="sng" dirty="0">
                <a:solidFill>
                  <a:schemeClr val="hlink"/>
                </a:solidFill>
                <a:hlinkClick r:id="rId5"/>
              </a:rPr>
              <a:t>https://pyterrier.readthedocs.io/</a:t>
            </a:r>
            <a:endParaRPr dirty="0">
              <a:solidFill>
                <a:schemeClr val="dk2"/>
              </a:solidFill>
            </a:endParaRPr>
          </a:p>
          <a:p>
            <a:pPr marL="0" lvl="0" indent="0" algn="l" rtl="0">
              <a:spcBef>
                <a:spcPts val="1200"/>
              </a:spcBef>
              <a:spcAft>
                <a:spcPts val="1200"/>
              </a:spcAft>
              <a:buNone/>
            </a:pPr>
            <a:r>
              <a:rPr lang="zh-CN">
                <a:solidFill>
                  <a:schemeClr val="dk2"/>
                </a:solidFill>
              </a:rPr>
              <a:t>Putting it all togehter</a:t>
            </a:r>
            <a:endParaRPr>
              <a:solidFill>
                <a:schemeClr val="dk2"/>
              </a:solidFill>
            </a:endParaRPr>
          </a:p>
        </p:txBody>
      </p:sp>
      <p:sp>
        <p:nvSpPr>
          <p:cNvPr id="682" name="Google Shape;682;p7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Resources</a:t>
            </a:r>
            <a:endParaRPr/>
          </a:p>
        </p:txBody>
      </p:sp>
      <p:pic>
        <p:nvPicPr>
          <p:cNvPr id="683" name="Google Shape;683;p78"/>
          <p:cNvPicPr preferRelativeResize="0"/>
          <p:nvPr/>
        </p:nvPicPr>
        <p:blipFill>
          <a:blip r:embed="rId6">
            <a:alphaModFix/>
          </a:blip>
          <a:stretch>
            <a:fillRect/>
          </a:stretch>
        </p:blipFill>
        <p:spPr>
          <a:xfrm>
            <a:off x="5221025" y="3208950"/>
            <a:ext cx="2723875" cy="1075675"/>
          </a:xfrm>
          <a:prstGeom prst="rect">
            <a:avLst/>
          </a:prstGeom>
          <a:noFill/>
          <a:ln>
            <a:noFill/>
          </a:ln>
        </p:spPr>
      </p:pic>
      <p:pic>
        <p:nvPicPr>
          <p:cNvPr id="684" name="Google Shape;684;p78"/>
          <p:cNvPicPr preferRelativeResize="0"/>
          <p:nvPr/>
        </p:nvPicPr>
        <p:blipFill>
          <a:blip r:embed="rId7">
            <a:alphaModFix/>
          </a:blip>
          <a:stretch>
            <a:fillRect/>
          </a:stretch>
        </p:blipFill>
        <p:spPr>
          <a:xfrm>
            <a:off x="4996200" y="2033920"/>
            <a:ext cx="3173509" cy="1075676"/>
          </a:xfrm>
          <a:prstGeom prst="rect">
            <a:avLst/>
          </a:prstGeom>
          <a:noFill/>
          <a:ln>
            <a:noFill/>
          </a:ln>
        </p:spPr>
      </p:pic>
      <p:pic>
        <p:nvPicPr>
          <p:cNvPr id="685" name="Google Shape;685;p78"/>
          <p:cNvPicPr preferRelativeResize="0"/>
          <p:nvPr/>
        </p:nvPicPr>
        <p:blipFill>
          <a:blip r:embed="rId8">
            <a:alphaModFix/>
          </a:blip>
          <a:stretch>
            <a:fillRect/>
          </a:stretch>
        </p:blipFill>
        <p:spPr>
          <a:xfrm>
            <a:off x="4931375" y="1228425"/>
            <a:ext cx="3503625" cy="7061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79"/>
          <p:cNvSpPr txBox="1">
            <a:spLocks noGrp="1"/>
          </p:cNvSpPr>
          <p:nvPr>
            <p:ph type="body" idx="1"/>
          </p:nvPr>
        </p:nvSpPr>
        <p:spPr>
          <a:xfrm>
            <a:off x="311700" y="445025"/>
            <a:ext cx="8520600" cy="41238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zh-CN" sz="3200" b="1"/>
              <a:t>Any Questions?</a:t>
            </a:r>
            <a:endParaRPr sz="3200" b="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80"/>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LSR Framework</a:t>
            </a:r>
            <a:endParaRPr/>
          </a:p>
        </p:txBody>
      </p:sp>
      <p:sp>
        <p:nvSpPr>
          <p:cNvPr id="696" name="Google Shape;696;p80"/>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SIGIR 2025 Tutorial</a:t>
            </a:r>
            <a:br>
              <a:rPr lang="zh-CN" sz="2500" b="1">
                <a:solidFill>
                  <a:schemeClr val="dk2"/>
                </a:solidFill>
                <a:latin typeface="Raleway"/>
                <a:ea typeface="Raleway"/>
                <a:cs typeface="Raleway"/>
                <a:sym typeface="Raleway"/>
              </a:rPr>
            </a:br>
            <a:r>
              <a:rPr lang="zh-CN" sz="1600">
                <a:latin typeface="Raleway"/>
                <a:ea typeface="Raleway"/>
                <a:cs typeface="Raleway"/>
                <a:sym typeface="Raleway"/>
              </a:rPr>
              <a:t>presented by Andrew Yates </a:t>
            </a:r>
            <a:endParaRPr sz="1600">
              <a:latin typeface="Raleway"/>
              <a:ea typeface="Raleway"/>
              <a:cs typeface="Raleway"/>
              <a:sym typeface="Raleway"/>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81"/>
          <p:cNvSpPr txBox="1">
            <a:spLocks noGrp="1"/>
          </p:cNvSpPr>
          <p:nvPr>
            <p:ph type="body" idx="1"/>
          </p:nvPr>
        </p:nvSpPr>
        <p:spPr>
          <a:xfrm>
            <a:off x="1461925" y="1152475"/>
            <a:ext cx="73704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zh-CN" sz="1700">
                <a:solidFill>
                  <a:schemeClr val="dk2"/>
                </a:solidFill>
                <a:latin typeface="Arial"/>
                <a:ea typeface="Arial"/>
                <a:cs typeface="Arial"/>
                <a:sym typeface="Arial"/>
              </a:rPr>
              <a:t>Introduction</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Datasets and Evaluation</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b="1">
                <a:solidFill>
                  <a:srgbClr val="611BB8"/>
                </a:solidFill>
                <a:latin typeface="Arial"/>
                <a:ea typeface="Arial"/>
                <a:cs typeface="Arial"/>
                <a:sym typeface="Arial"/>
              </a:rPr>
              <a:t>LSR Framework</a:t>
            </a:r>
            <a:r>
              <a:rPr lang="zh-CN" sz="1700">
                <a:solidFill>
                  <a:srgbClr val="611BB8"/>
                </a:solidFill>
                <a:latin typeface="Arial"/>
                <a:ea typeface="Arial"/>
                <a:cs typeface="Arial"/>
                <a:sym typeface="Arial"/>
              </a:rPr>
              <a:t> </a:t>
            </a:r>
            <a:r>
              <a:rPr lang="zh-CN" sz="1700" b="1">
                <a:solidFill>
                  <a:schemeClr val="dk1"/>
                </a:solidFill>
                <a:latin typeface="Arial"/>
                <a:ea typeface="Arial"/>
                <a:cs typeface="Arial"/>
                <a:sym typeface="Arial"/>
              </a:rPr>
              <a:t>← now</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Training LSR</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Modalities</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English Text</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Multilingual Text</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Multimodal Data</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Indexing &amp; efficiency</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Hybrid dense-sparse retrieval</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Conclusion</a:t>
            </a:r>
            <a:endParaRPr sz="1700">
              <a:solidFill>
                <a:schemeClr val="dk2"/>
              </a:solidFill>
              <a:latin typeface="Arial"/>
              <a:ea typeface="Arial"/>
              <a:cs typeface="Arial"/>
              <a:sym typeface="Arial"/>
            </a:endParaRPr>
          </a:p>
        </p:txBody>
      </p:sp>
      <p:sp>
        <p:nvSpPr>
          <p:cNvPr id="702" name="Google Shape;702;p81"/>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703" name="Google Shape;703;p8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8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46</a:t>
            </a:fld>
            <a:endParaRPr/>
          </a:p>
        </p:txBody>
      </p:sp>
      <p:sp>
        <p:nvSpPr>
          <p:cNvPr id="710" name="Google Shape;710;p82"/>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711" name="Google Shape;711;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611BB8"/>
                </a:solidFill>
                <a:latin typeface="Raleway"/>
                <a:ea typeface="Raleway"/>
                <a:cs typeface="Raleway"/>
                <a:sym typeface="Raleway"/>
              </a:rPr>
              <a:t>Learned Sparse Retrieval Framework</a:t>
            </a:r>
            <a:endParaRPr sz="3000" b="1">
              <a:solidFill>
                <a:srgbClr val="611BB8"/>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712" name="Google Shape;712;p82"/>
          <p:cNvSpPr/>
          <p:nvPr/>
        </p:nvSpPr>
        <p:spPr>
          <a:xfrm>
            <a:off x="3765962" y="2693800"/>
            <a:ext cx="1502400" cy="745500"/>
          </a:xfrm>
          <a:prstGeom prst="round2DiagRect">
            <a:avLst>
              <a:gd name="adj1" fmla="val 16667"/>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latin typeface="Arial"/>
                <a:ea typeface="Arial"/>
                <a:cs typeface="Arial"/>
                <a:sym typeface="Arial"/>
              </a:rPr>
              <a:t>Sparse Regularizer</a:t>
            </a:r>
            <a:endParaRPr sz="1800">
              <a:solidFill>
                <a:schemeClr val="dk1"/>
              </a:solidFill>
              <a:latin typeface="Arial"/>
              <a:ea typeface="Arial"/>
              <a:cs typeface="Arial"/>
              <a:sym typeface="Arial"/>
            </a:endParaRPr>
          </a:p>
        </p:txBody>
      </p:sp>
      <p:sp>
        <p:nvSpPr>
          <p:cNvPr id="713" name="Google Shape;713;p82"/>
          <p:cNvSpPr/>
          <p:nvPr/>
        </p:nvSpPr>
        <p:spPr>
          <a:xfrm>
            <a:off x="5896984" y="2693800"/>
            <a:ext cx="1636500" cy="745500"/>
          </a:xfrm>
          <a:prstGeom prst="round2DiagRect">
            <a:avLst>
              <a:gd name="adj1" fmla="val 16667"/>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rPr>
              <a:t>Supervision</a:t>
            </a:r>
            <a:endParaRPr sz="1800">
              <a:solidFill>
                <a:schemeClr val="dk1"/>
              </a:solidFill>
              <a:latin typeface="Arial"/>
              <a:ea typeface="Arial"/>
              <a:cs typeface="Arial"/>
              <a:sym typeface="Arial"/>
            </a:endParaRPr>
          </a:p>
        </p:txBody>
      </p:sp>
      <p:sp>
        <p:nvSpPr>
          <p:cNvPr id="714" name="Google Shape;714;p82"/>
          <p:cNvSpPr txBox="1"/>
          <p:nvPr/>
        </p:nvSpPr>
        <p:spPr>
          <a:xfrm>
            <a:off x="3207572" y="1260490"/>
            <a:ext cx="26193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zh-CN" sz="1800">
                <a:solidFill>
                  <a:schemeClr val="dk1"/>
                </a:solidFill>
                <a:latin typeface="Calibri"/>
                <a:ea typeface="Calibri"/>
                <a:cs typeface="Calibri"/>
                <a:sym typeface="Calibri"/>
              </a:rPr>
              <a:t>Ingredients</a:t>
            </a:r>
            <a:endParaRPr sz="1800">
              <a:solidFill>
                <a:schemeClr val="dk1"/>
              </a:solidFill>
              <a:latin typeface="Calibri"/>
              <a:ea typeface="Calibri"/>
              <a:cs typeface="Calibri"/>
              <a:sym typeface="Calibri"/>
            </a:endParaRPr>
          </a:p>
        </p:txBody>
      </p:sp>
      <p:cxnSp>
        <p:nvCxnSpPr>
          <p:cNvPr id="715" name="Google Shape;715;p82"/>
          <p:cNvCxnSpPr>
            <a:stCxn id="714" idx="2"/>
            <a:endCxn id="716" idx="3"/>
          </p:cNvCxnSpPr>
          <p:nvPr/>
        </p:nvCxnSpPr>
        <p:spPr>
          <a:xfrm rot="5400000">
            <a:off x="2822672" y="999340"/>
            <a:ext cx="971700" cy="2417400"/>
          </a:xfrm>
          <a:prstGeom prst="bentConnector3">
            <a:avLst>
              <a:gd name="adj1" fmla="val 15527"/>
            </a:avLst>
          </a:prstGeom>
          <a:noFill/>
          <a:ln w="9525" cap="flat" cmpd="sng">
            <a:solidFill>
              <a:srgbClr val="44546A"/>
            </a:solidFill>
            <a:prstDash val="solid"/>
            <a:round/>
            <a:headEnd type="none" w="sm" len="sm"/>
            <a:tailEnd type="diamond" w="med" len="med"/>
          </a:ln>
        </p:spPr>
      </p:cxnSp>
      <p:cxnSp>
        <p:nvCxnSpPr>
          <p:cNvPr id="717" name="Google Shape;717;p82"/>
          <p:cNvCxnSpPr>
            <a:stCxn id="714" idx="2"/>
            <a:endCxn id="712" idx="3"/>
          </p:cNvCxnSpPr>
          <p:nvPr/>
        </p:nvCxnSpPr>
        <p:spPr>
          <a:xfrm rot="-5400000" flipH="1">
            <a:off x="4031672" y="2207740"/>
            <a:ext cx="971700" cy="600"/>
          </a:xfrm>
          <a:prstGeom prst="bentConnector3">
            <a:avLst>
              <a:gd name="adj1" fmla="val 15671"/>
            </a:avLst>
          </a:prstGeom>
          <a:noFill/>
          <a:ln w="9525" cap="flat" cmpd="sng">
            <a:solidFill>
              <a:srgbClr val="44546A"/>
            </a:solidFill>
            <a:prstDash val="solid"/>
            <a:round/>
            <a:headEnd type="none" w="sm" len="sm"/>
            <a:tailEnd type="diamond" w="med" len="med"/>
          </a:ln>
        </p:spPr>
      </p:cxnSp>
      <p:cxnSp>
        <p:nvCxnSpPr>
          <p:cNvPr id="718" name="Google Shape;718;p82"/>
          <p:cNvCxnSpPr>
            <a:stCxn id="714" idx="2"/>
            <a:endCxn id="713" idx="3"/>
          </p:cNvCxnSpPr>
          <p:nvPr/>
        </p:nvCxnSpPr>
        <p:spPr>
          <a:xfrm rot="-5400000" flipH="1">
            <a:off x="5130422" y="1108990"/>
            <a:ext cx="971700" cy="2198100"/>
          </a:xfrm>
          <a:prstGeom prst="bentConnector3">
            <a:avLst>
              <a:gd name="adj1" fmla="val 15671"/>
            </a:avLst>
          </a:prstGeom>
          <a:noFill/>
          <a:ln w="9525" cap="flat" cmpd="sng">
            <a:solidFill>
              <a:srgbClr val="44546A"/>
            </a:solidFill>
            <a:prstDash val="solid"/>
            <a:round/>
            <a:headEnd type="none" w="sm" len="sm"/>
            <a:tailEnd type="diamond" w="med" len="med"/>
          </a:ln>
        </p:spPr>
      </p:cxnSp>
      <p:sp>
        <p:nvSpPr>
          <p:cNvPr id="719" name="Google Shape;719;p82"/>
          <p:cNvSpPr txBox="1"/>
          <p:nvPr/>
        </p:nvSpPr>
        <p:spPr>
          <a:xfrm>
            <a:off x="917673" y="3634210"/>
            <a:ext cx="23643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latin typeface="Arial"/>
                <a:ea typeface="Arial"/>
                <a:cs typeface="Arial"/>
                <a:sym typeface="Arial"/>
              </a:rPr>
              <a:t>Predicts term weights</a:t>
            </a:r>
            <a:br>
              <a:rPr lang="zh-CN" sz="1400">
                <a:solidFill>
                  <a:schemeClr val="dk1"/>
                </a:solidFill>
                <a:latin typeface="Arial"/>
                <a:ea typeface="Arial"/>
                <a:cs typeface="Arial"/>
                <a:sym typeface="Arial"/>
              </a:rPr>
            </a:br>
            <a:r>
              <a:rPr lang="zh-CN" sz="1400" i="1">
                <a:solidFill>
                  <a:schemeClr val="dk1"/>
                </a:solidFill>
                <a:latin typeface="Arial"/>
                <a:ea typeface="Arial"/>
                <a:cs typeface="Arial"/>
                <a:sym typeface="Arial"/>
              </a:rPr>
              <a:t>(MLP, MLM, etc)</a:t>
            </a:r>
            <a:endParaRPr sz="1400">
              <a:solidFill>
                <a:schemeClr val="dk1"/>
              </a:solidFill>
              <a:latin typeface="Arial"/>
              <a:ea typeface="Arial"/>
              <a:cs typeface="Arial"/>
              <a:sym typeface="Arial"/>
            </a:endParaRPr>
          </a:p>
        </p:txBody>
      </p:sp>
      <p:sp>
        <p:nvSpPr>
          <p:cNvPr id="720" name="Google Shape;720;p82"/>
          <p:cNvSpPr txBox="1"/>
          <p:nvPr/>
        </p:nvSpPr>
        <p:spPr>
          <a:xfrm>
            <a:off x="3294794" y="3650244"/>
            <a:ext cx="23643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rPr>
              <a:t>Limits non-zero weights</a:t>
            </a:r>
            <a:br>
              <a:rPr lang="zh-CN" sz="1400">
                <a:solidFill>
                  <a:schemeClr val="dk1"/>
                </a:solidFill>
              </a:rPr>
            </a:br>
            <a:r>
              <a:rPr lang="zh-CN" sz="1400" i="1">
                <a:solidFill>
                  <a:schemeClr val="dk1"/>
                </a:solidFill>
              </a:rPr>
              <a:t>(FLOPs, TopK, etc)</a:t>
            </a:r>
            <a:endParaRPr sz="1400" i="1">
              <a:solidFill>
                <a:schemeClr val="dk1"/>
              </a:solidFill>
            </a:endParaRPr>
          </a:p>
        </p:txBody>
      </p:sp>
      <p:sp>
        <p:nvSpPr>
          <p:cNvPr id="721" name="Google Shape;721;p82"/>
          <p:cNvSpPr txBox="1"/>
          <p:nvPr/>
        </p:nvSpPr>
        <p:spPr>
          <a:xfrm>
            <a:off x="5481121" y="3634208"/>
            <a:ext cx="26745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a:solidFill>
                  <a:schemeClr val="dk1"/>
                </a:solidFill>
              </a:rPr>
              <a:t>Training</a:t>
            </a:r>
            <a:br>
              <a:rPr lang="zh-CN" sz="1400">
                <a:solidFill>
                  <a:schemeClr val="dk1"/>
                </a:solidFill>
                <a:latin typeface="Arial"/>
                <a:ea typeface="Arial"/>
                <a:cs typeface="Arial"/>
                <a:sym typeface="Arial"/>
              </a:rPr>
            </a:br>
            <a:r>
              <a:rPr lang="zh-CN" sz="1400" i="1">
                <a:solidFill>
                  <a:schemeClr val="dk1"/>
                </a:solidFill>
                <a:latin typeface="Arial"/>
                <a:ea typeface="Arial"/>
                <a:cs typeface="Arial"/>
                <a:sym typeface="Arial"/>
              </a:rPr>
              <a:t>(negatives, distillation, etc)</a:t>
            </a:r>
            <a:endParaRPr sz="1400">
              <a:solidFill>
                <a:schemeClr val="dk1"/>
              </a:solidFill>
              <a:latin typeface="Arial"/>
              <a:ea typeface="Arial"/>
              <a:cs typeface="Arial"/>
              <a:sym typeface="Arial"/>
            </a:endParaRPr>
          </a:p>
        </p:txBody>
      </p:sp>
      <p:sp>
        <p:nvSpPr>
          <p:cNvPr id="716" name="Google Shape;716;p82"/>
          <p:cNvSpPr/>
          <p:nvPr/>
        </p:nvSpPr>
        <p:spPr>
          <a:xfrm>
            <a:off x="1348574" y="2693800"/>
            <a:ext cx="1502400" cy="745500"/>
          </a:xfrm>
          <a:prstGeom prst="round2DiagRect">
            <a:avLst>
              <a:gd name="adj1" fmla="val 16667"/>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latin typeface="Arial"/>
                <a:ea typeface="Arial"/>
                <a:cs typeface="Arial"/>
                <a:sym typeface="Arial"/>
              </a:rPr>
              <a:t>Sparse </a:t>
            </a:r>
            <a:r>
              <a:rPr lang="zh-CN" sz="1800">
                <a:solidFill>
                  <a:schemeClr val="dk1"/>
                </a:solidFill>
              </a:rPr>
              <a:t>Encoder</a:t>
            </a:r>
            <a:endParaRPr sz="1800">
              <a:solidFill>
                <a:schemeClr val="dk1"/>
              </a:solidFill>
              <a:latin typeface="Arial"/>
              <a:ea typeface="Arial"/>
              <a:cs typeface="Arial"/>
              <a:sym typeface="Arial"/>
            </a:endParaRPr>
          </a:p>
        </p:txBody>
      </p:sp>
      <p:sp>
        <p:nvSpPr>
          <p:cNvPr id="722" name="Google Shape;722;p82"/>
          <p:cNvSpPr txBox="1"/>
          <p:nvPr/>
        </p:nvSpPr>
        <p:spPr>
          <a:xfrm>
            <a:off x="2594550" y="4698775"/>
            <a:ext cx="6156300" cy="3225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i="1" u="none" strike="noStrike" cap="none">
                <a:solidFill>
                  <a:srgbClr val="666666"/>
                </a:solidFill>
                <a:latin typeface="Arial"/>
                <a:ea typeface="Arial"/>
                <a:cs typeface="Arial"/>
                <a:sym typeface="Arial"/>
              </a:rPr>
              <a:t>A Unified Framework for Learned Sparse Retrieval</a:t>
            </a:r>
            <a:r>
              <a:rPr lang="zh-CN" sz="1100" i="0" u="none" strike="noStrike" cap="none">
                <a:solidFill>
                  <a:srgbClr val="666666"/>
                </a:solidFill>
                <a:latin typeface="Arial"/>
                <a:ea typeface="Arial"/>
                <a:cs typeface="Arial"/>
                <a:sym typeface="Arial"/>
              </a:rPr>
              <a:t>. Nguyen, MacAvaney, </a:t>
            </a:r>
            <a:r>
              <a:rPr lang="zh-CN" sz="1100" i="0" strike="noStrike" cap="none">
                <a:solidFill>
                  <a:srgbClr val="666666"/>
                </a:solidFill>
                <a:latin typeface="Arial"/>
                <a:ea typeface="Arial"/>
                <a:cs typeface="Arial"/>
                <a:sym typeface="Arial"/>
              </a:rPr>
              <a:t>Yates</a:t>
            </a:r>
            <a:r>
              <a:rPr lang="zh-CN" sz="1100" i="0" u="none" strike="noStrike" cap="none">
                <a:solidFill>
                  <a:srgbClr val="666666"/>
                </a:solidFill>
                <a:latin typeface="Arial"/>
                <a:ea typeface="Arial"/>
                <a:cs typeface="Arial"/>
                <a:sym typeface="Arial"/>
              </a:rPr>
              <a:t>. ECIR 2023.</a:t>
            </a:r>
            <a:endParaRPr sz="1100" i="0" u="none" strike="noStrike" cap="none">
              <a:solidFill>
                <a:srgbClr val="666666"/>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8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47</a:t>
            </a:fld>
            <a:endParaRPr/>
          </a:p>
        </p:txBody>
      </p:sp>
      <p:sp>
        <p:nvSpPr>
          <p:cNvPr id="729" name="Google Shape;729;p83"/>
          <p:cNvSpPr txBox="1"/>
          <p:nvPr/>
        </p:nvSpPr>
        <p:spPr>
          <a:xfrm>
            <a:off x="2594550" y="4698775"/>
            <a:ext cx="6156300" cy="3225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i="1" u="none" strike="noStrike" cap="none">
                <a:solidFill>
                  <a:srgbClr val="666666"/>
                </a:solidFill>
                <a:latin typeface="Arial"/>
                <a:ea typeface="Arial"/>
                <a:cs typeface="Arial"/>
                <a:sym typeface="Arial"/>
              </a:rPr>
              <a:t>A Unified Framework for Learned Sparse Retrieval</a:t>
            </a:r>
            <a:r>
              <a:rPr lang="zh-CN" sz="1100" i="0" u="none" strike="noStrike" cap="none">
                <a:solidFill>
                  <a:srgbClr val="666666"/>
                </a:solidFill>
                <a:latin typeface="Arial"/>
                <a:ea typeface="Arial"/>
                <a:cs typeface="Arial"/>
                <a:sym typeface="Arial"/>
              </a:rPr>
              <a:t>. Nguyen, MacAvaney, </a:t>
            </a:r>
            <a:r>
              <a:rPr lang="zh-CN" sz="1100" i="0" strike="noStrike" cap="none">
                <a:solidFill>
                  <a:srgbClr val="666666"/>
                </a:solidFill>
                <a:latin typeface="Arial"/>
                <a:ea typeface="Arial"/>
                <a:cs typeface="Arial"/>
                <a:sym typeface="Arial"/>
              </a:rPr>
              <a:t>Yates</a:t>
            </a:r>
            <a:r>
              <a:rPr lang="zh-CN" sz="1100" i="0" u="none" strike="noStrike" cap="none">
                <a:solidFill>
                  <a:srgbClr val="666666"/>
                </a:solidFill>
                <a:latin typeface="Arial"/>
                <a:ea typeface="Arial"/>
                <a:cs typeface="Arial"/>
                <a:sym typeface="Arial"/>
              </a:rPr>
              <a:t>. ECIR 2023.</a:t>
            </a:r>
            <a:endParaRPr sz="1100" i="0" u="none" strike="noStrike" cap="none">
              <a:solidFill>
                <a:srgbClr val="666666"/>
              </a:solidFill>
              <a:latin typeface="Arial"/>
              <a:ea typeface="Arial"/>
              <a:cs typeface="Arial"/>
              <a:sym typeface="Arial"/>
            </a:endParaRPr>
          </a:p>
        </p:txBody>
      </p:sp>
      <p:sp>
        <p:nvSpPr>
          <p:cNvPr id="730" name="Google Shape;730;p83"/>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731" name="Google Shape;731;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zh-CN" sz="3000" b="1">
                <a:solidFill>
                  <a:srgbClr val="611BB8"/>
                </a:solidFill>
                <a:latin typeface="Raleway"/>
                <a:ea typeface="Raleway"/>
                <a:cs typeface="Raleway"/>
                <a:sym typeface="Raleway"/>
              </a:rPr>
              <a:t>Learned Sparse Retrieval Framework</a:t>
            </a:r>
            <a:endParaRPr sz="3000" b="1">
              <a:solidFill>
                <a:srgbClr val="611BB8"/>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732" name="Google Shape;732;p83"/>
          <p:cNvSpPr/>
          <p:nvPr/>
        </p:nvSpPr>
        <p:spPr>
          <a:xfrm>
            <a:off x="3765962" y="2693800"/>
            <a:ext cx="1502400" cy="745500"/>
          </a:xfrm>
          <a:prstGeom prst="round2DiagRect">
            <a:avLst>
              <a:gd name="adj1" fmla="val 16667"/>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latin typeface="Arial"/>
                <a:ea typeface="Arial"/>
                <a:cs typeface="Arial"/>
                <a:sym typeface="Arial"/>
              </a:rPr>
              <a:t>Sparse Regularizer</a:t>
            </a:r>
            <a:endParaRPr sz="1800">
              <a:solidFill>
                <a:schemeClr val="dk1"/>
              </a:solidFill>
              <a:latin typeface="Arial"/>
              <a:ea typeface="Arial"/>
              <a:cs typeface="Arial"/>
              <a:sym typeface="Arial"/>
            </a:endParaRPr>
          </a:p>
        </p:txBody>
      </p:sp>
      <p:sp>
        <p:nvSpPr>
          <p:cNvPr id="733" name="Google Shape;733;p83"/>
          <p:cNvSpPr/>
          <p:nvPr/>
        </p:nvSpPr>
        <p:spPr>
          <a:xfrm>
            <a:off x="5896984" y="2693800"/>
            <a:ext cx="1636500" cy="745500"/>
          </a:xfrm>
          <a:prstGeom prst="round2DiagRect">
            <a:avLst>
              <a:gd name="adj1" fmla="val 16667"/>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rPr>
              <a:t>Supervision</a:t>
            </a:r>
            <a:endParaRPr sz="1800">
              <a:solidFill>
                <a:schemeClr val="dk1"/>
              </a:solidFill>
              <a:latin typeface="Arial"/>
              <a:ea typeface="Arial"/>
              <a:cs typeface="Arial"/>
              <a:sym typeface="Arial"/>
            </a:endParaRPr>
          </a:p>
        </p:txBody>
      </p:sp>
      <p:sp>
        <p:nvSpPr>
          <p:cNvPr id="734" name="Google Shape;734;p83"/>
          <p:cNvSpPr txBox="1"/>
          <p:nvPr/>
        </p:nvSpPr>
        <p:spPr>
          <a:xfrm>
            <a:off x="3207572" y="1260490"/>
            <a:ext cx="26193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zh-CN" sz="1800">
                <a:solidFill>
                  <a:schemeClr val="dk1"/>
                </a:solidFill>
                <a:latin typeface="Calibri"/>
                <a:ea typeface="Calibri"/>
                <a:cs typeface="Calibri"/>
                <a:sym typeface="Calibri"/>
              </a:rPr>
              <a:t>Ingredients</a:t>
            </a:r>
            <a:endParaRPr sz="1800">
              <a:solidFill>
                <a:schemeClr val="dk1"/>
              </a:solidFill>
              <a:latin typeface="Calibri"/>
              <a:ea typeface="Calibri"/>
              <a:cs typeface="Calibri"/>
              <a:sym typeface="Calibri"/>
            </a:endParaRPr>
          </a:p>
        </p:txBody>
      </p:sp>
      <p:cxnSp>
        <p:nvCxnSpPr>
          <p:cNvPr id="735" name="Google Shape;735;p83"/>
          <p:cNvCxnSpPr>
            <a:stCxn id="734" idx="2"/>
            <a:endCxn id="736" idx="3"/>
          </p:cNvCxnSpPr>
          <p:nvPr/>
        </p:nvCxnSpPr>
        <p:spPr>
          <a:xfrm rot="5400000">
            <a:off x="2822672" y="999340"/>
            <a:ext cx="971700" cy="2417400"/>
          </a:xfrm>
          <a:prstGeom prst="bentConnector3">
            <a:avLst>
              <a:gd name="adj1" fmla="val 15527"/>
            </a:avLst>
          </a:prstGeom>
          <a:noFill/>
          <a:ln w="9525" cap="flat" cmpd="sng">
            <a:solidFill>
              <a:srgbClr val="44546A"/>
            </a:solidFill>
            <a:prstDash val="solid"/>
            <a:round/>
            <a:headEnd type="none" w="sm" len="sm"/>
            <a:tailEnd type="diamond" w="med" len="med"/>
          </a:ln>
        </p:spPr>
      </p:cxnSp>
      <p:cxnSp>
        <p:nvCxnSpPr>
          <p:cNvPr id="737" name="Google Shape;737;p83"/>
          <p:cNvCxnSpPr>
            <a:stCxn id="734" idx="2"/>
            <a:endCxn id="732" idx="3"/>
          </p:cNvCxnSpPr>
          <p:nvPr/>
        </p:nvCxnSpPr>
        <p:spPr>
          <a:xfrm rot="-5400000" flipH="1">
            <a:off x="4031672" y="2207740"/>
            <a:ext cx="971700" cy="600"/>
          </a:xfrm>
          <a:prstGeom prst="bentConnector3">
            <a:avLst>
              <a:gd name="adj1" fmla="val 15671"/>
            </a:avLst>
          </a:prstGeom>
          <a:noFill/>
          <a:ln w="9525" cap="flat" cmpd="sng">
            <a:solidFill>
              <a:srgbClr val="44546A"/>
            </a:solidFill>
            <a:prstDash val="solid"/>
            <a:round/>
            <a:headEnd type="none" w="sm" len="sm"/>
            <a:tailEnd type="diamond" w="med" len="med"/>
          </a:ln>
        </p:spPr>
      </p:cxnSp>
      <p:cxnSp>
        <p:nvCxnSpPr>
          <p:cNvPr id="738" name="Google Shape;738;p83"/>
          <p:cNvCxnSpPr>
            <a:stCxn id="734" idx="2"/>
            <a:endCxn id="733" idx="3"/>
          </p:cNvCxnSpPr>
          <p:nvPr/>
        </p:nvCxnSpPr>
        <p:spPr>
          <a:xfrm rot="-5400000" flipH="1">
            <a:off x="5130422" y="1108990"/>
            <a:ext cx="971700" cy="2198100"/>
          </a:xfrm>
          <a:prstGeom prst="bentConnector3">
            <a:avLst>
              <a:gd name="adj1" fmla="val 15671"/>
            </a:avLst>
          </a:prstGeom>
          <a:noFill/>
          <a:ln w="9525" cap="flat" cmpd="sng">
            <a:solidFill>
              <a:srgbClr val="44546A"/>
            </a:solidFill>
            <a:prstDash val="solid"/>
            <a:round/>
            <a:headEnd type="none" w="sm" len="sm"/>
            <a:tailEnd type="diamond" w="med" len="med"/>
          </a:ln>
        </p:spPr>
      </p:cxnSp>
      <p:sp>
        <p:nvSpPr>
          <p:cNvPr id="739" name="Google Shape;739;p83"/>
          <p:cNvSpPr txBox="1"/>
          <p:nvPr/>
        </p:nvSpPr>
        <p:spPr>
          <a:xfrm>
            <a:off x="917673" y="3634210"/>
            <a:ext cx="23643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latin typeface="Arial"/>
                <a:ea typeface="Arial"/>
                <a:cs typeface="Arial"/>
                <a:sym typeface="Arial"/>
              </a:rPr>
              <a:t>Predicts term weights</a:t>
            </a:r>
            <a:br>
              <a:rPr lang="zh-CN" sz="1400">
                <a:solidFill>
                  <a:schemeClr val="dk1"/>
                </a:solidFill>
                <a:latin typeface="Arial"/>
                <a:ea typeface="Arial"/>
                <a:cs typeface="Arial"/>
                <a:sym typeface="Arial"/>
              </a:rPr>
            </a:br>
            <a:r>
              <a:rPr lang="zh-CN" sz="1400" i="1">
                <a:solidFill>
                  <a:schemeClr val="dk1"/>
                </a:solidFill>
                <a:latin typeface="Arial"/>
                <a:ea typeface="Arial"/>
                <a:cs typeface="Arial"/>
                <a:sym typeface="Arial"/>
              </a:rPr>
              <a:t>(MLP, MLM, etc)</a:t>
            </a:r>
            <a:endParaRPr sz="1400">
              <a:solidFill>
                <a:schemeClr val="dk1"/>
              </a:solidFill>
              <a:latin typeface="Arial"/>
              <a:ea typeface="Arial"/>
              <a:cs typeface="Arial"/>
              <a:sym typeface="Arial"/>
            </a:endParaRPr>
          </a:p>
        </p:txBody>
      </p:sp>
      <p:sp>
        <p:nvSpPr>
          <p:cNvPr id="740" name="Google Shape;740;p83"/>
          <p:cNvSpPr txBox="1"/>
          <p:nvPr/>
        </p:nvSpPr>
        <p:spPr>
          <a:xfrm>
            <a:off x="3294794" y="3650244"/>
            <a:ext cx="23643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rPr>
              <a:t>Limits non-zero weights</a:t>
            </a:r>
            <a:br>
              <a:rPr lang="zh-CN" sz="1400">
                <a:solidFill>
                  <a:schemeClr val="dk1"/>
                </a:solidFill>
              </a:rPr>
            </a:br>
            <a:r>
              <a:rPr lang="zh-CN" sz="1400" i="1">
                <a:solidFill>
                  <a:schemeClr val="dk1"/>
                </a:solidFill>
              </a:rPr>
              <a:t>(FLOPs, TopK, etc)</a:t>
            </a:r>
            <a:endParaRPr sz="1400" i="1">
              <a:solidFill>
                <a:schemeClr val="dk1"/>
              </a:solidFill>
            </a:endParaRPr>
          </a:p>
        </p:txBody>
      </p:sp>
      <p:sp>
        <p:nvSpPr>
          <p:cNvPr id="741" name="Google Shape;741;p83"/>
          <p:cNvSpPr txBox="1"/>
          <p:nvPr/>
        </p:nvSpPr>
        <p:spPr>
          <a:xfrm>
            <a:off x="5481121" y="3634208"/>
            <a:ext cx="26745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a:solidFill>
                  <a:schemeClr val="dk1"/>
                </a:solidFill>
              </a:rPr>
              <a:t>Training</a:t>
            </a:r>
            <a:br>
              <a:rPr lang="zh-CN" sz="1400">
                <a:solidFill>
                  <a:schemeClr val="dk1"/>
                </a:solidFill>
                <a:latin typeface="Arial"/>
                <a:ea typeface="Arial"/>
                <a:cs typeface="Arial"/>
                <a:sym typeface="Arial"/>
              </a:rPr>
            </a:br>
            <a:r>
              <a:rPr lang="zh-CN" sz="1400" i="1">
                <a:solidFill>
                  <a:schemeClr val="dk1"/>
                </a:solidFill>
                <a:latin typeface="Arial"/>
                <a:ea typeface="Arial"/>
                <a:cs typeface="Arial"/>
                <a:sym typeface="Arial"/>
              </a:rPr>
              <a:t>(negatives, distillation, etc)</a:t>
            </a:r>
            <a:endParaRPr sz="1400">
              <a:solidFill>
                <a:schemeClr val="dk1"/>
              </a:solidFill>
              <a:latin typeface="Arial"/>
              <a:ea typeface="Arial"/>
              <a:cs typeface="Arial"/>
              <a:sym typeface="Arial"/>
            </a:endParaRPr>
          </a:p>
        </p:txBody>
      </p:sp>
      <p:sp>
        <p:nvSpPr>
          <p:cNvPr id="736" name="Google Shape;736;p83"/>
          <p:cNvSpPr/>
          <p:nvPr/>
        </p:nvSpPr>
        <p:spPr>
          <a:xfrm>
            <a:off x="1348574" y="2693800"/>
            <a:ext cx="1502400" cy="745500"/>
          </a:xfrm>
          <a:prstGeom prst="round2DiagRect">
            <a:avLst>
              <a:gd name="adj1" fmla="val 16667"/>
              <a:gd name="adj2" fmla="val 0"/>
            </a:avLst>
          </a:prstGeom>
          <a:solidFill>
            <a:srgbClr val="FFD600"/>
          </a:solidFill>
          <a:ln w="9525" cap="flat" cmpd="sng">
            <a:solidFill>
              <a:srgbClr val="44546A"/>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latin typeface="Arial"/>
                <a:ea typeface="Arial"/>
                <a:cs typeface="Arial"/>
                <a:sym typeface="Arial"/>
              </a:rPr>
              <a:t>Sparse </a:t>
            </a:r>
            <a:r>
              <a:rPr lang="zh-CN" sz="1800">
                <a:solidFill>
                  <a:schemeClr val="dk1"/>
                </a:solidFill>
              </a:rPr>
              <a:t>Encoder</a:t>
            </a:r>
            <a:endParaRPr sz="1800">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84"/>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Binary Encoder</a:t>
            </a:r>
            <a:endParaRPr sz="1600" b="1">
              <a:solidFill>
                <a:srgbClr val="611BB8"/>
              </a:solidFill>
            </a:endParaRPr>
          </a:p>
        </p:txBody>
      </p:sp>
      <p:sp>
        <p:nvSpPr>
          <p:cNvPr id="747" name="Google Shape;747;p84"/>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748" name="Google Shape;748;p84"/>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84"/>
          <p:cNvSpPr txBox="1">
            <a:spLocks noGrp="1"/>
          </p:cNvSpPr>
          <p:nvPr>
            <p:ph type="title"/>
          </p:nvPr>
        </p:nvSpPr>
        <p:spPr>
          <a:xfrm>
            <a:off x="555900" y="595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Binary Encoder</a:t>
            </a:r>
            <a:endParaRPr b="1">
              <a:solidFill>
                <a:srgbClr val="611BB8"/>
              </a:solidFill>
            </a:endParaRPr>
          </a:p>
        </p:txBody>
      </p:sp>
      <p:sp>
        <p:nvSpPr>
          <p:cNvPr id="750" name="Google Shape;750;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85"/>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Binary Encoder</a:t>
            </a:r>
            <a:endParaRPr sz="1600" b="1">
              <a:solidFill>
                <a:srgbClr val="611BB8"/>
              </a:solidFill>
            </a:endParaRPr>
          </a:p>
        </p:txBody>
      </p:sp>
      <p:sp>
        <p:nvSpPr>
          <p:cNvPr id="756" name="Google Shape;756;p85"/>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757" name="Google Shape;757;p85"/>
          <p:cNvSpPr/>
          <p:nvPr/>
        </p:nvSpPr>
        <p:spPr>
          <a:xfrm>
            <a:off x="821500" y="3018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758" name="Google Shape;758;p85"/>
          <p:cNvGrpSpPr/>
          <p:nvPr/>
        </p:nvGrpSpPr>
        <p:grpSpPr>
          <a:xfrm>
            <a:off x="816313" y="2647412"/>
            <a:ext cx="2025470" cy="195600"/>
            <a:chOff x="538513" y="3050312"/>
            <a:chExt cx="2025470" cy="195600"/>
          </a:xfrm>
        </p:grpSpPr>
        <p:sp>
          <p:nvSpPr>
            <p:cNvPr id="759" name="Google Shape;759;p85"/>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760" name="Google Shape;760;p85"/>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761" name="Google Shape;761;p85"/>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762" name="Google Shape;762;p85"/>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763" name="Google Shape;763;p85"/>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764" name="Google Shape;764;p85"/>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85"/>
          <p:cNvSpPr txBox="1">
            <a:spLocks noGrp="1"/>
          </p:cNvSpPr>
          <p:nvPr>
            <p:ph type="title"/>
          </p:nvPr>
        </p:nvSpPr>
        <p:spPr>
          <a:xfrm>
            <a:off x="555900" y="595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Binary Encoder</a:t>
            </a:r>
            <a:endParaRPr b="1">
              <a:solidFill>
                <a:srgbClr val="611BB8"/>
              </a:solidFill>
            </a:endParaRPr>
          </a:p>
        </p:txBody>
      </p:sp>
      <p:sp>
        <p:nvSpPr>
          <p:cNvPr id="766" name="Google Shape;766;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41"/>
          <p:cNvSpPr txBox="1">
            <a:spLocks noGrp="1"/>
          </p:cNvSpPr>
          <p:nvPr>
            <p:ph type="body" idx="1"/>
          </p:nvPr>
        </p:nvSpPr>
        <p:spPr>
          <a:xfrm>
            <a:off x="311700" y="667700"/>
            <a:ext cx="8520600" cy="39015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zh-CN" sz="3300" b="1">
                <a:solidFill>
                  <a:schemeClr val="dk1"/>
                </a:solidFill>
              </a:rPr>
              <a:t>Background</a:t>
            </a:r>
            <a:endParaRPr sz="3300" b="1">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86"/>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Binary Encoder</a:t>
            </a:r>
            <a:endParaRPr sz="1600" b="1">
              <a:solidFill>
                <a:srgbClr val="611BB8"/>
              </a:solidFill>
            </a:endParaRPr>
          </a:p>
        </p:txBody>
      </p:sp>
      <p:sp>
        <p:nvSpPr>
          <p:cNvPr id="772" name="Google Shape;772;p86"/>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773" name="Google Shape;773;p86"/>
          <p:cNvSpPr/>
          <p:nvPr/>
        </p:nvSpPr>
        <p:spPr>
          <a:xfrm>
            <a:off x="821500" y="3018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774" name="Google Shape;774;p86"/>
          <p:cNvGrpSpPr/>
          <p:nvPr/>
        </p:nvGrpSpPr>
        <p:grpSpPr>
          <a:xfrm>
            <a:off x="816313" y="2647412"/>
            <a:ext cx="2025470" cy="195600"/>
            <a:chOff x="538513" y="3050312"/>
            <a:chExt cx="2025470" cy="195600"/>
          </a:xfrm>
        </p:grpSpPr>
        <p:sp>
          <p:nvSpPr>
            <p:cNvPr id="775" name="Google Shape;775;p86"/>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776" name="Google Shape;776;p86"/>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777" name="Google Shape;777;p86"/>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778" name="Google Shape;778;p86"/>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779" name="Google Shape;779;p86"/>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780" name="Google Shape;780;p86"/>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81" name="Google Shape;781;p86"/>
          <p:cNvGrpSpPr/>
          <p:nvPr/>
        </p:nvGrpSpPr>
        <p:grpSpPr>
          <a:xfrm>
            <a:off x="856943" y="2127799"/>
            <a:ext cx="1932853" cy="254724"/>
            <a:chOff x="4927448" y="2061729"/>
            <a:chExt cx="875664" cy="123941"/>
          </a:xfrm>
        </p:grpSpPr>
        <p:sp>
          <p:nvSpPr>
            <p:cNvPr id="782" name="Google Shape;782;p86"/>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783" name="Google Shape;783;p86"/>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784" name="Google Shape;784;p86"/>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endParaRPr sz="800" b="1" dirty="0"/>
            </a:p>
          </p:txBody>
        </p:sp>
        <p:sp>
          <p:nvSpPr>
            <p:cNvPr id="785" name="Google Shape;785;p86"/>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endParaRPr sz="800" b="1" dirty="0">
                <a:solidFill>
                  <a:srgbClr val="FFFFFF"/>
                </a:solidFill>
                <a:latin typeface="Calibri"/>
                <a:ea typeface="Calibri"/>
                <a:cs typeface="Calibri"/>
                <a:sym typeface="Calibri"/>
              </a:endParaRPr>
            </a:p>
          </p:txBody>
        </p:sp>
        <p:sp>
          <p:nvSpPr>
            <p:cNvPr id="786" name="Google Shape;786;p86"/>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solidFill>
                  <a:srgbClr val="FFFFFF"/>
                </a:solidFill>
                <a:latin typeface="Calibri"/>
                <a:ea typeface="Calibri"/>
                <a:cs typeface="Calibri"/>
                <a:sym typeface="Calibri"/>
              </a:endParaRPr>
            </a:p>
          </p:txBody>
        </p:sp>
        <p:sp>
          <p:nvSpPr>
            <p:cNvPr id="787" name="Google Shape;787;p86"/>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788" name="Google Shape;788;p86"/>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endParaRPr sz="800" b="1" dirty="0">
                <a:solidFill>
                  <a:srgbClr val="FFFFFF"/>
                </a:solidFill>
                <a:latin typeface="Calibri"/>
                <a:ea typeface="Calibri"/>
                <a:cs typeface="Calibri"/>
                <a:sym typeface="Calibri"/>
              </a:endParaRPr>
            </a:p>
          </p:txBody>
        </p:sp>
      </p:grpSp>
      <p:sp>
        <p:nvSpPr>
          <p:cNvPr id="789" name="Google Shape;789;p86"/>
          <p:cNvSpPr txBox="1"/>
          <p:nvPr/>
        </p:nvSpPr>
        <p:spPr>
          <a:xfrm rot="-4148218">
            <a:off x="2503455" y="1778365"/>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790" name="Google Shape;790;p86"/>
          <p:cNvSpPr txBox="1"/>
          <p:nvPr/>
        </p:nvSpPr>
        <p:spPr>
          <a:xfrm rot="-4146878">
            <a:off x="1677870" y="1755415"/>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best</a:t>
            </a:r>
            <a:endParaRPr sz="1000" b="1" i="0" u="none" strike="noStrike" cap="none">
              <a:solidFill>
                <a:srgbClr val="000000"/>
              </a:solidFill>
              <a:latin typeface="Courier New"/>
              <a:ea typeface="Courier New"/>
              <a:cs typeface="Courier New"/>
              <a:sym typeface="Courier New"/>
            </a:endParaRPr>
          </a:p>
        </p:txBody>
      </p:sp>
      <p:sp>
        <p:nvSpPr>
          <p:cNvPr id="791" name="Google Shape;791;p86"/>
          <p:cNvSpPr txBox="1"/>
          <p:nvPr/>
        </p:nvSpPr>
        <p:spPr>
          <a:xfrm rot="-4147670">
            <a:off x="1358083" y="1704115"/>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dishes</a:t>
            </a:r>
            <a:endParaRPr sz="1000" b="1" i="0" u="none" strike="noStrike" cap="none">
              <a:solidFill>
                <a:srgbClr val="000000"/>
              </a:solidFill>
              <a:latin typeface="Courier New"/>
              <a:ea typeface="Courier New"/>
              <a:cs typeface="Courier New"/>
              <a:sym typeface="Courier New"/>
            </a:endParaRPr>
          </a:p>
        </p:txBody>
      </p:sp>
      <p:sp>
        <p:nvSpPr>
          <p:cNvPr id="792" name="Google Shape;792;p86"/>
          <p:cNvSpPr/>
          <p:nvPr/>
        </p:nvSpPr>
        <p:spPr>
          <a:xfrm>
            <a:off x="1765450" y="2456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86"/>
          <p:cNvSpPr txBox="1">
            <a:spLocks noGrp="1"/>
          </p:cNvSpPr>
          <p:nvPr>
            <p:ph type="title"/>
          </p:nvPr>
        </p:nvSpPr>
        <p:spPr>
          <a:xfrm>
            <a:off x="555900" y="595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Binary Encoder</a:t>
            </a:r>
            <a:endParaRPr b="1">
              <a:solidFill>
                <a:srgbClr val="611BB8"/>
              </a:solidFill>
            </a:endParaRPr>
          </a:p>
        </p:txBody>
      </p:sp>
      <p:sp>
        <p:nvSpPr>
          <p:cNvPr id="794" name="Google Shape;794;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87"/>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Binary Encoder</a:t>
            </a:r>
            <a:endParaRPr sz="1600" b="1">
              <a:solidFill>
                <a:srgbClr val="611BB8"/>
              </a:solidFill>
            </a:endParaRPr>
          </a:p>
        </p:txBody>
      </p:sp>
      <p:sp>
        <p:nvSpPr>
          <p:cNvPr id="800" name="Google Shape;800;p87"/>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801" name="Google Shape;801;p87"/>
          <p:cNvSpPr/>
          <p:nvPr/>
        </p:nvSpPr>
        <p:spPr>
          <a:xfrm>
            <a:off x="821500" y="3018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802" name="Google Shape;802;p87"/>
          <p:cNvGrpSpPr/>
          <p:nvPr/>
        </p:nvGrpSpPr>
        <p:grpSpPr>
          <a:xfrm>
            <a:off x="816313" y="2647412"/>
            <a:ext cx="2025470" cy="195600"/>
            <a:chOff x="538513" y="3050312"/>
            <a:chExt cx="2025470" cy="195600"/>
          </a:xfrm>
        </p:grpSpPr>
        <p:sp>
          <p:nvSpPr>
            <p:cNvPr id="803" name="Google Shape;803;p87"/>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804" name="Google Shape;804;p87"/>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805" name="Google Shape;805;p87"/>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806" name="Google Shape;806;p87"/>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807" name="Google Shape;807;p87"/>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808" name="Google Shape;808;p87"/>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09" name="Google Shape;809;p87"/>
          <p:cNvGrpSpPr/>
          <p:nvPr/>
        </p:nvGrpSpPr>
        <p:grpSpPr>
          <a:xfrm>
            <a:off x="856943" y="2127799"/>
            <a:ext cx="1932853" cy="254724"/>
            <a:chOff x="4927448" y="2061729"/>
            <a:chExt cx="875664" cy="123941"/>
          </a:xfrm>
        </p:grpSpPr>
        <p:sp>
          <p:nvSpPr>
            <p:cNvPr id="810" name="Google Shape;810;p87"/>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811" name="Google Shape;811;p87"/>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812" name="Google Shape;812;p87"/>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endParaRPr sz="800" b="1" dirty="0"/>
            </a:p>
          </p:txBody>
        </p:sp>
        <p:sp>
          <p:nvSpPr>
            <p:cNvPr id="813" name="Google Shape;813;p87"/>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endParaRPr sz="800" b="1" dirty="0">
                <a:solidFill>
                  <a:srgbClr val="FFFFFF"/>
                </a:solidFill>
                <a:latin typeface="Calibri"/>
                <a:ea typeface="Calibri"/>
                <a:cs typeface="Calibri"/>
                <a:sym typeface="Calibri"/>
              </a:endParaRPr>
            </a:p>
          </p:txBody>
        </p:sp>
        <p:sp>
          <p:nvSpPr>
            <p:cNvPr id="814" name="Google Shape;814;p87"/>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solidFill>
                  <a:srgbClr val="FFFFFF"/>
                </a:solidFill>
                <a:latin typeface="Calibri"/>
                <a:ea typeface="Calibri"/>
                <a:cs typeface="Calibri"/>
                <a:sym typeface="Calibri"/>
              </a:endParaRPr>
            </a:p>
          </p:txBody>
        </p:sp>
        <p:sp>
          <p:nvSpPr>
            <p:cNvPr id="815" name="Google Shape;815;p87"/>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816" name="Google Shape;816;p87"/>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endParaRPr sz="800" b="1" dirty="0">
                <a:solidFill>
                  <a:srgbClr val="FFFFFF"/>
                </a:solidFill>
                <a:latin typeface="Calibri"/>
                <a:ea typeface="Calibri"/>
                <a:cs typeface="Calibri"/>
                <a:sym typeface="Calibri"/>
              </a:endParaRPr>
            </a:p>
          </p:txBody>
        </p:sp>
      </p:grpSp>
      <p:grpSp>
        <p:nvGrpSpPr>
          <p:cNvPr id="817" name="Google Shape;817;p87"/>
          <p:cNvGrpSpPr/>
          <p:nvPr/>
        </p:nvGrpSpPr>
        <p:grpSpPr>
          <a:xfrm>
            <a:off x="3448875" y="2382531"/>
            <a:ext cx="1211492" cy="186590"/>
            <a:chOff x="284030" y="2273193"/>
            <a:chExt cx="1211492" cy="186590"/>
          </a:xfrm>
        </p:grpSpPr>
        <p:sp>
          <p:nvSpPr>
            <p:cNvPr id="818" name="Google Shape;818;p87"/>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grpSp>
          <p:nvGrpSpPr>
            <p:cNvPr id="819" name="Google Shape;819;p87"/>
            <p:cNvGrpSpPr/>
            <p:nvPr/>
          </p:nvGrpSpPr>
          <p:grpSpPr>
            <a:xfrm>
              <a:off x="293706" y="2273193"/>
              <a:ext cx="1201816" cy="184800"/>
              <a:chOff x="604276" y="2908175"/>
              <a:chExt cx="1201816" cy="184800"/>
            </a:xfrm>
          </p:grpSpPr>
          <p:sp>
            <p:nvSpPr>
              <p:cNvPr id="820" name="Google Shape;820;p87"/>
              <p:cNvSpPr txBox="1"/>
              <p:nvPr/>
            </p:nvSpPr>
            <p:spPr>
              <a:xfrm>
                <a:off x="832892" y="290817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pic>
            <p:nvPicPr>
              <p:cNvPr id="821" name="Google Shape;821;p87"/>
              <p:cNvPicPr preferRelativeResize="0"/>
              <p:nvPr/>
            </p:nvPicPr>
            <p:blipFill rotWithShape="1">
              <a:blip r:embed="rId3">
                <a:alphaModFix/>
              </a:blip>
              <a:srcRect/>
              <a:stretch/>
            </p:blipFill>
            <p:spPr>
              <a:xfrm>
                <a:off x="604276" y="2938920"/>
                <a:ext cx="127200" cy="127219"/>
              </a:xfrm>
              <a:prstGeom prst="rect">
                <a:avLst/>
              </a:prstGeom>
              <a:noFill/>
              <a:ln>
                <a:noFill/>
              </a:ln>
            </p:spPr>
          </p:pic>
        </p:grpSp>
      </p:grpSp>
      <p:grpSp>
        <p:nvGrpSpPr>
          <p:cNvPr id="822" name="Google Shape;822;p87"/>
          <p:cNvGrpSpPr/>
          <p:nvPr/>
        </p:nvGrpSpPr>
        <p:grpSpPr>
          <a:xfrm>
            <a:off x="3450862" y="2680947"/>
            <a:ext cx="966412" cy="195462"/>
            <a:chOff x="1882362" y="1944731"/>
            <a:chExt cx="966412" cy="195462"/>
          </a:xfrm>
        </p:grpSpPr>
        <p:sp>
          <p:nvSpPr>
            <p:cNvPr id="823" name="Google Shape;823;p87"/>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824" name="Google Shape;824;p87"/>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pic>
        <p:nvPicPr>
          <p:cNvPr id="825" name="Google Shape;825;p87"/>
          <p:cNvPicPr preferRelativeResize="0"/>
          <p:nvPr/>
        </p:nvPicPr>
        <p:blipFill rotWithShape="1">
          <a:blip r:embed="rId3">
            <a:alphaModFix/>
          </a:blip>
          <a:srcRect/>
          <a:stretch/>
        </p:blipFill>
        <p:spPr>
          <a:xfrm>
            <a:off x="3448876" y="2712074"/>
            <a:ext cx="127200" cy="127200"/>
          </a:xfrm>
          <a:prstGeom prst="rect">
            <a:avLst/>
          </a:prstGeom>
          <a:noFill/>
          <a:ln>
            <a:noFill/>
          </a:ln>
        </p:spPr>
      </p:pic>
      <p:sp>
        <p:nvSpPr>
          <p:cNvPr id="826" name="Google Shape;826;p87"/>
          <p:cNvSpPr txBox="1"/>
          <p:nvPr/>
        </p:nvSpPr>
        <p:spPr>
          <a:xfrm rot="-4148218">
            <a:off x="2503455" y="1778365"/>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827" name="Google Shape;827;p87"/>
          <p:cNvSpPr txBox="1"/>
          <p:nvPr/>
        </p:nvSpPr>
        <p:spPr>
          <a:xfrm rot="-4146878">
            <a:off x="1677870" y="1755415"/>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best</a:t>
            </a:r>
            <a:endParaRPr sz="1000" b="1" i="0" u="none" strike="noStrike" cap="none">
              <a:solidFill>
                <a:srgbClr val="000000"/>
              </a:solidFill>
              <a:latin typeface="Courier New"/>
              <a:ea typeface="Courier New"/>
              <a:cs typeface="Courier New"/>
              <a:sym typeface="Courier New"/>
            </a:endParaRPr>
          </a:p>
        </p:txBody>
      </p:sp>
      <p:sp>
        <p:nvSpPr>
          <p:cNvPr id="828" name="Google Shape;828;p87"/>
          <p:cNvSpPr txBox="1"/>
          <p:nvPr/>
        </p:nvSpPr>
        <p:spPr>
          <a:xfrm rot="-4147670">
            <a:off x="1358083" y="1704115"/>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dishes</a:t>
            </a:r>
            <a:endParaRPr sz="1000" b="1" i="0" u="none" strike="noStrike" cap="none">
              <a:solidFill>
                <a:srgbClr val="000000"/>
              </a:solidFill>
              <a:latin typeface="Courier New"/>
              <a:ea typeface="Courier New"/>
              <a:cs typeface="Courier New"/>
              <a:sym typeface="Courier New"/>
            </a:endParaRPr>
          </a:p>
        </p:txBody>
      </p:sp>
      <p:sp>
        <p:nvSpPr>
          <p:cNvPr id="829" name="Google Shape;829;p87"/>
          <p:cNvSpPr/>
          <p:nvPr/>
        </p:nvSpPr>
        <p:spPr>
          <a:xfrm>
            <a:off x="1765450" y="2456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87"/>
          <p:cNvSpPr txBox="1">
            <a:spLocks noGrp="1"/>
          </p:cNvSpPr>
          <p:nvPr>
            <p:ph type="title"/>
          </p:nvPr>
        </p:nvSpPr>
        <p:spPr>
          <a:xfrm>
            <a:off x="555900" y="595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Binary Encoder</a:t>
            </a:r>
            <a:endParaRPr b="1">
              <a:solidFill>
                <a:srgbClr val="611BB8"/>
              </a:solidFill>
            </a:endParaRPr>
          </a:p>
        </p:txBody>
      </p:sp>
      <p:sp>
        <p:nvSpPr>
          <p:cNvPr id="831" name="Google Shape;831;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88"/>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latin typeface="Arial"/>
                <a:ea typeface="Arial"/>
                <a:cs typeface="Arial"/>
                <a:sym typeface="Arial"/>
              </a:rPr>
              <a:t>Binary Encoder</a:t>
            </a:r>
            <a:endParaRPr sz="1600">
              <a:solidFill>
                <a:srgbClr val="611BB8"/>
              </a:solidFill>
            </a:endParaRPr>
          </a:p>
        </p:txBody>
      </p:sp>
      <p:sp>
        <p:nvSpPr>
          <p:cNvPr id="837" name="Google Shape;837;p88"/>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838" name="Google Shape;838;p88"/>
          <p:cNvSpPr/>
          <p:nvPr/>
        </p:nvSpPr>
        <p:spPr>
          <a:xfrm>
            <a:off x="821500" y="3018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839" name="Google Shape;839;p88"/>
          <p:cNvGrpSpPr/>
          <p:nvPr/>
        </p:nvGrpSpPr>
        <p:grpSpPr>
          <a:xfrm>
            <a:off x="816313" y="2647412"/>
            <a:ext cx="2025470" cy="195600"/>
            <a:chOff x="538513" y="3050312"/>
            <a:chExt cx="2025470" cy="195600"/>
          </a:xfrm>
        </p:grpSpPr>
        <p:sp>
          <p:nvSpPr>
            <p:cNvPr id="840" name="Google Shape;840;p88"/>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841" name="Google Shape;841;p88"/>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842" name="Google Shape;842;p88"/>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843" name="Google Shape;843;p88"/>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844" name="Google Shape;844;p88"/>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845" name="Google Shape;845;p88"/>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46" name="Google Shape;846;p88"/>
          <p:cNvGrpSpPr/>
          <p:nvPr/>
        </p:nvGrpSpPr>
        <p:grpSpPr>
          <a:xfrm>
            <a:off x="856943" y="2127799"/>
            <a:ext cx="1932853" cy="254724"/>
            <a:chOff x="4927448" y="2061729"/>
            <a:chExt cx="875664" cy="123941"/>
          </a:xfrm>
        </p:grpSpPr>
        <p:sp>
          <p:nvSpPr>
            <p:cNvPr id="847" name="Google Shape;847;p88"/>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848" name="Google Shape;848;p88"/>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849" name="Google Shape;849;p88"/>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endParaRPr sz="800" b="1" dirty="0"/>
            </a:p>
          </p:txBody>
        </p:sp>
        <p:sp>
          <p:nvSpPr>
            <p:cNvPr id="850" name="Google Shape;850;p88"/>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endParaRPr sz="800" b="1" dirty="0">
                <a:solidFill>
                  <a:srgbClr val="FFFFFF"/>
                </a:solidFill>
                <a:latin typeface="Calibri"/>
                <a:ea typeface="Calibri"/>
                <a:cs typeface="Calibri"/>
                <a:sym typeface="Calibri"/>
              </a:endParaRPr>
            </a:p>
          </p:txBody>
        </p:sp>
        <p:sp>
          <p:nvSpPr>
            <p:cNvPr id="851" name="Google Shape;851;p88"/>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solidFill>
                  <a:srgbClr val="FFFFFF"/>
                </a:solidFill>
                <a:latin typeface="Calibri"/>
                <a:ea typeface="Calibri"/>
                <a:cs typeface="Calibri"/>
                <a:sym typeface="Calibri"/>
              </a:endParaRPr>
            </a:p>
          </p:txBody>
        </p:sp>
        <p:sp>
          <p:nvSpPr>
            <p:cNvPr id="852" name="Google Shape;852;p88"/>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853" name="Google Shape;853;p88"/>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endParaRPr sz="800" b="1" dirty="0">
                <a:solidFill>
                  <a:srgbClr val="FFFFFF"/>
                </a:solidFill>
                <a:latin typeface="Calibri"/>
                <a:ea typeface="Calibri"/>
                <a:cs typeface="Calibri"/>
                <a:sym typeface="Calibri"/>
              </a:endParaRPr>
            </a:p>
          </p:txBody>
        </p:sp>
      </p:grpSp>
      <p:grpSp>
        <p:nvGrpSpPr>
          <p:cNvPr id="854" name="Google Shape;854;p88"/>
          <p:cNvGrpSpPr/>
          <p:nvPr/>
        </p:nvGrpSpPr>
        <p:grpSpPr>
          <a:xfrm>
            <a:off x="3448875" y="2382531"/>
            <a:ext cx="1211492" cy="186590"/>
            <a:chOff x="284030" y="2273193"/>
            <a:chExt cx="1211492" cy="186590"/>
          </a:xfrm>
        </p:grpSpPr>
        <p:sp>
          <p:nvSpPr>
            <p:cNvPr id="855" name="Google Shape;855;p88"/>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grpSp>
          <p:nvGrpSpPr>
            <p:cNvPr id="856" name="Google Shape;856;p88"/>
            <p:cNvGrpSpPr/>
            <p:nvPr/>
          </p:nvGrpSpPr>
          <p:grpSpPr>
            <a:xfrm>
              <a:off x="293706" y="2273193"/>
              <a:ext cx="1201816" cy="184800"/>
              <a:chOff x="604276" y="2908175"/>
              <a:chExt cx="1201816" cy="184800"/>
            </a:xfrm>
          </p:grpSpPr>
          <p:sp>
            <p:nvSpPr>
              <p:cNvPr id="857" name="Google Shape;857;p88"/>
              <p:cNvSpPr txBox="1"/>
              <p:nvPr/>
            </p:nvSpPr>
            <p:spPr>
              <a:xfrm>
                <a:off x="832892" y="290817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pic>
            <p:nvPicPr>
              <p:cNvPr id="858" name="Google Shape;858;p88"/>
              <p:cNvPicPr preferRelativeResize="0"/>
              <p:nvPr/>
            </p:nvPicPr>
            <p:blipFill rotWithShape="1">
              <a:blip r:embed="rId3">
                <a:alphaModFix/>
              </a:blip>
              <a:srcRect/>
              <a:stretch/>
            </p:blipFill>
            <p:spPr>
              <a:xfrm>
                <a:off x="604276" y="2938920"/>
                <a:ext cx="127200" cy="127219"/>
              </a:xfrm>
              <a:prstGeom prst="rect">
                <a:avLst/>
              </a:prstGeom>
              <a:noFill/>
              <a:ln>
                <a:noFill/>
              </a:ln>
            </p:spPr>
          </p:pic>
        </p:grpSp>
      </p:grpSp>
      <p:grpSp>
        <p:nvGrpSpPr>
          <p:cNvPr id="859" name="Google Shape;859;p88"/>
          <p:cNvGrpSpPr/>
          <p:nvPr/>
        </p:nvGrpSpPr>
        <p:grpSpPr>
          <a:xfrm>
            <a:off x="3450862" y="2680947"/>
            <a:ext cx="966412" cy="195462"/>
            <a:chOff x="1882362" y="1944731"/>
            <a:chExt cx="966412" cy="195462"/>
          </a:xfrm>
        </p:grpSpPr>
        <p:sp>
          <p:nvSpPr>
            <p:cNvPr id="860" name="Google Shape;860;p88"/>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861" name="Google Shape;861;p88"/>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pic>
        <p:nvPicPr>
          <p:cNvPr id="862" name="Google Shape;862;p88"/>
          <p:cNvPicPr preferRelativeResize="0"/>
          <p:nvPr/>
        </p:nvPicPr>
        <p:blipFill rotWithShape="1">
          <a:blip r:embed="rId3">
            <a:alphaModFix/>
          </a:blip>
          <a:srcRect/>
          <a:stretch/>
        </p:blipFill>
        <p:spPr>
          <a:xfrm>
            <a:off x="3448876" y="2712074"/>
            <a:ext cx="127200" cy="127200"/>
          </a:xfrm>
          <a:prstGeom prst="rect">
            <a:avLst/>
          </a:prstGeom>
          <a:noFill/>
          <a:ln>
            <a:noFill/>
          </a:ln>
        </p:spPr>
      </p:pic>
      <p:sp>
        <p:nvSpPr>
          <p:cNvPr id="863" name="Google Shape;863;p88"/>
          <p:cNvSpPr txBox="1"/>
          <p:nvPr/>
        </p:nvSpPr>
        <p:spPr>
          <a:xfrm rot="-4148218">
            <a:off x="2503455" y="1778365"/>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864" name="Google Shape;864;p88"/>
          <p:cNvSpPr txBox="1"/>
          <p:nvPr/>
        </p:nvSpPr>
        <p:spPr>
          <a:xfrm rot="-4146878">
            <a:off x="1677870" y="1755415"/>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best</a:t>
            </a:r>
            <a:endParaRPr sz="1000" b="1" i="0" u="none" strike="noStrike" cap="none">
              <a:solidFill>
                <a:srgbClr val="000000"/>
              </a:solidFill>
              <a:latin typeface="Courier New"/>
              <a:ea typeface="Courier New"/>
              <a:cs typeface="Courier New"/>
              <a:sym typeface="Courier New"/>
            </a:endParaRPr>
          </a:p>
        </p:txBody>
      </p:sp>
      <p:sp>
        <p:nvSpPr>
          <p:cNvPr id="865" name="Google Shape;865;p88"/>
          <p:cNvSpPr txBox="1"/>
          <p:nvPr/>
        </p:nvSpPr>
        <p:spPr>
          <a:xfrm rot="-4147670">
            <a:off x="1358083" y="1704115"/>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dishes</a:t>
            </a:r>
            <a:endParaRPr sz="1000" b="1" i="0" u="none" strike="noStrike" cap="none">
              <a:solidFill>
                <a:srgbClr val="000000"/>
              </a:solidFill>
              <a:latin typeface="Courier New"/>
              <a:ea typeface="Courier New"/>
              <a:cs typeface="Courier New"/>
              <a:sym typeface="Courier New"/>
            </a:endParaRPr>
          </a:p>
        </p:txBody>
      </p:sp>
      <p:sp>
        <p:nvSpPr>
          <p:cNvPr id="866" name="Google Shape;866;p88"/>
          <p:cNvSpPr/>
          <p:nvPr/>
        </p:nvSpPr>
        <p:spPr>
          <a:xfrm>
            <a:off x="1765450" y="2456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88"/>
          <p:cNvSpPr txBox="1">
            <a:spLocks noGrp="1"/>
          </p:cNvSpPr>
          <p:nvPr>
            <p:ph type="title"/>
          </p:nvPr>
        </p:nvSpPr>
        <p:spPr>
          <a:xfrm>
            <a:off x="555900" y="595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Binary Encoder</a:t>
            </a:r>
            <a:endParaRPr b="1">
              <a:solidFill>
                <a:srgbClr val="611BB8"/>
              </a:solidFill>
            </a:endParaRPr>
          </a:p>
        </p:txBody>
      </p:sp>
      <p:sp>
        <p:nvSpPr>
          <p:cNvPr id="868" name="Google Shape;868;p88"/>
          <p:cNvSpPr txBox="1"/>
          <p:nvPr/>
        </p:nvSpPr>
        <p:spPr>
          <a:xfrm>
            <a:off x="4900375" y="2277675"/>
            <a:ext cx="36375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r>
              <a:rPr lang="zh-CN" sz="1600">
                <a:solidFill>
                  <a:schemeClr val="dk2"/>
                </a:solidFill>
              </a:rPr>
              <a:t>All terms are treated equally</a:t>
            </a:r>
            <a:br>
              <a:rPr lang="zh-CN" sz="1600">
                <a:solidFill>
                  <a:schemeClr val="dk2"/>
                </a:solidFill>
              </a:rPr>
            </a:br>
            <a:r>
              <a:rPr lang="zh-CN" sz="1600">
                <a:solidFill>
                  <a:schemeClr val="dk2"/>
                </a:solidFill>
              </a:rPr>
              <a:t>   </a:t>
            </a:r>
            <a:r>
              <a:rPr lang="zh-CN" sz="1200">
                <a:solidFill>
                  <a:schemeClr val="dk1"/>
                </a:solidFill>
                <a:latin typeface="Courier New"/>
                <a:ea typeface="Courier New"/>
                <a:cs typeface="Courier New"/>
                <a:sym typeface="Courier New"/>
              </a:rPr>
              <a:t>“best dishes </a:t>
            </a:r>
            <a:r>
              <a:rPr lang="zh-CN" sz="1200" b="1">
                <a:solidFill>
                  <a:schemeClr val="dk1"/>
                </a:solidFill>
                <a:latin typeface="Courier New"/>
                <a:ea typeface="Courier New"/>
                <a:cs typeface="Courier New"/>
                <a:sym typeface="Courier New"/>
              </a:rPr>
              <a:t>of</a:t>
            </a:r>
            <a:r>
              <a:rPr lang="zh-CN" sz="1200">
                <a:solidFill>
                  <a:schemeClr val="dk1"/>
                </a:solidFill>
                <a:latin typeface="Courier New"/>
                <a:ea typeface="Courier New"/>
                <a:cs typeface="Courier New"/>
                <a:sym typeface="Courier New"/>
              </a:rPr>
              <a:t> padua”</a:t>
            </a:r>
            <a:endParaRPr sz="1600">
              <a:solidFill>
                <a:schemeClr val="dk2"/>
              </a:solidFill>
            </a:endParaRPr>
          </a:p>
        </p:txBody>
      </p:sp>
      <p:sp>
        <p:nvSpPr>
          <p:cNvPr id="869" name="Google Shape;869;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89"/>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IDF</a:t>
            </a:r>
            <a:r>
              <a:rPr lang="zh-CN" sz="1600" b="1">
                <a:solidFill>
                  <a:srgbClr val="611BB8"/>
                </a:solidFill>
                <a:latin typeface="Arial"/>
                <a:ea typeface="Arial"/>
                <a:cs typeface="Arial"/>
                <a:sym typeface="Arial"/>
              </a:rPr>
              <a:t> Encoder</a:t>
            </a:r>
            <a:endParaRPr sz="1600">
              <a:solidFill>
                <a:srgbClr val="611BB8"/>
              </a:solidFill>
            </a:endParaRPr>
          </a:p>
        </p:txBody>
      </p:sp>
      <p:sp>
        <p:nvSpPr>
          <p:cNvPr id="875" name="Google Shape;875;p89"/>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876" name="Google Shape;876;p89"/>
          <p:cNvSpPr/>
          <p:nvPr/>
        </p:nvSpPr>
        <p:spPr>
          <a:xfrm>
            <a:off x="821500" y="3018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877" name="Google Shape;877;p89"/>
          <p:cNvGrpSpPr/>
          <p:nvPr/>
        </p:nvGrpSpPr>
        <p:grpSpPr>
          <a:xfrm>
            <a:off x="816313" y="2647412"/>
            <a:ext cx="2025470" cy="195600"/>
            <a:chOff x="538513" y="3050312"/>
            <a:chExt cx="2025470" cy="195600"/>
          </a:xfrm>
        </p:grpSpPr>
        <p:sp>
          <p:nvSpPr>
            <p:cNvPr id="878" name="Google Shape;878;p89"/>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879" name="Google Shape;879;p89"/>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880" name="Google Shape;880;p89"/>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881" name="Google Shape;881;p89"/>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882" name="Google Shape;882;p89"/>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883" name="Google Shape;883;p89"/>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84" name="Google Shape;884;p89"/>
          <p:cNvGrpSpPr/>
          <p:nvPr/>
        </p:nvGrpSpPr>
        <p:grpSpPr>
          <a:xfrm>
            <a:off x="816205" y="2127676"/>
            <a:ext cx="2025411" cy="254724"/>
            <a:chOff x="4927448" y="2061729"/>
            <a:chExt cx="875664" cy="123941"/>
          </a:xfrm>
        </p:grpSpPr>
        <p:sp>
          <p:nvSpPr>
            <p:cNvPr id="885" name="Google Shape;885;p89"/>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886" name="Google Shape;886;p89"/>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887" name="Google Shape;887;p89"/>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r>
                <a:rPr lang="zh-CN" sz="800" b="1" dirty="0">
                  <a:latin typeface="Play"/>
                  <a:ea typeface="Play"/>
                  <a:cs typeface="Play"/>
                  <a:sym typeface="Play"/>
                </a:rPr>
                <a:t>.5</a:t>
              </a:r>
              <a:endParaRPr sz="800" b="1" dirty="0"/>
            </a:p>
          </p:txBody>
        </p:sp>
        <p:sp>
          <p:nvSpPr>
            <p:cNvPr id="888" name="Google Shape;888;p89"/>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r>
                <a:rPr lang="zh-CN" sz="800" b="1" dirty="0">
                  <a:latin typeface="Play"/>
                  <a:ea typeface="Play"/>
                  <a:cs typeface="Play"/>
                  <a:sym typeface="Play"/>
                </a:rPr>
                <a:t>.3</a:t>
              </a:r>
              <a:endParaRPr sz="800" b="1" dirty="0">
                <a:solidFill>
                  <a:srgbClr val="FFFFFF"/>
                </a:solidFill>
                <a:latin typeface="Calibri"/>
                <a:ea typeface="Calibri"/>
                <a:cs typeface="Calibri"/>
                <a:sym typeface="Calibri"/>
              </a:endParaRPr>
            </a:p>
          </p:txBody>
        </p:sp>
        <p:sp>
          <p:nvSpPr>
            <p:cNvPr id="889" name="Google Shape;889;p89"/>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solidFill>
                  <a:srgbClr val="FFFFFF"/>
                </a:solidFill>
                <a:latin typeface="Calibri"/>
                <a:ea typeface="Calibri"/>
                <a:cs typeface="Calibri"/>
                <a:sym typeface="Calibri"/>
              </a:endParaRPr>
            </a:p>
          </p:txBody>
        </p:sp>
        <p:sp>
          <p:nvSpPr>
            <p:cNvPr id="890" name="Google Shape;890;p89"/>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891" name="Google Shape;891;p89"/>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1.4</a:t>
              </a:r>
              <a:endParaRPr sz="800" b="1" dirty="0">
                <a:solidFill>
                  <a:srgbClr val="FFFFFF"/>
                </a:solidFill>
                <a:latin typeface="Calibri"/>
                <a:ea typeface="Calibri"/>
                <a:cs typeface="Calibri"/>
                <a:sym typeface="Calibri"/>
              </a:endParaRPr>
            </a:p>
          </p:txBody>
        </p:sp>
      </p:grpSp>
      <p:grpSp>
        <p:nvGrpSpPr>
          <p:cNvPr id="892" name="Google Shape;892;p89"/>
          <p:cNvGrpSpPr/>
          <p:nvPr/>
        </p:nvGrpSpPr>
        <p:grpSpPr>
          <a:xfrm>
            <a:off x="3448875" y="2382531"/>
            <a:ext cx="1211492" cy="186590"/>
            <a:chOff x="284030" y="2273193"/>
            <a:chExt cx="1211492" cy="186590"/>
          </a:xfrm>
        </p:grpSpPr>
        <p:sp>
          <p:nvSpPr>
            <p:cNvPr id="893" name="Google Shape;893;p89"/>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grpSp>
          <p:nvGrpSpPr>
            <p:cNvPr id="894" name="Google Shape;894;p89"/>
            <p:cNvGrpSpPr/>
            <p:nvPr/>
          </p:nvGrpSpPr>
          <p:grpSpPr>
            <a:xfrm>
              <a:off x="293706" y="2273193"/>
              <a:ext cx="1201816" cy="184800"/>
              <a:chOff x="604276" y="2908175"/>
              <a:chExt cx="1201816" cy="184800"/>
            </a:xfrm>
          </p:grpSpPr>
          <p:sp>
            <p:nvSpPr>
              <p:cNvPr id="895" name="Google Shape;895;p89"/>
              <p:cNvSpPr txBox="1"/>
              <p:nvPr/>
            </p:nvSpPr>
            <p:spPr>
              <a:xfrm>
                <a:off x="832892" y="290817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pic>
            <p:nvPicPr>
              <p:cNvPr id="896" name="Google Shape;896;p89"/>
              <p:cNvPicPr preferRelativeResize="0"/>
              <p:nvPr/>
            </p:nvPicPr>
            <p:blipFill rotWithShape="1">
              <a:blip r:embed="rId3">
                <a:alphaModFix/>
              </a:blip>
              <a:srcRect/>
              <a:stretch/>
            </p:blipFill>
            <p:spPr>
              <a:xfrm>
                <a:off x="604276" y="2938920"/>
                <a:ext cx="127200" cy="127219"/>
              </a:xfrm>
              <a:prstGeom prst="rect">
                <a:avLst/>
              </a:prstGeom>
              <a:noFill/>
              <a:ln>
                <a:noFill/>
              </a:ln>
            </p:spPr>
          </p:pic>
        </p:grpSp>
      </p:grpSp>
      <p:grpSp>
        <p:nvGrpSpPr>
          <p:cNvPr id="897" name="Google Shape;897;p89"/>
          <p:cNvGrpSpPr/>
          <p:nvPr/>
        </p:nvGrpSpPr>
        <p:grpSpPr>
          <a:xfrm>
            <a:off x="3450862" y="2680947"/>
            <a:ext cx="966412" cy="195462"/>
            <a:chOff x="1882362" y="1944731"/>
            <a:chExt cx="966412" cy="195462"/>
          </a:xfrm>
        </p:grpSpPr>
        <p:sp>
          <p:nvSpPr>
            <p:cNvPr id="898" name="Google Shape;898;p89"/>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899" name="Google Shape;899;p89"/>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900" name="Google Shape;900;p89"/>
          <p:cNvSpPr txBox="1"/>
          <p:nvPr/>
        </p:nvSpPr>
        <p:spPr>
          <a:xfrm rot="-4148218">
            <a:off x="2503455" y="1778365"/>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901" name="Google Shape;901;p89"/>
          <p:cNvSpPr txBox="1"/>
          <p:nvPr/>
        </p:nvSpPr>
        <p:spPr>
          <a:xfrm rot="-4146878">
            <a:off x="1677870" y="1755415"/>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best</a:t>
            </a:r>
            <a:endParaRPr sz="1000" b="1" i="0" u="none" strike="noStrike" cap="none">
              <a:solidFill>
                <a:srgbClr val="000000"/>
              </a:solidFill>
              <a:latin typeface="Courier New"/>
              <a:ea typeface="Courier New"/>
              <a:cs typeface="Courier New"/>
              <a:sym typeface="Courier New"/>
            </a:endParaRPr>
          </a:p>
        </p:txBody>
      </p:sp>
      <p:sp>
        <p:nvSpPr>
          <p:cNvPr id="902" name="Google Shape;902;p89"/>
          <p:cNvSpPr txBox="1"/>
          <p:nvPr/>
        </p:nvSpPr>
        <p:spPr>
          <a:xfrm rot="-4147670">
            <a:off x="1358083" y="1704115"/>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dishes</a:t>
            </a:r>
            <a:endParaRPr sz="1000" b="1" i="0" u="none" strike="noStrike" cap="none">
              <a:solidFill>
                <a:srgbClr val="000000"/>
              </a:solidFill>
              <a:latin typeface="Courier New"/>
              <a:ea typeface="Courier New"/>
              <a:cs typeface="Courier New"/>
              <a:sym typeface="Courier New"/>
            </a:endParaRPr>
          </a:p>
        </p:txBody>
      </p:sp>
      <p:sp>
        <p:nvSpPr>
          <p:cNvPr id="903" name="Google Shape;903;p89"/>
          <p:cNvSpPr/>
          <p:nvPr/>
        </p:nvSpPr>
        <p:spPr>
          <a:xfrm>
            <a:off x="1765450" y="2456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89"/>
          <p:cNvSpPr txBox="1">
            <a:spLocks noGrp="1"/>
          </p:cNvSpPr>
          <p:nvPr>
            <p:ph type="title"/>
          </p:nvPr>
        </p:nvSpPr>
        <p:spPr>
          <a:xfrm>
            <a:off x="555900" y="595475"/>
            <a:ext cx="4329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Inference-Free Encoders</a:t>
            </a:r>
            <a:endParaRPr b="1">
              <a:solidFill>
                <a:srgbClr val="611BB8"/>
              </a:solidFill>
            </a:endParaRPr>
          </a:p>
        </p:txBody>
      </p:sp>
      <p:sp>
        <p:nvSpPr>
          <p:cNvPr id="905" name="Google Shape;905;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90"/>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IDF</a:t>
            </a:r>
            <a:r>
              <a:rPr lang="zh-CN" sz="1600" b="1">
                <a:solidFill>
                  <a:srgbClr val="611BB8"/>
                </a:solidFill>
                <a:latin typeface="Arial"/>
                <a:ea typeface="Arial"/>
                <a:cs typeface="Arial"/>
                <a:sym typeface="Arial"/>
              </a:rPr>
              <a:t> Encoder</a:t>
            </a:r>
            <a:endParaRPr sz="1600">
              <a:solidFill>
                <a:srgbClr val="611BB8"/>
              </a:solidFill>
            </a:endParaRPr>
          </a:p>
        </p:txBody>
      </p:sp>
      <p:sp>
        <p:nvSpPr>
          <p:cNvPr id="911" name="Google Shape;911;p90"/>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912" name="Google Shape;912;p90"/>
          <p:cNvSpPr/>
          <p:nvPr/>
        </p:nvSpPr>
        <p:spPr>
          <a:xfrm>
            <a:off x="821500" y="3018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913" name="Google Shape;913;p90"/>
          <p:cNvGrpSpPr/>
          <p:nvPr/>
        </p:nvGrpSpPr>
        <p:grpSpPr>
          <a:xfrm>
            <a:off x="816313" y="2647412"/>
            <a:ext cx="2025470" cy="195600"/>
            <a:chOff x="538513" y="3050312"/>
            <a:chExt cx="2025470" cy="195600"/>
          </a:xfrm>
        </p:grpSpPr>
        <p:sp>
          <p:nvSpPr>
            <p:cNvPr id="914" name="Google Shape;914;p90"/>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915" name="Google Shape;915;p90"/>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916" name="Google Shape;916;p90"/>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917" name="Google Shape;917;p90"/>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918" name="Google Shape;918;p90"/>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919" name="Google Shape;919;p90"/>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20" name="Google Shape;920;p90"/>
          <p:cNvGrpSpPr/>
          <p:nvPr/>
        </p:nvGrpSpPr>
        <p:grpSpPr>
          <a:xfrm>
            <a:off x="816205" y="2127676"/>
            <a:ext cx="2025411" cy="254724"/>
            <a:chOff x="4927448" y="2061729"/>
            <a:chExt cx="875664" cy="123941"/>
          </a:xfrm>
        </p:grpSpPr>
        <p:sp>
          <p:nvSpPr>
            <p:cNvPr id="921" name="Google Shape;921;p90"/>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922" name="Google Shape;922;p90"/>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923" name="Google Shape;923;p90"/>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r>
                <a:rPr lang="zh-CN" sz="800" b="1" dirty="0">
                  <a:latin typeface="Play"/>
                  <a:ea typeface="Play"/>
                  <a:cs typeface="Play"/>
                  <a:sym typeface="Play"/>
                </a:rPr>
                <a:t>.5</a:t>
              </a:r>
              <a:endParaRPr sz="800" b="1" dirty="0"/>
            </a:p>
          </p:txBody>
        </p:sp>
        <p:sp>
          <p:nvSpPr>
            <p:cNvPr id="924" name="Google Shape;924;p90"/>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r>
                <a:rPr lang="zh-CN" sz="800" b="1" dirty="0">
                  <a:latin typeface="Play"/>
                  <a:ea typeface="Play"/>
                  <a:cs typeface="Play"/>
                  <a:sym typeface="Play"/>
                </a:rPr>
                <a:t>.3</a:t>
              </a:r>
              <a:endParaRPr sz="800" b="1" dirty="0">
                <a:solidFill>
                  <a:srgbClr val="FFFFFF"/>
                </a:solidFill>
                <a:latin typeface="Calibri"/>
                <a:ea typeface="Calibri"/>
                <a:cs typeface="Calibri"/>
                <a:sym typeface="Calibri"/>
              </a:endParaRPr>
            </a:p>
          </p:txBody>
        </p:sp>
        <p:sp>
          <p:nvSpPr>
            <p:cNvPr id="925" name="Google Shape;925;p90"/>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solidFill>
                  <a:srgbClr val="FFFFFF"/>
                </a:solidFill>
                <a:latin typeface="Calibri"/>
                <a:ea typeface="Calibri"/>
                <a:cs typeface="Calibri"/>
                <a:sym typeface="Calibri"/>
              </a:endParaRPr>
            </a:p>
          </p:txBody>
        </p:sp>
        <p:sp>
          <p:nvSpPr>
            <p:cNvPr id="926" name="Google Shape;926;p90"/>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927" name="Google Shape;927;p90"/>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1.4</a:t>
              </a:r>
              <a:endParaRPr sz="800" b="1" dirty="0">
                <a:solidFill>
                  <a:srgbClr val="FFFFFF"/>
                </a:solidFill>
                <a:latin typeface="Calibri"/>
                <a:ea typeface="Calibri"/>
                <a:cs typeface="Calibri"/>
                <a:sym typeface="Calibri"/>
              </a:endParaRPr>
            </a:p>
          </p:txBody>
        </p:sp>
      </p:grpSp>
      <p:grpSp>
        <p:nvGrpSpPr>
          <p:cNvPr id="928" name="Google Shape;928;p90"/>
          <p:cNvGrpSpPr/>
          <p:nvPr/>
        </p:nvGrpSpPr>
        <p:grpSpPr>
          <a:xfrm>
            <a:off x="3448875" y="2382531"/>
            <a:ext cx="1211492" cy="186590"/>
            <a:chOff x="284030" y="2273193"/>
            <a:chExt cx="1211492" cy="186590"/>
          </a:xfrm>
        </p:grpSpPr>
        <p:sp>
          <p:nvSpPr>
            <p:cNvPr id="929" name="Google Shape;929;p90"/>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grpSp>
          <p:nvGrpSpPr>
            <p:cNvPr id="930" name="Google Shape;930;p90"/>
            <p:cNvGrpSpPr/>
            <p:nvPr/>
          </p:nvGrpSpPr>
          <p:grpSpPr>
            <a:xfrm>
              <a:off x="293706" y="2273193"/>
              <a:ext cx="1201816" cy="184800"/>
              <a:chOff x="604276" y="2908175"/>
              <a:chExt cx="1201816" cy="184800"/>
            </a:xfrm>
          </p:grpSpPr>
          <p:sp>
            <p:nvSpPr>
              <p:cNvPr id="931" name="Google Shape;931;p90"/>
              <p:cNvSpPr txBox="1"/>
              <p:nvPr/>
            </p:nvSpPr>
            <p:spPr>
              <a:xfrm>
                <a:off x="832892" y="290817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pic>
            <p:nvPicPr>
              <p:cNvPr id="932" name="Google Shape;932;p90"/>
              <p:cNvPicPr preferRelativeResize="0"/>
              <p:nvPr/>
            </p:nvPicPr>
            <p:blipFill rotWithShape="1">
              <a:blip r:embed="rId3">
                <a:alphaModFix/>
              </a:blip>
              <a:srcRect/>
              <a:stretch/>
            </p:blipFill>
            <p:spPr>
              <a:xfrm>
                <a:off x="604276" y="2938920"/>
                <a:ext cx="127200" cy="127219"/>
              </a:xfrm>
              <a:prstGeom prst="rect">
                <a:avLst/>
              </a:prstGeom>
              <a:noFill/>
              <a:ln>
                <a:noFill/>
              </a:ln>
            </p:spPr>
          </p:pic>
        </p:grpSp>
      </p:grpSp>
      <p:grpSp>
        <p:nvGrpSpPr>
          <p:cNvPr id="933" name="Google Shape;933;p90"/>
          <p:cNvGrpSpPr/>
          <p:nvPr/>
        </p:nvGrpSpPr>
        <p:grpSpPr>
          <a:xfrm>
            <a:off x="3450862" y="2680947"/>
            <a:ext cx="966412" cy="195462"/>
            <a:chOff x="1882362" y="1944731"/>
            <a:chExt cx="966412" cy="195462"/>
          </a:xfrm>
        </p:grpSpPr>
        <p:sp>
          <p:nvSpPr>
            <p:cNvPr id="934" name="Google Shape;934;p90"/>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935" name="Google Shape;935;p90"/>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936" name="Google Shape;936;p90"/>
          <p:cNvSpPr txBox="1"/>
          <p:nvPr/>
        </p:nvSpPr>
        <p:spPr>
          <a:xfrm rot="-4148218">
            <a:off x="2503455" y="1778365"/>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937" name="Google Shape;937;p90"/>
          <p:cNvSpPr txBox="1"/>
          <p:nvPr/>
        </p:nvSpPr>
        <p:spPr>
          <a:xfrm rot="-4146878">
            <a:off x="1677870" y="1755415"/>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best</a:t>
            </a:r>
            <a:endParaRPr sz="1000" b="1" i="0" u="none" strike="noStrike" cap="none">
              <a:solidFill>
                <a:srgbClr val="000000"/>
              </a:solidFill>
              <a:latin typeface="Courier New"/>
              <a:ea typeface="Courier New"/>
              <a:cs typeface="Courier New"/>
              <a:sym typeface="Courier New"/>
            </a:endParaRPr>
          </a:p>
        </p:txBody>
      </p:sp>
      <p:sp>
        <p:nvSpPr>
          <p:cNvPr id="938" name="Google Shape;938;p90"/>
          <p:cNvSpPr txBox="1"/>
          <p:nvPr/>
        </p:nvSpPr>
        <p:spPr>
          <a:xfrm rot="-4147670">
            <a:off x="1358083" y="1704115"/>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dishes</a:t>
            </a:r>
            <a:endParaRPr sz="1000" b="1" i="0" u="none" strike="noStrike" cap="none">
              <a:solidFill>
                <a:srgbClr val="000000"/>
              </a:solidFill>
              <a:latin typeface="Courier New"/>
              <a:ea typeface="Courier New"/>
              <a:cs typeface="Courier New"/>
              <a:sym typeface="Courier New"/>
            </a:endParaRPr>
          </a:p>
        </p:txBody>
      </p:sp>
      <p:sp>
        <p:nvSpPr>
          <p:cNvPr id="939" name="Google Shape;939;p90"/>
          <p:cNvSpPr/>
          <p:nvPr/>
        </p:nvSpPr>
        <p:spPr>
          <a:xfrm>
            <a:off x="1765450" y="2456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40" name="Google Shape;940;p90"/>
          <p:cNvPicPr preferRelativeResize="0"/>
          <p:nvPr/>
        </p:nvPicPr>
        <p:blipFill rotWithShape="1">
          <a:blip r:embed="rId4">
            <a:alphaModFix/>
          </a:blip>
          <a:srcRect/>
          <a:stretch/>
        </p:blipFill>
        <p:spPr>
          <a:xfrm>
            <a:off x="3450852" y="2696342"/>
            <a:ext cx="164659" cy="164659"/>
          </a:xfrm>
          <a:prstGeom prst="rect">
            <a:avLst/>
          </a:prstGeom>
          <a:noFill/>
          <a:ln>
            <a:noFill/>
          </a:ln>
        </p:spPr>
      </p:pic>
      <p:sp>
        <p:nvSpPr>
          <p:cNvPr id="941" name="Google Shape;941;p90"/>
          <p:cNvSpPr txBox="1"/>
          <p:nvPr/>
        </p:nvSpPr>
        <p:spPr>
          <a:xfrm>
            <a:off x="4824600" y="2302925"/>
            <a:ext cx="38412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Weighting based on collection statistics</a:t>
            </a:r>
            <a:br>
              <a:rPr lang="zh-CN" sz="1600">
                <a:solidFill>
                  <a:schemeClr val="dk2"/>
                </a:solidFill>
              </a:rPr>
            </a:br>
            <a:r>
              <a:rPr lang="zh-CN" sz="1600">
                <a:solidFill>
                  <a:schemeClr val="dk2"/>
                </a:solidFill>
              </a:rPr>
              <a:t>(not based on semantic relevance)</a:t>
            </a:r>
            <a:endParaRPr sz="1600">
              <a:solidFill>
                <a:schemeClr val="dk2"/>
              </a:solidFill>
            </a:endParaRPr>
          </a:p>
        </p:txBody>
      </p:sp>
      <p:sp>
        <p:nvSpPr>
          <p:cNvPr id="942" name="Google Shape;942;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54</a:t>
            </a:fld>
            <a:endParaRPr/>
          </a:p>
        </p:txBody>
      </p:sp>
      <p:sp>
        <p:nvSpPr>
          <p:cNvPr id="943" name="Google Shape;943;p90"/>
          <p:cNvSpPr txBox="1">
            <a:spLocks noGrp="1"/>
          </p:cNvSpPr>
          <p:nvPr>
            <p:ph type="title"/>
          </p:nvPr>
        </p:nvSpPr>
        <p:spPr>
          <a:xfrm>
            <a:off x="555900" y="595475"/>
            <a:ext cx="4329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Inference-Free Encoders</a:t>
            </a:r>
            <a:endParaRPr b="1">
              <a:solidFill>
                <a:srgbClr val="611BB8"/>
              </a:solidFill>
            </a:endParaRPr>
          </a:p>
        </p:txBody>
      </p:sp>
      <p:sp>
        <p:nvSpPr>
          <p:cNvPr id="944" name="Google Shape;944;p90"/>
          <p:cNvSpPr txBox="1"/>
          <p:nvPr/>
        </p:nvSpPr>
        <p:spPr>
          <a:xfrm>
            <a:off x="4713075" y="2984125"/>
            <a:ext cx="4431000" cy="677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1600" b="1">
                <a:solidFill>
                  <a:srgbClr val="611BB8"/>
                </a:solidFill>
              </a:rPr>
              <a:t>Replace binary encoder with IDF encoder.</a:t>
            </a:r>
            <a:br>
              <a:rPr lang="zh-CN" sz="1600">
                <a:solidFill>
                  <a:srgbClr val="611BB8"/>
                </a:solidFill>
              </a:rPr>
            </a:br>
            <a:r>
              <a:rPr lang="zh-CN" sz="1100">
                <a:solidFill>
                  <a:schemeClr val="dk2"/>
                </a:solidFill>
              </a:rPr>
              <a:t>Towards Competitive Search Relevance For Inference-Free Learned Sparse Retrievers. Geng et al. arXiv 2025.</a:t>
            </a:r>
            <a:endParaRPr sz="1100">
              <a:solidFill>
                <a:schemeClr val="dk2"/>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91"/>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IDF</a:t>
            </a:r>
            <a:r>
              <a:rPr lang="zh-CN" sz="1600" b="1">
                <a:solidFill>
                  <a:srgbClr val="611BB8"/>
                </a:solidFill>
                <a:latin typeface="Arial"/>
                <a:ea typeface="Arial"/>
                <a:cs typeface="Arial"/>
                <a:sym typeface="Arial"/>
              </a:rPr>
              <a:t> Encoder</a:t>
            </a:r>
            <a:endParaRPr sz="1600">
              <a:solidFill>
                <a:srgbClr val="611BB8"/>
              </a:solidFill>
            </a:endParaRPr>
          </a:p>
        </p:txBody>
      </p:sp>
      <p:sp>
        <p:nvSpPr>
          <p:cNvPr id="950" name="Google Shape;950;p91"/>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951" name="Google Shape;951;p91"/>
          <p:cNvSpPr/>
          <p:nvPr/>
        </p:nvSpPr>
        <p:spPr>
          <a:xfrm>
            <a:off x="821500" y="3018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952" name="Google Shape;952;p91"/>
          <p:cNvGrpSpPr/>
          <p:nvPr/>
        </p:nvGrpSpPr>
        <p:grpSpPr>
          <a:xfrm>
            <a:off x="816313" y="2647412"/>
            <a:ext cx="2025470" cy="195600"/>
            <a:chOff x="538513" y="3050312"/>
            <a:chExt cx="2025470" cy="195600"/>
          </a:xfrm>
        </p:grpSpPr>
        <p:sp>
          <p:nvSpPr>
            <p:cNvPr id="953" name="Google Shape;953;p91"/>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954" name="Google Shape;954;p91"/>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955" name="Google Shape;955;p91"/>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956" name="Google Shape;956;p91"/>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957" name="Google Shape;957;p91"/>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958" name="Google Shape;958;p91"/>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59" name="Google Shape;959;p91"/>
          <p:cNvGrpSpPr/>
          <p:nvPr/>
        </p:nvGrpSpPr>
        <p:grpSpPr>
          <a:xfrm>
            <a:off x="816205" y="2127676"/>
            <a:ext cx="2025411" cy="254724"/>
            <a:chOff x="4927448" y="2061729"/>
            <a:chExt cx="875664" cy="123941"/>
          </a:xfrm>
        </p:grpSpPr>
        <p:sp>
          <p:nvSpPr>
            <p:cNvPr id="960" name="Google Shape;960;p91"/>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961" name="Google Shape;961;p91"/>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962" name="Google Shape;962;p91"/>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r>
                <a:rPr lang="zh-CN" sz="800" b="1" dirty="0">
                  <a:latin typeface="Play"/>
                  <a:ea typeface="Play"/>
                  <a:cs typeface="Play"/>
                  <a:sym typeface="Play"/>
                </a:rPr>
                <a:t>.5</a:t>
              </a:r>
              <a:endParaRPr sz="800" b="1" dirty="0"/>
            </a:p>
          </p:txBody>
        </p:sp>
        <p:sp>
          <p:nvSpPr>
            <p:cNvPr id="963" name="Google Shape;963;p91"/>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r>
                <a:rPr lang="zh-CN" sz="800" b="1" dirty="0">
                  <a:latin typeface="Play"/>
                  <a:ea typeface="Play"/>
                  <a:cs typeface="Play"/>
                  <a:sym typeface="Play"/>
                </a:rPr>
                <a:t>.3</a:t>
              </a:r>
              <a:endParaRPr sz="800" b="1" dirty="0">
                <a:solidFill>
                  <a:srgbClr val="FFFFFF"/>
                </a:solidFill>
                <a:latin typeface="Calibri"/>
                <a:ea typeface="Calibri"/>
                <a:cs typeface="Calibri"/>
                <a:sym typeface="Calibri"/>
              </a:endParaRPr>
            </a:p>
          </p:txBody>
        </p:sp>
        <p:sp>
          <p:nvSpPr>
            <p:cNvPr id="964" name="Google Shape;964;p91"/>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solidFill>
                  <a:srgbClr val="FFFFFF"/>
                </a:solidFill>
                <a:latin typeface="Calibri"/>
                <a:ea typeface="Calibri"/>
                <a:cs typeface="Calibri"/>
                <a:sym typeface="Calibri"/>
              </a:endParaRPr>
            </a:p>
          </p:txBody>
        </p:sp>
        <p:sp>
          <p:nvSpPr>
            <p:cNvPr id="965" name="Google Shape;965;p91"/>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966" name="Google Shape;966;p91"/>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1.4</a:t>
              </a:r>
              <a:endParaRPr sz="800" b="1" dirty="0">
                <a:solidFill>
                  <a:srgbClr val="FFFFFF"/>
                </a:solidFill>
                <a:latin typeface="Calibri"/>
                <a:ea typeface="Calibri"/>
                <a:cs typeface="Calibri"/>
                <a:sym typeface="Calibri"/>
              </a:endParaRPr>
            </a:p>
          </p:txBody>
        </p:sp>
      </p:grpSp>
      <p:grpSp>
        <p:nvGrpSpPr>
          <p:cNvPr id="967" name="Google Shape;967;p91"/>
          <p:cNvGrpSpPr/>
          <p:nvPr/>
        </p:nvGrpSpPr>
        <p:grpSpPr>
          <a:xfrm>
            <a:off x="3448875" y="2382531"/>
            <a:ext cx="1211492" cy="186590"/>
            <a:chOff x="284030" y="2273193"/>
            <a:chExt cx="1211492" cy="186590"/>
          </a:xfrm>
        </p:grpSpPr>
        <p:sp>
          <p:nvSpPr>
            <p:cNvPr id="968" name="Google Shape;968;p91"/>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grpSp>
          <p:nvGrpSpPr>
            <p:cNvPr id="969" name="Google Shape;969;p91"/>
            <p:cNvGrpSpPr/>
            <p:nvPr/>
          </p:nvGrpSpPr>
          <p:grpSpPr>
            <a:xfrm>
              <a:off x="293706" y="2273193"/>
              <a:ext cx="1201816" cy="184800"/>
              <a:chOff x="604276" y="2908175"/>
              <a:chExt cx="1201816" cy="184800"/>
            </a:xfrm>
          </p:grpSpPr>
          <p:sp>
            <p:nvSpPr>
              <p:cNvPr id="970" name="Google Shape;970;p91"/>
              <p:cNvSpPr txBox="1"/>
              <p:nvPr/>
            </p:nvSpPr>
            <p:spPr>
              <a:xfrm>
                <a:off x="832892" y="290817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pic>
            <p:nvPicPr>
              <p:cNvPr id="971" name="Google Shape;971;p91"/>
              <p:cNvPicPr preferRelativeResize="0"/>
              <p:nvPr/>
            </p:nvPicPr>
            <p:blipFill rotWithShape="1">
              <a:blip r:embed="rId3">
                <a:alphaModFix/>
              </a:blip>
              <a:srcRect/>
              <a:stretch/>
            </p:blipFill>
            <p:spPr>
              <a:xfrm>
                <a:off x="604276" y="2938920"/>
                <a:ext cx="127200" cy="127219"/>
              </a:xfrm>
              <a:prstGeom prst="rect">
                <a:avLst/>
              </a:prstGeom>
              <a:noFill/>
              <a:ln>
                <a:noFill/>
              </a:ln>
            </p:spPr>
          </p:pic>
        </p:grpSp>
      </p:grpSp>
      <p:grpSp>
        <p:nvGrpSpPr>
          <p:cNvPr id="972" name="Google Shape;972;p91"/>
          <p:cNvGrpSpPr/>
          <p:nvPr/>
        </p:nvGrpSpPr>
        <p:grpSpPr>
          <a:xfrm>
            <a:off x="3450862" y="2680947"/>
            <a:ext cx="966412" cy="195462"/>
            <a:chOff x="1882362" y="1944731"/>
            <a:chExt cx="966412" cy="195462"/>
          </a:xfrm>
        </p:grpSpPr>
        <p:sp>
          <p:nvSpPr>
            <p:cNvPr id="973" name="Google Shape;973;p91"/>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974" name="Google Shape;974;p91"/>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975" name="Google Shape;975;p91"/>
          <p:cNvSpPr txBox="1"/>
          <p:nvPr/>
        </p:nvSpPr>
        <p:spPr>
          <a:xfrm rot="-4148218">
            <a:off x="2503455" y="1778365"/>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976" name="Google Shape;976;p91"/>
          <p:cNvSpPr txBox="1"/>
          <p:nvPr/>
        </p:nvSpPr>
        <p:spPr>
          <a:xfrm rot="-4146878">
            <a:off x="1677870" y="1755415"/>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best</a:t>
            </a:r>
            <a:endParaRPr sz="1000" b="1" i="0" u="none" strike="noStrike" cap="none">
              <a:solidFill>
                <a:srgbClr val="000000"/>
              </a:solidFill>
              <a:latin typeface="Courier New"/>
              <a:ea typeface="Courier New"/>
              <a:cs typeface="Courier New"/>
              <a:sym typeface="Courier New"/>
            </a:endParaRPr>
          </a:p>
        </p:txBody>
      </p:sp>
      <p:sp>
        <p:nvSpPr>
          <p:cNvPr id="977" name="Google Shape;977;p91"/>
          <p:cNvSpPr txBox="1"/>
          <p:nvPr/>
        </p:nvSpPr>
        <p:spPr>
          <a:xfrm rot="-4147670">
            <a:off x="1358083" y="1704115"/>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dishes</a:t>
            </a:r>
            <a:endParaRPr sz="1000" b="1" i="0" u="none" strike="noStrike" cap="none">
              <a:solidFill>
                <a:srgbClr val="000000"/>
              </a:solidFill>
              <a:latin typeface="Courier New"/>
              <a:ea typeface="Courier New"/>
              <a:cs typeface="Courier New"/>
              <a:sym typeface="Courier New"/>
            </a:endParaRPr>
          </a:p>
        </p:txBody>
      </p:sp>
      <p:sp>
        <p:nvSpPr>
          <p:cNvPr id="978" name="Google Shape;978;p91"/>
          <p:cNvSpPr/>
          <p:nvPr/>
        </p:nvSpPr>
        <p:spPr>
          <a:xfrm>
            <a:off x="1765450" y="2456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9" name="Google Shape;979;p91"/>
          <p:cNvPicPr preferRelativeResize="0"/>
          <p:nvPr/>
        </p:nvPicPr>
        <p:blipFill rotWithShape="1">
          <a:blip r:embed="rId4">
            <a:alphaModFix/>
          </a:blip>
          <a:srcRect/>
          <a:stretch/>
        </p:blipFill>
        <p:spPr>
          <a:xfrm>
            <a:off x="3450852" y="2696342"/>
            <a:ext cx="164659" cy="164659"/>
          </a:xfrm>
          <a:prstGeom prst="rect">
            <a:avLst/>
          </a:prstGeom>
          <a:noFill/>
          <a:ln>
            <a:noFill/>
          </a:ln>
        </p:spPr>
      </p:pic>
      <p:sp>
        <p:nvSpPr>
          <p:cNvPr id="980" name="Google Shape;980;p91"/>
          <p:cNvSpPr txBox="1"/>
          <p:nvPr/>
        </p:nvSpPr>
        <p:spPr>
          <a:xfrm>
            <a:off x="4824600" y="2302925"/>
            <a:ext cx="38412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Weighting based on collection statistics</a:t>
            </a:r>
            <a:br>
              <a:rPr lang="zh-CN" sz="1600">
                <a:solidFill>
                  <a:schemeClr val="dk2"/>
                </a:solidFill>
              </a:rPr>
            </a:br>
            <a:r>
              <a:rPr lang="zh-CN" sz="1600">
                <a:solidFill>
                  <a:schemeClr val="dk2"/>
                </a:solidFill>
              </a:rPr>
              <a:t>(not based on semantic relevance)</a:t>
            </a:r>
            <a:endParaRPr sz="1600">
              <a:solidFill>
                <a:schemeClr val="dk2"/>
              </a:solidFill>
            </a:endParaRPr>
          </a:p>
        </p:txBody>
      </p:sp>
      <p:sp>
        <p:nvSpPr>
          <p:cNvPr id="981" name="Google Shape;981;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55</a:t>
            </a:fld>
            <a:endParaRPr/>
          </a:p>
        </p:txBody>
      </p:sp>
      <p:sp>
        <p:nvSpPr>
          <p:cNvPr id="982" name="Google Shape;982;p91"/>
          <p:cNvSpPr txBox="1">
            <a:spLocks noGrp="1"/>
          </p:cNvSpPr>
          <p:nvPr>
            <p:ph type="title"/>
          </p:nvPr>
        </p:nvSpPr>
        <p:spPr>
          <a:xfrm>
            <a:off x="555900" y="595475"/>
            <a:ext cx="4329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Inference-Free Encoders</a:t>
            </a:r>
            <a:endParaRPr b="1">
              <a:solidFill>
                <a:srgbClr val="611BB8"/>
              </a:solidFill>
            </a:endParaRPr>
          </a:p>
        </p:txBody>
      </p:sp>
      <p:sp>
        <p:nvSpPr>
          <p:cNvPr id="983" name="Google Shape;983;p91"/>
          <p:cNvSpPr txBox="1"/>
          <p:nvPr/>
        </p:nvSpPr>
        <p:spPr>
          <a:xfrm>
            <a:off x="4713075" y="2984125"/>
            <a:ext cx="4431000" cy="143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1600" b="1">
                <a:solidFill>
                  <a:srgbClr val="611BB8"/>
                </a:solidFill>
              </a:rPr>
              <a:t>Replace binary encoder with IDF encoder.</a:t>
            </a:r>
            <a:br>
              <a:rPr lang="zh-CN" sz="1600">
                <a:solidFill>
                  <a:srgbClr val="611BB8"/>
                </a:solidFill>
              </a:rPr>
            </a:br>
            <a:r>
              <a:rPr lang="zh-CN" sz="1100">
                <a:solidFill>
                  <a:schemeClr val="dk2"/>
                </a:solidFill>
              </a:rPr>
              <a:t>Towards Competitive Search Relevance For Inference-Free Learned Sparse Retrievers. Geng et al. arXiv 2025.</a:t>
            </a:r>
            <a:endParaRPr sz="1100">
              <a:solidFill>
                <a:schemeClr val="dk2"/>
              </a:solidFill>
            </a:endParaRPr>
          </a:p>
          <a:p>
            <a:pPr marL="0" marR="0" lvl="0" indent="0" algn="l" rtl="0">
              <a:spcBef>
                <a:spcPts val="0"/>
              </a:spcBef>
              <a:spcAft>
                <a:spcPts val="0"/>
              </a:spcAft>
              <a:buNone/>
            </a:pPr>
            <a:endParaRPr sz="1100">
              <a:solidFill>
                <a:schemeClr val="dk2"/>
              </a:solidFill>
            </a:endParaRPr>
          </a:p>
          <a:p>
            <a:pPr marL="0" lvl="0" indent="0" algn="l" rtl="0">
              <a:spcBef>
                <a:spcPts val="0"/>
              </a:spcBef>
              <a:spcAft>
                <a:spcPts val="0"/>
              </a:spcAft>
              <a:buNone/>
            </a:pPr>
            <a:r>
              <a:rPr lang="zh-CN" sz="1600" b="1">
                <a:solidFill>
                  <a:srgbClr val="611BB8"/>
                </a:solidFill>
              </a:rPr>
              <a:t>Replace IDF with learned static weights.</a:t>
            </a:r>
            <a:br>
              <a:rPr lang="zh-CN" sz="1600">
                <a:solidFill>
                  <a:srgbClr val="611BB8"/>
                </a:solidFill>
              </a:rPr>
            </a:br>
            <a:r>
              <a:rPr lang="zh-CN" sz="1100">
                <a:solidFill>
                  <a:schemeClr val="dk2"/>
                </a:solidFill>
              </a:rPr>
              <a:t>Effective Inference-Free Retrieval for Learned Sparse Representations. Nardini et al. SIGIR 2025.</a:t>
            </a:r>
            <a:endParaRPr sz="1100">
              <a:solidFill>
                <a:schemeClr val="dk2"/>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92"/>
          <p:cNvSpPr txBox="1"/>
          <p:nvPr/>
        </p:nvSpPr>
        <p:spPr>
          <a:xfrm>
            <a:off x="742903" y="3775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IDF</a:t>
            </a:r>
            <a:r>
              <a:rPr lang="zh-CN" sz="1600" b="1">
                <a:solidFill>
                  <a:srgbClr val="611BB8"/>
                </a:solidFill>
                <a:latin typeface="Arial"/>
                <a:ea typeface="Arial"/>
                <a:cs typeface="Arial"/>
                <a:sym typeface="Arial"/>
              </a:rPr>
              <a:t> Encoder</a:t>
            </a:r>
            <a:endParaRPr sz="1600">
              <a:solidFill>
                <a:srgbClr val="611BB8"/>
              </a:solidFill>
            </a:endParaRPr>
          </a:p>
        </p:txBody>
      </p:sp>
      <p:sp>
        <p:nvSpPr>
          <p:cNvPr id="989" name="Google Shape;989;p92"/>
          <p:cNvSpPr txBox="1"/>
          <p:nvPr/>
        </p:nvSpPr>
        <p:spPr>
          <a:xfrm>
            <a:off x="708400" y="3453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990" name="Google Shape;990;p92"/>
          <p:cNvSpPr/>
          <p:nvPr/>
        </p:nvSpPr>
        <p:spPr>
          <a:xfrm>
            <a:off x="821500" y="3018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991" name="Google Shape;991;p92"/>
          <p:cNvGrpSpPr/>
          <p:nvPr/>
        </p:nvGrpSpPr>
        <p:grpSpPr>
          <a:xfrm>
            <a:off x="816313" y="2647412"/>
            <a:ext cx="2025470" cy="195600"/>
            <a:chOff x="538513" y="3050312"/>
            <a:chExt cx="2025470" cy="195600"/>
          </a:xfrm>
        </p:grpSpPr>
        <p:sp>
          <p:nvSpPr>
            <p:cNvPr id="992" name="Google Shape;992;p92"/>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993" name="Google Shape;993;p92"/>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994" name="Google Shape;994;p92"/>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995" name="Google Shape;995;p92"/>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996" name="Google Shape;996;p92"/>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997" name="Google Shape;997;p92"/>
          <p:cNvSpPr/>
          <p:nvPr/>
        </p:nvSpPr>
        <p:spPr>
          <a:xfrm>
            <a:off x="1765450" y="3392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98" name="Google Shape;998;p92"/>
          <p:cNvGrpSpPr/>
          <p:nvPr/>
        </p:nvGrpSpPr>
        <p:grpSpPr>
          <a:xfrm>
            <a:off x="816205" y="2127676"/>
            <a:ext cx="2025411" cy="254724"/>
            <a:chOff x="4927448" y="2061729"/>
            <a:chExt cx="875664" cy="123941"/>
          </a:xfrm>
        </p:grpSpPr>
        <p:sp>
          <p:nvSpPr>
            <p:cNvPr id="999" name="Google Shape;999;p92"/>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1000" name="Google Shape;1000;p92"/>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1001" name="Google Shape;1001;p92"/>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r>
                <a:rPr lang="zh-CN" sz="800" b="1" dirty="0">
                  <a:latin typeface="Play"/>
                  <a:ea typeface="Play"/>
                  <a:cs typeface="Play"/>
                  <a:sym typeface="Play"/>
                </a:rPr>
                <a:t>.5</a:t>
              </a:r>
              <a:endParaRPr sz="800" b="1" dirty="0"/>
            </a:p>
          </p:txBody>
        </p:sp>
        <p:sp>
          <p:nvSpPr>
            <p:cNvPr id="1002" name="Google Shape;1002;p92"/>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a:t>
              </a:r>
              <a:r>
                <a:rPr lang="zh-CN" sz="800" b="1" dirty="0">
                  <a:latin typeface="Play"/>
                  <a:ea typeface="Play"/>
                  <a:cs typeface="Play"/>
                  <a:sym typeface="Play"/>
                </a:rPr>
                <a:t>.3</a:t>
              </a:r>
              <a:endParaRPr sz="800" b="1" dirty="0">
                <a:solidFill>
                  <a:srgbClr val="FFFFFF"/>
                </a:solidFill>
                <a:latin typeface="Calibri"/>
                <a:ea typeface="Calibri"/>
                <a:cs typeface="Calibri"/>
                <a:sym typeface="Calibri"/>
              </a:endParaRPr>
            </a:p>
          </p:txBody>
        </p:sp>
        <p:sp>
          <p:nvSpPr>
            <p:cNvPr id="1003" name="Google Shape;1003;p92"/>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solidFill>
                  <a:srgbClr val="FFFFFF"/>
                </a:solidFill>
                <a:latin typeface="Calibri"/>
                <a:ea typeface="Calibri"/>
                <a:cs typeface="Calibri"/>
                <a:sym typeface="Calibri"/>
              </a:endParaRPr>
            </a:p>
          </p:txBody>
        </p:sp>
        <p:sp>
          <p:nvSpPr>
            <p:cNvPr id="1004" name="Google Shape;1004;p92"/>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1005" name="Google Shape;1005;p92"/>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1.4</a:t>
              </a:r>
              <a:endParaRPr sz="800" b="1" dirty="0">
                <a:solidFill>
                  <a:srgbClr val="FFFFFF"/>
                </a:solidFill>
                <a:latin typeface="Calibri"/>
                <a:ea typeface="Calibri"/>
                <a:cs typeface="Calibri"/>
                <a:sym typeface="Calibri"/>
              </a:endParaRPr>
            </a:p>
          </p:txBody>
        </p:sp>
      </p:grpSp>
      <p:grpSp>
        <p:nvGrpSpPr>
          <p:cNvPr id="1006" name="Google Shape;1006;p92"/>
          <p:cNvGrpSpPr/>
          <p:nvPr/>
        </p:nvGrpSpPr>
        <p:grpSpPr>
          <a:xfrm>
            <a:off x="3448875" y="2382531"/>
            <a:ext cx="1211492" cy="186590"/>
            <a:chOff x="284030" y="2273193"/>
            <a:chExt cx="1211492" cy="186590"/>
          </a:xfrm>
        </p:grpSpPr>
        <p:sp>
          <p:nvSpPr>
            <p:cNvPr id="1007" name="Google Shape;1007;p92"/>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grpSp>
          <p:nvGrpSpPr>
            <p:cNvPr id="1008" name="Google Shape;1008;p92"/>
            <p:cNvGrpSpPr/>
            <p:nvPr/>
          </p:nvGrpSpPr>
          <p:grpSpPr>
            <a:xfrm>
              <a:off x="293706" y="2273193"/>
              <a:ext cx="1201816" cy="184800"/>
              <a:chOff x="604276" y="2908175"/>
              <a:chExt cx="1201816" cy="184800"/>
            </a:xfrm>
          </p:grpSpPr>
          <p:sp>
            <p:nvSpPr>
              <p:cNvPr id="1009" name="Google Shape;1009;p92"/>
              <p:cNvSpPr txBox="1"/>
              <p:nvPr/>
            </p:nvSpPr>
            <p:spPr>
              <a:xfrm>
                <a:off x="832892" y="290817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pic>
            <p:nvPicPr>
              <p:cNvPr id="1010" name="Google Shape;1010;p92"/>
              <p:cNvPicPr preferRelativeResize="0"/>
              <p:nvPr/>
            </p:nvPicPr>
            <p:blipFill rotWithShape="1">
              <a:blip r:embed="rId3">
                <a:alphaModFix/>
              </a:blip>
              <a:srcRect/>
              <a:stretch/>
            </p:blipFill>
            <p:spPr>
              <a:xfrm>
                <a:off x="604276" y="2938920"/>
                <a:ext cx="127200" cy="127219"/>
              </a:xfrm>
              <a:prstGeom prst="rect">
                <a:avLst/>
              </a:prstGeom>
              <a:noFill/>
              <a:ln>
                <a:noFill/>
              </a:ln>
            </p:spPr>
          </p:pic>
        </p:grpSp>
      </p:grpSp>
      <p:grpSp>
        <p:nvGrpSpPr>
          <p:cNvPr id="1011" name="Google Shape;1011;p92"/>
          <p:cNvGrpSpPr/>
          <p:nvPr/>
        </p:nvGrpSpPr>
        <p:grpSpPr>
          <a:xfrm>
            <a:off x="3450862" y="2680947"/>
            <a:ext cx="966412" cy="195462"/>
            <a:chOff x="1882362" y="1944731"/>
            <a:chExt cx="966412" cy="195462"/>
          </a:xfrm>
        </p:grpSpPr>
        <p:sp>
          <p:nvSpPr>
            <p:cNvPr id="1012" name="Google Shape;1012;p92"/>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1013" name="Google Shape;1013;p92"/>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1014" name="Google Shape;1014;p92"/>
          <p:cNvSpPr txBox="1"/>
          <p:nvPr/>
        </p:nvSpPr>
        <p:spPr>
          <a:xfrm rot="-4148218">
            <a:off x="2503455" y="1778365"/>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1015" name="Google Shape;1015;p92"/>
          <p:cNvSpPr txBox="1"/>
          <p:nvPr/>
        </p:nvSpPr>
        <p:spPr>
          <a:xfrm rot="-4146878">
            <a:off x="1677870" y="1755415"/>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best</a:t>
            </a:r>
            <a:endParaRPr sz="1000" b="1" i="0" u="none" strike="noStrike" cap="none">
              <a:solidFill>
                <a:srgbClr val="000000"/>
              </a:solidFill>
              <a:latin typeface="Courier New"/>
              <a:ea typeface="Courier New"/>
              <a:cs typeface="Courier New"/>
              <a:sym typeface="Courier New"/>
            </a:endParaRPr>
          </a:p>
        </p:txBody>
      </p:sp>
      <p:sp>
        <p:nvSpPr>
          <p:cNvPr id="1016" name="Google Shape;1016;p92"/>
          <p:cNvSpPr txBox="1"/>
          <p:nvPr/>
        </p:nvSpPr>
        <p:spPr>
          <a:xfrm rot="-4147670">
            <a:off x="1358083" y="1704115"/>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dishes</a:t>
            </a:r>
            <a:endParaRPr sz="1000" b="1" i="0" u="none" strike="noStrike" cap="none">
              <a:solidFill>
                <a:srgbClr val="000000"/>
              </a:solidFill>
              <a:latin typeface="Courier New"/>
              <a:ea typeface="Courier New"/>
              <a:cs typeface="Courier New"/>
              <a:sym typeface="Courier New"/>
            </a:endParaRPr>
          </a:p>
        </p:txBody>
      </p:sp>
      <p:sp>
        <p:nvSpPr>
          <p:cNvPr id="1017" name="Google Shape;1017;p92"/>
          <p:cNvSpPr/>
          <p:nvPr/>
        </p:nvSpPr>
        <p:spPr>
          <a:xfrm>
            <a:off x="1765450" y="2456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8" name="Google Shape;1018;p92"/>
          <p:cNvPicPr preferRelativeResize="0"/>
          <p:nvPr/>
        </p:nvPicPr>
        <p:blipFill rotWithShape="1">
          <a:blip r:embed="rId4">
            <a:alphaModFix/>
          </a:blip>
          <a:srcRect/>
          <a:stretch/>
        </p:blipFill>
        <p:spPr>
          <a:xfrm>
            <a:off x="3450852" y="2696342"/>
            <a:ext cx="164659" cy="164659"/>
          </a:xfrm>
          <a:prstGeom prst="rect">
            <a:avLst/>
          </a:prstGeom>
          <a:noFill/>
          <a:ln>
            <a:noFill/>
          </a:ln>
        </p:spPr>
      </p:pic>
      <p:sp>
        <p:nvSpPr>
          <p:cNvPr id="1019" name="Google Shape;1019;p92"/>
          <p:cNvSpPr txBox="1"/>
          <p:nvPr/>
        </p:nvSpPr>
        <p:spPr>
          <a:xfrm>
            <a:off x="4824600" y="2302925"/>
            <a:ext cx="38412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Weighting based on collection statistics</a:t>
            </a:r>
            <a:br>
              <a:rPr lang="zh-CN" sz="1600">
                <a:solidFill>
                  <a:schemeClr val="dk2"/>
                </a:solidFill>
              </a:rPr>
            </a:br>
            <a:r>
              <a:rPr lang="zh-CN" sz="1600">
                <a:solidFill>
                  <a:schemeClr val="dk2"/>
                </a:solidFill>
              </a:rPr>
              <a:t>(not based on semantic relevance)</a:t>
            </a:r>
            <a:endParaRPr sz="1600">
              <a:solidFill>
                <a:schemeClr val="dk2"/>
              </a:solidFill>
            </a:endParaRPr>
          </a:p>
        </p:txBody>
      </p:sp>
      <p:sp>
        <p:nvSpPr>
          <p:cNvPr id="1020" name="Google Shape;1020;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56</a:t>
            </a:fld>
            <a:endParaRPr/>
          </a:p>
        </p:txBody>
      </p:sp>
      <p:sp>
        <p:nvSpPr>
          <p:cNvPr id="1021" name="Google Shape;1021;p92"/>
          <p:cNvSpPr txBox="1">
            <a:spLocks noGrp="1"/>
          </p:cNvSpPr>
          <p:nvPr>
            <p:ph type="title"/>
          </p:nvPr>
        </p:nvSpPr>
        <p:spPr>
          <a:xfrm>
            <a:off x="555900" y="595475"/>
            <a:ext cx="4329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Inference-Free Encoders</a:t>
            </a:r>
            <a:endParaRPr b="1">
              <a:solidFill>
                <a:srgbClr val="611BB8"/>
              </a:solidFill>
            </a:endParaRPr>
          </a:p>
        </p:txBody>
      </p:sp>
      <p:sp>
        <p:nvSpPr>
          <p:cNvPr id="1022" name="Google Shape;1022;p92"/>
          <p:cNvSpPr txBox="1"/>
          <p:nvPr/>
        </p:nvSpPr>
        <p:spPr>
          <a:xfrm>
            <a:off x="4713075" y="2984125"/>
            <a:ext cx="4431000" cy="1847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1600" b="1">
                <a:solidFill>
                  <a:srgbClr val="611BB8"/>
                </a:solidFill>
              </a:rPr>
              <a:t>Replace binary encoder with IDF encoder.</a:t>
            </a:r>
            <a:br>
              <a:rPr lang="zh-CN" sz="1600">
                <a:solidFill>
                  <a:srgbClr val="611BB8"/>
                </a:solidFill>
              </a:rPr>
            </a:br>
            <a:r>
              <a:rPr lang="zh-CN" sz="1100">
                <a:solidFill>
                  <a:schemeClr val="dk2"/>
                </a:solidFill>
              </a:rPr>
              <a:t>Towards Competitive Search Relevance For Inference-Free Learned Sparse Retrievers. Geng et al. arXiv 2025.</a:t>
            </a:r>
            <a:endParaRPr sz="1100">
              <a:solidFill>
                <a:schemeClr val="dk2"/>
              </a:solidFill>
            </a:endParaRPr>
          </a:p>
          <a:p>
            <a:pPr marL="0" marR="0" lvl="0" indent="0" algn="l" rtl="0">
              <a:spcBef>
                <a:spcPts val="0"/>
              </a:spcBef>
              <a:spcAft>
                <a:spcPts val="0"/>
              </a:spcAft>
              <a:buNone/>
            </a:pPr>
            <a:endParaRPr sz="1100">
              <a:solidFill>
                <a:schemeClr val="dk2"/>
              </a:solidFill>
            </a:endParaRPr>
          </a:p>
          <a:p>
            <a:pPr marL="0" lvl="0" indent="0" algn="l" rtl="0">
              <a:spcBef>
                <a:spcPts val="0"/>
              </a:spcBef>
              <a:spcAft>
                <a:spcPts val="0"/>
              </a:spcAft>
              <a:buNone/>
            </a:pPr>
            <a:r>
              <a:rPr lang="zh-CN" sz="1600" b="1">
                <a:solidFill>
                  <a:srgbClr val="611BB8"/>
                </a:solidFill>
              </a:rPr>
              <a:t>Replace IDF with learned static weights.</a:t>
            </a:r>
            <a:br>
              <a:rPr lang="zh-CN" sz="1600">
                <a:solidFill>
                  <a:srgbClr val="611BB8"/>
                </a:solidFill>
              </a:rPr>
            </a:br>
            <a:r>
              <a:rPr lang="zh-CN" sz="1100">
                <a:solidFill>
                  <a:schemeClr val="dk2"/>
                </a:solidFill>
              </a:rPr>
              <a:t>Effective Inference-Free Retrieval for Learned Sparse Representations. Nardini et al. SIGIR 2025.</a:t>
            </a:r>
            <a:br>
              <a:rPr lang="zh-CN" sz="1100">
                <a:solidFill>
                  <a:schemeClr val="dk2"/>
                </a:solidFill>
              </a:rPr>
            </a:br>
            <a:br>
              <a:rPr lang="zh-CN" sz="1100">
                <a:solidFill>
                  <a:schemeClr val="dk2"/>
                </a:solidFill>
              </a:rPr>
            </a:br>
            <a:r>
              <a:rPr lang="zh-CN" sz="1600" b="1">
                <a:solidFill>
                  <a:srgbClr val="611BB8"/>
                </a:solidFill>
              </a:rPr>
              <a:t>BM25 is also as an inference-free encoder.</a:t>
            </a:r>
            <a:endParaRPr sz="1100">
              <a:solidFill>
                <a:schemeClr val="dk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93"/>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1028" name="Google Shape;1028;p93"/>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029" name="Google Shape;1029;p93"/>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030" name="Google Shape;1030;p93"/>
          <p:cNvGrpSpPr/>
          <p:nvPr/>
        </p:nvGrpSpPr>
        <p:grpSpPr>
          <a:xfrm>
            <a:off x="541038" y="3489412"/>
            <a:ext cx="2025470" cy="195600"/>
            <a:chOff x="538513" y="3050312"/>
            <a:chExt cx="2025470" cy="195600"/>
          </a:xfrm>
        </p:grpSpPr>
        <p:sp>
          <p:nvSpPr>
            <p:cNvPr id="1031" name="Google Shape;1031;p93"/>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032" name="Google Shape;1032;p93"/>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033" name="Google Shape;1033;p93"/>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034" name="Google Shape;1034;p93"/>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035" name="Google Shape;1035;p93"/>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036" name="Google Shape;1036;p93"/>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93"/>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93"/>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a:t>
            </a:r>
            <a:endParaRPr b="1">
              <a:solidFill>
                <a:srgbClr val="611BB8"/>
              </a:solidFill>
            </a:endParaRPr>
          </a:p>
        </p:txBody>
      </p:sp>
      <p:sp>
        <p:nvSpPr>
          <p:cNvPr id="1039" name="Google Shape;1039;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94"/>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1045" name="Google Shape;1045;p94"/>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046" name="Google Shape;1046;p94"/>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047" name="Google Shape;1047;p94"/>
          <p:cNvGrpSpPr/>
          <p:nvPr/>
        </p:nvGrpSpPr>
        <p:grpSpPr>
          <a:xfrm>
            <a:off x="541038" y="3489412"/>
            <a:ext cx="2025470" cy="195600"/>
            <a:chOff x="538513" y="3050312"/>
            <a:chExt cx="2025470" cy="195600"/>
          </a:xfrm>
        </p:grpSpPr>
        <p:sp>
          <p:nvSpPr>
            <p:cNvPr id="1048" name="Google Shape;1048;p94"/>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049" name="Google Shape;1049;p94"/>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050" name="Google Shape;1050;p94"/>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051" name="Google Shape;1051;p94"/>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052" name="Google Shape;1052;p94"/>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053" name="Google Shape;1053;p94"/>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94"/>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94"/>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056" name="Google Shape;1056;p94"/>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a:t>
            </a:r>
            <a:endParaRPr b="1">
              <a:solidFill>
                <a:srgbClr val="611BB8"/>
              </a:solidFill>
            </a:endParaRPr>
          </a:p>
        </p:txBody>
      </p:sp>
      <p:sp>
        <p:nvSpPr>
          <p:cNvPr id="1057" name="Google Shape;1057;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95"/>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1063" name="Google Shape;1063;p95"/>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064" name="Google Shape;1064;p95"/>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065" name="Google Shape;1065;p95"/>
          <p:cNvGrpSpPr/>
          <p:nvPr/>
        </p:nvGrpSpPr>
        <p:grpSpPr>
          <a:xfrm>
            <a:off x="541038" y="3489412"/>
            <a:ext cx="2025470" cy="195600"/>
            <a:chOff x="538513" y="3050312"/>
            <a:chExt cx="2025470" cy="195600"/>
          </a:xfrm>
        </p:grpSpPr>
        <p:sp>
          <p:nvSpPr>
            <p:cNvPr id="1066" name="Google Shape;1066;p95"/>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067" name="Google Shape;1067;p95"/>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068" name="Google Shape;1068;p95"/>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069" name="Google Shape;1069;p95"/>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070" name="Google Shape;1070;p95"/>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071" name="Google Shape;1071;p95"/>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95"/>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95"/>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074" name="Google Shape;1074;p95"/>
          <p:cNvSpPr/>
          <p:nvPr/>
        </p:nvSpPr>
        <p:spPr>
          <a:xfrm>
            <a:off x="546225" y="2366975"/>
            <a:ext cx="2082600" cy="2304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1075" name="Google Shape;1075;p95"/>
          <p:cNvSpPr/>
          <p:nvPr/>
        </p:nvSpPr>
        <p:spPr>
          <a:xfrm>
            <a:off x="1490175" y="264844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95"/>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a:t>
            </a:r>
            <a:endParaRPr b="1">
              <a:solidFill>
                <a:srgbClr val="611BB8"/>
              </a:solidFill>
            </a:endParaRPr>
          </a:p>
        </p:txBody>
      </p:sp>
      <p:sp>
        <p:nvSpPr>
          <p:cNvPr id="1077" name="Google Shape;1077;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42"/>
          <p:cNvPicPr preferRelativeResize="0"/>
          <p:nvPr/>
        </p:nvPicPr>
        <p:blipFill>
          <a:blip r:embed="rId3">
            <a:alphaModFix/>
          </a:blip>
          <a:stretch>
            <a:fillRect/>
          </a:stretch>
        </p:blipFill>
        <p:spPr>
          <a:xfrm>
            <a:off x="1553275" y="763278"/>
            <a:ext cx="5526999" cy="1198875"/>
          </a:xfrm>
          <a:prstGeom prst="rect">
            <a:avLst/>
          </a:prstGeom>
          <a:noFill/>
          <a:ln>
            <a:noFill/>
          </a:ln>
        </p:spPr>
      </p:pic>
      <p:pic>
        <p:nvPicPr>
          <p:cNvPr id="206" name="Google Shape;206;p42"/>
          <p:cNvPicPr preferRelativeResize="0"/>
          <p:nvPr/>
        </p:nvPicPr>
        <p:blipFill>
          <a:blip r:embed="rId4">
            <a:alphaModFix/>
          </a:blip>
          <a:stretch>
            <a:fillRect/>
          </a:stretch>
        </p:blipFill>
        <p:spPr>
          <a:xfrm>
            <a:off x="1596063" y="3117301"/>
            <a:ext cx="5951865" cy="948075"/>
          </a:xfrm>
          <a:prstGeom prst="rect">
            <a:avLst/>
          </a:prstGeom>
          <a:noFill/>
          <a:ln>
            <a:noFill/>
          </a:ln>
        </p:spPr>
      </p:pic>
      <p:sp>
        <p:nvSpPr>
          <p:cNvPr id="207" name="Google Shape;207;p42"/>
          <p:cNvSpPr txBox="1"/>
          <p:nvPr/>
        </p:nvSpPr>
        <p:spPr>
          <a:xfrm>
            <a:off x="1624825" y="192800"/>
            <a:ext cx="401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Relevance Models</a:t>
            </a:r>
            <a:endParaRPr sz="1800" b="1">
              <a:solidFill>
                <a:schemeClr val="dk1"/>
              </a:solidFill>
              <a:latin typeface="Source Sans Pro"/>
              <a:ea typeface="Source Sans Pro"/>
              <a:cs typeface="Source Sans Pro"/>
              <a:sym typeface="Source Sans Pro"/>
            </a:endParaRPr>
          </a:p>
        </p:txBody>
      </p:sp>
      <p:sp>
        <p:nvSpPr>
          <p:cNvPr id="208" name="Google Shape;208;p42"/>
          <p:cNvSpPr txBox="1"/>
          <p:nvPr/>
        </p:nvSpPr>
        <p:spPr>
          <a:xfrm>
            <a:off x="1624825" y="2512250"/>
            <a:ext cx="401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1"/>
                </a:solidFill>
                <a:latin typeface="Source Sans Pro"/>
                <a:ea typeface="Source Sans Pro"/>
                <a:cs typeface="Source Sans Pro"/>
                <a:sym typeface="Source Sans Pro"/>
              </a:rPr>
              <a:t>Retrieval Engines</a:t>
            </a:r>
            <a:endParaRPr sz="1800" b="1">
              <a:solidFill>
                <a:schemeClr val="dk1"/>
              </a:solidFill>
              <a:latin typeface="Source Sans Pro"/>
              <a:ea typeface="Source Sans Pro"/>
              <a:cs typeface="Source Sans Pro"/>
              <a:sym typeface="Source Sans Pro"/>
            </a:endParaRPr>
          </a:p>
        </p:txBody>
      </p:sp>
      <p:pic>
        <p:nvPicPr>
          <p:cNvPr id="209" name="Google Shape;209;p42"/>
          <p:cNvPicPr preferRelativeResize="0"/>
          <p:nvPr/>
        </p:nvPicPr>
        <p:blipFill rotWithShape="1">
          <a:blip r:embed="rId5">
            <a:alphaModFix/>
          </a:blip>
          <a:srcRect r="72505"/>
          <a:stretch/>
        </p:blipFill>
        <p:spPr>
          <a:xfrm>
            <a:off x="3998175" y="90975"/>
            <a:ext cx="650350" cy="761400"/>
          </a:xfrm>
          <a:prstGeom prst="rect">
            <a:avLst/>
          </a:prstGeom>
          <a:noFill/>
          <a:ln>
            <a:noFill/>
          </a:ln>
        </p:spPr>
      </p:pic>
      <p:pic>
        <p:nvPicPr>
          <p:cNvPr id="210" name="Google Shape;210;p42"/>
          <p:cNvPicPr preferRelativeResize="0"/>
          <p:nvPr/>
        </p:nvPicPr>
        <p:blipFill rotWithShape="1">
          <a:blip r:embed="rId6">
            <a:alphaModFix/>
          </a:blip>
          <a:srcRect r="81456"/>
          <a:stretch/>
        </p:blipFill>
        <p:spPr>
          <a:xfrm rot="-5400009">
            <a:off x="5426374" y="2718000"/>
            <a:ext cx="532500" cy="761400"/>
          </a:xfrm>
          <a:prstGeom prst="rect">
            <a:avLst/>
          </a:prstGeom>
          <a:noFill/>
          <a:ln>
            <a:noFill/>
          </a:ln>
        </p:spPr>
      </p:pic>
      <p:sp>
        <p:nvSpPr>
          <p:cNvPr id="211" name="Google Shape;211;p42"/>
          <p:cNvSpPr txBox="1"/>
          <p:nvPr/>
        </p:nvSpPr>
        <p:spPr>
          <a:xfrm>
            <a:off x="4572325" y="45275"/>
            <a:ext cx="2027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1"/>
                </a:solidFill>
                <a:latin typeface="Caveat"/>
                <a:ea typeface="Caveat"/>
                <a:cs typeface="Caveat"/>
                <a:sym typeface="Caveat"/>
              </a:rPr>
              <a:t>Most of this tutorial</a:t>
            </a:r>
            <a:endParaRPr sz="1800">
              <a:solidFill>
                <a:schemeClr val="dk1"/>
              </a:solidFill>
              <a:latin typeface="Caveat"/>
              <a:ea typeface="Caveat"/>
              <a:cs typeface="Caveat"/>
              <a:sym typeface="Caveat"/>
            </a:endParaRPr>
          </a:p>
        </p:txBody>
      </p:sp>
      <p:sp>
        <p:nvSpPr>
          <p:cNvPr id="212" name="Google Shape;212;p42"/>
          <p:cNvSpPr txBox="1"/>
          <p:nvPr/>
        </p:nvSpPr>
        <p:spPr>
          <a:xfrm>
            <a:off x="5311925" y="2461275"/>
            <a:ext cx="242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1"/>
                </a:solidFill>
                <a:latin typeface="Caveat"/>
                <a:ea typeface="Caveat"/>
                <a:cs typeface="Caveat"/>
                <a:sym typeface="Caveat"/>
              </a:rPr>
              <a:t>Covered in the second half</a:t>
            </a:r>
            <a:endParaRPr sz="1800">
              <a:solidFill>
                <a:schemeClr val="dk1"/>
              </a:solidFill>
              <a:latin typeface="Caveat"/>
              <a:ea typeface="Caveat"/>
              <a:cs typeface="Caveat"/>
              <a:sym typeface="Caveat"/>
            </a:endParaRPr>
          </a:p>
        </p:txBody>
      </p:sp>
      <p:sp>
        <p:nvSpPr>
          <p:cNvPr id="213" name="Google Shape;213;p42"/>
          <p:cNvSpPr txBox="1"/>
          <p:nvPr/>
        </p:nvSpPr>
        <p:spPr>
          <a:xfrm>
            <a:off x="3020625" y="1979125"/>
            <a:ext cx="2188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lt2"/>
                </a:solidFill>
                <a:latin typeface="Courier New"/>
                <a:ea typeface="Courier New"/>
                <a:cs typeface="Courier New"/>
                <a:sym typeface="Courier New"/>
              </a:rPr>
              <a:t>model.scorer()</a:t>
            </a:r>
            <a:endParaRPr sz="1800">
              <a:solidFill>
                <a:schemeClr val="lt2"/>
              </a:solidFill>
              <a:latin typeface="Courier New"/>
              <a:ea typeface="Courier New"/>
              <a:cs typeface="Courier New"/>
              <a:sym typeface="Courier New"/>
            </a:endParaRPr>
          </a:p>
        </p:txBody>
      </p:sp>
      <p:sp>
        <p:nvSpPr>
          <p:cNvPr id="214" name="Google Shape;214;p42"/>
          <p:cNvSpPr txBox="1"/>
          <p:nvPr/>
        </p:nvSpPr>
        <p:spPr>
          <a:xfrm>
            <a:off x="1155425" y="4129625"/>
            <a:ext cx="7569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lt2"/>
                </a:solidFill>
                <a:latin typeface="Courier New"/>
                <a:ea typeface="Courier New"/>
                <a:cs typeface="Courier New"/>
                <a:sym typeface="Courier New"/>
              </a:rPr>
              <a:t>Step 1: </a:t>
            </a:r>
            <a:r>
              <a:rPr lang="zh-CN" sz="1800">
                <a:solidFill>
                  <a:schemeClr val="lt2"/>
                </a:solidFill>
                <a:latin typeface="Courier New"/>
                <a:ea typeface="Courier New"/>
                <a:cs typeface="Courier New"/>
                <a:sym typeface="Courier New"/>
              </a:rPr>
              <a:t>model.doc_encoder() &gt;&gt; indexer</a:t>
            </a:r>
            <a:endParaRPr sz="1800">
              <a:solidFill>
                <a:schemeClr val="lt2"/>
              </a:solidFill>
              <a:latin typeface="Courier New"/>
              <a:ea typeface="Courier New"/>
              <a:cs typeface="Courier New"/>
              <a:sym typeface="Courier New"/>
            </a:endParaRPr>
          </a:p>
          <a:p>
            <a:pPr marL="0" lvl="0" indent="0" algn="l" rtl="0">
              <a:spcBef>
                <a:spcPts val="0"/>
              </a:spcBef>
              <a:spcAft>
                <a:spcPts val="0"/>
              </a:spcAft>
              <a:buNone/>
            </a:pPr>
            <a:r>
              <a:rPr lang="zh-CN" sz="1800" b="1">
                <a:solidFill>
                  <a:schemeClr val="lt2"/>
                </a:solidFill>
                <a:latin typeface="Courier New"/>
                <a:ea typeface="Courier New"/>
                <a:cs typeface="Courier New"/>
                <a:sym typeface="Courier New"/>
              </a:rPr>
              <a:t>Step 2:</a:t>
            </a:r>
            <a:r>
              <a:rPr lang="zh-CN" sz="1800">
                <a:solidFill>
                  <a:schemeClr val="lt2"/>
                </a:solidFill>
                <a:latin typeface="Courier New"/>
                <a:ea typeface="Courier New"/>
                <a:cs typeface="Courier New"/>
                <a:sym typeface="Courier New"/>
              </a:rPr>
              <a:t> model.query_encoder() &gt;&gt; retriever</a:t>
            </a:r>
            <a:endParaRPr sz="1800">
              <a:solidFill>
                <a:schemeClr val="lt2"/>
              </a:solidFill>
              <a:latin typeface="Courier New"/>
              <a:ea typeface="Courier New"/>
              <a:cs typeface="Courier New"/>
              <a:sym typeface="Courier Ne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96"/>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1083" name="Google Shape;1083;p96"/>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084" name="Google Shape;1084;p96"/>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085" name="Google Shape;1085;p96"/>
          <p:cNvGrpSpPr/>
          <p:nvPr/>
        </p:nvGrpSpPr>
        <p:grpSpPr>
          <a:xfrm>
            <a:off x="541038" y="3489412"/>
            <a:ext cx="2025470" cy="195600"/>
            <a:chOff x="538513" y="3050312"/>
            <a:chExt cx="2025470" cy="195600"/>
          </a:xfrm>
        </p:grpSpPr>
        <p:sp>
          <p:nvSpPr>
            <p:cNvPr id="1086" name="Google Shape;1086;p96"/>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087" name="Google Shape;1087;p96"/>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088" name="Google Shape;1088;p96"/>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089" name="Google Shape;1089;p96"/>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090" name="Google Shape;1090;p96"/>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091" name="Google Shape;1091;p96"/>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2" name="Google Shape;1092;p96"/>
          <p:cNvGrpSpPr/>
          <p:nvPr/>
        </p:nvGrpSpPr>
        <p:grpSpPr>
          <a:xfrm>
            <a:off x="516894" y="1769801"/>
            <a:ext cx="2141261" cy="254724"/>
            <a:chOff x="4927448" y="2061729"/>
            <a:chExt cx="875664" cy="123941"/>
          </a:xfrm>
        </p:grpSpPr>
        <p:sp>
          <p:nvSpPr>
            <p:cNvPr id="1093" name="Google Shape;1093;p96"/>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1094" name="Google Shape;1094;p96"/>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1095" name="Google Shape;1095;p96"/>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latin typeface="Play"/>
                  <a:ea typeface="Play"/>
                  <a:cs typeface="Play"/>
                  <a:sym typeface="Play"/>
                </a:rPr>
                <a:t>0.8</a:t>
              </a:r>
              <a:endParaRPr sz="800" b="1" dirty="0"/>
            </a:p>
          </p:txBody>
        </p:sp>
        <p:sp>
          <p:nvSpPr>
            <p:cNvPr id="1096" name="Google Shape;1096;p96"/>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1.4</a:t>
              </a:r>
              <a:endParaRPr sz="800" b="1" dirty="0">
                <a:solidFill>
                  <a:srgbClr val="FFFFFF"/>
                </a:solidFill>
                <a:latin typeface="Calibri"/>
                <a:ea typeface="Calibri"/>
                <a:cs typeface="Calibri"/>
                <a:sym typeface="Calibri"/>
              </a:endParaRPr>
            </a:p>
          </p:txBody>
        </p:sp>
        <p:sp>
          <p:nvSpPr>
            <p:cNvPr id="1097" name="Google Shape;1097;p96"/>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solidFill>
                  <a:srgbClr val="FFFFFF"/>
                </a:solidFill>
                <a:latin typeface="Calibri"/>
                <a:ea typeface="Calibri"/>
                <a:cs typeface="Calibri"/>
                <a:sym typeface="Calibri"/>
              </a:endParaRPr>
            </a:p>
          </p:txBody>
        </p:sp>
        <p:sp>
          <p:nvSpPr>
            <p:cNvPr id="1098" name="Google Shape;1098;p96"/>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1099" name="Google Shape;1099;p96"/>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1.5</a:t>
              </a:r>
              <a:endParaRPr sz="800" b="1" dirty="0">
                <a:solidFill>
                  <a:srgbClr val="FFFFFF"/>
                </a:solidFill>
                <a:latin typeface="Calibri"/>
                <a:ea typeface="Calibri"/>
                <a:cs typeface="Calibri"/>
                <a:sym typeface="Calibri"/>
              </a:endParaRPr>
            </a:p>
          </p:txBody>
        </p:sp>
      </p:grpSp>
      <p:sp>
        <p:nvSpPr>
          <p:cNvPr id="1100" name="Google Shape;1100;p96"/>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96"/>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102" name="Google Shape;1102;p96"/>
          <p:cNvSpPr/>
          <p:nvPr/>
        </p:nvSpPr>
        <p:spPr>
          <a:xfrm>
            <a:off x="546225" y="2366975"/>
            <a:ext cx="2082600" cy="2304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1103" name="Google Shape;1103;p96"/>
          <p:cNvSpPr txBox="1"/>
          <p:nvPr/>
        </p:nvSpPr>
        <p:spPr>
          <a:xfrm rot="-4148218">
            <a:off x="2211405" y="1391390"/>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1104" name="Google Shape;1104;p96"/>
          <p:cNvSpPr txBox="1"/>
          <p:nvPr/>
        </p:nvSpPr>
        <p:spPr>
          <a:xfrm rot="-4146878">
            <a:off x="1385820" y="136844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best</a:t>
            </a:r>
            <a:endParaRPr sz="1000" b="1" i="0" u="none" strike="noStrike" cap="none">
              <a:solidFill>
                <a:srgbClr val="000000"/>
              </a:solidFill>
              <a:latin typeface="Courier New"/>
              <a:ea typeface="Courier New"/>
              <a:cs typeface="Courier New"/>
              <a:sym typeface="Courier New"/>
            </a:endParaRPr>
          </a:p>
        </p:txBody>
      </p:sp>
      <p:sp>
        <p:nvSpPr>
          <p:cNvPr id="1105" name="Google Shape;1105;p96"/>
          <p:cNvSpPr txBox="1"/>
          <p:nvPr/>
        </p:nvSpPr>
        <p:spPr>
          <a:xfrm rot="-4147670">
            <a:off x="1066033" y="131714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dishes</a:t>
            </a:r>
            <a:endParaRPr sz="1000" b="1" i="0" u="none" strike="noStrike" cap="none">
              <a:solidFill>
                <a:srgbClr val="000000"/>
              </a:solidFill>
              <a:latin typeface="Courier New"/>
              <a:ea typeface="Courier New"/>
              <a:cs typeface="Courier New"/>
              <a:sym typeface="Courier New"/>
            </a:endParaRPr>
          </a:p>
        </p:txBody>
      </p:sp>
      <p:sp>
        <p:nvSpPr>
          <p:cNvPr id="1106" name="Google Shape;1106;p96"/>
          <p:cNvSpPr/>
          <p:nvPr/>
        </p:nvSpPr>
        <p:spPr>
          <a:xfrm>
            <a:off x="1490175" y="264844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96"/>
          <p:cNvSpPr/>
          <p:nvPr/>
        </p:nvSpPr>
        <p:spPr>
          <a:xfrm>
            <a:off x="1490175" y="21395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96"/>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a:t>
            </a:r>
            <a:endParaRPr b="1">
              <a:solidFill>
                <a:srgbClr val="611BB8"/>
              </a:solidFill>
            </a:endParaRPr>
          </a:p>
        </p:txBody>
      </p:sp>
      <p:sp>
        <p:nvSpPr>
          <p:cNvPr id="1109" name="Google Shape;1109;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60</a:t>
            </a:fld>
            <a:endParaRPr/>
          </a:p>
        </p:txBody>
      </p:sp>
      <p:sp>
        <p:nvSpPr>
          <p:cNvPr id="1110" name="Google Shape;1110;p96"/>
          <p:cNvSpPr txBox="1"/>
          <p:nvPr/>
        </p:nvSpPr>
        <p:spPr>
          <a:xfrm>
            <a:off x="2047125" y="2028825"/>
            <a:ext cx="1775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chemeClr val="dk2"/>
                </a:solidFill>
              </a:rPr>
              <a:t>ReLU + Log1P</a:t>
            </a:r>
            <a:endParaRPr sz="1000">
              <a:solidFill>
                <a:schemeClr val="dk2"/>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97"/>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1116" name="Google Shape;1116;p97"/>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117" name="Google Shape;1117;p97"/>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118" name="Google Shape;1118;p97"/>
          <p:cNvGrpSpPr/>
          <p:nvPr/>
        </p:nvGrpSpPr>
        <p:grpSpPr>
          <a:xfrm>
            <a:off x="541038" y="3489412"/>
            <a:ext cx="2025470" cy="195600"/>
            <a:chOff x="538513" y="3050312"/>
            <a:chExt cx="2025470" cy="195600"/>
          </a:xfrm>
        </p:grpSpPr>
        <p:sp>
          <p:nvSpPr>
            <p:cNvPr id="1119" name="Google Shape;1119;p97"/>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120" name="Google Shape;1120;p97"/>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121" name="Google Shape;1121;p97"/>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122" name="Google Shape;1122;p97"/>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123" name="Google Shape;1123;p97"/>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124" name="Google Shape;1124;p97"/>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25" name="Google Shape;1125;p97"/>
          <p:cNvGrpSpPr/>
          <p:nvPr/>
        </p:nvGrpSpPr>
        <p:grpSpPr>
          <a:xfrm>
            <a:off x="516894" y="1769801"/>
            <a:ext cx="2141261" cy="254724"/>
            <a:chOff x="4927448" y="2061729"/>
            <a:chExt cx="875664" cy="123941"/>
          </a:xfrm>
        </p:grpSpPr>
        <p:sp>
          <p:nvSpPr>
            <p:cNvPr id="1126" name="Google Shape;1126;p97"/>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1127" name="Google Shape;1127;p97"/>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1128" name="Google Shape;1128;p97"/>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latin typeface="Play"/>
                  <a:ea typeface="Play"/>
                  <a:cs typeface="Play"/>
                  <a:sym typeface="Play"/>
                </a:rPr>
                <a:t>0.8</a:t>
              </a:r>
              <a:endParaRPr sz="800" b="1" dirty="0"/>
            </a:p>
          </p:txBody>
        </p:sp>
        <p:sp>
          <p:nvSpPr>
            <p:cNvPr id="1129" name="Google Shape;1129;p97"/>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1.4</a:t>
              </a:r>
              <a:endParaRPr sz="800" b="1" dirty="0">
                <a:solidFill>
                  <a:srgbClr val="FFFFFF"/>
                </a:solidFill>
                <a:latin typeface="Calibri"/>
                <a:ea typeface="Calibri"/>
                <a:cs typeface="Calibri"/>
                <a:sym typeface="Calibri"/>
              </a:endParaRPr>
            </a:p>
          </p:txBody>
        </p:sp>
        <p:sp>
          <p:nvSpPr>
            <p:cNvPr id="1130" name="Google Shape;1130;p97"/>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solidFill>
                  <a:srgbClr val="FFFFFF"/>
                </a:solidFill>
                <a:latin typeface="Calibri"/>
                <a:ea typeface="Calibri"/>
                <a:cs typeface="Calibri"/>
                <a:sym typeface="Calibri"/>
              </a:endParaRPr>
            </a:p>
          </p:txBody>
        </p:sp>
        <p:sp>
          <p:nvSpPr>
            <p:cNvPr id="1131" name="Google Shape;1131;p97"/>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1132" name="Google Shape;1132;p97"/>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1.5</a:t>
              </a:r>
              <a:endParaRPr sz="800" b="1" dirty="0">
                <a:solidFill>
                  <a:srgbClr val="FFFFFF"/>
                </a:solidFill>
                <a:latin typeface="Calibri"/>
                <a:ea typeface="Calibri"/>
                <a:cs typeface="Calibri"/>
                <a:sym typeface="Calibri"/>
              </a:endParaRPr>
            </a:p>
          </p:txBody>
        </p:sp>
      </p:grpSp>
      <p:grpSp>
        <p:nvGrpSpPr>
          <p:cNvPr id="1133" name="Google Shape;1133;p97"/>
          <p:cNvGrpSpPr/>
          <p:nvPr/>
        </p:nvGrpSpPr>
        <p:grpSpPr>
          <a:xfrm>
            <a:off x="3154700" y="2775519"/>
            <a:ext cx="1211492" cy="186590"/>
            <a:chOff x="284030" y="2273193"/>
            <a:chExt cx="1211492" cy="186590"/>
          </a:xfrm>
        </p:grpSpPr>
        <p:sp>
          <p:nvSpPr>
            <p:cNvPr id="1134" name="Google Shape;1134;p97"/>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grpSp>
          <p:nvGrpSpPr>
            <p:cNvPr id="1135" name="Google Shape;1135;p97"/>
            <p:cNvGrpSpPr/>
            <p:nvPr/>
          </p:nvGrpSpPr>
          <p:grpSpPr>
            <a:xfrm>
              <a:off x="293706" y="2273193"/>
              <a:ext cx="1201816" cy="184800"/>
              <a:chOff x="604276" y="2908175"/>
              <a:chExt cx="1201816" cy="184800"/>
            </a:xfrm>
          </p:grpSpPr>
          <p:sp>
            <p:nvSpPr>
              <p:cNvPr id="1136" name="Google Shape;1136;p97"/>
              <p:cNvSpPr txBox="1"/>
              <p:nvPr/>
            </p:nvSpPr>
            <p:spPr>
              <a:xfrm>
                <a:off x="832892" y="290817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pic>
            <p:nvPicPr>
              <p:cNvPr id="1137" name="Google Shape;1137;p97"/>
              <p:cNvPicPr preferRelativeResize="0"/>
              <p:nvPr/>
            </p:nvPicPr>
            <p:blipFill rotWithShape="1">
              <a:blip r:embed="rId3">
                <a:alphaModFix/>
              </a:blip>
              <a:srcRect/>
              <a:stretch/>
            </p:blipFill>
            <p:spPr>
              <a:xfrm>
                <a:off x="604276" y="2938920"/>
                <a:ext cx="127200" cy="127219"/>
              </a:xfrm>
              <a:prstGeom prst="rect">
                <a:avLst/>
              </a:prstGeom>
              <a:noFill/>
              <a:ln>
                <a:noFill/>
              </a:ln>
            </p:spPr>
          </p:pic>
        </p:grpSp>
      </p:grpSp>
      <p:grpSp>
        <p:nvGrpSpPr>
          <p:cNvPr id="1138" name="Google Shape;1138;p97"/>
          <p:cNvGrpSpPr/>
          <p:nvPr/>
        </p:nvGrpSpPr>
        <p:grpSpPr>
          <a:xfrm>
            <a:off x="3156687" y="3073935"/>
            <a:ext cx="966412" cy="195462"/>
            <a:chOff x="1882362" y="1944731"/>
            <a:chExt cx="966412" cy="195462"/>
          </a:xfrm>
        </p:grpSpPr>
        <p:sp>
          <p:nvSpPr>
            <p:cNvPr id="1139" name="Google Shape;1139;p97"/>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1140" name="Google Shape;1140;p97"/>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1141" name="Google Shape;1141;p97"/>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97"/>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143" name="Google Shape;1143;p97"/>
          <p:cNvSpPr/>
          <p:nvPr/>
        </p:nvSpPr>
        <p:spPr>
          <a:xfrm>
            <a:off x="546225" y="2366975"/>
            <a:ext cx="2082600" cy="2304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1144" name="Google Shape;1144;p97"/>
          <p:cNvSpPr txBox="1"/>
          <p:nvPr/>
        </p:nvSpPr>
        <p:spPr>
          <a:xfrm rot="-4148218">
            <a:off x="2211405" y="1391390"/>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1145" name="Google Shape;1145;p97"/>
          <p:cNvSpPr txBox="1"/>
          <p:nvPr/>
        </p:nvSpPr>
        <p:spPr>
          <a:xfrm rot="-4146878">
            <a:off x="1385820" y="136844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best</a:t>
            </a:r>
            <a:endParaRPr sz="1000" b="1" i="0" u="none" strike="noStrike" cap="none">
              <a:solidFill>
                <a:srgbClr val="000000"/>
              </a:solidFill>
              <a:latin typeface="Courier New"/>
              <a:ea typeface="Courier New"/>
              <a:cs typeface="Courier New"/>
              <a:sym typeface="Courier New"/>
            </a:endParaRPr>
          </a:p>
        </p:txBody>
      </p:sp>
      <p:sp>
        <p:nvSpPr>
          <p:cNvPr id="1146" name="Google Shape;1146;p97"/>
          <p:cNvSpPr txBox="1"/>
          <p:nvPr/>
        </p:nvSpPr>
        <p:spPr>
          <a:xfrm rot="-4147670">
            <a:off x="1066033" y="131714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dishes</a:t>
            </a:r>
            <a:endParaRPr sz="1000" b="1" i="0" u="none" strike="noStrike" cap="none">
              <a:solidFill>
                <a:srgbClr val="000000"/>
              </a:solidFill>
              <a:latin typeface="Courier New"/>
              <a:ea typeface="Courier New"/>
              <a:cs typeface="Courier New"/>
              <a:sym typeface="Courier New"/>
            </a:endParaRPr>
          </a:p>
        </p:txBody>
      </p:sp>
      <p:pic>
        <p:nvPicPr>
          <p:cNvPr id="1147" name="Google Shape;1147;p97"/>
          <p:cNvPicPr preferRelativeResize="0"/>
          <p:nvPr/>
        </p:nvPicPr>
        <p:blipFill rotWithShape="1">
          <a:blip r:embed="rId4">
            <a:alphaModFix/>
          </a:blip>
          <a:srcRect/>
          <a:stretch/>
        </p:blipFill>
        <p:spPr>
          <a:xfrm>
            <a:off x="3172977" y="3089329"/>
            <a:ext cx="164659" cy="164659"/>
          </a:xfrm>
          <a:prstGeom prst="rect">
            <a:avLst/>
          </a:prstGeom>
          <a:noFill/>
          <a:ln>
            <a:noFill/>
          </a:ln>
        </p:spPr>
      </p:pic>
      <p:sp>
        <p:nvSpPr>
          <p:cNvPr id="1148" name="Google Shape;1148;p97"/>
          <p:cNvSpPr/>
          <p:nvPr/>
        </p:nvSpPr>
        <p:spPr>
          <a:xfrm>
            <a:off x="1490175" y="264844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97"/>
          <p:cNvSpPr/>
          <p:nvPr/>
        </p:nvSpPr>
        <p:spPr>
          <a:xfrm>
            <a:off x="1490175" y="21395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97"/>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a:t>
            </a:r>
            <a:endParaRPr b="1">
              <a:solidFill>
                <a:srgbClr val="611BB8"/>
              </a:solidFill>
            </a:endParaRPr>
          </a:p>
        </p:txBody>
      </p:sp>
      <p:sp>
        <p:nvSpPr>
          <p:cNvPr id="1151" name="Google Shape;1151;p97"/>
          <p:cNvSpPr txBox="1"/>
          <p:nvPr/>
        </p:nvSpPr>
        <p:spPr>
          <a:xfrm>
            <a:off x="4708250" y="1902450"/>
            <a:ext cx="36375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Learning to score input terms by an MLP regression head</a:t>
            </a:r>
            <a:endParaRPr sz="1600">
              <a:solidFill>
                <a:schemeClr val="dk2"/>
              </a:solidFill>
            </a:endParaRPr>
          </a:p>
        </p:txBody>
      </p:sp>
      <p:sp>
        <p:nvSpPr>
          <p:cNvPr id="1152" name="Google Shape;1152;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61</a:t>
            </a:fld>
            <a:endParaRPr/>
          </a:p>
        </p:txBody>
      </p:sp>
      <p:sp>
        <p:nvSpPr>
          <p:cNvPr id="1153" name="Google Shape;1153;p97"/>
          <p:cNvSpPr txBox="1"/>
          <p:nvPr/>
        </p:nvSpPr>
        <p:spPr>
          <a:xfrm>
            <a:off x="2047125" y="2028825"/>
            <a:ext cx="1775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chemeClr val="dk2"/>
                </a:solidFill>
              </a:rPr>
              <a:t>ReLU + Log1P</a:t>
            </a:r>
            <a:endParaRPr sz="1000">
              <a:solidFill>
                <a:schemeClr val="dk2"/>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98"/>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1159" name="Google Shape;1159;p98"/>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160" name="Google Shape;1160;p98"/>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161" name="Google Shape;1161;p98"/>
          <p:cNvGrpSpPr/>
          <p:nvPr/>
        </p:nvGrpSpPr>
        <p:grpSpPr>
          <a:xfrm>
            <a:off x="541038" y="3489412"/>
            <a:ext cx="2025470" cy="195600"/>
            <a:chOff x="538513" y="3050312"/>
            <a:chExt cx="2025470" cy="195600"/>
          </a:xfrm>
        </p:grpSpPr>
        <p:sp>
          <p:nvSpPr>
            <p:cNvPr id="1162" name="Google Shape;1162;p98"/>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163" name="Google Shape;1163;p98"/>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164" name="Google Shape;1164;p98"/>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165" name="Google Shape;1165;p98"/>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166" name="Google Shape;1166;p98"/>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167" name="Google Shape;1167;p98"/>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68" name="Google Shape;1168;p98"/>
          <p:cNvGrpSpPr/>
          <p:nvPr/>
        </p:nvGrpSpPr>
        <p:grpSpPr>
          <a:xfrm>
            <a:off x="516894" y="1769801"/>
            <a:ext cx="2141261" cy="254724"/>
            <a:chOff x="4927448" y="2061729"/>
            <a:chExt cx="875664" cy="123941"/>
          </a:xfrm>
        </p:grpSpPr>
        <p:sp>
          <p:nvSpPr>
            <p:cNvPr id="1169" name="Google Shape;1169;p98"/>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1170" name="Google Shape;1170;p98"/>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p>
          </p:txBody>
        </p:sp>
        <p:sp>
          <p:nvSpPr>
            <p:cNvPr id="1171" name="Google Shape;1171;p98"/>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latin typeface="Play"/>
                  <a:ea typeface="Play"/>
                  <a:cs typeface="Play"/>
                  <a:sym typeface="Play"/>
                </a:rPr>
                <a:t>0.8</a:t>
              </a:r>
              <a:endParaRPr sz="800" b="1"/>
            </a:p>
          </p:txBody>
        </p:sp>
        <p:sp>
          <p:nvSpPr>
            <p:cNvPr id="1172" name="Google Shape;1172;p98"/>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1.4</a:t>
              </a:r>
              <a:endParaRPr sz="800" b="1">
                <a:solidFill>
                  <a:srgbClr val="FFFFFF"/>
                </a:solidFill>
                <a:latin typeface="Calibri"/>
                <a:ea typeface="Calibri"/>
                <a:cs typeface="Calibri"/>
                <a:sym typeface="Calibri"/>
              </a:endParaRPr>
            </a:p>
          </p:txBody>
        </p:sp>
        <p:sp>
          <p:nvSpPr>
            <p:cNvPr id="1173" name="Google Shape;1173;p98"/>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a:solidFill>
                    <a:srgbClr val="000000"/>
                  </a:solidFill>
                  <a:latin typeface="Play"/>
                  <a:ea typeface="Play"/>
                  <a:cs typeface="Play"/>
                  <a:sym typeface="Play"/>
                </a:rPr>
                <a:t>0</a:t>
              </a:r>
              <a:endParaRPr sz="800">
                <a:solidFill>
                  <a:srgbClr val="FFFFFF"/>
                </a:solidFill>
                <a:latin typeface="Calibri"/>
                <a:ea typeface="Calibri"/>
                <a:cs typeface="Calibri"/>
                <a:sym typeface="Calibri"/>
              </a:endParaRPr>
            </a:p>
          </p:txBody>
        </p:sp>
        <p:sp>
          <p:nvSpPr>
            <p:cNvPr id="1174" name="Google Shape;1174;p98"/>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1175" name="Google Shape;1175;p98"/>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Play"/>
                  <a:ea typeface="Play"/>
                  <a:cs typeface="Play"/>
                  <a:sym typeface="Play"/>
                </a:rPr>
                <a:t>1.5</a:t>
              </a:r>
              <a:endParaRPr sz="800" b="1">
                <a:solidFill>
                  <a:srgbClr val="FFFFFF"/>
                </a:solidFill>
                <a:latin typeface="Calibri"/>
                <a:ea typeface="Calibri"/>
                <a:cs typeface="Calibri"/>
                <a:sym typeface="Calibri"/>
              </a:endParaRPr>
            </a:p>
          </p:txBody>
        </p:sp>
      </p:grpSp>
      <p:grpSp>
        <p:nvGrpSpPr>
          <p:cNvPr id="1176" name="Google Shape;1176;p98"/>
          <p:cNvGrpSpPr/>
          <p:nvPr/>
        </p:nvGrpSpPr>
        <p:grpSpPr>
          <a:xfrm>
            <a:off x="3154700" y="2775519"/>
            <a:ext cx="1211492" cy="186590"/>
            <a:chOff x="284030" y="2273193"/>
            <a:chExt cx="1211492" cy="186590"/>
          </a:xfrm>
        </p:grpSpPr>
        <p:sp>
          <p:nvSpPr>
            <p:cNvPr id="1177" name="Google Shape;1177;p98"/>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grpSp>
          <p:nvGrpSpPr>
            <p:cNvPr id="1178" name="Google Shape;1178;p98"/>
            <p:cNvGrpSpPr/>
            <p:nvPr/>
          </p:nvGrpSpPr>
          <p:grpSpPr>
            <a:xfrm>
              <a:off x="293706" y="2273193"/>
              <a:ext cx="1201816" cy="184800"/>
              <a:chOff x="604276" y="2908175"/>
              <a:chExt cx="1201816" cy="184800"/>
            </a:xfrm>
          </p:grpSpPr>
          <p:sp>
            <p:nvSpPr>
              <p:cNvPr id="1179" name="Google Shape;1179;p98"/>
              <p:cNvSpPr txBox="1"/>
              <p:nvPr/>
            </p:nvSpPr>
            <p:spPr>
              <a:xfrm>
                <a:off x="832892" y="2908175"/>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pic>
            <p:nvPicPr>
              <p:cNvPr id="1180" name="Google Shape;1180;p98"/>
              <p:cNvPicPr preferRelativeResize="0"/>
              <p:nvPr/>
            </p:nvPicPr>
            <p:blipFill rotWithShape="1">
              <a:blip r:embed="rId3">
                <a:alphaModFix/>
              </a:blip>
              <a:srcRect/>
              <a:stretch/>
            </p:blipFill>
            <p:spPr>
              <a:xfrm>
                <a:off x="604276" y="2938920"/>
                <a:ext cx="127200" cy="127219"/>
              </a:xfrm>
              <a:prstGeom prst="rect">
                <a:avLst/>
              </a:prstGeom>
              <a:noFill/>
              <a:ln>
                <a:noFill/>
              </a:ln>
            </p:spPr>
          </p:pic>
        </p:grpSp>
      </p:grpSp>
      <p:grpSp>
        <p:nvGrpSpPr>
          <p:cNvPr id="1181" name="Google Shape;1181;p98"/>
          <p:cNvGrpSpPr/>
          <p:nvPr/>
        </p:nvGrpSpPr>
        <p:grpSpPr>
          <a:xfrm>
            <a:off x="3156687" y="3073935"/>
            <a:ext cx="966412" cy="195462"/>
            <a:chOff x="1882362" y="1944731"/>
            <a:chExt cx="966412" cy="195462"/>
          </a:xfrm>
        </p:grpSpPr>
        <p:sp>
          <p:nvSpPr>
            <p:cNvPr id="1182" name="Google Shape;1182;p98"/>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1183" name="Google Shape;1183;p98"/>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1184" name="Google Shape;1184;p98"/>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98"/>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186" name="Google Shape;1186;p98"/>
          <p:cNvSpPr/>
          <p:nvPr/>
        </p:nvSpPr>
        <p:spPr>
          <a:xfrm>
            <a:off x="546225" y="2366975"/>
            <a:ext cx="2082600" cy="2304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1187" name="Google Shape;1187;p98"/>
          <p:cNvSpPr txBox="1"/>
          <p:nvPr/>
        </p:nvSpPr>
        <p:spPr>
          <a:xfrm rot="-4148218">
            <a:off x="2211405" y="1391390"/>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1188" name="Google Shape;1188;p98"/>
          <p:cNvSpPr txBox="1"/>
          <p:nvPr/>
        </p:nvSpPr>
        <p:spPr>
          <a:xfrm rot="-4146878">
            <a:off x="1385820" y="136844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best</a:t>
            </a:r>
            <a:endParaRPr sz="1000" b="1" i="0" u="none" strike="noStrike" cap="none">
              <a:solidFill>
                <a:srgbClr val="000000"/>
              </a:solidFill>
              <a:latin typeface="Courier New"/>
              <a:ea typeface="Courier New"/>
              <a:cs typeface="Courier New"/>
              <a:sym typeface="Courier New"/>
            </a:endParaRPr>
          </a:p>
        </p:txBody>
      </p:sp>
      <p:sp>
        <p:nvSpPr>
          <p:cNvPr id="1189" name="Google Shape;1189;p98"/>
          <p:cNvSpPr txBox="1"/>
          <p:nvPr/>
        </p:nvSpPr>
        <p:spPr>
          <a:xfrm rot="-4147670">
            <a:off x="1066033" y="131714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dishes</a:t>
            </a:r>
            <a:endParaRPr sz="1000" b="1" i="0" u="none" strike="noStrike" cap="none">
              <a:solidFill>
                <a:srgbClr val="000000"/>
              </a:solidFill>
              <a:latin typeface="Courier New"/>
              <a:ea typeface="Courier New"/>
              <a:cs typeface="Courier New"/>
              <a:sym typeface="Courier New"/>
            </a:endParaRPr>
          </a:p>
        </p:txBody>
      </p:sp>
      <p:pic>
        <p:nvPicPr>
          <p:cNvPr id="1190" name="Google Shape;1190;p98"/>
          <p:cNvPicPr preferRelativeResize="0"/>
          <p:nvPr/>
        </p:nvPicPr>
        <p:blipFill rotWithShape="1">
          <a:blip r:embed="rId4">
            <a:alphaModFix/>
          </a:blip>
          <a:srcRect/>
          <a:stretch/>
        </p:blipFill>
        <p:spPr>
          <a:xfrm>
            <a:off x="3172977" y="3089329"/>
            <a:ext cx="164659" cy="164659"/>
          </a:xfrm>
          <a:prstGeom prst="rect">
            <a:avLst/>
          </a:prstGeom>
          <a:noFill/>
          <a:ln>
            <a:noFill/>
          </a:ln>
        </p:spPr>
      </p:pic>
      <p:sp>
        <p:nvSpPr>
          <p:cNvPr id="1191" name="Google Shape;1191;p98"/>
          <p:cNvSpPr/>
          <p:nvPr/>
        </p:nvSpPr>
        <p:spPr>
          <a:xfrm>
            <a:off x="1490175" y="264844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98"/>
          <p:cNvSpPr/>
          <p:nvPr/>
        </p:nvSpPr>
        <p:spPr>
          <a:xfrm>
            <a:off x="1490175" y="21395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98"/>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a:t>
            </a:r>
            <a:endParaRPr b="1">
              <a:solidFill>
                <a:srgbClr val="611BB8"/>
              </a:solidFill>
            </a:endParaRPr>
          </a:p>
        </p:txBody>
      </p:sp>
      <p:sp>
        <p:nvSpPr>
          <p:cNvPr id="1194" name="Google Shape;1194;p98"/>
          <p:cNvSpPr txBox="1"/>
          <p:nvPr/>
        </p:nvSpPr>
        <p:spPr>
          <a:xfrm>
            <a:off x="4708250" y="1902450"/>
            <a:ext cx="36375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Learning to score input terms by an MLP regression head</a:t>
            </a:r>
            <a:endParaRPr sz="1600">
              <a:solidFill>
                <a:schemeClr val="dk2"/>
              </a:solidFill>
            </a:endParaRPr>
          </a:p>
        </p:txBody>
      </p:sp>
      <p:sp>
        <p:nvSpPr>
          <p:cNvPr id="1195" name="Google Shape;1195;p98"/>
          <p:cNvSpPr txBox="1"/>
          <p:nvPr/>
        </p:nvSpPr>
        <p:spPr>
          <a:xfrm>
            <a:off x="4708250" y="2775525"/>
            <a:ext cx="36375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600">
                <a:solidFill>
                  <a:schemeClr val="dk2"/>
                </a:solidFill>
              </a:rPr>
              <a:t>Cannot handle term mismatch </a:t>
            </a:r>
            <a:br>
              <a:rPr lang="zh-CN" sz="1600">
                <a:solidFill>
                  <a:schemeClr val="dk2"/>
                </a:solidFill>
              </a:rPr>
            </a:br>
            <a:r>
              <a:rPr lang="zh-CN" sz="1600">
                <a:solidFill>
                  <a:schemeClr val="dk2"/>
                </a:solidFill>
              </a:rPr>
              <a:t>(e.g., “best dishes” vs “bigoli”)</a:t>
            </a:r>
            <a:endParaRPr sz="1600">
              <a:solidFill>
                <a:schemeClr val="dk2"/>
              </a:solidFill>
            </a:endParaRPr>
          </a:p>
        </p:txBody>
      </p:sp>
      <p:sp>
        <p:nvSpPr>
          <p:cNvPr id="1196" name="Google Shape;1196;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62</a:t>
            </a:fld>
            <a:endParaRPr/>
          </a:p>
        </p:txBody>
      </p:sp>
      <p:sp>
        <p:nvSpPr>
          <p:cNvPr id="1197" name="Google Shape;1197;p98"/>
          <p:cNvSpPr txBox="1"/>
          <p:nvPr/>
        </p:nvSpPr>
        <p:spPr>
          <a:xfrm>
            <a:off x="2047125" y="2028825"/>
            <a:ext cx="1775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chemeClr val="dk2"/>
                </a:solidFill>
              </a:rPr>
              <a:t>ReLU + Log1P</a:t>
            </a:r>
            <a:endParaRPr sz="1000">
              <a:solidFill>
                <a:schemeClr val="dk2"/>
              </a:solidFill>
            </a:endParaRPr>
          </a:p>
        </p:txBody>
      </p:sp>
      <p:pic>
        <p:nvPicPr>
          <p:cNvPr id="1198" name="Google Shape;1198;p98"/>
          <p:cNvPicPr preferRelativeResize="0"/>
          <p:nvPr/>
        </p:nvPicPr>
        <p:blipFill>
          <a:blip r:embed="rId5">
            <a:alphaModFix/>
          </a:blip>
          <a:stretch>
            <a:fillRect/>
          </a:stretch>
        </p:blipFill>
        <p:spPr>
          <a:xfrm>
            <a:off x="6926100" y="0"/>
            <a:ext cx="2217902" cy="166343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99"/>
          <p:cNvSpPr txBox="1"/>
          <p:nvPr/>
        </p:nvSpPr>
        <p:spPr>
          <a:xfrm>
            <a:off x="467628" y="4617363"/>
            <a:ext cx="22179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b="1">
                <a:solidFill>
                  <a:srgbClr val="611BB8"/>
                </a:solidFill>
              </a:rPr>
              <a:t>MLP Encoder</a:t>
            </a:r>
            <a:endParaRPr sz="1600">
              <a:solidFill>
                <a:srgbClr val="611BB8"/>
              </a:solidFill>
            </a:endParaRPr>
          </a:p>
        </p:txBody>
      </p:sp>
      <p:sp>
        <p:nvSpPr>
          <p:cNvPr id="1204" name="Google Shape;1204;p99"/>
          <p:cNvSpPr txBox="1"/>
          <p:nvPr/>
        </p:nvSpPr>
        <p:spPr>
          <a:xfrm>
            <a:off x="433125" y="429526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205" name="Google Shape;1205;p99"/>
          <p:cNvSpPr/>
          <p:nvPr/>
        </p:nvSpPr>
        <p:spPr>
          <a:xfrm>
            <a:off x="546225" y="386047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206" name="Google Shape;1206;p99"/>
          <p:cNvGrpSpPr/>
          <p:nvPr/>
        </p:nvGrpSpPr>
        <p:grpSpPr>
          <a:xfrm>
            <a:off x="541038" y="3489412"/>
            <a:ext cx="2025470" cy="195600"/>
            <a:chOff x="538513" y="3050312"/>
            <a:chExt cx="2025470" cy="195600"/>
          </a:xfrm>
        </p:grpSpPr>
        <p:sp>
          <p:nvSpPr>
            <p:cNvPr id="1207" name="Google Shape;1207;p99"/>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208" name="Google Shape;1208;p99"/>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209" name="Google Shape;1209;p99"/>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210" name="Google Shape;1210;p99"/>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211" name="Google Shape;1211;p99"/>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212" name="Google Shape;1212;p99"/>
          <p:cNvSpPr/>
          <p:nvPr/>
        </p:nvSpPr>
        <p:spPr>
          <a:xfrm>
            <a:off x="1490175" y="423425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13" name="Google Shape;1213;p99"/>
          <p:cNvGrpSpPr/>
          <p:nvPr/>
        </p:nvGrpSpPr>
        <p:grpSpPr>
          <a:xfrm>
            <a:off x="516894" y="1769801"/>
            <a:ext cx="2141261" cy="254724"/>
            <a:chOff x="4927448" y="2061729"/>
            <a:chExt cx="875664" cy="123941"/>
          </a:xfrm>
        </p:grpSpPr>
        <p:sp>
          <p:nvSpPr>
            <p:cNvPr id="1214" name="Google Shape;1214;p99"/>
            <p:cNvSpPr/>
            <p:nvPr/>
          </p:nvSpPr>
          <p:spPr>
            <a:xfrm>
              <a:off x="4927448" y="2061770"/>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1215" name="Google Shape;1215;p99"/>
            <p:cNvSpPr/>
            <p:nvPr/>
          </p:nvSpPr>
          <p:spPr>
            <a:xfrm>
              <a:off x="5052542" y="206176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p>
          </p:txBody>
        </p:sp>
        <p:sp>
          <p:nvSpPr>
            <p:cNvPr id="1216" name="Google Shape;1216;p99"/>
            <p:cNvSpPr/>
            <p:nvPr/>
          </p:nvSpPr>
          <p:spPr>
            <a:xfrm>
              <a:off x="5177636" y="2061755"/>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latin typeface="Play"/>
                  <a:ea typeface="Play"/>
                  <a:cs typeface="Play"/>
                  <a:sym typeface="Play"/>
                </a:rPr>
                <a:t>0.8</a:t>
              </a:r>
              <a:endParaRPr sz="800" b="1" dirty="0"/>
            </a:p>
          </p:txBody>
        </p:sp>
        <p:sp>
          <p:nvSpPr>
            <p:cNvPr id="1217" name="Google Shape;1217;p99"/>
            <p:cNvSpPr/>
            <p:nvPr/>
          </p:nvSpPr>
          <p:spPr>
            <a:xfrm>
              <a:off x="5297812" y="2061741"/>
              <a:ext cx="1299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1.4</a:t>
              </a:r>
              <a:endParaRPr sz="800" b="1" dirty="0">
                <a:solidFill>
                  <a:srgbClr val="FFFFFF"/>
                </a:solidFill>
                <a:latin typeface="Calibri"/>
                <a:ea typeface="Calibri"/>
                <a:cs typeface="Calibri"/>
                <a:sym typeface="Calibri"/>
              </a:endParaRPr>
            </a:p>
          </p:txBody>
        </p:sp>
        <p:sp>
          <p:nvSpPr>
            <p:cNvPr id="1218" name="Google Shape;1218;p99"/>
            <p:cNvSpPr/>
            <p:nvPr/>
          </p:nvSpPr>
          <p:spPr>
            <a:xfrm>
              <a:off x="5427824" y="2061741"/>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dirty="0">
                  <a:solidFill>
                    <a:srgbClr val="000000"/>
                  </a:solidFill>
                  <a:latin typeface="Play"/>
                  <a:ea typeface="Play"/>
                  <a:cs typeface="Play"/>
                  <a:sym typeface="Play"/>
                </a:rPr>
                <a:t>0</a:t>
              </a:r>
              <a:endParaRPr sz="800" dirty="0">
                <a:solidFill>
                  <a:srgbClr val="FFFFFF"/>
                </a:solidFill>
                <a:latin typeface="Calibri"/>
                <a:ea typeface="Calibri"/>
                <a:cs typeface="Calibri"/>
                <a:sym typeface="Calibri"/>
              </a:endParaRPr>
            </a:p>
          </p:txBody>
        </p:sp>
        <p:sp>
          <p:nvSpPr>
            <p:cNvPr id="1219" name="Google Shape;1219;p99"/>
            <p:cNvSpPr/>
            <p:nvPr/>
          </p:nvSpPr>
          <p:spPr>
            <a:xfrm>
              <a:off x="5552918"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a:solidFill>
                    <a:srgbClr val="000000"/>
                  </a:solidFill>
                  <a:latin typeface="Calibri"/>
                  <a:ea typeface="Calibri"/>
                  <a:cs typeface="Calibri"/>
                  <a:sym typeface="Calibri"/>
                </a:rPr>
                <a:t>…</a:t>
              </a:r>
              <a:endParaRPr sz="800"/>
            </a:p>
          </p:txBody>
        </p:sp>
        <p:sp>
          <p:nvSpPr>
            <p:cNvPr id="1220" name="Google Shape;1220;p99"/>
            <p:cNvSpPr/>
            <p:nvPr/>
          </p:nvSpPr>
          <p:spPr>
            <a:xfrm>
              <a:off x="5678012" y="2061729"/>
              <a:ext cx="125100" cy="123900"/>
            </a:xfrm>
            <a:prstGeom prst="roundRect">
              <a:avLst>
                <a:gd name="adj" fmla="val 9524"/>
              </a:avLst>
            </a:prstGeom>
            <a:solidFill>
              <a:srgbClr val="FFFFFF"/>
            </a:solidFill>
            <a:ln w="12700" cap="flat" cmpd="sng">
              <a:solidFill>
                <a:srgbClr val="072E4A"/>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zh-CN" sz="800" b="1" dirty="0">
                  <a:solidFill>
                    <a:srgbClr val="000000"/>
                  </a:solidFill>
                  <a:latin typeface="Play"/>
                  <a:ea typeface="Play"/>
                  <a:cs typeface="Play"/>
                  <a:sym typeface="Play"/>
                </a:rPr>
                <a:t>1.5</a:t>
              </a:r>
              <a:endParaRPr sz="800" b="1" dirty="0">
                <a:solidFill>
                  <a:srgbClr val="FFFFFF"/>
                </a:solidFill>
                <a:latin typeface="Calibri"/>
                <a:ea typeface="Calibri"/>
                <a:cs typeface="Calibri"/>
                <a:sym typeface="Calibri"/>
              </a:endParaRPr>
            </a:p>
          </p:txBody>
        </p:sp>
      </p:grpSp>
      <p:grpSp>
        <p:nvGrpSpPr>
          <p:cNvPr id="1221" name="Google Shape;1221;p99"/>
          <p:cNvGrpSpPr/>
          <p:nvPr/>
        </p:nvGrpSpPr>
        <p:grpSpPr>
          <a:xfrm>
            <a:off x="3154700" y="2775519"/>
            <a:ext cx="1211492" cy="186590"/>
            <a:chOff x="284030" y="2273193"/>
            <a:chExt cx="1211492" cy="186590"/>
          </a:xfrm>
        </p:grpSpPr>
        <p:sp>
          <p:nvSpPr>
            <p:cNvPr id="1222" name="Google Shape;1222;p99"/>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sp>
          <p:nvSpPr>
            <p:cNvPr id="1223" name="Google Shape;1223;p99"/>
            <p:cNvSpPr txBox="1"/>
            <p:nvPr/>
          </p:nvSpPr>
          <p:spPr>
            <a:xfrm>
              <a:off x="522322" y="2273193"/>
              <a:ext cx="973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expansion</a:t>
              </a:r>
              <a:endParaRPr sz="1200" b="0" i="0" u="none" strike="noStrike" cap="none">
                <a:solidFill>
                  <a:srgbClr val="000000"/>
                </a:solidFill>
                <a:latin typeface="Arial"/>
                <a:ea typeface="Arial"/>
                <a:cs typeface="Arial"/>
                <a:sym typeface="Arial"/>
              </a:endParaRPr>
            </a:p>
          </p:txBody>
        </p:sp>
      </p:grpSp>
      <p:grpSp>
        <p:nvGrpSpPr>
          <p:cNvPr id="1224" name="Google Shape;1224;p99"/>
          <p:cNvGrpSpPr/>
          <p:nvPr/>
        </p:nvGrpSpPr>
        <p:grpSpPr>
          <a:xfrm>
            <a:off x="3156687" y="3073935"/>
            <a:ext cx="966412" cy="195462"/>
            <a:chOff x="1882362" y="1944731"/>
            <a:chExt cx="966412" cy="195462"/>
          </a:xfrm>
        </p:grpSpPr>
        <p:sp>
          <p:nvSpPr>
            <p:cNvPr id="1225" name="Google Shape;1225;p99"/>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1226" name="Google Shape;1226;p99"/>
            <p:cNvSpPr txBox="1"/>
            <p:nvPr/>
          </p:nvSpPr>
          <p:spPr>
            <a:xfrm>
              <a:off x="2120674" y="1944731"/>
              <a:ext cx="72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weighting</a:t>
              </a:r>
              <a:endParaRPr sz="1200" b="0" i="0" u="none" strike="noStrike" cap="none">
                <a:solidFill>
                  <a:srgbClr val="000000"/>
                </a:solidFill>
                <a:latin typeface="Arial"/>
                <a:ea typeface="Arial"/>
                <a:cs typeface="Arial"/>
                <a:sym typeface="Arial"/>
              </a:endParaRPr>
            </a:p>
          </p:txBody>
        </p:sp>
      </p:grpSp>
      <p:sp>
        <p:nvSpPr>
          <p:cNvPr id="1227" name="Google Shape;1227;p99"/>
          <p:cNvSpPr/>
          <p:nvPr/>
        </p:nvSpPr>
        <p:spPr>
          <a:xfrm>
            <a:off x="1490175" y="32983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99"/>
          <p:cNvSpPr/>
          <p:nvPr/>
        </p:nvSpPr>
        <p:spPr>
          <a:xfrm>
            <a:off x="546230" y="281680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229" name="Google Shape;1229;p99"/>
          <p:cNvSpPr/>
          <p:nvPr/>
        </p:nvSpPr>
        <p:spPr>
          <a:xfrm>
            <a:off x="546225" y="2366975"/>
            <a:ext cx="2082600" cy="2304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b="1" i="0" u="none" strike="noStrike" cap="none">
                <a:solidFill>
                  <a:srgbClr val="000000"/>
                </a:solidFill>
              </a:rPr>
              <a:t>MLP</a:t>
            </a:r>
            <a:endParaRPr b="1"/>
          </a:p>
        </p:txBody>
      </p:sp>
      <p:sp>
        <p:nvSpPr>
          <p:cNvPr id="1230" name="Google Shape;1230;p99"/>
          <p:cNvSpPr txBox="1"/>
          <p:nvPr/>
        </p:nvSpPr>
        <p:spPr>
          <a:xfrm rot="-4148218">
            <a:off x="2211405" y="1391390"/>
            <a:ext cx="445617"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padua</a:t>
            </a:r>
            <a:endParaRPr sz="1000" b="1" i="0" u="none" strike="noStrike" cap="none">
              <a:solidFill>
                <a:srgbClr val="000000"/>
              </a:solidFill>
              <a:latin typeface="Courier New"/>
              <a:ea typeface="Courier New"/>
              <a:cs typeface="Courier New"/>
              <a:sym typeface="Courier New"/>
            </a:endParaRPr>
          </a:p>
        </p:txBody>
      </p:sp>
      <p:sp>
        <p:nvSpPr>
          <p:cNvPr id="1231" name="Google Shape;1231;p99"/>
          <p:cNvSpPr txBox="1"/>
          <p:nvPr/>
        </p:nvSpPr>
        <p:spPr>
          <a:xfrm rot="-4146878">
            <a:off x="1385820" y="1368440"/>
            <a:ext cx="494811"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best</a:t>
            </a:r>
            <a:endParaRPr sz="1000" b="1" i="0" u="none" strike="noStrike" cap="none">
              <a:solidFill>
                <a:srgbClr val="000000"/>
              </a:solidFill>
              <a:latin typeface="Courier New"/>
              <a:ea typeface="Courier New"/>
              <a:cs typeface="Courier New"/>
              <a:sym typeface="Courier New"/>
            </a:endParaRPr>
          </a:p>
        </p:txBody>
      </p:sp>
      <p:sp>
        <p:nvSpPr>
          <p:cNvPr id="1232" name="Google Shape;1232;p99"/>
          <p:cNvSpPr txBox="1"/>
          <p:nvPr/>
        </p:nvSpPr>
        <p:spPr>
          <a:xfrm rot="-4147670">
            <a:off x="1066033" y="1317140"/>
            <a:ext cx="604574" cy="1538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000" b="1">
                <a:latin typeface="Courier New"/>
                <a:ea typeface="Courier New"/>
                <a:cs typeface="Courier New"/>
                <a:sym typeface="Courier New"/>
              </a:rPr>
              <a:t>dishes</a:t>
            </a:r>
            <a:endParaRPr sz="1000" b="1" i="0" u="none" strike="noStrike" cap="none">
              <a:solidFill>
                <a:srgbClr val="000000"/>
              </a:solidFill>
              <a:latin typeface="Courier New"/>
              <a:ea typeface="Courier New"/>
              <a:cs typeface="Courier New"/>
              <a:sym typeface="Courier New"/>
            </a:endParaRPr>
          </a:p>
        </p:txBody>
      </p:sp>
      <p:pic>
        <p:nvPicPr>
          <p:cNvPr id="1233" name="Google Shape;1233;p99"/>
          <p:cNvPicPr preferRelativeResize="0"/>
          <p:nvPr/>
        </p:nvPicPr>
        <p:blipFill rotWithShape="1">
          <a:blip r:embed="rId3">
            <a:alphaModFix/>
          </a:blip>
          <a:srcRect/>
          <a:stretch/>
        </p:blipFill>
        <p:spPr>
          <a:xfrm>
            <a:off x="3172977" y="3089329"/>
            <a:ext cx="164659" cy="164659"/>
          </a:xfrm>
          <a:prstGeom prst="rect">
            <a:avLst/>
          </a:prstGeom>
          <a:noFill/>
          <a:ln>
            <a:noFill/>
          </a:ln>
        </p:spPr>
      </p:pic>
      <p:sp>
        <p:nvSpPr>
          <p:cNvPr id="1234" name="Google Shape;1234;p99"/>
          <p:cNvSpPr/>
          <p:nvPr/>
        </p:nvSpPr>
        <p:spPr>
          <a:xfrm>
            <a:off x="1490175" y="264844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99"/>
          <p:cNvSpPr/>
          <p:nvPr/>
        </p:nvSpPr>
        <p:spPr>
          <a:xfrm>
            <a:off x="1490175" y="213953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99"/>
          <p:cNvSpPr/>
          <p:nvPr/>
        </p:nvSpPr>
        <p:spPr>
          <a:xfrm>
            <a:off x="3064625" y="4350900"/>
            <a:ext cx="2703000" cy="3387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sz="1200"/>
              <a:t>Expansion Module (e.g., Doc2Query)</a:t>
            </a:r>
            <a:endParaRPr sz="1200" i="0" u="none" strike="noStrike" cap="none">
              <a:solidFill>
                <a:srgbClr val="000000"/>
              </a:solidFill>
            </a:endParaRPr>
          </a:p>
        </p:txBody>
      </p:sp>
      <p:sp>
        <p:nvSpPr>
          <p:cNvPr id="1237" name="Google Shape;1237;p99"/>
          <p:cNvSpPr/>
          <p:nvPr/>
        </p:nvSpPr>
        <p:spPr>
          <a:xfrm>
            <a:off x="2736475" y="4395175"/>
            <a:ext cx="243900" cy="2547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38" name="Google Shape;1238;p99"/>
          <p:cNvPicPr preferRelativeResize="0"/>
          <p:nvPr/>
        </p:nvPicPr>
        <p:blipFill rotWithShape="1">
          <a:blip r:embed="rId3">
            <a:alphaModFix/>
          </a:blip>
          <a:srcRect/>
          <a:stretch/>
        </p:blipFill>
        <p:spPr>
          <a:xfrm>
            <a:off x="3172977" y="2786479"/>
            <a:ext cx="164659" cy="164659"/>
          </a:xfrm>
          <a:prstGeom prst="rect">
            <a:avLst/>
          </a:prstGeom>
          <a:noFill/>
          <a:ln>
            <a:noFill/>
          </a:ln>
        </p:spPr>
      </p:pic>
      <p:sp>
        <p:nvSpPr>
          <p:cNvPr id="1239" name="Google Shape;1239;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63</a:t>
            </a:fld>
            <a:endParaRPr/>
          </a:p>
        </p:txBody>
      </p:sp>
      <p:sp>
        <p:nvSpPr>
          <p:cNvPr id="1240" name="Google Shape;1240;p99"/>
          <p:cNvSpPr txBox="1"/>
          <p:nvPr/>
        </p:nvSpPr>
        <p:spPr>
          <a:xfrm>
            <a:off x="2047125" y="2028825"/>
            <a:ext cx="1775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chemeClr val="dk2"/>
                </a:solidFill>
              </a:rPr>
              <a:t>ReLU + Log1P</a:t>
            </a:r>
            <a:endParaRPr sz="1000">
              <a:solidFill>
                <a:schemeClr val="dk2"/>
              </a:solidFill>
            </a:endParaRPr>
          </a:p>
        </p:txBody>
      </p:sp>
      <p:sp>
        <p:nvSpPr>
          <p:cNvPr id="1241" name="Google Shape;1241;p99"/>
          <p:cNvSpPr txBox="1">
            <a:spLocks noGrp="1"/>
          </p:cNvSpPr>
          <p:nvPr>
            <p:ph type="title"/>
          </p:nvPr>
        </p:nvSpPr>
        <p:spPr>
          <a:xfrm>
            <a:off x="311700" y="445025"/>
            <a:ext cx="7113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 + External Expansion</a:t>
            </a:r>
            <a:endParaRPr b="1">
              <a:solidFill>
                <a:srgbClr val="611BB8"/>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64</a:t>
            </a:fld>
            <a:endParaRPr/>
          </a:p>
        </p:txBody>
      </p:sp>
      <p:sp>
        <p:nvSpPr>
          <p:cNvPr id="1290" name="Google Shape;1290;p101"/>
          <p:cNvSpPr/>
          <p:nvPr/>
        </p:nvSpPr>
        <p:spPr>
          <a:xfrm>
            <a:off x="2198300" y="1892000"/>
            <a:ext cx="1210800" cy="7116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DocT5Query</a:t>
            </a:r>
            <a:endParaRPr/>
          </a:p>
        </p:txBody>
      </p:sp>
      <p:sp>
        <p:nvSpPr>
          <p:cNvPr id="1291" name="Google Shape;1291;p101"/>
          <p:cNvSpPr txBox="1"/>
          <p:nvPr/>
        </p:nvSpPr>
        <p:spPr>
          <a:xfrm>
            <a:off x="349300" y="2956125"/>
            <a:ext cx="137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Document</a:t>
            </a:r>
            <a:endParaRPr sz="1800">
              <a:solidFill>
                <a:schemeClr val="dk2"/>
              </a:solidFill>
            </a:endParaRPr>
          </a:p>
        </p:txBody>
      </p:sp>
      <p:cxnSp>
        <p:nvCxnSpPr>
          <p:cNvPr id="1292" name="Google Shape;1292;p101"/>
          <p:cNvCxnSpPr>
            <a:stCxn id="1291" idx="0"/>
            <a:endCxn id="1290" idx="1"/>
          </p:cNvCxnSpPr>
          <p:nvPr/>
        </p:nvCxnSpPr>
        <p:spPr>
          <a:xfrm rot="-5400000">
            <a:off x="1264450" y="2022375"/>
            <a:ext cx="708300" cy="1159200"/>
          </a:xfrm>
          <a:prstGeom prst="bentConnector2">
            <a:avLst/>
          </a:prstGeom>
          <a:noFill/>
          <a:ln w="9525" cap="flat" cmpd="sng">
            <a:solidFill>
              <a:schemeClr val="dk2"/>
            </a:solidFill>
            <a:prstDash val="solid"/>
            <a:round/>
            <a:headEnd type="none" w="med" len="med"/>
            <a:tailEnd type="stealth" w="med" len="med"/>
          </a:ln>
        </p:spPr>
      </p:cxnSp>
      <p:cxnSp>
        <p:nvCxnSpPr>
          <p:cNvPr id="1293" name="Google Shape;1293;p101"/>
          <p:cNvCxnSpPr>
            <a:stCxn id="1290" idx="2"/>
          </p:cNvCxnSpPr>
          <p:nvPr/>
        </p:nvCxnSpPr>
        <p:spPr>
          <a:xfrm flipH="1">
            <a:off x="2800100" y="2603600"/>
            <a:ext cx="3600" cy="324000"/>
          </a:xfrm>
          <a:prstGeom prst="straightConnector1">
            <a:avLst/>
          </a:prstGeom>
          <a:noFill/>
          <a:ln w="9525" cap="flat" cmpd="sng">
            <a:solidFill>
              <a:schemeClr val="dk2"/>
            </a:solidFill>
            <a:prstDash val="solid"/>
            <a:round/>
            <a:headEnd type="none" w="med" len="med"/>
            <a:tailEnd type="stealth" w="med" len="med"/>
          </a:ln>
        </p:spPr>
      </p:cxnSp>
      <p:sp>
        <p:nvSpPr>
          <p:cNvPr id="1294" name="Google Shape;1294;p101"/>
          <p:cNvSpPr txBox="1"/>
          <p:nvPr/>
        </p:nvSpPr>
        <p:spPr>
          <a:xfrm>
            <a:off x="3654000" y="1981100"/>
            <a:ext cx="422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Generate queries given a document</a:t>
            </a:r>
            <a:endParaRPr sz="1800">
              <a:solidFill>
                <a:schemeClr val="dk2"/>
              </a:solidFill>
            </a:endParaRPr>
          </a:p>
        </p:txBody>
      </p:sp>
      <p:sp>
        <p:nvSpPr>
          <p:cNvPr id="1295" name="Google Shape;1295;p101"/>
          <p:cNvSpPr txBox="1">
            <a:spLocks noGrp="1"/>
          </p:cNvSpPr>
          <p:nvPr>
            <p:ph type="title"/>
          </p:nvPr>
        </p:nvSpPr>
        <p:spPr>
          <a:xfrm>
            <a:off x="311700" y="445025"/>
            <a:ext cx="7113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 + External Expansion</a:t>
            </a:r>
            <a:endParaRPr b="1">
              <a:solidFill>
                <a:srgbClr val="611BB8"/>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65</a:t>
            </a:fld>
            <a:endParaRPr/>
          </a:p>
        </p:txBody>
      </p:sp>
      <p:sp>
        <p:nvSpPr>
          <p:cNvPr id="1301" name="Google Shape;1301;p102"/>
          <p:cNvSpPr/>
          <p:nvPr/>
        </p:nvSpPr>
        <p:spPr>
          <a:xfrm>
            <a:off x="2198300" y="1892000"/>
            <a:ext cx="1210800" cy="7116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DocT5Query</a:t>
            </a:r>
            <a:endParaRPr/>
          </a:p>
        </p:txBody>
      </p:sp>
      <p:sp>
        <p:nvSpPr>
          <p:cNvPr id="1302" name="Google Shape;1302;p102"/>
          <p:cNvSpPr txBox="1"/>
          <p:nvPr/>
        </p:nvSpPr>
        <p:spPr>
          <a:xfrm>
            <a:off x="349300" y="2956125"/>
            <a:ext cx="137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Document</a:t>
            </a:r>
            <a:endParaRPr sz="1800">
              <a:solidFill>
                <a:schemeClr val="dk2"/>
              </a:solidFill>
            </a:endParaRPr>
          </a:p>
        </p:txBody>
      </p:sp>
      <p:cxnSp>
        <p:nvCxnSpPr>
          <p:cNvPr id="1303" name="Google Shape;1303;p102"/>
          <p:cNvCxnSpPr>
            <a:stCxn id="1302" idx="0"/>
            <a:endCxn id="1301" idx="1"/>
          </p:cNvCxnSpPr>
          <p:nvPr/>
        </p:nvCxnSpPr>
        <p:spPr>
          <a:xfrm rot="-5400000">
            <a:off x="1264450" y="2022375"/>
            <a:ext cx="708300" cy="1159200"/>
          </a:xfrm>
          <a:prstGeom prst="bentConnector2">
            <a:avLst/>
          </a:prstGeom>
          <a:noFill/>
          <a:ln w="9525" cap="flat" cmpd="sng">
            <a:solidFill>
              <a:schemeClr val="dk2"/>
            </a:solidFill>
            <a:prstDash val="solid"/>
            <a:round/>
            <a:headEnd type="none" w="med" len="med"/>
            <a:tailEnd type="stealth" w="med" len="med"/>
          </a:ln>
        </p:spPr>
      </p:cxnSp>
      <p:cxnSp>
        <p:nvCxnSpPr>
          <p:cNvPr id="1304" name="Google Shape;1304;p102"/>
          <p:cNvCxnSpPr>
            <a:stCxn id="1301" idx="2"/>
          </p:cNvCxnSpPr>
          <p:nvPr/>
        </p:nvCxnSpPr>
        <p:spPr>
          <a:xfrm flipH="1">
            <a:off x="2800100" y="2603600"/>
            <a:ext cx="3600" cy="324000"/>
          </a:xfrm>
          <a:prstGeom prst="straightConnector1">
            <a:avLst/>
          </a:prstGeom>
          <a:noFill/>
          <a:ln w="9525" cap="flat" cmpd="sng">
            <a:solidFill>
              <a:schemeClr val="dk2"/>
            </a:solidFill>
            <a:prstDash val="solid"/>
            <a:round/>
            <a:headEnd type="none" w="med" len="med"/>
            <a:tailEnd type="stealth" w="med" len="med"/>
          </a:ln>
        </p:spPr>
      </p:cxnSp>
      <p:sp>
        <p:nvSpPr>
          <p:cNvPr id="1305" name="Google Shape;1305;p102"/>
          <p:cNvSpPr txBox="1"/>
          <p:nvPr/>
        </p:nvSpPr>
        <p:spPr>
          <a:xfrm>
            <a:off x="2029700" y="2956125"/>
            <a:ext cx="217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Predicted Queries</a:t>
            </a:r>
            <a:endParaRPr sz="1800">
              <a:solidFill>
                <a:schemeClr val="dk2"/>
              </a:solidFill>
            </a:endParaRPr>
          </a:p>
        </p:txBody>
      </p:sp>
      <p:sp>
        <p:nvSpPr>
          <p:cNvPr id="1306" name="Google Shape;1306;p102"/>
          <p:cNvSpPr/>
          <p:nvPr/>
        </p:nvSpPr>
        <p:spPr>
          <a:xfrm>
            <a:off x="1684700" y="3084225"/>
            <a:ext cx="223800" cy="2055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07" name="Google Shape;1307;p102"/>
          <p:cNvSpPr txBox="1"/>
          <p:nvPr/>
        </p:nvSpPr>
        <p:spPr>
          <a:xfrm>
            <a:off x="3654000" y="1981100"/>
            <a:ext cx="422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Generate queries given a document</a:t>
            </a:r>
            <a:endParaRPr sz="1800">
              <a:solidFill>
                <a:schemeClr val="dk2"/>
              </a:solidFill>
            </a:endParaRPr>
          </a:p>
        </p:txBody>
      </p:sp>
      <p:sp>
        <p:nvSpPr>
          <p:cNvPr id="1308" name="Google Shape;1308;p102"/>
          <p:cNvSpPr txBox="1">
            <a:spLocks noGrp="1"/>
          </p:cNvSpPr>
          <p:nvPr>
            <p:ph type="title"/>
          </p:nvPr>
        </p:nvSpPr>
        <p:spPr>
          <a:xfrm>
            <a:off x="311700" y="445025"/>
            <a:ext cx="7113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 + External Expansion</a:t>
            </a:r>
            <a:endParaRPr b="1">
              <a:solidFill>
                <a:srgbClr val="611BB8"/>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66</a:t>
            </a:fld>
            <a:endParaRPr/>
          </a:p>
        </p:txBody>
      </p:sp>
      <p:sp>
        <p:nvSpPr>
          <p:cNvPr id="1314" name="Google Shape;1314;p103"/>
          <p:cNvSpPr/>
          <p:nvPr/>
        </p:nvSpPr>
        <p:spPr>
          <a:xfrm>
            <a:off x="2198300" y="1892000"/>
            <a:ext cx="1210800" cy="7116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DocT5Query</a:t>
            </a:r>
            <a:endParaRPr/>
          </a:p>
        </p:txBody>
      </p:sp>
      <p:sp>
        <p:nvSpPr>
          <p:cNvPr id="1315" name="Google Shape;1315;p103"/>
          <p:cNvSpPr txBox="1"/>
          <p:nvPr/>
        </p:nvSpPr>
        <p:spPr>
          <a:xfrm>
            <a:off x="349300" y="2956125"/>
            <a:ext cx="137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Document</a:t>
            </a:r>
            <a:endParaRPr sz="1800">
              <a:solidFill>
                <a:schemeClr val="dk2"/>
              </a:solidFill>
            </a:endParaRPr>
          </a:p>
        </p:txBody>
      </p:sp>
      <p:cxnSp>
        <p:nvCxnSpPr>
          <p:cNvPr id="1316" name="Google Shape;1316;p103"/>
          <p:cNvCxnSpPr>
            <a:stCxn id="1315" idx="0"/>
            <a:endCxn id="1314" idx="1"/>
          </p:cNvCxnSpPr>
          <p:nvPr/>
        </p:nvCxnSpPr>
        <p:spPr>
          <a:xfrm rot="-5400000">
            <a:off x="1264450" y="2022375"/>
            <a:ext cx="708300" cy="1159200"/>
          </a:xfrm>
          <a:prstGeom prst="bentConnector2">
            <a:avLst/>
          </a:prstGeom>
          <a:noFill/>
          <a:ln w="9525" cap="flat" cmpd="sng">
            <a:solidFill>
              <a:schemeClr val="dk2"/>
            </a:solidFill>
            <a:prstDash val="solid"/>
            <a:round/>
            <a:headEnd type="none" w="med" len="med"/>
            <a:tailEnd type="stealth" w="med" len="med"/>
          </a:ln>
        </p:spPr>
      </p:cxnSp>
      <p:cxnSp>
        <p:nvCxnSpPr>
          <p:cNvPr id="1317" name="Google Shape;1317;p103"/>
          <p:cNvCxnSpPr>
            <a:stCxn id="1314" idx="2"/>
          </p:cNvCxnSpPr>
          <p:nvPr/>
        </p:nvCxnSpPr>
        <p:spPr>
          <a:xfrm flipH="1">
            <a:off x="2800100" y="2603600"/>
            <a:ext cx="3600" cy="324000"/>
          </a:xfrm>
          <a:prstGeom prst="straightConnector1">
            <a:avLst/>
          </a:prstGeom>
          <a:noFill/>
          <a:ln w="9525" cap="flat" cmpd="sng">
            <a:solidFill>
              <a:schemeClr val="dk2"/>
            </a:solidFill>
            <a:prstDash val="solid"/>
            <a:round/>
            <a:headEnd type="none" w="med" len="med"/>
            <a:tailEnd type="stealth" w="med" len="med"/>
          </a:ln>
        </p:spPr>
      </p:cxnSp>
      <p:sp>
        <p:nvSpPr>
          <p:cNvPr id="1318" name="Google Shape;1318;p103"/>
          <p:cNvSpPr txBox="1"/>
          <p:nvPr/>
        </p:nvSpPr>
        <p:spPr>
          <a:xfrm>
            <a:off x="2029700" y="2956125"/>
            <a:ext cx="217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Predicted Queries</a:t>
            </a:r>
            <a:endParaRPr sz="1800">
              <a:solidFill>
                <a:schemeClr val="dk2"/>
              </a:solidFill>
            </a:endParaRPr>
          </a:p>
        </p:txBody>
      </p:sp>
      <p:sp>
        <p:nvSpPr>
          <p:cNvPr id="1319" name="Google Shape;1319;p103"/>
          <p:cNvSpPr/>
          <p:nvPr/>
        </p:nvSpPr>
        <p:spPr>
          <a:xfrm>
            <a:off x="1684700" y="3084225"/>
            <a:ext cx="223800" cy="2055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20" name="Google Shape;1320;p103"/>
          <p:cNvSpPr/>
          <p:nvPr/>
        </p:nvSpPr>
        <p:spPr>
          <a:xfrm>
            <a:off x="5147900" y="2900625"/>
            <a:ext cx="1680300" cy="572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MLP Sparse Encoder</a:t>
            </a:r>
            <a:endParaRPr/>
          </a:p>
        </p:txBody>
      </p:sp>
      <p:cxnSp>
        <p:nvCxnSpPr>
          <p:cNvPr id="1321" name="Google Shape;1321;p103"/>
          <p:cNvCxnSpPr>
            <a:stCxn id="1318" idx="3"/>
            <a:endCxn id="1320" idx="1"/>
          </p:cNvCxnSpPr>
          <p:nvPr/>
        </p:nvCxnSpPr>
        <p:spPr>
          <a:xfrm>
            <a:off x="4201400" y="3186975"/>
            <a:ext cx="946500" cy="0"/>
          </a:xfrm>
          <a:prstGeom prst="straightConnector1">
            <a:avLst/>
          </a:prstGeom>
          <a:noFill/>
          <a:ln w="9525" cap="flat" cmpd="sng">
            <a:solidFill>
              <a:schemeClr val="dk2"/>
            </a:solidFill>
            <a:prstDash val="solid"/>
            <a:round/>
            <a:headEnd type="none" w="med" len="med"/>
            <a:tailEnd type="triangle" w="med" len="med"/>
          </a:ln>
        </p:spPr>
      </p:cxnSp>
      <p:sp>
        <p:nvSpPr>
          <p:cNvPr id="1322" name="Google Shape;1322;p103"/>
          <p:cNvSpPr/>
          <p:nvPr/>
        </p:nvSpPr>
        <p:spPr>
          <a:xfrm>
            <a:off x="7774700" y="3109725"/>
            <a:ext cx="1020000" cy="154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323" name="Google Shape;1323;p103"/>
          <p:cNvCxnSpPr>
            <a:stCxn id="1320" idx="3"/>
            <a:endCxn id="1322" idx="1"/>
          </p:cNvCxnSpPr>
          <p:nvPr/>
        </p:nvCxnSpPr>
        <p:spPr>
          <a:xfrm>
            <a:off x="6828200" y="3186975"/>
            <a:ext cx="946500" cy="0"/>
          </a:xfrm>
          <a:prstGeom prst="straightConnector1">
            <a:avLst/>
          </a:prstGeom>
          <a:noFill/>
          <a:ln w="9525" cap="flat" cmpd="sng">
            <a:solidFill>
              <a:schemeClr val="dk2"/>
            </a:solidFill>
            <a:prstDash val="solid"/>
            <a:round/>
            <a:headEnd type="none" w="med" len="med"/>
            <a:tailEnd type="triangle" w="med" len="med"/>
          </a:ln>
        </p:spPr>
      </p:cxnSp>
      <p:sp>
        <p:nvSpPr>
          <p:cNvPr id="1324" name="Google Shape;1324;p103"/>
          <p:cNvSpPr txBox="1"/>
          <p:nvPr/>
        </p:nvSpPr>
        <p:spPr>
          <a:xfrm>
            <a:off x="3654000" y="1981100"/>
            <a:ext cx="422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Generate queries given a document</a:t>
            </a:r>
            <a:endParaRPr sz="1800">
              <a:solidFill>
                <a:schemeClr val="dk2"/>
              </a:solidFill>
            </a:endParaRPr>
          </a:p>
        </p:txBody>
      </p:sp>
      <p:sp>
        <p:nvSpPr>
          <p:cNvPr id="1325" name="Google Shape;1325;p103"/>
          <p:cNvSpPr txBox="1">
            <a:spLocks noGrp="1"/>
          </p:cNvSpPr>
          <p:nvPr>
            <p:ph type="title"/>
          </p:nvPr>
        </p:nvSpPr>
        <p:spPr>
          <a:xfrm>
            <a:off x="311700" y="445025"/>
            <a:ext cx="7113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 + External Expansion</a:t>
            </a:r>
            <a:endParaRPr b="1">
              <a:solidFill>
                <a:srgbClr val="611BB8"/>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104"/>
          <p:cNvSpPr txBox="1"/>
          <p:nvPr/>
        </p:nvSpPr>
        <p:spPr>
          <a:xfrm>
            <a:off x="2029700" y="2956125"/>
            <a:ext cx="217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Expansion</a:t>
            </a:r>
            <a:endParaRPr sz="1800">
              <a:solidFill>
                <a:schemeClr val="dk2"/>
              </a:solidFill>
            </a:endParaRPr>
          </a:p>
        </p:txBody>
      </p:sp>
      <p:sp>
        <p:nvSpPr>
          <p:cNvPr id="1331" name="Google Shape;1331;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67</a:t>
            </a:fld>
            <a:endParaRPr/>
          </a:p>
        </p:txBody>
      </p:sp>
      <p:sp>
        <p:nvSpPr>
          <p:cNvPr id="1332" name="Google Shape;1332;p104"/>
          <p:cNvSpPr/>
          <p:nvPr/>
        </p:nvSpPr>
        <p:spPr>
          <a:xfrm>
            <a:off x="2198300" y="1892000"/>
            <a:ext cx="1210800" cy="7116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LLMs</a:t>
            </a:r>
            <a:br>
              <a:rPr lang="zh-CN"/>
            </a:br>
            <a:r>
              <a:rPr lang="zh-CN"/>
              <a:t>(e.g., GPT)</a:t>
            </a:r>
            <a:endParaRPr/>
          </a:p>
        </p:txBody>
      </p:sp>
      <p:sp>
        <p:nvSpPr>
          <p:cNvPr id="1333" name="Google Shape;1333;p104"/>
          <p:cNvSpPr txBox="1"/>
          <p:nvPr/>
        </p:nvSpPr>
        <p:spPr>
          <a:xfrm>
            <a:off x="349300" y="2956125"/>
            <a:ext cx="137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Input</a:t>
            </a:r>
            <a:endParaRPr sz="1800">
              <a:solidFill>
                <a:schemeClr val="dk2"/>
              </a:solidFill>
            </a:endParaRPr>
          </a:p>
        </p:txBody>
      </p:sp>
      <p:cxnSp>
        <p:nvCxnSpPr>
          <p:cNvPr id="1334" name="Google Shape;1334;p104"/>
          <p:cNvCxnSpPr>
            <a:stCxn id="1333" idx="0"/>
            <a:endCxn id="1332" idx="1"/>
          </p:cNvCxnSpPr>
          <p:nvPr/>
        </p:nvCxnSpPr>
        <p:spPr>
          <a:xfrm rot="-5400000">
            <a:off x="1264450" y="2022375"/>
            <a:ext cx="708300" cy="1159200"/>
          </a:xfrm>
          <a:prstGeom prst="bentConnector2">
            <a:avLst/>
          </a:prstGeom>
          <a:noFill/>
          <a:ln w="9525" cap="flat" cmpd="sng">
            <a:solidFill>
              <a:schemeClr val="dk2"/>
            </a:solidFill>
            <a:prstDash val="solid"/>
            <a:round/>
            <a:headEnd type="none" w="med" len="med"/>
            <a:tailEnd type="stealth" w="med" len="med"/>
          </a:ln>
        </p:spPr>
      </p:cxnSp>
      <p:cxnSp>
        <p:nvCxnSpPr>
          <p:cNvPr id="1335" name="Google Shape;1335;p104"/>
          <p:cNvCxnSpPr>
            <a:stCxn id="1332" idx="2"/>
          </p:cNvCxnSpPr>
          <p:nvPr/>
        </p:nvCxnSpPr>
        <p:spPr>
          <a:xfrm flipH="1">
            <a:off x="2800100" y="2603600"/>
            <a:ext cx="3600" cy="324000"/>
          </a:xfrm>
          <a:prstGeom prst="straightConnector1">
            <a:avLst/>
          </a:prstGeom>
          <a:noFill/>
          <a:ln w="9525" cap="flat" cmpd="sng">
            <a:solidFill>
              <a:schemeClr val="dk2"/>
            </a:solidFill>
            <a:prstDash val="solid"/>
            <a:round/>
            <a:headEnd type="none" w="med" len="med"/>
            <a:tailEnd type="stealth" w="med" len="med"/>
          </a:ln>
        </p:spPr>
      </p:cxnSp>
      <p:sp>
        <p:nvSpPr>
          <p:cNvPr id="1336" name="Google Shape;1336;p104"/>
          <p:cNvSpPr/>
          <p:nvPr/>
        </p:nvSpPr>
        <p:spPr>
          <a:xfrm>
            <a:off x="1758075" y="3096350"/>
            <a:ext cx="223800" cy="2055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7" name="Google Shape;1337;p104"/>
          <p:cNvSpPr/>
          <p:nvPr/>
        </p:nvSpPr>
        <p:spPr>
          <a:xfrm>
            <a:off x="5147900" y="2900625"/>
            <a:ext cx="1680300" cy="572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MLP Sparse Encoder</a:t>
            </a:r>
            <a:endParaRPr/>
          </a:p>
        </p:txBody>
      </p:sp>
      <p:sp>
        <p:nvSpPr>
          <p:cNvPr id="1338" name="Google Shape;1338;p104"/>
          <p:cNvSpPr/>
          <p:nvPr/>
        </p:nvSpPr>
        <p:spPr>
          <a:xfrm>
            <a:off x="7774700" y="3109725"/>
            <a:ext cx="1020000" cy="154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339" name="Google Shape;1339;p104"/>
          <p:cNvCxnSpPr>
            <a:stCxn id="1337" idx="3"/>
            <a:endCxn id="1338" idx="1"/>
          </p:cNvCxnSpPr>
          <p:nvPr/>
        </p:nvCxnSpPr>
        <p:spPr>
          <a:xfrm>
            <a:off x="6828200" y="3186975"/>
            <a:ext cx="946500" cy="0"/>
          </a:xfrm>
          <a:prstGeom prst="straightConnector1">
            <a:avLst/>
          </a:prstGeom>
          <a:noFill/>
          <a:ln w="9525" cap="flat" cmpd="sng">
            <a:solidFill>
              <a:schemeClr val="dk2"/>
            </a:solidFill>
            <a:prstDash val="solid"/>
            <a:round/>
            <a:headEnd type="none" w="med" len="med"/>
            <a:tailEnd type="triangle" w="med" len="med"/>
          </a:ln>
        </p:spPr>
      </p:cxnSp>
      <p:sp>
        <p:nvSpPr>
          <p:cNvPr id="1340" name="Google Shape;1340;p104"/>
          <p:cNvSpPr txBox="1"/>
          <p:nvPr/>
        </p:nvSpPr>
        <p:spPr>
          <a:xfrm>
            <a:off x="3654000" y="1981100"/>
            <a:ext cx="4226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Prompt LLMs to generate different types of information.</a:t>
            </a:r>
            <a:endParaRPr sz="1800">
              <a:solidFill>
                <a:schemeClr val="dk2"/>
              </a:solidFill>
            </a:endParaRPr>
          </a:p>
        </p:txBody>
      </p:sp>
      <p:cxnSp>
        <p:nvCxnSpPr>
          <p:cNvPr id="1341" name="Google Shape;1341;p104"/>
          <p:cNvCxnSpPr/>
          <p:nvPr/>
        </p:nvCxnSpPr>
        <p:spPr>
          <a:xfrm>
            <a:off x="3568750" y="3186975"/>
            <a:ext cx="1579200" cy="0"/>
          </a:xfrm>
          <a:prstGeom prst="straightConnector1">
            <a:avLst/>
          </a:prstGeom>
          <a:noFill/>
          <a:ln w="9525" cap="flat" cmpd="sng">
            <a:solidFill>
              <a:schemeClr val="dk2"/>
            </a:solidFill>
            <a:prstDash val="solid"/>
            <a:round/>
            <a:headEnd type="none" w="med" len="med"/>
            <a:tailEnd type="triangle" w="med" len="med"/>
          </a:ln>
        </p:spPr>
      </p:cxnSp>
      <p:sp>
        <p:nvSpPr>
          <p:cNvPr id="1342" name="Google Shape;1342;p104"/>
          <p:cNvSpPr txBox="1">
            <a:spLocks noGrp="1"/>
          </p:cNvSpPr>
          <p:nvPr>
            <p:ph type="title"/>
          </p:nvPr>
        </p:nvSpPr>
        <p:spPr>
          <a:xfrm>
            <a:off x="311700" y="445025"/>
            <a:ext cx="7113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 + External Expansion</a:t>
            </a:r>
            <a:endParaRPr b="1">
              <a:solidFill>
                <a:srgbClr val="611BB8"/>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68</a:t>
            </a:fld>
            <a:endParaRPr/>
          </a:p>
        </p:txBody>
      </p:sp>
      <p:sp>
        <p:nvSpPr>
          <p:cNvPr id="1348" name="Google Shape;1348;p105"/>
          <p:cNvSpPr/>
          <p:nvPr/>
        </p:nvSpPr>
        <p:spPr>
          <a:xfrm>
            <a:off x="2198300" y="1892000"/>
            <a:ext cx="1210800" cy="7116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LLMs</a:t>
            </a:r>
            <a:br>
              <a:rPr lang="zh-CN"/>
            </a:br>
            <a:r>
              <a:rPr lang="zh-CN"/>
              <a:t>(e.g., GPT)</a:t>
            </a:r>
            <a:endParaRPr/>
          </a:p>
        </p:txBody>
      </p:sp>
      <p:sp>
        <p:nvSpPr>
          <p:cNvPr id="1349" name="Google Shape;1349;p105"/>
          <p:cNvSpPr txBox="1"/>
          <p:nvPr/>
        </p:nvSpPr>
        <p:spPr>
          <a:xfrm>
            <a:off x="349300" y="2956125"/>
            <a:ext cx="137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Input</a:t>
            </a:r>
            <a:endParaRPr sz="1800">
              <a:solidFill>
                <a:schemeClr val="dk2"/>
              </a:solidFill>
            </a:endParaRPr>
          </a:p>
        </p:txBody>
      </p:sp>
      <p:cxnSp>
        <p:nvCxnSpPr>
          <p:cNvPr id="1350" name="Google Shape;1350;p105"/>
          <p:cNvCxnSpPr>
            <a:stCxn id="1349" idx="0"/>
            <a:endCxn id="1348" idx="1"/>
          </p:cNvCxnSpPr>
          <p:nvPr/>
        </p:nvCxnSpPr>
        <p:spPr>
          <a:xfrm rot="-5400000">
            <a:off x="1264450" y="2022375"/>
            <a:ext cx="708300" cy="1159200"/>
          </a:xfrm>
          <a:prstGeom prst="bentConnector2">
            <a:avLst/>
          </a:prstGeom>
          <a:noFill/>
          <a:ln w="9525" cap="flat" cmpd="sng">
            <a:solidFill>
              <a:schemeClr val="dk2"/>
            </a:solidFill>
            <a:prstDash val="solid"/>
            <a:round/>
            <a:headEnd type="none" w="med" len="med"/>
            <a:tailEnd type="stealth" w="med" len="med"/>
          </a:ln>
        </p:spPr>
      </p:cxnSp>
      <p:cxnSp>
        <p:nvCxnSpPr>
          <p:cNvPr id="1351" name="Google Shape;1351;p105"/>
          <p:cNvCxnSpPr>
            <a:stCxn id="1348" idx="2"/>
          </p:cNvCxnSpPr>
          <p:nvPr/>
        </p:nvCxnSpPr>
        <p:spPr>
          <a:xfrm flipH="1">
            <a:off x="2800100" y="2603600"/>
            <a:ext cx="3600" cy="324000"/>
          </a:xfrm>
          <a:prstGeom prst="straightConnector1">
            <a:avLst/>
          </a:prstGeom>
          <a:noFill/>
          <a:ln w="9525" cap="flat" cmpd="sng">
            <a:solidFill>
              <a:schemeClr val="dk2"/>
            </a:solidFill>
            <a:prstDash val="solid"/>
            <a:round/>
            <a:headEnd type="none" w="med" len="med"/>
            <a:tailEnd type="stealth" w="med" len="med"/>
          </a:ln>
        </p:spPr>
      </p:cxnSp>
      <p:sp>
        <p:nvSpPr>
          <p:cNvPr id="1352" name="Google Shape;1352;p105"/>
          <p:cNvSpPr/>
          <p:nvPr/>
        </p:nvSpPr>
        <p:spPr>
          <a:xfrm>
            <a:off x="1758075" y="3096350"/>
            <a:ext cx="223800" cy="2055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3" name="Google Shape;1353;p105"/>
          <p:cNvSpPr/>
          <p:nvPr/>
        </p:nvSpPr>
        <p:spPr>
          <a:xfrm>
            <a:off x="5147900" y="2900625"/>
            <a:ext cx="1680300" cy="572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MLP Sparse Encoder</a:t>
            </a:r>
            <a:endParaRPr/>
          </a:p>
        </p:txBody>
      </p:sp>
      <p:cxnSp>
        <p:nvCxnSpPr>
          <p:cNvPr id="1354" name="Google Shape;1354;p105"/>
          <p:cNvCxnSpPr>
            <a:stCxn id="1355" idx="3"/>
            <a:endCxn id="1353" idx="1"/>
          </p:cNvCxnSpPr>
          <p:nvPr/>
        </p:nvCxnSpPr>
        <p:spPr>
          <a:xfrm>
            <a:off x="3568700" y="3186975"/>
            <a:ext cx="1579200" cy="0"/>
          </a:xfrm>
          <a:prstGeom prst="straightConnector1">
            <a:avLst/>
          </a:prstGeom>
          <a:noFill/>
          <a:ln w="9525" cap="flat" cmpd="sng">
            <a:solidFill>
              <a:schemeClr val="dk2"/>
            </a:solidFill>
            <a:prstDash val="solid"/>
            <a:round/>
            <a:headEnd type="none" w="med" len="med"/>
            <a:tailEnd type="triangle" w="med" len="med"/>
          </a:ln>
        </p:spPr>
      </p:cxnSp>
      <p:sp>
        <p:nvSpPr>
          <p:cNvPr id="1356" name="Google Shape;1356;p105"/>
          <p:cNvSpPr/>
          <p:nvPr/>
        </p:nvSpPr>
        <p:spPr>
          <a:xfrm>
            <a:off x="7774700" y="3109725"/>
            <a:ext cx="1020000" cy="154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357" name="Google Shape;1357;p105"/>
          <p:cNvCxnSpPr>
            <a:stCxn id="1353" idx="3"/>
            <a:endCxn id="1356" idx="1"/>
          </p:cNvCxnSpPr>
          <p:nvPr/>
        </p:nvCxnSpPr>
        <p:spPr>
          <a:xfrm>
            <a:off x="6828200" y="3186975"/>
            <a:ext cx="946500" cy="0"/>
          </a:xfrm>
          <a:prstGeom prst="straightConnector1">
            <a:avLst/>
          </a:prstGeom>
          <a:noFill/>
          <a:ln w="9525" cap="flat" cmpd="sng">
            <a:solidFill>
              <a:schemeClr val="dk2"/>
            </a:solidFill>
            <a:prstDash val="solid"/>
            <a:round/>
            <a:headEnd type="none" w="med" len="med"/>
            <a:tailEnd type="triangle" w="med" len="med"/>
          </a:ln>
        </p:spPr>
      </p:cxnSp>
      <p:sp>
        <p:nvSpPr>
          <p:cNvPr id="1358" name="Google Shape;1358;p105"/>
          <p:cNvSpPr txBox="1"/>
          <p:nvPr/>
        </p:nvSpPr>
        <p:spPr>
          <a:xfrm>
            <a:off x="3654000" y="1981100"/>
            <a:ext cx="4226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Prompt LLMs to generate different types of information.</a:t>
            </a:r>
            <a:endParaRPr sz="1800">
              <a:solidFill>
                <a:schemeClr val="dk2"/>
              </a:solidFill>
            </a:endParaRPr>
          </a:p>
        </p:txBody>
      </p:sp>
      <p:sp>
        <p:nvSpPr>
          <p:cNvPr id="1359" name="Google Shape;1359;p105"/>
          <p:cNvSpPr/>
          <p:nvPr/>
        </p:nvSpPr>
        <p:spPr>
          <a:xfrm>
            <a:off x="3067025" y="3863425"/>
            <a:ext cx="2736900" cy="7998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Not end-to-end differentiable</a:t>
            </a:r>
            <a:endParaRPr/>
          </a:p>
        </p:txBody>
      </p:sp>
      <p:sp>
        <p:nvSpPr>
          <p:cNvPr id="1360" name="Google Shape;1360;p105"/>
          <p:cNvSpPr txBox="1"/>
          <p:nvPr/>
        </p:nvSpPr>
        <p:spPr>
          <a:xfrm>
            <a:off x="2029700" y="2956125"/>
            <a:ext cx="217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Expansion</a:t>
            </a:r>
            <a:endParaRPr sz="1800">
              <a:solidFill>
                <a:schemeClr val="dk2"/>
              </a:solidFill>
            </a:endParaRPr>
          </a:p>
        </p:txBody>
      </p:sp>
      <p:sp>
        <p:nvSpPr>
          <p:cNvPr id="1361" name="Google Shape;1361;p105"/>
          <p:cNvSpPr txBox="1">
            <a:spLocks noGrp="1"/>
          </p:cNvSpPr>
          <p:nvPr>
            <p:ph type="title"/>
          </p:nvPr>
        </p:nvSpPr>
        <p:spPr>
          <a:xfrm>
            <a:off x="311700" y="445025"/>
            <a:ext cx="7113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MLP Encoder + External Expansion</a:t>
            </a:r>
            <a:endParaRPr b="1">
              <a:solidFill>
                <a:srgbClr val="611BB8"/>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106"/>
          <p:cNvSpPr/>
          <p:nvPr/>
        </p:nvSpPr>
        <p:spPr>
          <a:xfrm>
            <a:off x="5831489"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106"/>
          <p:cNvSpPr/>
          <p:nvPr/>
        </p:nvSpPr>
        <p:spPr>
          <a:xfrm>
            <a:off x="5831489"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106"/>
          <p:cNvSpPr txBox="1"/>
          <p:nvPr/>
        </p:nvSpPr>
        <p:spPr>
          <a:xfrm>
            <a:off x="4772975" y="46278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369" name="Google Shape;1369;p106"/>
          <p:cNvSpPr/>
          <p:nvPr/>
        </p:nvSpPr>
        <p:spPr>
          <a:xfrm>
            <a:off x="4886075" y="41930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370" name="Google Shape;1370;p106"/>
          <p:cNvGrpSpPr/>
          <p:nvPr/>
        </p:nvGrpSpPr>
        <p:grpSpPr>
          <a:xfrm>
            <a:off x="4880888" y="3821962"/>
            <a:ext cx="2025470" cy="195600"/>
            <a:chOff x="538513" y="3050312"/>
            <a:chExt cx="2025470" cy="195600"/>
          </a:xfrm>
        </p:grpSpPr>
        <p:sp>
          <p:nvSpPr>
            <p:cNvPr id="1371" name="Google Shape;1371;p106"/>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372" name="Google Shape;1372;p106"/>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373" name="Google Shape;1373;p106"/>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374" name="Google Shape;1374;p106"/>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375" name="Google Shape;1375;p106"/>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376" name="Google Shape;1376;p106"/>
          <p:cNvSpPr/>
          <p:nvPr/>
        </p:nvSpPr>
        <p:spPr>
          <a:xfrm>
            <a:off x="5830025" y="45583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106"/>
          <p:cNvSpPr/>
          <p:nvPr/>
        </p:nvSpPr>
        <p:spPr>
          <a:xfrm>
            <a:off x="4886080" y="31493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378" name="Google Shape;1378;p106"/>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Encoder</a:t>
            </a:r>
            <a:endParaRPr b="1">
              <a:solidFill>
                <a:srgbClr val="611BB8"/>
              </a:solidFill>
            </a:endParaRPr>
          </a:p>
        </p:txBody>
      </p:sp>
      <p:sp>
        <p:nvSpPr>
          <p:cNvPr id="1379" name="Google Shape;1379;p106"/>
          <p:cNvSpPr/>
          <p:nvPr/>
        </p:nvSpPr>
        <p:spPr>
          <a:xfrm>
            <a:off x="5380687"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106"/>
          <p:cNvSpPr/>
          <p:nvPr/>
        </p:nvSpPr>
        <p:spPr>
          <a:xfrm>
            <a:off x="4929884"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106"/>
          <p:cNvSpPr/>
          <p:nvPr/>
        </p:nvSpPr>
        <p:spPr>
          <a:xfrm>
            <a:off x="6282292"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106"/>
          <p:cNvSpPr/>
          <p:nvPr/>
        </p:nvSpPr>
        <p:spPr>
          <a:xfrm>
            <a:off x="6733095"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106"/>
          <p:cNvSpPr/>
          <p:nvPr/>
        </p:nvSpPr>
        <p:spPr>
          <a:xfrm>
            <a:off x="5380687"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106"/>
          <p:cNvSpPr/>
          <p:nvPr/>
        </p:nvSpPr>
        <p:spPr>
          <a:xfrm>
            <a:off x="4929884"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106"/>
          <p:cNvSpPr/>
          <p:nvPr/>
        </p:nvSpPr>
        <p:spPr>
          <a:xfrm>
            <a:off x="6282292"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106"/>
          <p:cNvSpPr/>
          <p:nvPr/>
        </p:nvSpPr>
        <p:spPr>
          <a:xfrm>
            <a:off x="6733095"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3"/>
          <p:cNvSpPr txBox="1"/>
          <p:nvPr/>
        </p:nvSpPr>
        <p:spPr>
          <a:xfrm>
            <a:off x="2822688" y="3930975"/>
            <a:ext cx="25344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000000"/>
                </a:solidFill>
                <a:latin typeface="Arial"/>
                <a:ea typeface="Arial"/>
                <a:cs typeface="Arial"/>
                <a:sym typeface="Arial"/>
              </a:rPr>
              <a:t>Single-Vector Dense</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Encode Q&amp;D into dense vector,</a:t>
            </a:r>
            <a:br>
              <a:rPr lang="zh-CN" sz="1200" b="0" i="0" u="none" strike="noStrike" cap="none">
                <a:solidFill>
                  <a:srgbClr val="000000"/>
                </a:solidFill>
                <a:latin typeface="Arial"/>
                <a:ea typeface="Arial"/>
                <a:cs typeface="Arial"/>
                <a:sym typeface="Arial"/>
              </a:rPr>
            </a:br>
            <a:r>
              <a:rPr lang="zh-CN" sz="1200" b="0" i="0" u="none" strike="noStrike" cap="none">
                <a:solidFill>
                  <a:srgbClr val="000000"/>
                </a:solidFill>
                <a:latin typeface="Arial"/>
                <a:ea typeface="Arial"/>
                <a:cs typeface="Arial"/>
                <a:sym typeface="Arial"/>
              </a:rPr>
              <a:t>score as vector similarity</a:t>
            </a:r>
            <a:endParaRPr sz="1200" b="0" i="0" u="none" strike="noStrike" cap="none">
              <a:solidFill>
                <a:srgbClr val="000000"/>
              </a:solidFill>
              <a:latin typeface="Arial"/>
              <a:ea typeface="Arial"/>
              <a:cs typeface="Arial"/>
              <a:sym typeface="Arial"/>
            </a:endParaRPr>
          </a:p>
        </p:txBody>
      </p:sp>
      <p:sp>
        <p:nvSpPr>
          <p:cNvPr id="220" name="Google Shape;220;p43"/>
          <p:cNvSpPr txBox="1"/>
          <p:nvPr/>
        </p:nvSpPr>
        <p:spPr>
          <a:xfrm>
            <a:off x="109475" y="3930975"/>
            <a:ext cx="25344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000000"/>
                </a:solidFill>
                <a:latin typeface="Arial"/>
                <a:ea typeface="Arial"/>
                <a:cs typeface="Arial"/>
                <a:sym typeface="Arial"/>
              </a:rPr>
              <a:t>Cross-Encoding</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Jointly encodes Q&amp;D,</a:t>
            </a:r>
            <a:br>
              <a:rPr lang="zh-CN" sz="1200" b="0" i="0" u="none" strike="noStrike" cap="none">
                <a:solidFill>
                  <a:srgbClr val="000000"/>
                </a:solidFill>
                <a:latin typeface="Arial"/>
                <a:ea typeface="Arial"/>
                <a:cs typeface="Arial"/>
                <a:sym typeface="Arial"/>
              </a:rPr>
            </a:br>
            <a:r>
              <a:rPr lang="zh-CN" sz="1200" b="0" i="0" u="none" strike="noStrike" cap="none">
                <a:solidFill>
                  <a:srgbClr val="000000"/>
                </a:solidFill>
                <a:latin typeface="Arial"/>
                <a:ea typeface="Arial"/>
                <a:cs typeface="Arial"/>
                <a:sym typeface="Arial"/>
              </a:rPr>
              <a:t>score as classification</a:t>
            </a:r>
            <a:endParaRPr sz="1400" b="1" i="0" u="none" strike="noStrike" cap="none">
              <a:solidFill>
                <a:srgbClr val="000000"/>
              </a:solidFill>
              <a:latin typeface="Arial"/>
              <a:ea typeface="Arial"/>
              <a:cs typeface="Arial"/>
              <a:sym typeface="Arial"/>
            </a:endParaRPr>
          </a:p>
        </p:txBody>
      </p:sp>
      <p:sp>
        <p:nvSpPr>
          <p:cNvPr id="221" name="Google Shape;221;p43"/>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zh-CN">
                <a:solidFill>
                  <a:schemeClr val="dk1"/>
                </a:solidFill>
              </a:rPr>
              <a:t>Relevance Model Paradigms (Scoring Perspective)</a:t>
            </a:r>
            <a:endParaRPr>
              <a:solidFill>
                <a:schemeClr val="dk1"/>
              </a:solidFill>
            </a:endParaRPr>
          </a:p>
        </p:txBody>
      </p:sp>
      <p:sp>
        <p:nvSpPr>
          <p:cNvPr id="222" name="Google Shape;222;p43"/>
          <p:cNvSpPr txBox="1"/>
          <p:nvPr/>
        </p:nvSpPr>
        <p:spPr>
          <a:xfrm>
            <a:off x="6297900" y="3930975"/>
            <a:ext cx="25344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000000"/>
                </a:solidFill>
                <a:latin typeface="Arial"/>
                <a:ea typeface="Arial"/>
                <a:cs typeface="Arial"/>
                <a:sym typeface="Arial"/>
              </a:rPr>
              <a:t>Multi-Vector Dense</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Encode Q&amp;D into multiple vectors, aggregate vector similarities</a:t>
            </a:r>
            <a:endParaRPr sz="1200" b="0" i="0" u="none" strike="noStrike" cap="none">
              <a:solidFill>
                <a:srgbClr val="000000"/>
              </a:solidFill>
              <a:latin typeface="Arial"/>
              <a:ea typeface="Arial"/>
              <a:cs typeface="Arial"/>
              <a:sym typeface="Arial"/>
            </a:endParaRPr>
          </a:p>
        </p:txBody>
      </p:sp>
      <p:sp>
        <p:nvSpPr>
          <p:cNvPr id="223" name="Google Shape;223;p43"/>
          <p:cNvSpPr/>
          <p:nvPr/>
        </p:nvSpPr>
        <p:spPr>
          <a:xfrm>
            <a:off x="683825" y="280945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224" name="Google Shape;224;p43"/>
          <p:cNvSpPr txBox="1"/>
          <p:nvPr/>
        </p:nvSpPr>
        <p:spPr>
          <a:xfrm>
            <a:off x="683825" y="341172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Query + Doc.</a:t>
            </a:r>
            <a:endParaRPr sz="1400" b="0" i="0" u="none" strike="noStrike" cap="none">
              <a:solidFill>
                <a:srgbClr val="000000"/>
              </a:solidFill>
              <a:latin typeface="Arial"/>
              <a:ea typeface="Arial"/>
              <a:cs typeface="Arial"/>
              <a:sym typeface="Arial"/>
            </a:endParaRPr>
          </a:p>
        </p:txBody>
      </p:sp>
      <p:sp>
        <p:nvSpPr>
          <p:cNvPr id="225" name="Google Shape;225;p43"/>
          <p:cNvSpPr/>
          <p:nvPr/>
        </p:nvSpPr>
        <p:spPr>
          <a:xfrm>
            <a:off x="683825" y="2362875"/>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cxnSp>
        <p:nvCxnSpPr>
          <p:cNvPr id="226" name="Google Shape;226;p43"/>
          <p:cNvCxnSpPr/>
          <p:nvPr/>
        </p:nvCxnSpPr>
        <p:spPr>
          <a:xfrm rot="10800000">
            <a:off x="1376675" y="325842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27" name="Google Shape;227;p43"/>
          <p:cNvCxnSpPr/>
          <p:nvPr/>
        </p:nvCxnSpPr>
        <p:spPr>
          <a:xfrm rot="10800000">
            <a:off x="1376675" y="25431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28" name="Google Shape;228;p43"/>
          <p:cNvCxnSpPr/>
          <p:nvPr/>
        </p:nvCxnSpPr>
        <p:spPr>
          <a:xfrm rot="10800000">
            <a:off x="1376675" y="2077688"/>
            <a:ext cx="0" cy="255900"/>
          </a:xfrm>
          <a:prstGeom prst="straightConnector1">
            <a:avLst/>
          </a:prstGeom>
          <a:noFill/>
          <a:ln w="19050" cap="flat" cmpd="sng">
            <a:solidFill>
              <a:schemeClr val="dk2"/>
            </a:solidFill>
            <a:prstDash val="solid"/>
            <a:round/>
            <a:headEnd type="none" w="sm" len="sm"/>
            <a:tailEnd type="triangle" w="med" len="med"/>
          </a:ln>
        </p:spPr>
      </p:cxnSp>
      <p:sp>
        <p:nvSpPr>
          <p:cNvPr id="229" name="Google Shape;229;p43"/>
          <p:cNvSpPr txBox="1"/>
          <p:nvPr/>
        </p:nvSpPr>
        <p:spPr>
          <a:xfrm>
            <a:off x="683825" y="1706050"/>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(score)</a:t>
            </a:r>
            <a:endParaRPr sz="1400" b="0" i="0" u="none" strike="noStrike" cap="none">
              <a:solidFill>
                <a:srgbClr val="000000"/>
              </a:solidFill>
              <a:latin typeface="Arial"/>
              <a:ea typeface="Arial"/>
              <a:cs typeface="Arial"/>
              <a:sym typeface="Arial"/>
            </a:endParaRPr>
          </a:p>
        </p:txBody>
      </p:sp>
      <p:sp>
        <p:nvSpPr>
          <p:cNvPr id="230" name="Google Shape;230;p43"/>
          <p:cNvSpPr/>
          <p:nvPr/>
        </p:nvSpPr>
        <p:spPr>
          <a:xfrm>
            <a:off x="2653725" y="280945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231" name="Google Shape;231;p43"/>
          <p:cNvSpPr txBox="1"/>
          <p:nvPr/>
        </p:nvSpPr>
        <p:spPr>
          <a:xfrm>
            <a:off x="2653725" y="341172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Query</a:t>
            </a:r>
            <a:endParaRPr sz="1400" b="0" i="0" u="none" strike="noStrike" cap="none">
              <a:solidFill>
                <a:srgbClr val="000000"/>
              </a:solidFill>
              <a:latin typeface="Arial"/>
              <a:ea typeface="Arial"/>
              <a:cs typeface="Arial"/>
              <a:sym typeface="Arial"/>
            </a:endParaRPr>
          </a:p>
        </p:txBody>
      </p:sp>
      <p:sp>
        <p:nvSpPr>
          <p:cNvPr id="232" name="Google Shape;232;p43"/>
          <p:cNvSpPr/>
          <p:nvPr/>
        </p:nvSpPr>
        <p:spPr>
          <a:xfrm>
            <a:off x="2653725" y="2362875"/>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cxnSp>
        <p:nvCxnSpPr>
          <p:cNvPr id="233" name="Google Shape;233;p43"/>
          <p:cNvCxnSpPr/>
          <p:nvPr/>
        </p:nvCxnSpPr>
        <p:spPr>
          <a:xfrm rot="10800000">
            <a:off x="3346575" y="325842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34" name="Google Shape;234;p43"/>
          <p:cNvCxnSpPr/>
          <p:nvPr/>
        </p:nvCxnSpPr>
        <p:spPr>
          <a:xfrm rot="10800000">
            <a:off x="3346575" y="25431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35" name="Google Shape;235;p43"/>
          <p:cNvCxnSpPr>
            <a:endCxn id="236" idx="3"/>
          </p:cNvCxnSpPr>
          <p:nvPr/>
        </p:nvCxnSpPr>
        <p:spPr>
          <a:xfrm rot="10800000" flipH="1">
            <a:off x="3346454" y="1969896"/>
            <a:ext cx="712500" cy="363600"/>
          </a:xfrm>
          <a:prstGeom prst="straightConnector1">
            <a:avLst/>
          </a:prstGeom>
          <a:noFill/>
          <a:ln w="19050" cap="flat" cmpd="sng">
            <a:solidFill>
              <a:schemeClr val="dk2"/>
            </a:solidFill>
            <a:prstDash val="solid"/>
            <a:round/>
            <a:headEnd type="none" w="sm" len="sm"/>
            <a:tailEnd type="triangle" w="med" len="med"/>
          </a:ln>
        </p:spPr>
      </p:cxnSp>
      <p:sp>
        <p:nvSpPr>
          <p:cNvPr id="237" name="Google Shape;237;p43"/>
          <p:cNvSpPr txBox="1"/>
          <p:nvPr/>
        </p:nvSpPr>
        <p:spPr>
          <a:xfrm>
            <a:off x="3429850" y="1489963"/>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(score)</a:t>
            </a:r>
            <a:endParaRPr sz="1400" b="0" i="0" u="none" strike="noStrike" cap="none">
              <a:solidFill>
                <a:srgbClr val="000000"/>
              </a:solidFill>
              <a:latin typeface="Arial"/>
              <a:ea typeface="Arial"/>
              <a:cs typeface="Arial"/>
              <a:sym typeface="Arial"/>
            </a:endParaRPr>
          </a:p>
        </p:txBody>
      </p:sp>
      <p:sp>
        <p:nvSpPr>
          <p:cNvPr id="238" name="Google Shape;238;p43"/>
          <p:cNvSpPr/>
          <p:nvPr/>
        </p:nvSpPr>
        <p:spPr>
          <a:xfrm>
            <a:off x="4199600" y="280945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239" name="Google Shape;239;p43"/>
          <p:cNvSpPr txBox="1"/>
          <p:nvPr/>
        </p:nvSpPr>
        <p:spPr>
          <a:xfrm>
            <a:off x="4199600" y="341172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Doc.</a:t>
            </a:r>
            <a:endParaRPr sz="1400" b="0" i="0" u="none" strike="noStrike" cap="none">
              <a:solidFill>
                <a:srgbClr val="000000"/>
              </a:solidFill>
              <a:latin typeface="Arial"/>
              <a:ea typeface="Arial"/>
              <a:cs typeface="Arial"/>
              <a:sym typeface="Arial"/>
            </a:endParaRPr>
          </a:p>
        </p:txBody>
      </p:sp>
      <p:sp>
        <p:nvSpPr>
          <p:cNvPr id="240" name="Google Shape;240;p43"/>
          <p:cNvSpPr/>
          <p:nvPr/>
        </p:nvSpPr>
        <p:spPr>
          <a:xfrm>
            <a:off x="4199600" y="2362875"/>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cxnSp>
        <p:nvCxnSpPr>
          <p:cNvPr id="241" name="Google Shape;241;p43"/>
          <p:cNvCxnSpPr/>
          <p:nvPr/>
        </p:nvCxnSpPr>
        <p:spPr>
          <a:xfrm rot="10800000">
            <a:off x="4892450" y="325842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42" name="Google Shape;242;p43"/>
          <p:cNvCxnSpPr/>
          <p:nvPr/>
        </p:nvCxnSpPr>
        <p:spPr>
          <a:xfrm rot="10800000">
            <a:off x="4892450" y="25431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43" name="Google Shape;243;p43"/>
          <p:cNvCxnSpPr>
            <a:endCxn id="236" idx="5"/>
          </p:cNvCxnSpPr>
          <p:nvPr/>
        </p:nvCxnSpPr>
        <p:spPr>
          <a:xfrm rot="10800000">
            <a:off x="4186446" y="1969896"/>
            <a:ext cx="705900" cy="363900"/>
          </a:xfrm>
          <a:prstGeom prst="straightConnector1">
            <a:avLst/>
          </a:prstGeom>
          <a:noFill/>
          <a:ln w="19050" cap="flat" cmpd="sng">
            <a:solidFill>
              <a:schemeClr val="dk2"/>
            </a:solidFill>
            <a:prstDash val="solid"/>
            <a:round/>
            <a:headEnd type="none" w="sm" len="sm"/>
            <a:tailEnd type="triangle" w="med" len="med"/>
          </a:ln>
        </p:spPr>
      </p:cxnSp>
      <p:sp>
        <p:nvSpPr>
          <p:cNvPr id="236" name="Google Shape;236;p43"/>
          <p:cNvSpPr/>
          <p:nvPr/>
        </p:nvSpPr>
        <p:spPr>
          <a:xfrm>
            <a:off x="4032550" y="1816000"/>
            <a:ext cx="180300" cy="180300"/>
          </a:xfrm>
          <a:prstGeom prst="flowChartSummingJunct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43"/>
          <p:cNvSpPr/>
          <p:nvPr/>
        </p:nvSpPr>
        <p:spPr>
          <a:xfrm>
            <a:off x="6078475" y="2829625"/>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245" name="Google Shape;245;p43"/>
          <p:cNvSpPr txBox="1"/>
          <p:nvPr/>
        </p:nvSpPr>
        <p:spPr>
          <a:xfrm>
            <a:off x="6078475" y="3431900"/>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Query</a:t>
            </a:r>
            <a:endParaRPr sz="1400" b="0" i="0" u="none" strike="noStrike" cap="none">
              <a:solidFill>
                <a:srgbClr val="000000"/>
              </a:solidFill>
              <a:latin typeface="Arial"/>
              <a:ea typeface="Arial"/>
              <a:cs typeface="Arial"/>
              <a:sym typeface="Arial"/>
            </a:endParaRPr>
          </a:p>
        </p:txBody>
      </p:sp>
      <p:sp>
        <p:nvSpPr>
          <p:cNvPr id="246" name="Google Shape;246;p43"/>
          <p:cNvSpPr/>
          <p:nvPr/>
        </p:nvSpPr>
        <p:spPr>
          <a:xfrm>
            <a:off x="6078475" y="2383050"/>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cxnSp>
        <p:nvCxnSpPr>
          <p:cNvPr id="247" name="Google Shape;247;p43"/>
          <p:cNvCxnSpPr/>
          <p:nvPr/>
        </p:nvCxnSpPr>
        <p:spPr>
          <a:xfrm rot="10800000">
            <a:off x="6771325" y="3278600"/>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48" name="Google Shape;248;p43"/>
          <p:cNvCxnSpPr/>
          <p:nvPr/>
        </p:nvCxnSpPr>
        <p:spPr>
          <a:xfrm rot="10800000">
            <a:off x="6771325" y="2563350"/>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49" name="Google Shape;249;p43"/>
          <p:cNvCxnSpPr>
            <a:endCxn id="250" idx="3"/>
          </p:cNvCxnSpPr>
          <p:nvPr/>
        </p:nvCxnSpPr>
        <p:spPr>
          <a:xfrm rot="10800000" flipH="1">
            <a:off x="6771204" y="1685271"/>
            <a:ext cx="712500" cy="363600"/>
          </a:xfrm>
          <a:prstGeom prst="straightConnector1">
            <a:avLst/>
          </a:prstGeom>
          <a:noFill/>
          <a:ln w="19050" cap="flat" cmpd="sng">
            <a:solidFill>
              <a:schemeClr val="dk2"/>
            </a:solidFill>
            <a:prstDash val="solid"/>
            <a:round/>
            <a:headEnd type="none" w="sm" len="sm"/>
            <a:tailEnd type="triangle" w="med" len="med"/>
          </a:ln>
        </p:spPr>
      </p:cxnSp>
      <p:sp>
        <p:nvSpPr>
          <p:cNvPr id="251" name="Google Shape;251;p43"/>
          <p:cNvSpPr txBox="1"/>
          <p:nvPr/>
        </p:nvSpPr>
        <p:spPr>
          <a:xfrm>
            <a:off x="6854600" y="1205338"/>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(score)</a:t>
            </a:r>
            <a:endParaRPr sz="1400" b="0" i="0" u="none" strike="noStrike" cap="none">
              <a:solidFill>
                <a:srgbClr val="000000"/>
              </a:solidFill>
              <a:latin typeface="Arial"/>
              <a:ea typeface="Arial"/>
              <a:cs typeface="Arial"/>
              <a:sym typeface="Arial"/>
            </a:endParaRPr>
          </a:p>
        </p:txBody>
      </p:sp>
      <p:sp>
        <p:nvSpPr>
          <p:cNvPr id="252" name="Google Shape;252;p43"/>
          <p:cNvSpPr/>
          <p:nvPr/>
        </p:nvSpPr>
        <p:spPr>
          <a:xfrm>
            <a:off x="7624350" y="2829625"/>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253" name="Google Shape;253;p43"/>
          <p:cNvSpPr txBox="1"/>
          <p:nvPr/>
        </p:nvSpPr>
        <p:spPr>
          <a:xfrm>
            <a:off x="7624350" y="3431900"/>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Doc.</a:t>
            </a:r>
            <a:endParaRPr sz="1400" b="0" i="0" u="none" strike="noStrike" cap="none">
              <a:solidFill>
                <a:srgbClr val="000000"/>
              </a:solidFill>
              <a:latin typeface="Arial"/>
              <a:ea typeface="Arial"/>
              <a:cs typeface="Arial"/>
              <a:sym typeface="Arial"/>
            </a:endParaRPr>
          </a:p>
        </p:txBody>
      </p:sp>
      <p:sp>
        <p:nvSpPr>
          <p:cNvPr id="254" name="Google Shape;254;p43"/>
          <p:cNvSpPr/>
          <p:nvPr/>
        </p:nvSpPr>
        <p:spPr>
          <a:xfrm>
            <a:off x="7624350" y="2383050"/>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cxnSp>
        <p:nvCxnSpPr>
          <p:cNvPr id="255" name="Google Shape;255;p43"/>
          <p:cNvCxnSpPr/>
          <p:nvPr/>
        </p:nvCxnSpPr>
        <p:spPr>
          <a:xfrm rot="10800000">
            <a:off x="8317200" y="3278600"/>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56" name="Google Shape;256;p43"/>
          <p:cNvCxnSpPr/>
          <p:nvPr/>
        </p:nvCxnSpPr>
        <p:spPr>
          <a:xfrm rot="10800000">
            <a:off x="8317200" y="2563350"/>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57" name="Google Shape;257;p43"/>
          <p:cNvCxnSpPr>
            <a:endCxn id="250" idx="5"/>
          </p:cNvCxnSpPr>
          <p:nvPr/>
        </p:nvCxnSpPr>
        <p:spPr>
          <a:xfrm rot="10800000">
            <a:off x="7611196" y="1685271"/>
            <a:ext cx="705900" cy="363900"/>
          </a:xfrm>
          <a:prstGeom prst="straightConnector1">
            <a:avLst/>
          </a:prstGeom>
          <a:noFill/>
          <a:ln w="19050" cap="flat" cmpd="sng">
            <a:solidFill>
              <a:schemeClr val="dk2"/>
            </a:solidFill>
            <a:prstDash val="solid"/>
            <a:round/>
            <a:headEnd type="none" w="sm" len="sm"/>
            <a:tailEnd type="triangle" w="med" len="med"/>
          </a:ln>
        </p:spPr>
      </p:cxnSp>
      <p:sp>
        <p:nvSpPr>
          <p:cNvPr id="250" name="Google Shape;250;p43"/>
          <p:cNvSpPr/>
          <p:nvPr/>
        </p:nvSpPr>
        <p:spPr>
          <a:xfrm>
            <a:off x="7457300" y="1531375"/>
            <a:ext cx="180300" cy="180300"/>
          </a:xfrm>
          <a:prstGeom prst="flowChartSummingJunct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43"/>
          <p:cNvSpPr/>
          <p:nvPr/>
        </p:nvSpPr>
        <p:spPr>
          <a:xfrm>
            <a:off x="6078475" y="2230650"/>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sp>
        <p:nvSpPr>
          <p:cNvPr id="259" name="Google Shape;259;p43"/>
          <p:cNvSpPr/>
          <p:nvPr/>
        </p:nvSpPr>
        <p:spPr>
          <a:xfrm>
            <a:off x="7624350" y="2230650"/>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sp>
        <p:nvSpPr>
          <p:cNvPr id="260" name="Google Shape;260;p43"/>
          <p:cNvSpPr/>
          <p:nvPr/>
        </p:nvSpPr>
        <p:spPr>
          <a:xfrm>
            <a:off x="6078475" y="2078250"/>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sp>
        <p:nvSpPr>
          <p:cNvPr id="261" name="Google Shape;261;p43"/>
          <p:cNvSpPr/>
          <p:nvPr/>
        </p:nvSpPr>
        <p:spPr>
          <a:xfrm>
            <a:off x="7624350" y="2078250"/>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sp>
        <p:nvSpPr>
          <p:cNvPr id="262" name="Google Shape;262;p43"/>
          <p:cNvSpPr/>
          <p:nvPr/>
        </p:nvSpPr>
        <p:spPr>
          <a:xfrm>
            <a:off x="6078475" y="1925850"/>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sp>
        <p:nvSpPr>
          <p:cNvPr id="263" name="Google Shape;263;p43"/>
          <p:cNvSpPr/>
          <p:nvPr/>
        </p:nvSpPr>
        <p:spPr>
          <a:xfrm>
            <a:off x="7624350" y="1925850"/>
            <a:ext cx="1385700" cy="1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dense vector</a:t>
            </a: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107"/>
          <p:cNvSpPr/>
          <p:nvPr/>
        </p:nvSpPr>
        <p:spPr>
          <a:xfrm>
            <a:off x="5831489"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107"/>
          <p:cNvSpPr/>
          <p:nvPr/>
        </p:nvSpPr>
        <p:spPr>
          <a:xfrm>
            <a:off x="5831489"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107"/>
          <p:cNvSpPr txBox="1"/>
          <p:nvPr/>
        </p:nvSpPr>
        <p:spPr>
          <a:xfrm>
            <a:off x="4772975" y="46278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395" name="Google Shape;1395;p107"/>
          <p:cNvSpPr/>
          <p:nvPr/>
        </p:nvSpPr>
        <p:spPr>
          <a:xfrm>
            <a:off x="4886075" y="41930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396" name="Google Shape;1396;p107"/>
          <p:cNvGrpSpPr/>
          <p:nvPr/>
        </p:nvGrpSpPr>
        <p:grpSpPr>
          <a:xfrm>
            <a:off x="4880888" y="3821962"/>
            <a:ext cx="2025470" cy="195600"/>
            <a:chOff x="538513" y="3050312"/>
            <a:chExt cx="2025470" cy="195600"/>
          </a:xfrm>
        </p:grpSpPr>
        <p:sp>
          <p:nvSpPr>
            <p:cNvPr id="1397" name="Google Shape;1397;p107"/>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398" name="Google Shape;1398;p107"/>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399" name="Google Shape;1399;p107"/>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400" name="Google Shape;1400;p107"/>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401" name="Google Shape;1401;p107"/>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402" name="Google Shape;1402;p107"/>
          <p:cNvSpPr/>
          <p:nvPr/>
        </p:nvSpPr>
        <p:spPr>
          <a:xfrm>
            <a:off x="5830025" y="45583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107"/>
          <p:cNvSpPr/>
          <p:nvPr/>
        </p:nvSpPr>
        <p:spPr>
          <a:xfrm>
            <a:off x="4886080" y="31493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404" name="Google Shape;1404;p107"/>
          <p:cNvSpPr/>
          <p:nvPr/>
        </p:nvSpPr>
        <p:spPr>
          <a:xfrm>
            <a:off x="4843550" y="2505525"/>
            <a:ext cx="2082600" cy="4113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chemeClr val="dk1"/>
                </a:solidFill>
              </a:rPr>
              <a:t>MLM Head</a:t>
            </a:r>
            <a:endParaRPr b="1"/>
          </a:p>
        </p:txBody>
      </p:sp>
      <p:sp>
        <p:nvSpPr>
          <p:cNvPr id="1405" name="Google Shape;1405;p107"/>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Encoder</a:t>
            </a:r>
            <a:endParaRPr b="1">
              <a:solidFill>
                <a:srgbClr val="611BB8"/>
              </a:solidFill>
            </a:endParaRPr>
          </a:p>
        </p:txBody>
      </p:sp>
      <p:sp>
        <p:nvSpPr>
          <p:cNvPr id="1406" name="Google Shape;1406;p107"/>
          <p:cNvSpPr/>
          <p:nvPr/>
        </p:nvSpPr>
        <p:spPr>
          <a:xfrm>
            <a:off x="5831489"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107"/>
          <p:cNvSpPr/>
          <p:nvPr/>
        </p:nvSpPr>
        <p:spPr>
          <a:xfrm>
            <a:off x="5380687"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107"/>
          <p:cNvSpPr/>
          <p:nvPr/>
        </p:nvSpPr>
        <p:spPr>
          <a:xfrm>
            <a:off x="4929884"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107"/>
          <p:cNvSpPr/>
          <p:nvPr/>
        </p:nvSpPr>
        <p:spPr>
          <a:xfrm>
            <a:off x="6282292"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107"/>
          <p:cNvSpPr/>
          <p:nvPr/>
        </p:nvSpPr>
        <p:spPr>
          <a:xfrm>
            <a:off x="6733095"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107"/>
          <p:cNvSpPr/>
          <p:nvPr/>
        </p:nvSpPr>
        <p:spPr>
          <a:xfrm>
            <a:off x="5380687"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107"/>
          <p:cNvSpPr/>
          <p:nvPr/>
        </p:nvSpPr>
        <p:spPr>
          <a:xfrm>
            <a:off x="4929884"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107"/>
          <p:cNvSpPr/>
          <p:nvPr/>
        </p:nvSpPr>
        <p:spPr>
          <a:xfrm>
            <a:off x="6282292"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107"/>
          <p:cNvSpPr/>
          <p:nvPr/>
        </p:nvSpPr>
        <p:spPr>
          <a:xfrm>
            <a:off x="6733095"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107"/>
          <p:cNvSpPr/>
          <p:nvPr/>
        </p:nvSpPr>
        <p:spPr>
          <a:xfrm>
            <a:off x="5380687"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107"/>
          <p:cNvSpPr/>
          <p:nvPr/>
        </p:nvSpPr>
        <p:spPr>
          <a:xfrm>
            <a:off x="4929884"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107"/>
          <p:cNvSpPr/>
          <p:nvPr/>
        </p:nvSpPr>
        <p:spPr>
          <a:xfrm>
            <a:off x="6282292"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107"/>
          <p:cNvSpPr/>
          <p:nvPr/>
        </p:nvSpPr>
        <p:spPr>
          <a:xfrm>
            <a:off x="6733095"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108"/>
          <p:cNvSpPr/>
          <p:nvPr/>
        </p:nvSpPr>
        <p:spPr>
          <a:xfrm>
            <a:off x="5831489"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108"/>
          <p:cNvSpPr/>
          <p:nvPr/>
        </p:nvSpPr>
        <p:spPr>
          <a:xfrm>
            <a:off x="5831489"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108"/>
          <p:cNvSpPr txBox="1"/>
          <p:nvPr/>
        </p:nvSpPr>
        <p:spPr>
          <a:xfrm>
            <a:off x="4772975" y="46278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427" name="Google Shape;1427;p108"/>
          <p:cNvSpPr/>
          <p:nvPr/>
        </p:nvSpPr>
        <p:spPr>
          <a:xfrm>
            <a:off x="4886075" y="41930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428" name="Google Shape;1428;p108"/>
          <p:cNvGrpSpPr/>
          <p:nvPr/>
        </p:nvGrpSpPr>
        <p:grpSpPr>
          <a:xfrm>
            <a:off x="4880888" y="3821962"/>
            <a:ext cx="2025470" cy="195600"/>
            <a:chOff x="538513" y="3050312"/>
            <a:chExt cx="2025470" cy="195600"/>
          </a:xfrm>
        </p:grpSpPr>
        <p:sp>
          <p:nvSpPr>
            <p:cNvPr id="1429" name="Google Shape;1429;p108"/>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430" name="Google Shape;1430;p108"/>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431" name="Google Shape;1431;p108"/>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432" name="Google Shape;1432;p108"/>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433" name="Google Shape;1433;p108"/>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434" name="Google Shape;1434;p108"/>
          <p:cNvSpPr/>
          <p:nvPr/>
        </p:nvSpPr>
        <p:spPr>
          <a:xfrm>
            <a:off x="5830025" y="45583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108"/>
          <p:cNvSpPr/>
          <p:nvPr/>
        </p:nvSpPr>
        <p:spPr>
          <a:xfrm>
            <a:off x="4886080" y="31493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436" name="Google Shape;1436;p108"/>
          <p:cNvSpPr/>
          <p:nvPr/>
        </p:nvSpPr>
        <p:spPr>
          <a:xfrm>
            <a:off x="4843550" y="2505525"/>
            <a:ext cx="2082600" cy="4113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chemeClr val="dk1"/>
                </a:solidFill>
              </a:rPr>
              <a:t>MLM Head</a:t>
            </a:r>
            <a:endParaRPr b="1"/>
          </a:p>
        </p:txBody>
      </p:sp>
      <p:sp>
        <p:nvSpPr>
          <p:cNvPr id="1437" name="Google Shape;1437;p108"/>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Encoder</a:t>
            </a:r>
            <a:endParaRPr b="1">
              <a:solidFill>
                <a:srgbClr val="611BB8"/>
              </a:solidFill>
            </a:endParaRPr>
          </a:p>
        </p:txBody>
      </p:sp>
      <p:graphicFrame>
        <p:nvGraphicFramePr>
          <p:cNvPr id="1438" name="Google Shape;1438;p108"/>
          <p:cNvGraphicFramePr/>
          <p:nvPr/>
        </p:nvGraphicFramePr>
        <p:xfrm>
          <a:off x="5346328" y="877264"/>
          <a:ext cx="200000" cy="140818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3109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5"/>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39" name="Google Shape;1439;p108"/>
          <p:cNvSpPr/>
          <p:nvPr/>
        </p:nvSpPr>
        <p:spPr>
          <a:xfrm>
            <a:off x="5831489"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108"/>
          <p:cNvSpPr/>
          <p:nvPr/>
        </p:nvSpPr>
        <p:spPr>
          <a:xfrm>
            <a:off x="5380687"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108"/>
          <p:cNvSpPr/>
          <p:nvPr/>
        </p:nvSpPr>
        <p:spPr>
          <a:xfrm>
            <a:off x="4929884"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108"/>
          <p:cNvSpPr/>
          <p:nvPr/>
        </p:nvSpPr>
        <p:spPr>
          <a:xfrm>
            <a:off x="6282292"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108"/>
          <p:cNvSpPr/>
          <p:nvPr/>
        </p:nvSpPr>
        <p:spPr>
          <a:xfrm>
            <a:off x="6733095"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444" name="Google Shape;1444;p108"/>
          <p:cNvGraphicFramePr/>
          <p:nvPr/>
        </p:nvGraphicFramePr>
        <p:xfrm>
          <a:off x="5792398" y="877264"/>
          <a:ext cx="200000" cy="138684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2"/>
                  </a:ext>
                </a:extLst>
              </a:tr>
              <a:tr h="2877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5"/>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6"/>
                  </a:ext>
                </a:extLst>
              </a:tr>
            </a:tbl>
          </a:graphicData>
        </a:graphic>
      </p:graphicFrame>
      <p:graphicFrame>
        <p:nvGraphicFramePr>
          <p:cNvPr id="1445" name="Google Shape;1445;p108"/>
          <p:cNvGraphicFramePr/>
          <p:nvPr/>
        </p:nvGraphicFramePr>
        <p:xfrm>
          <a:off x="4900259" y="877264"/>
          <a:ext cx="200000" cy="140103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6"/>
                  </a:ext>
                </a:extLst>
              </a:tr>
            </a:tbl>
          </a:graphicData>
        </a:graphic>
      </p:graphicFrame>
      <p:graphicFrame>
        <p:nvGraphicFramePr>
          <p:cNvPr id="1446" name="Google Shape;1446;p108"/>
          <p:cNvGraphicFramePr/>
          <p:nvPr/>
        </p:nvGraphicFramePr>
        <p:xfrm>
          <a:off x="6238467" y="877264"/>
          <a:ext cx="200000" cy="1413655"/>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0"/>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1"/>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163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4"/>
                  </a:ext>
                </a:extLst>
              </a:tr>
              <a:tr h="165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5"/>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1447" name="Google Shape;1447;p108"/>
          <p:cNvSpPr/>
          <p:nvPr/>
        </p:nvSpPr>
        <p:spPr>
          <a:xfrm>
            <a:off x="7094573" y="760743"/>
            <a:ext cx="79200" cy="1563300"/>
          </a:xfrm>
          <a:prstGeom prst="rightBrace">
            <a:avLst>
              <a:gd name="adj1" fmla="val 120665"/>
              <a:gd name="adj2" fmla="val 49236"/>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108"/>
          <p:cNvSpPr txBox="1"/>
          <p:nvPr/>
        </p:nvSpPr>
        <p:spPr>
          <a:xfrm>
            <a:off x="7274614" y="1219050"/>
            <a:ext cx="522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Logits over vocab</a:t>
            </a:r>
            <a:endParaRPr sz="1200" b="0" i="0" u="none" strike="noStrike" cap="none">
              <a:solidFill>
                <a:srgbClr val="000000"/>
              </a:solidFill>
              <a:latin typeface="Arial"/>
              <a:ea typeface="Arial"/>
              <a:cs typeface="Arial"/>
              <a:sym typeface="Arial"/>
            </a:endParaRPr>
          </a:p>
        </p:txBody>
      </p:sp>
      <p:graphicFrame>
        <p:nvGraphicFramePr>
          <p:cNvPr id="1449" name="Google Shape;1449;p108"/>
          <p:cNvGraphicFramePr/>
          <p:nvPr/>
        </p:nvGraphicFramePr>
        <p:xfrm>
          <a:off x="6684537" y="877264"/>
          <a:ext cx="200000" cy="141258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153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4"/>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1450" name="Google Shape;1450;p108"/>
          <p:cNvSpPr/>
          <p:nvPr/>
        </p:nvSpPr>
        <p:spPr>
          <a:xfrm>
            <a:off x="5380687"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108"/>
          <p:cNvSpPr/>
          <p:nvPr/>
        </p:nvSpPr>
        <p:spPr>
          <a:xfrm>
            <a:off x="4929884"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108"/>
          <p:cNvSpPr/>
          <p:nvPr/>
        </p:nvSpPr>
        <p:spPr>
          <a:xfrm>
            <a:off x="6282292"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108"/>
          <p:cNvSpPr/>
          <p:nvPr/>
        </p:nvSpPr>
        <p:spPr>
          <a:xfrm>
            <a:off x="6733095"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108"/>
          <p:cNvSpPr/>
          <p:nvPr/>
        </p:nvSpPr>
        <p:spPr>
          <a:xfrm>
            <a:off x="5380687"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108"/>
          <p:cNvSpPr/>
          <p:nvPr/>
        </p:nvSpPr>
        <p:spPr>
          <a:xfrm>
            <a:off x="4929884"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108"/>
          <p:cNvSpPr/>
          <p:nvPr/>
        </p:nvSpPr>
        <p:spPr>
          <a:xfrm>
            <a:off x="6282292"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108"/>
          <p:cNvSpPr/>
          <p:nvPr/>
        </p:nvSpPr>
        <p:spPr>
          <a:xfrm>
            <a:off x="6733095"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109"/>
          <p:cNvSpPr/>
          <p:nvPr/>
        </p:nvSpPr>
        <p:spPr>
          <a:xfrm>
            <a:off x="5831489"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109"/>
          <p:cNvSpPr/>
          <p:nvPr/>
        </p:nvSpPr>
        <p:spPr>
          <a:xfrm>
            <a:off x="5831489"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09"/>
          <p:cNvSpPr txBox="1"/>
          <p:nvPr/>
        </p:nvSpPr>
        <p:spPr>
          <a:xfrm>
            <a:off x="4772975" y="46278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466" name="Google Shape;1466;p109"/>
          <p:cNvSpPr/>
          <p:nvPr/>
        </p:nvSpPr>
        <p:spPr>
          <a:xfrm>
            <a:off x="4886075" y="41930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467" name="Google Shape;1467;p109"/>
          <p:cNvGrpSpPr/>
          <p:nvPr/>
        </p:nvGrpSpPr>
        <p:grpSpPr>
          <a:xfrm>
            <a:off x="4880888" y="3821962"/>
            <a:ext cx="2025470" cy="195600"/>
            <a:chOff x="538513" y="3050312"/>
            <a:chExt cx="2025470" cy="195600"/>
          </a:xfrm>
        </p:grpSpPr>
        <p:sp>
          <p:nvSpPr>
            <p:cNvPr id="1468" name="Google Shape;1468;p109"/>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469" name="Google Shape;1469;p109"/>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470" name="Google Shape;1470;p109"/>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471" name="Google Shape;1471;p109"/>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472" name="Google Shape;1472;p109"/>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473" name="Google Shape;1473;p109"/>
          <p:cNvSpPr/>
          <p:nvPr/>
        </p:nvSpPr>
        <p:spPr>
          <a:xfrm>
            <a:off x="5830025" y="45583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109"/>
          <p:cNvSpPr/>
          <p:nvPr/>
        </p:nvSpPr>
        <p:spPr>
          <a:xfrm>
            <a:off x="4886080" y="31493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475" name="Google Shape;1475;p109"/>
          <p:cNvSpPr/>
          <p:nvPr/>
        </p:nvSpPr>
        <p:spPr>
          <a:xfrm>
            <a:off x="4843550" y="2505525"/>
            <a:ext cx="2082600" cy="4113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chemeClr val="dk1"/>
                </a:solidFill>
              </a:rPr>
              <a:t>MLM Head</a:t>
            </a:r>
            <a:endParaRPr b="1"/>
          </a:p>
        </p:txBody>
      </p:sp>
      <p:sp>
        <p:nvSpPr>
          <p:cNvPr id="1476" name="Google Shape;1476;p109"/>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Encoder</a:t>
            </a:r>
            <a:endParaRPr b="1">
              <a:solidFill>
                <a:srgbClr val="611BB8"/>
              </a:solidFill>
            </a:endParaRPr>
          </a:p>
        </p:txBody>
      </p:sp>
      <p:graphicFrame>
        <p:nvGraphicFramePr>
          <p:cNvPr id="1477" name="Google Shape;1477;p109"/>
          <p:cNvGraphicFramePr/>
          <p:nvPr/>
        </p:nvGraphicFramePr>
        <p:xfrm>
          <a:off x="5346328" y="877264"/>
          <a:ext cx="200000" cy="140818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3109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5"/>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78" name="Google Shape;1478;p109"/>
          <p:cNvSpPr/>
          <p:nvPr/>
        </p:nvSpPr>
        <p:spPr>
          <a:xfrm>
            <a:off x="5831489"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109"/>
          <p:cNvSpPr/>
          <p:nvPr/>
        </p:nvSpPr>
        <p:spPr>
          <a:xfrm>
            <a:off x="5380687"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109"/>
          <p:cNvSpPr/>
          <p:nvPr/>
        </p:nvSpPr>
        <p:spPr>
          <a:xfrm>
            <a:off x="4929884"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109"/>
          <p:cNvSpPr/>
          <p:nvPr/>
        </p:nvSpPr>
        <p:spPr>
          <a:xfrm>
            <a:off x="6282292"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109"/>
          <p:cNvSpPr/>
          <p:nvPr/>
        </p:nvSpPr>
        <p:spPr>
          <a:xfrm>
            <a:off x="6733095"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483" name="Google Shape;1483;p109"/>
          <p:cNvGraphicFramePr/>
          <p:nvPr/>
        </p:nvGraphicFramePr>
        <p:xfrm>
          <a:off x="5792398" y="877264"/>
          <a:ext cx="200000" cy="138684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2"/>
                  </a:ext>
                </a:extLst>
              </a:tr>
              <a:tr h="2877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5"/>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6"/>
                  </a:ext>
                </a:extLst>
              </a:tr>
            </a:tbl>
          </a:graphicData>
        </a:graphic>
      </p:graphicFrame>
      <p:graphicFrame>
        <p:nvGraphicFramePr>
          <p:cNvPr id="1484" name="Google Shape;1484;p109"/>
          <p:cNvGraphicFramePr/>
          <p:nvPr/>
        </p:nvGraphicFramePr>
        <p:xfrm>
          <a:off x="4900259" y="877264"/>
          <a:ext cx="200000" cy="140103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6"/>
                  </a:ext>
                </a:extLst>
              </a:tr>
            </a:tbl>
          </a:graphicData>
        </a:graphic>
      </p:graphicFrame>
      <p:graphicFrame>
        <p:nvGraphicFramePr>
          <p:cNvPr id="1485" name="Google Shape;1485;p109"/>
          <p:cNvGraphicFramePr/>
          <p:nvPr/>
        </p:nvGraphicFramePr>
        <p:xfrm>
          <a:off x="6238467" y="877264"/>
          <a:ext cx="200000" cy="1413655"/>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0"/>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1"/>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163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4"/>
                  </a:ext>
                </a:extLst>
              </a:tr>
              <a:tr h="165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5"/>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1486" name="Google Shape;1486;p109"/>
          <p:cNvSpPr/>
          <p:nvPr/>
        </p:nvSpPr>
        <p:spPr>
          <a:xfrm rot="-5400000">
            <a:off x="5830373" y="-465625"/>
            <a:ext cx="169200" cy="2223300"/>
          </a:xfrm>
          <a:prstGeom prst="rightBrace">
            <a:avLst>
              <a:gd name="adj1" fmla="val 43314"/>
              <a:gd name="adj2" fmla="val 51381"/>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109"/>
          <p:cNvSpPr/>
          <p:nvPr/>
        </p:nvSpPr>
        <p:spPr>
          <a:xfrm>
            <a:off x="7094573" y="760743"/>
            <a:ext cx="79200" cy="1563300"/>
          </a:xfrm>
          <a:prstGeom prst="rightBrace">
            <a:avLst>
              <a:gd name="adj1" fmla="val 120665"/>
              <a:gd name="adj2" fmla="val 49236"/>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109"/>
          <p:cNvSpPr txBox="1"/>
          <p:nvPr/>
        </p:nvSpPr>
        <p:spPr>
          <a:xfrm>
            <a:off x="7274614" y="1219050"/>
            <a:ext cx="522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Logits over vocab</a:t>
            </a:r>
            <a:endParaRPr sz="1200" b="0" i="0" u="none" strike="noStrike" cap="none">
              <a:solidFill>
                <a:srgbClr val="000000"/>
              </a:solidFill>
              <a:latin typeface="Arial"/>
              <a:ea typeface="Arial"/>
              <a:cs typeface="Arial"/>
              <a:sym typeface="Arial"/>
            </a:endParaRPr>
          </a:p>
        </p:txBody>
      </p:sp>
      <p:graphicFrame>
        <p:nvGraphicFramePr>
          <p:cNvPr id="1489" name="Google Shape;1489;p109"/>
          <p:cNvGraphicFramePr/>
          <p:nvPr/>
        </p:nvGraphicFramePr>
        <p:xfrm>
          <a:off x="6684537" y="877264"/>
          <a:ext cx="200000" cy="141258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153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4"/>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1490" name="Google Shape;1490;p109"/>
          <p:cNvSpPr/>
          <p:nvPr/>
        </p:nvSpPr>
        <p:spPr>
          <a:xfrm>
            <a:off x="5380687"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109"/>
          <p:cNvSpPr/>
          <p:nvPr/>
        </p:nvSpPr>
        <p:spPr>
          <a:xfrm>
            <a:off x="4929884"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109"/>
          <p:cNvSpPr/>
          <p:nvPr/>
        </p:nvSpPr>
        <p:spPr>
          <a:xfrm>
            <a:off x="6282292"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109"/>
          <p:cNvSpPr/>
          <p:nvPr/>
        </p:nvSpPr>
        <p:spPr>
          <a:xfrm>
            <a:off x="6733095"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109"/>
          <p:cNvSpPr/>
          <p:nvPr/>
        </p:nvSpPr>
        <p:spPr>
          <a:xfrm>
            <a:off x="5380687"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109"/>
          <p:cNvSpPr/>
          <p:nvPr/>
        </p:nvSpPr>
        <p:spPr>
          <a:xfrm>
            <a:off x="4929884"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109"/>
          <p:cNvSpPr/>
          <p:nvPr/>
        </p:nvSpPr>
        <p:spPr>
          <a:xfrm>
            <a:off x="6282292"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109"/>
          <p:cNvSpPr/>
          <p:nvPr/>
        </p:nvSpPr>
        <p:spPr>
          <a:xfrm>
            <a:off x="6733095"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109"/>
          <p:cNvSpPr/>
          <p:nvPr/>
        </p:nvSpPr>
        <p:spPr>
          <a:xfrm>
            <a:off x="4772975" y="234475"/>
            <a:ext cx="2357400" cy="1803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rgbClr val="FFFFFF"/>
                </a:solidFill>
                <a:latin typeface="Arial"/>
                <a:ea typeface="Arial"/>
                <a:cs typeface="Arial"/>
                <a:sym typeface="Arial"/>
              </a:rPr>
              <a:t>sparse vector</a:t>
            </a:r>
            <a:endParaRPr sz="1100" b="0" i="0" u="none" strike="noStrike" cap="none">
              <a:solidFill>
                <a:srgbClr val="FFFFFF"/>
              </a:solidFill>
              <a:latin typeface="Arial"/>
              <a:ea typeface="Arial"/>
              <a:cs typeface="Arial"/>
              <a:sym typeface="Arial"/>
            </a:endParaRPr>
          </a:p>
        </p:txBody>
      </p:sp>
      <p:sp>
        <p:nvSpPr>
          <p:cNvPr id="1499" name="Google Shape;1499;p109"/>
          <p:cNvSpPr txBox="1"/>
          <p:nvPr/>
        </p:nvSpPr>
        <p:spPr>
          <a:xfrm>
            <a:off x="6062375" y="445027"/>
            <a:ext cx="16893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Column-wise pooling</a:t>
            </a:r>
            <a:endParaRPr sz="1200" b="0" i="0" u="none" strike="noStrike" cap="none">
              <a:solidFill>
                <a:srgbClr val="000000"/>
              </a:solidFill>
              <a:latin typeface="Arial"/>
              <a:ea typeface="Arial"/>
              <a:cs typeface="Arial"/>
              <a:sym typeface="Arial"/>
            </a:endParaRPr>
          </a:p>
        </p:txBody>
      </p:sp>
      <p:sp>
        <p:nvSpPr>
          <p:cNvPr id="1500" name="Google Shape;1500;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110"/>
          <p:cNvSpPr/>
          <p:nvPr/>
        </p:nvSpPr>
        <p:spPr>
          <a:xfrm>
            <a:off x="5831489"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110"/>
          <p:cNvSpPr/>
          <p:nvPr/>
        </p:nvSpPr>
        <p:spPr>
          <a:xfrm>
            <a:off x="5831489"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110"/>
          <p:cNvSpPr txBox="1"/>
          <p:nvPr/>
        </p:nvSpPr>
        <p:spPr>
          <a:xfrm>
            <a:off x="4772975" y="4627810"/>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508" name="Google Shape;1508;p110"/>
          <p:cNvSpPr/>
          <p:nvPr/>
        </p:nvSpPr>
        <p:spPr>
          <a:xfrm>
            <a:off x="4886075" y="4193025"/>
            <a:ext cx="2025600" cy="2700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i="0" u="none" strike="noStrike" cap="none">
                <a:solidFill>
                  <a:srgbClr val="000000"/>
                </a:solidFill>
              </a:rPr>
              <a:t>Tokenizer</a:t>
            </a:r>
            <a:endParaRPr/>
          </a:p>
        </p:txBody>
      </p:sp>
      <p:grpSp>
        <p:nvGrpSpPr>
          <p:cNvPr id="1509" name="Google Shape;1509;p110"/>
          <p:cNvGrpSpPr/>
          <p:nvPr/>
        </p:nvGrpSpPr>
        <p:grpSpPr>
          <a:xfrm>
            <a:off x="4880888" y="3821962"/>
            <a:ext cx="2025470" cy="195600"/>
            <a:chOff x="538513" y="3050312"/>
            <a:chExt cx="2025470" cy="195600"/>
          </a:xfrm>
        </p:grpSpPr>
        <p:sp>
          <p:nvSpPr>
            <p:cNvPr id="1510" name="Google Shape;1510;p110"/>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511" name="Google Shape;1511;p110"/>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512" name="Google Shape;1512;p110"/>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513" name="Google Shape;1513;p110"/>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514" name="Google Shape;1514;p110"/>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515" name="Google Shape;1515;p110"/>
          <p:cNvSpPr/>
          <p:nvPr/>
        </p:nvSpPr>
        <p:spPr>
          <a:xfrm>
            <a:off x="5830025" y="455838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110"/>
          <p:cNvSpPr/>
          <p:nvPr/>
        </p:nvSpPr>
        <p:spPr>
          <a:xfrm>
            <a:off x="4886080" y="3149350"/>
            <a:ext cx="20253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517" name="Google Shape;1517;p110"/>
          <p:cNvSpPr/>
          <p:nvPr/>
        </p:nvSpPr>
        <p:spPr>
          <a:xfrm>
            <a:off x="4843550" y="2505525"/>
            <a:ext cx="2082600" cy="411300"/>
          </a:xfrm>
          <a:prstGeom prst="rect">
            <a:avLst/>
          </a:prstGeom>
          <a:solidFill>
            <a:srgbClr val="FFFFFF"/>
          </a:solidFill>
          <a:ln w="12700" cap="flat" cmpd="sng">
            <a:solidFill>
              <a:srgbClr val="082836"/>
            </a:solidFill>
            <a:prstDash val="solid"/>
            <a:miter lim="800000"/>
            <a:headEnd type="none" w="sm" len="sm"/>
            <a:tailEnd type="none" w="sm" len="sm"/>
          </a:ln>
          <a:effectLst>
            <a:outerShdw blurRad="50800" dist="38100" dir="2700000" algn="tl" rotWithShape="0">
              <a:srgbClr val="000000">
                <a:alpha val="207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a:solidFill>
                  <a:schemeClr val="dk1"/>
                </a:solidFill>
              </a:rPr>
              <a:t>MLM Head</a:t>
            </a:r>
            <a:endParaRPr b="1"/>
          </a:p>
        </p:txBody>
      </p:sp>
      <p:sp>
        <p:nvSpPr>
          <p:cNvPr id="1518" name="Google Shape;1518;p110"/>
          <p:cNvSpPr txBox="1">
            <a:spLocks noGrp="1"/>
          </p:cNvSpPr>
          <p:nvPr>
            <p:ph type="title"/>
          </p:nvPr>
        </p:nvSpPr>
        <p:spPr>
          <a:xfrm>
            <a:off x="311700" y="445025"/>
            <a:ext cx="2357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Encoder</a:t>
            </a:r>
            <a:endParaRPr b="1">
              <a:solidFill>
                <a:srgbClr val="611BB8"/>
              </a:solidFill>
            </a:endParaRPr>
          </a:p>
        </p:txBody>
      </p:sp>
      <p:graphicFrame>
        <p:nvGraphicFramePr>
          <p:cNvPr id="1519" name="Google Shape;1519;p110"/>
          <p:cNvGraphicFramePr/>
          <p:nvPr/>
        </p:nvGraphicFramePr>
        <p:xfrm>
          <a:off x="5346328" y="877264"/>
          <a:ext cx="200000" cy="140818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1"/>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2"/>
                  </a:ext>
                </a:extLst>
              </a:tr>
              <a:tr h="3109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5"/>
                  </a:ext>
                </a:extLst>
              </a:tr>
              <a:tr h="170775">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520" name="Google Shape;1520;p110"/>
          <p:cNvSpPr/>
          <p:nvPr/>
        </p:nvSpPr>
        <p:spPr>
          <a:xfrm>
            <a:off x="5831489"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110"/>
          <p:cNvSpPr/>
          <p:nvPr/>
        </p:nvSpPr>
        <p:spPr>
          <a:xfrm>
            <a:off x="5380687"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110"/>
          <p:cNvSpPr/>
          <p:nvPr/>
        </p:nvSpPr>
        <p:spPr>
          <a:xfrm>
            <a:off x="4929884"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110"/>
          <p:cNvSpPr/>
          <p:nvPr/>
        </p:nvSpPr>
        <p:spPr>
          <a:xfrm>
            <a:off x="6282292"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110"/>
          <p:cNvSpPr/>
          <p:nvPr/>
        </p:nvSpPr>
        <p:spPr>
          <a:xfrm>
            <a:off x="6733095" y="2324044"/>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525" name="Google Shape;1525;p110"/>
          <p:cNvGraphicFramePr/>
          <p:nvPr/>
        </p:nvGraphicFramePr>
        <p:xfrm>
          <a:off x="5792398" y="877264"/>
          <a:ext cx="200000" cy="138684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0"/>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2"/>
                  </a:ext>
                </a:extLst>
              </a:tr>
              <a:tr h="2877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5"/>
                  </a:ext>
                </a:extLst>
              </a:tr>
              <a:tr h="1642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6"/>
                  </a:ext>
                </a:extLst>
              </a:tr>
            </a:tbl>
          </a:graphicData>
        </a:graphic>
      </p:graphicFrame>
      <p:graphicFrame>
        <p:nvGraphicFramePr>
          <p:cNvPr id="1526" name="Google Shape;1526;p110"/>
          <p:cNvGraphicFramePr/>
          <p:nvPr/>
        </p:nvGraphicFramePr>
        <p:xfrm>
          <a:off x="4900259" y="877264"/>
          <a:ext cx="200000" cy="140103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1"/>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4"/>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8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6"/>
                  </a:ext>
                </a:extLst>
              </a:tr>
            </a:tbl>
          </a:graphicData>
        </a:graphic>
      </p:graphicFrame>
      <p:graphicFrame>
        <p:nvGraphicFramePr>
          <p:cNvPr id="1527" name="Google Shape;1527;p110"/>
          <p:cNvGraphicFramePr/>
          <p:nvPr/>
        </p:nvGraphicFramePr>
        <p:xfrm>
          <a:off x="6238467" y="877264"/>
          <a:ext cx="200000" cy="1413655"/>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0"/>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546A"/>
                    </a:solidFill>
                  </a:tcPr>
                </a:tc>
                <a:extLst>
                  <a:ext uri="{0D108BD9-81ED-4DB2-BD59-A6C34878D82A}">
                    <a16:rowId xmlns:a16="http://schemas.microsoft.com/office/drawing/2014/main" val="10001"/>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5"/>
                    </a:solidFill>
                  </a:tcPr>
                </a:tc>
                <a:extLst>
                  <a:ext uri="{0D108BD9-81ED-4DB2-BD59-A6C34878D82A}">
                    <a16:rowId xmlns:a16="http://schemas.microsoft.com/office/drawing/2014/main" val="10002"/>
                  </a:ext>
                </a:extLst>
              </a:tr>
              <a:tr h="316375">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7E7"/>
                    </a:solidFill>
                  </a:tcPr>
                </a:tc>
                <a:extLst>
                  <a:ext uri="{0D108BD9-81ED-4DB2-BD59-A6C34878D82A}">
                    <a16:rowId xmlns:a16="http://schemas.microsoft.com/office/drawing/2014/main" val="10004"/>
                  </a:ext>
                </a:extLst>
              </a:tr>
              <a:tr h="165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5"/>
                  </a:ext>
                </a:extLst>
              </a:tr>
              <a:tr h="16520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1528" name="Google Shape;1528;p110"/>
          <p:cNvSpPr/>
          <p:nvPr/>
        </p:nvSpPr>
        <p:spPr>
          <a:xfrm rot="-5400000">
            <a:off x="5830373" y="-465625"/>
            <a:ext cx="169200" cy="2223300"/>
          </a:xfrm>
          <a:prstGeom prst="rightBrace">
            <a:avLst>
              <a:gd name="adj1" fmla="val 43314"/>
              <a:gd name="adj2" fmla="val 51381"/>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110"/>
          <p:cNvSpPr/>
          <p:nvPr/>
        </p:nvSpPr>
        <p:spPr>
          <a:xfrm>
            <a:off x="7094573" y="760743"/>
            <a:ext cx="79200" cy="1563300"/>
          </a:xfrm>
          <a:prstGeom prst="rightBrace">
            <a:avLst>
              <a:gd name="adj1" fmla="val 120665"/>
              <a:gd name="adj2" fmla="val 49236"/>
            </a:avLst>
          </a:prstGeom>
          <a:no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110"/>
          <p:cNvSpPr txBox="1"/>
          <p:nvPr/>
        </p:nvSpPr>
        <p:spPr>
          <a:xfrm>
            <a:off x="7274614" y="1219050"/>
            <a:ext cx="522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Logits over vocab</a:t>
            </a:r>
            <a:endParaRPr sz="1200" b="0" i="0" u="none" strike="noStrike" cap="none">
              <a:solidFill>
                <a:srgbClr val="000000"/>
              </a:solidFill>
              <a:latin typeface="Arial"/>
              <a:ea typeface="Arial"/>
              <a:cs typeface="Arial"/>
              <a:sym typeface="Arial"/>
            </a:endParaRPr>
          </a:p>
        </p:txBody>
      </p:sp>
      <p:graphicFrame>
        <p:nvGraphicFramePr>
          <p:cNvPr id="1531" name="Google Shape;1531;p110"/>
          <p:cNvGraphicFramePr/>
          <p:nvPr/>
        </p:nvGraphicFramePr>
        <p:xfrm>
          <a:off x="6684537" y="877264"/>
          <a:ext cx="200000" cy="1412580"/>
        </p:xfrm>
        <a:graphic>
          <a:graphicData uri="http://schemas.openxmlformats.org/drawingml/2006/table">
            <a:tbl>
              <a:tblPr>
                <a:noFill/>
                <a:tableStyleId>{23DE432C-DA91-41F7-AEAE-FDE13B321AF9}</a:tableStyleId>
              </a:tblPr>
              <a:tblGrid>
                <a:gridCol w="200000">
                  <a:extLst>
                    <a:ext uri="{9D8B030D-6E8A-4147-A177-3AD203B41FA5}">
                      <a16:colId xmlns:a16="http://schemas.microsoft.com/office/drawing/2014/main" val="20000"/>
                    </a:ext>
                  </a:extLst>
                </a:gridCol>
              </a:tblGrid>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0F0F0"/>
                    </a:solidFill>
                  </a:tcPr>
                </a:tc>
                <a:extLst>
                  <a:ext uri="{0D108BD9-81ED-4DB2-BD59-A6C34878D82A}">
                    <a16:rowId xmlns:a16="http://schemas.microsoft.com/office/drawing/2014/main" val="10000"/>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15300">
                <a:tc>
                  <a:txBody>
                    <a:bodyPr/>
                    <a:lstStyle/>
                    <a:p>
                      <a:pPr marL="0" marR="0" lvl="0" indent="0" algn="ctr" rtl="0">
                        <a:lnSpc>
                          <a:spcPct val="100000"/>
                        </a:lnSpc>
                        <a:spcBef>
                          <a:spcPts val="0"/>
                        </a:spcBef>
                        <a:spcAft>
                          <a:spcPts val="0"/>
                        </a:spcAft>
                        <a:buClr>
                          <a:srgbClr val="000000"/>
                        </a:buClr>
                        <a:buSzPts val="1200"/>
                        <a:buFont typeface="Arial"/>
                        <a:buNone/>
                      </a:pPr>
                      <a:r>
                        <a:rPr lang="zh-CN" sz="1200" b="0" u="none" strike="noStrike" cap="none">
                          <a:latin typeface="Consolas"/>
                          <a:ea typeface="Consolas"/>
                          <a:cs typeface="Consolas"/>
                          <a:sym typeface="Consolas"/>
                        </a:rPr>
                        <a:t>…</a:t>
                      </a:r>
                      <a:endParaRPr sz="200" b="0" u="none" strike="noStrike" cap="none">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700"/>
                        <a:buFont typeface="Arial"/>
                        <a:buNone/>
                      </a:pPr>
                      <a:endParaRPr sz="700" b="0" u="none" strike="noStrike" cap="none">
                        <a:latin typeface="Consolas"/>
                        <a:ea typeface="Consolas"/>
                        <a:cs typeface="Consolas"/>
                        <a:sym typeface="Consolas"/>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EEBF7"/>
                    </a:solidFill>
                  </a:tcPr>
                </a:tc>
                <a:extLst>
                  <a:ext uri="{0D108BD9-81ED-4DB2-BD59-A6C34878D82A}">
                    <a16:rowId xmlns:a16="http://schemas.microsoft.com/office/drawing/2014/main" val="10004"/>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50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onsolas"/>
                        <a:ea typeface="Consolas"/>
                        <a:cs typeface="Consolas"/>
                        <a:sym typeface="Consolas"/>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1532" name="Google Shape;1532;p110"/>
          <p:cNvSpPr/>
          <p:nvPr/>
        </p:nvSpPr>
        <p:spPr>
          <a:xfrm>
            <a:off x="5380687"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110"/>
          <p:cNvSpPr/>
          <p:nvPr/>
        </p:nvSpPr>
        <p:spPr>
          <a:xfrm>
            <a:off x="4929884"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110"/>
          <p:cNvSpPr/>
          <p:nvPr/>
        </p:nvSpPr>
        <p:spPr>
          <a:xfrm>
            <a:off x="6282292"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110"/>
          <p:cNvSpPr/>
          <p:nvPr/>
        </p:nvSpPr>
        <p:spPr>
          <a:xfrm>
            <a:off x="6733095" y="296774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110"/>
          <p:cNvSpPr/>
          <p:nvPr/>
        </p:nvSpPr>
        <p:spPr>
          <a:xfrm>
            <a:off x="5380687"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110"/>
          <p:cNvSpPr/>
          <p:nvPr/>
        </p:nvSpPr>
        <p:spPr>
          <a:xfrm>
            <a:off x="4929884"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p110"/>
          <p:cNvSpPr/>
          <p:nvPr/>
        </p:nvSpPr>
        <p:spPr>
          <a:xfrm>
            <a:off x="6282292"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p110"/>
          <p:cNvSpPr/>
          <p:nvPr/>
        </p:nvSpPr>
        <p:spPr>
          <a:xfrm>
            <a:off x="6733095" y="3619865"/>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110"/>
          <p:cNvSpPr/>
          <p:nvPr/>
        </p:nvSpPr>
        <p:spPr>
          <a:xfrm>
            <a:off x="4772975" y="234475"/>
            <a:ext cx="2357400" cy="1803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rgbClr val="FFFFFF"/>
                </a:solidFill>
                <a:latin typeface="Arial"/>
                <a:ea typeface="Arial"/>
                <a:cs typeface="Arial"/>
                <a:sym typeface="Arial"/>
              </a:rPr>
              <a:t>sparse vector</a:t>
            </a:r>
            <a:endParaRPr sz="1100" b="0" i="0" u="none" strike="noStrike" cap="none">
              <a:solidFill>
                <a:srgbClr val="FFFFFF"/>
              </a:solidFill>
              <a:latin typeface="Arial"/>
              <a:ea typeface="Arial"/>
              <a:cs typeface="Arial"/>
              <a:sym typeface="Arial"/>
            </a:endParaRPr>
          </a:p>
        </p:txBody>
      </p:sp>
      <p:sp>
        <p:nvSpPr>
          <p:cNvPr id="1541" name="Google Shape;1541;p110"/>
          <p:cNvSpPr txBox="1"/>
          <p:nvPr/>
        </p:nvSpPr>
        <p:spPr>
          <a:xfrm>
            <a:off x="6062375" y="445027"/>
            <a:ext cx="16893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Column-wise pooling</a:t>
            </a:r>
            <a:endParaRPr sz="1200" b="0" i="0" u="none" strike="noStrike" cap="none">
              <a:solidFill>
                <a:srgbClr val="000000"/>
              </a:solidFill>
              <a:latin typeface="Arial"/>
              <a:ea typeface="Arial"/>
              <a:cs typeface="Arial"/>
              <a:sym typeface="Arial"/>
            </a:endParaRPr>
          </a:p>
        </p:txBody>
      </p:sp>
      <p:grpSp>
        <p:nvGrpSpPr>
          <p:cNvPr id="1542" name="Google Shape;1542;p110"/>
          <p:cNvGrpSpPr/>
          <p:nvPr/>
        </p:nvGrpSpPr>
        <p:grpSpPr>
          <a:xfrm>
            <a:off x="2031050" y="2505525"/>
            <a:ext cx="2263898" cy="186596"/>
            <a:chOff x="284030" y="2273187"/>
            <a:chExt cx="2263898" cy="186596"/>
          </a:xfrm>
        </p:grpSpPr>
        <p:sp>
          <p:nvSpPr>
            <p:cNvPr id="1543" name="Google Shape;1543;p110"/>
            <p:cNvSpPr/>
            <p:nvPr/>
          </p:nvSpPr>
          <p:spPr>
            <a:xfrm>
              <a:off x="284030" y="227408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0000"/>
                </a:solidFill>
                <a:latin typeface="Arial"/>
                <a:ea typeface="Arial"/>
                <a:cs typeface="Arial"/>
                <a:sym typeface="Arial"/>
              </a:endParaRPr>
            </a:p>
          </p:txBody>
        </p:sp>
        <p:sp>
          <p:nvSpPr>
            <p:cNvPr id="1544" name="Google Shape;1544;p110"/>
            <p:cNvSpPr txBox="1"/>
            <p:nvPr/>
          </p:nvSpPr>
          <p:spPr>
            <a:xfrm>
              <a:off x="522328" y="2273187"/>
              <a:ext cx="2025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t>e</a:t>
              </a:r>
              <a:r>
                <a:rPr lang="zh-CN" sz="1200" b="0" i="0" u="none" strike="noStrike" cap="none">
                  <a:solidFill>
                    <a:srgbClr val="000000"/>
                  </a:solidFill>
                  <a:latin typeface="Arial"/>
                  <a:ea typeface="Arial"/>
                  <a:cs typeface="Arial"/>
                  <a:sym typeface="Arial"/>
                </a:rPr>
                <a:t>xpansion </a:t>
              </a:r>
              <a:r>
                <a:rPr lang="zh-CN" sz="1200">
                  <a:solidFill>
                    <a:schemeClr val="dk1"/>
                  </a:solidFill>
                </a:rPr>
                <a:t>(differentiable)</a:t>
              </a:r>
              <a:endParaRPr sz="1200" b="0" i="0" u="none" strike="noStrike" cap="none">
                <a:solidFill>
                  <a:srgbClr val="000000"/>
                </a:solidFill>
                <a:latin typeface="Arial"/>
                <a:ea typeface="Arial"/>
                <a:cs typeface="Arial"/>
                <a:sym typeface="Arial"/>
              </a:endParaRPr>
            </a:p>
          </p:txBody>
        </p:sp>
      </p:grpSp>
      <p:grpSp>
        <p:nvGrpSpPr>
          <p:cNvPr id="1545" name="Google Shape;1545;p110"/>
          <p:cNvGrpSpPr/>
          <p:nvPr/>
        </p:nvGrpSpPr>
        <p:grpSpPr>
          <a:xfrm>
            <a:off x="2033044" y="2803950"/>
            <a:ext cx="2691100" cy="195459"/>
            <a:chOff x="1882362" y="1944734"/>
            <a:chExt cx="2320914" cy="195459"/>
          </a:xfrm>
        </p:grpSpPr>
        <p:sp>
          <p:nvSpPr>
            <p:cNvPr id="1546" name="Google Shape;1546;p110"/>
            <p:cNvSpPr/>
            <p:nvPr/>
          </p:nvSpPr>
          <p:spPr>
            <a:xfrm>
              <a:off x="1882362" y="1954493"/>
              <a:ext cx="165900" cy="185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38761D"/>
                </a:solidFill>
                <a:latin typeface="Arial"/>
                <a:ea typeface="Arial"/>
                <a:cs typeface="Arial"/>
                <a:sym typeface="Arial"/>
              </a:endParaRPr>
            </a:p>
          </p:txBody>
        </p:sp>
        <p:sp>
          <p:nvSpPr>
            <p:cNvPr id="1547" name="Google Shape;1547;p110"/>
            <p:cNvSpPr txBox="1"/>
            <p:nvPr/>
          </p:nvSpPr>
          <p:spPr>
            <a:xfrm>
              <a:off x="2120676" y="1944734"/>
              <a:ext cx="2082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a:t>w</a:t>
              </a:r>
              <a:r>
                <a:rPr lang="zh-CN" sz="1200" b="0" i="0" u="none" strike="noStrike" cap="none">
                  <a:solidFill>
                    <a:srgbClr val="000000"/>
                  </a:solidFill>
                  <a:latin typeface="Arial"/>
                  <a:ea typeface="Arial"/>
                  <a:cs typeface="Arial"/>
                  <a:sym typeface="Arial"/>
                </a:rPr>
                <a:t>eighting</a:t>
              </a:r>
              <a:endParaRPr sz="1200" b="0" i="0" u="none" strike="noStrike" cap="none">
                <a:solidFill>
                  <a:srgbClr val="000000"/>
                </a:solidFill>
                <a:latin typeface="Arial"/>
                <a:ea typeface="Arial"/>
                <a:cs typeface="Arial"/>
                <a:sym typeface="Arial"/>
              </a:endParaRPr>
            </a:p>
          </p:txBody>
        </p:sp>
      </p:grpSp>
      <p:pic>
        <p:nvPicPr>
          <p:cNvPr id="1548" name="Google Shape;1548;p110"/>
          <p:cNvPicPr preferRelativeResize="0"/>
          <p:nvPr/>
        </p:nvPicPr>
        <p:blipFill rotWithShape="1">
          <a:blip r:embed="rId3">
            <a:alphaModFix/>
          </a:blip>
          <a:srcRect/>
          <a:stretch/>
        </p:blipFill>
        <p:spPr>
          <a:xfrm>
            <a:off x="2049327" y="2819342"/>
            <a:ext cx="164659" cy="164659"/>
          </a:xfrm>
          <a:prstGeom prst="rect">
            <a:avLst/>
          </a:prstGeom>
          <a:noFill/>
          <a:ln>
            <a:noFill/>
          </a:ln>
        </p:spPr>
      </p:pic>
      <p:pic>
        <p:nvPicPr>
          <p:cNvPr id="1549" name="Google Shape;1549;p110"/>
          <p:cNvPicPr preferRelativeResize="0"/>
          <p:nvPr/>
        </p:nvPicPr>
        <p:blipFill rotWithShape="1">
          <a:blip r:embed="rId3">
            <a:alphaModFix/>
          </a:blip>
          <a:srcRect/>
          <a:stretch/>
        </p:blipFill>
        <p:spPr>
          <a:xfrm>
            <a:off x="2049327" y="2516492"/>
            <a:ext cx="164659" cy="164659"/>
          </a:xfrm>
          <a:prstGeom prst="rect">
            <a:avLst/>
          </a:prstGeom>
          <a:noFill/>
          <a:ln>
            <a:noFill/>
          </a:ln>
        </p:spPr>
      </p:pic>
      <p:sp>
        <p:nvSpPr>
          <p:cNvPr id="1550" name="Google Shape;1550;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112"/>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Head for Expansion &amp; Weighting</a:t>
            </a:r>
            <a:endParaRPr b="1">
              <a:solidFill>
                <a:srgbClr val="611BB8"/>
              </a:solidFill>
            </a:endParaRPr>
          </a:p>
        </p:txBody>
      </p:sp>
      <p:sp>
        <p:nvSpPr>
          <p:cNvPr id="1606" name="Google Shape;1606;p112"/>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1607" name="Google Shape;1607;p112"/>
          <p:cNvGrpSpPr/>
          <p:nvPr/>
        </p:nvGrpSpPr>
        <p:grpSpPr>
          <a:xfrm>
            <a:off x="874213" y="4217637"/>
            <a:ext cx="2025470" cy="195600"/>
            <a:chOff x="538513" y="3050312"/>
            <a:chExt cx="2025470" cy="195600"/>
          </a:xfrm>
        </p:grpSpPr>
        <p:sp>
          <p:nvSpPr>
            <p:cNvPr id="1608" name="Google Shape;1608;p112"/>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609" name="Google Shape;1609;p112"/>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610" name="Google Shape;1610;p112"/>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611" name="Google Shape;1611;p112"/>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612" name="Google Shape;1612;p112"/>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613" name="Google Shape;1613;p112"/>
          <p:cNvSpPr/>
          <p:nvPr/>
        </p:nvSpPr>
        <p:spPr>
          <a:xfrm>
            <a:off x="13318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14" name="Google Shape;1614;p112"/>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615" name="Google Shape;1615;p112"/>
          <p:cNvSpPr/>
          <p:nvPr/>
        </p:nvSpPr>
        <p:spPr>
          <a:xfrm>
            <a:off x="17333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616" name="Google Shape;1616;p112"/>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617" name="Google Shape;1617;p112"/>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618" name="Google Shape;1618;p112"/>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619" name="Google Shape;1619;p112"/>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112"/>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21" name="Google Shape;1621;p112"/>
          <p:cNvSpPr/>
          <p:nvPr/>
        </p:nvSpPr>
        <p:spPr>
          <a:xfrm rot="5400000">
            <a:off x="3757225" y="91715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22" name="Google Shape;1622;p112"/>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23" name="Google Shape;1623;p112"/>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24" name="Google Shape;1624;p112"/>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25" name="Google Shape;1625;p112"/>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26" name="Google Shape;1626;p112"/>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27" name="Google Shape;1627;p112"/>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1628" name="Google Shape;1628;p112"/>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sp>
        <p:nvSpPr>
          <p:cNvPr id="1629" name="Google Shape;1629;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113"/>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Head for Expansion &amp; Weighting</a:t>
            </a:r>
            <a:endParaRPr b="1">
              <a:solidFill>
                <a:srgbClr val="611BB8"/>
              </a:solidFill>
            </a:endParaRPr>
          </a:p>
        </p:txBody>
      </p:sp>
      <p:sp>
        <p:nvSpPr>
          <p:cNvPr id="1635" name="Google Shape;1635;p113"/>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1636" name="Google Shape;1636;p113"/>
          <p:cNvGrpSpPr/>
          <p:nvPr/>
        </p:nvGrpSpPr>
        <p:grpSpPr>
          <a:xfrm>
            <a:off x="874213" y="4217637"/>
            <a:ext cx="2025470" cy="195600"/>
            <a:chOff x="538513" y="3050312"/>
            <a:chExt cx="2025470" cy="195600"/>
          </a:xfrm>
        </p:grpSpPr>
        <p:sp>
          <p:nvSpPr>
            <p:cNvPr id="1637" name="Google Shape;1637;p113"/>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638" name="Google Shape;1638;p113"/>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639" name="Google Shape;1639;p113"/>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640" name="Google Shape;1640;p113"/>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641" name="Google Shape;1641;p113"/>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642" name="Google Shape;1642;p113"/>
          <p:cNvSpPr/>
          <p:nvPr/>
        </p:nvSpPr>
        <p:spPr>
          <a:xfrm>
            <a:off x="13318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43" name="Google Shape;1643;p113"/>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644" name="Google Shape;1644;p113"/>
          <p:cNvSpPr/>
          <p:nvPr/>
        </p:nvSpPr>
        <p:spPr>
          <a:xfrm>
            <a:off x="17333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645" name="Google Shape;1645;p113"/>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646" name="Google Shape;1646;p113"/>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647" name="Google Shape;1647;p113"/>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648" name="Google Shape;1648;p113"/>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113"/>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50" name="Google Shape;1650;p113"/>
          <p:cNvSpPr/>
          <p:nvPr/>
        </p:nvSpPr>
        <p:spPr>
          <a:xfrm rot="5400000">
            <a:off x="3757225" y="91715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51" name="Google Shape;1651;p113"/>
          <p:cNvSpPr/>
          <p:nvPr/>
        </p:nvSpPr>
        <p:spPr>
          <a:xfrm rot="5400000">
            <a:off x="3757225" y="1109125"/>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52" name="Google Shape;1652;p113"/>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53" name="Google Shape;1653;p113"/>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54" name="Google Shape;1654;p113"/>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55" name="Google Shape;1655;p113"/>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56" name="Google Shape;1656;p113"/>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1657" name="Google Shape;1657;p113"/>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1658" name="Google Shape;1658;p113"/>
          <p:cNvCxnSpPr>
            <a:stCxn id="1642" idx="0"/>
            <a:endCxn id="1651" idx="2"/>
          </p:cNvCxnSpPr>
          <p:nvPr/>
        </p:nvCxnSpPr>
        <p:spPr>
          <a:xfrm rot="-5400000">
            <a:off x="1624750" y="1160313"/>
            <a:ext cx="1697100" cy="2148600"/>
          </a:xfrm>
          <a:prstGeom prst="bentConnector2">
            <a:avLst/>
          </a:prstGeom>
          <a:noFill/>
          <a:ln w="9525" cap="flat" cmpd="sng">
            <a:solidFill>
              <a:schemeClr val="dk2"/>
            </a:solidFill>
            <a:prstDash val="solid"/>
            <a:round/>
            <a:headEnd type="none" w="med" len="med"/>
            <a:tailEnd type="none" w="med" len="med"/>
          </a:ln>
        </p:spPr>
      </p:cxnSp>
      <p:sp>
        <p:nvSpPr>
          <p:cNvPr id="1659" name="Google Shape;1659;p113"/>
          <p:cNvSpPr/>
          <p:nvPr/>
        </p:nvSpPr>
        <p:spPr>
          <a:xfrm>
            <a:off x="1342325" y="1318825"/>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1660" name="Google Shape;1660;p113"/>
          <p:cNvSpPr txBox="1"/>
          <p:nvPr/>
        </p:nvSpPr>
        <p:spPr>
          <a:xfrm>
            <a:off x="3595100" y="1241062"/>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padua</a:t>
            </a:r>
            <a:endParaRPr sz="800">
              <a:solidFill>
                <a:srgbClr val="F0F0F0"/>
              </a:solidFill>
            </a:endParaRPr>
          </a:p>
        </p:txBody>
      </p:sp>
      <p:sp>
        <p:nvSpPr>
          <p:cNvPr id="1661" name="Google Shape;1661;p113"/>
          <p:cNvSpPr txBox="1"/>
          <p:nvPr/>
        </p:nvSpPr>
        <p:spPr>
          <a:xfrm rot="-5400000">
            <a:off x="953886" y="2910269"/>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padua</a:t>
            </a:r>
            <a:endParaRPr sz="800">
              <a:solidFill>
                <a:srgbClr val="F0F0F0"/>
              </a:solidFill>
            </a:endParaRPr>
          </a:p>
        </p:txBody>
      </p:sp>
      <p:sp>
        <p:nvSpPr>
          <p:cNvPr id="1662" name="Google Shape;1662;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sp>
        <p:nvSpPr>
          <p:cNvPr id="1667" name="Google Shape;1667;p114"/>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Head for Expansion &amp; Weighting</a:t>
            </a:r>
            <a:endParaRPr b="1">
              <a:solidFill>
                <a:srgbClr val="611BB8"/>
              </a:solidFill>
            </a:endParaRPr>
          </a:p>
        </p:txBody>
      </p:sp>
      <p:sp>
        <p:nvSpPr>
          <p:cNvPr id="1668" name="Google Shape;1668;p114"/>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1669" name="Google Shape;1669;p114"/>
          <p:cNvGrpSpPr/>
          <p:nvPr/>
        </p:nvGrpSpPr>
        <p:grpSpPr>
          <a:xfrm>
            <a:off x="874213" y="4217637"/>
            <a:ext cx="2025470" cy="195600"/>
            <a:chOff x="538513" y="3050312"/>
            <a:chExt cx="2025470" cy="195600"/>
          </a:xfrm>
        </p:grpSpPr>
        <p:sp>
          <p:nvSpPr>
            <p:cNvPr id="1670" name="Google Shape;1670;p114"/>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671" name="Google Shape;1671;p114"/>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672" name="Google Shape;1672;p114"/>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673" name="Google Shape;1673;p114"/>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674" name="Google Shape;1674;p114"/>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675" name="Google Shape;1675;p114"/>
          <p:cNvSpPr/>
          <p:nvPr/>
        </p:nvSpPr>
        <p:spPr>
          <a:xfrm>
            <a:off x="13318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76" name="Google Shape;1676;p114"/>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677" name="Google Shape;1677;p114"/>
          <p:cNvSpPr/>
          <p:nvPr/>
        </p:nvSpPr>
        <p:spPr>
          <a:xfrm>
            <a:off x="17333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678" name="Google Shape;1678;p114"/>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679" name="Google Shape;1679;p114"/>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680" name="Google Shape;1680;p114"/>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681" name="Google Shape;1681;p114"/>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p114"/>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83" name="Google Shape;1683;p114"/>
          <p:cNvSpPr/>
          <p:nvPr/>
        </p:nvSpPr>
        <p:spPr>
          <a:xfrm rot="5400000">
            <a:off x="3757225" y="91715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84" name="Google Shape;1684;p114"/>
          <p:cNvSpPr/>
          <p:nvPr/>
        </p:nvSpPr>
        <p:spPr>
          <a:xfrm rot="5400000">
            <a:off x="3757225" y="1109125"/>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85" name="Google Shape;1685;p114"/>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86" name="Google Shape;1686;p114"/>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87" name="Google Shape;1687;p114"/>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88" name="Google Shape;1688;p114"/>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689" name="Google Shape;1689;p114"/>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1690" name="Google Shape;1690;p114"/>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1691" name="Google Shape;1691;p114"/>
          <p:cNvCxnSpPr>
            <a:stCxn id="1675" idx="0"/>
            <a:endCxn id="1684" idx="2"/>
          </p:cNvCxnSpPr>
          <p:nvPr/>
        </p:nvCxnSpPr>
        <p:spPr>
          <a:xfrm rot="-5400000">
            <a:off x="1624750" y="1160313"/>
            <a:ext cx="1697100" cy="2148600"/>
          </a:xfrm>
          <a:prstGeom prst="bentConnector2">
            <a:avLst/>
          </a:prstGeom>
          <a:noFill/>
          <a:ln w="9525" cap="flat" cmpd="sng">
            <a:solidFill>
              <a:schemeClr val="dk2"/>
            </a:solidFill>
            <a:prstDash val="solid"/>
            <a:round/>
            <a:headEnd type="none" w="med" len="med"/>
            <a:tailEnd type="none" w="med" len="med"/>
          </a:ln>
        </p:spPr>
      </p:cxnSp>
      <p:sp>
        <p:nvSpPr>
          <p:cNvPr id="1692" name="Google Shape;1692;p114"/>
          <p:cNvSpPr/>
          <p:nvPr/>
        </p:nvSpPr>
        <p:spPr>
          <a:xfrm>
            <a:off x="1342325" y="1318825"/>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1693" name="Google Shape;1693;p114"/>
          <p:cNvSpPr txBox="1"/>
          <p:nvPr/>
        </p:nvSpPr>
        <p:spPr>
          <a:xfrm>
            <a:off x="3595100" y="1241062"/>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padua</a:t>
            </a:r>
            <a:endParaRPr sz="800">
              <a:solidFill>
                <a:srgbClr val="F0F0F0"/>
              </a:solidFill>
            </a:endParaRPr>
          </a:p>
        </p:txBody>
      </p:sp>
      <p:sp>
        <p:nvSpPr>
          <p:cNvPr id="1694" name="Google Shape;1694;p114"/>
          <p:cNvSpPr txBox="1"/>
          <p:nvPr/>
        </p:nvSpPr>
        <p:spPr>
          <a:xfrm>
            <a:off x="892325" y="1210225"/>
            <a:ext cx="5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dirty="0">
                <a:solidFill>
                  <a:schemeClr val="dk2"/>
                </a:solidFill>
              </a:rPr>
              <a:t>5.5</a:t>
            </a:r>
            <a:endParaRPr b="1" dirty="0">
              <a:solidFill>
                <a:schemeClr val="dk2"/>
              </a:solidFill>
            </a:endParaRPr>
          </a:p>
        </p:txBody>
      </p:sp>
      <p:graphicFrame>
        <p:nvGraphicFramePr>
          <p:cNvPr id="1695" name="Google Shape;1695;p114"/>
          <p:cNvGraphicFramePr/>
          <p:nvPr>
            <p:extLst>
              <p:ext uri="{D42A27DB-BD31-4B8C-83A1-F6EECF244321}">
                <p14:modId xmlns:p14="http://schemas.microsoft.com/office/powerpoint/2010/main" val="186656041"/>
              </p:ext>
            </p:extLst>
          </p:nvPr>
        </p:nvGraphicFramePr>
        <p:xfrm>
          <a:off x="6428325" y="2221125"/>
          <a:ext cx="1660300" cy="2560110"/>
        </p:xfrm>
        <a:graphic>
          <a:graphicData uri="http://schemas.openxmlformats.org/drawingml/2006/table">
            <a:tbl>
              <a:tblPr>
                <a:noFill/>
                <a:tableStyleId>{A134EB8B-E915-435F-AA6A-CB131EBE8F9E}</a:tableStyleId>
              </a:tblPr>
              <a:tblGrid>
                <a:gridCol w="798500">
                  <a:extLst>
                    <a:ext uri="{9D8B030D-6E8A-4147-A177-3AD203B41FA5}">
                      <a16:colId xmlns:a16="http://schemas.microsoft.com/office/drawing/2014/main" val="20000"/>
                    </a:ext>
                  </a:extLst>
                </a:gridCol>
                <a:gridCol w="861800">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padua</a:t>
                      </a:r>
                      <a:endParaRPr sz="1200"/>
                    </a:p>
                  </a:txBody>
                  <a:tcPr marL="91425" marR="91425" marT="91425" marB="91425"/>
                </a:tc>
                <a:tc>
                  <a:txBody>
                    <a:bodyPr/>
                    <a:lstStyle/>
                    <a:p>
                      <a:pPr marL="0" lvl="0" indent="0" algn="l" rtl="0">
                        <a:spcBef>
                          <a:spcPts val="0"/>
                        </a:spcBef>
                        <a:spcAft>
                          <a:spcPts val="0"/>
                        </a:spcAft>
                        <a:buNone/>
                      </a:pPr>
                      <a:r>
                        <a:rPr lang="zh-CN" sz="1200" dirty="0"/>
                        <a:t>5.5</a:t>
                      </a:r>
                      <a:endParaRPr sz="1200" dirty="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3"/>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4"/>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5"/>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6"/>
                  </a:ext>
                </a:extLst>
              </a:tr>
            </a:tbl>
          </a:graphicData>
        </a:graphic>
      </p:graphicFrame>
      <p:sp>
        <p:nvSpPr>
          <p:cNvPr id="1696" name="Google Shape;1696;p114"/>
          <p:cNvSpPr txBox="1"/>
          <p:nvPr/>
        </p:nvSpPr>
        <p:spPr>
          <a:xfrm>
            <a:off x="6296575" y="175017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Sparse Vector</a:t>
            </a:r>
            <a:endParaRPr b="1">
              <a:solidFill>
                <a:schemeClr val="dk2"/>
              </a:solidFill>
            </a:endParaRPr>
          </a:p>
        </p:txBody>
      </p:sp>
      <p:sp>
        <p:nvSpPr>
          <p:cNvPr id="1697" name="Google Shape;1697;p114"/>
          <p:cNvSpPr txBox="1"/>
          <p:nvPr/>
        </p:nvSpPr>
        <p:spPr>
          <a:xfrm rot="-5400000">
            <a:off x="953886" y="2910269"/>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padua</a:t>
            </a:r>
            <a:endParaRPr sz="800">
              <a:solidFill>
                <a:srgbClr val="F0F0F0"/>
              </a:solidFill>
            </a:endParaRPr>
          </a:p>
        </p:txBody>
      </p:sp>
      <p:sp>
        <p:nvSpPr>
          <p:cNvPr id="1698" name="Google Shape;1698;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76</a:t>
            </a:fld>
            <a:endParaRPr/>
          </a:p>
        </p:txBody>
      </p:sp>
      <p:pic>
        <p:nvPicPr>
          <p:cNvPr id="1699" name="Google Shape;1699;p114"/>
          <p:cNvPicPr preferRelativeResize="0"/>
          <p:nvPr/>
        </p:nvPicPr>
        <p:blipFill>
          <a:blip r:embed="rId3">
            <a:alphaModFix/>
          </a:blip>
          <a:stretch>
            <a:fillRect/>
          </a:stretch>
        </p:blipFill>
        <p:spPr>
          <a:xfrm>
            <a:off x="1617113" y="1453225"/>
            <a:ext cx="1759414" cy="3078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03"/>
        <p:cNvGrpSpPr/>
        <p:nvPr/>
      </p:nvGrpSpPr>
      <p:grpSpPr>
        <a:xfrm>
          <a:off x="0" y="0"/>
          <a:ext cx="0" cy="0"/>
          <a:chOff x="0" y="0"/>
          <a:chExt cx="0" cy="0"/>
        </a:xfrm>
      </p:grpSpPr>
      <p:sp>
        <p:nvSpPr>
          <p:cNvPr id="1704" name="Google Shape;1704;p115"/>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Head for Expansion &amp; Weighting</a:t>
            </a:r>
            <a:endParaRPr b="1">
              <a:solidFill>
                <a:srgbClr val="611BB8"/>
              </a:solidFill>
            </a:endParaRPr>
          </a:p>
        </p:txBody>
      </p:sp>
      <p:sp>
        <p:nvSpPr>
          <p:cNvPr id="1705" name="Google Shape;1705;p115"/>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1706" name="Google Shape;1706;p115"/>
          <p:cNvGrpSpPr/>
          <p:nvPr/>
        </p:nvGrpSpPr>
        <p:grpSpPr>
          <a:xfrm>
            <a:off x="874213" y="4217637"/>
            <a:ext cx="2025470" cy="195600"/>
            <a:chOff x="538513" y="3050312"/>
            <a:chExt cx="2025470" cy="195600"/>
          </a:xfrm>
        </p:grpSpPr>
        <p:sp>
          <p:nvSpPr>
            <p:cNvPr id="1707" name="Google Shape;1707;p115"/>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708" name="Google Shape;1708;p115"/>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709" name="Google Shape;1709;p115"/>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710" name="Google Shape;1710;p115"/>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711" name="Google Shape;1711;p115"/>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712" name="Google Shape;1712;p115"/>
          <p:cNvSpPr/>
          <p:nvPr/>
        </p:nvSpPr>
        <p:spPr>
          <a:xfrm>
            <a:off x="13318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13" name="Google Shape;1713;p115"/>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14" name="Google Shape;1714;p115"/>
          <p:cNvSpPr/>
          <p:nvPr/>
        </p:nvSpPr>
        <p:spPr>
          <a:xfrm>
            <a:off x="17333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15" name="Google Shape;1715;p115"/>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16" name="Google Shape;1716;p115"/>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17" name="Google Shape;1717;p115"/>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718" name="Google Shape;1718;p115"/>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9" name="Google Shape;1719;p115"/>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20" name="Google Shape;1720;p115"/>
          <p:cNvSpPr/>
          <p:nvPr/>
        </p:nvSpPr>
        <p:spPr>
          <a:xfrm rot="5400000">
            <a:off x="3757225" y="91715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21" name="Google Shape;1721;p115"/>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22" name="Google Shape;1722;p115"/>
          <p:cNvSpPr/>
          <p:nvPr/>
        </p:nvSpPr>
        <p:spPr>
          <a:xfrm rot="5400000">
            <a:off x="3757225" y="1301100"/>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23" name="Google Shape;1723;p115"/>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24" name="Google Shape;1724;p115"/>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25" name="Google Shape;1725;p115"/>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26" name="Google Shape;1726;p115"/>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1727" name="Google Shape;1727;p115"/>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1728" name="Google Shape;1728;p115"/>
          <p:cNvCxnSpPr>
            <a:stCxn id="1712" idx="0"/>
          </p:cNvCxnSpPr>
          <p:nvPr/>
        </p:nvCxnSpPr>
        <p:spPr>
          <a:xfrm rot="-5400000">
            <a:off x="1717750" y="1263813"/>
            <a:ext cx="1500600" cy="2138100"/>
          </a:xfrm>
          <a:prstGeom prst="bentConnector2">
            <a:avLst/>
          </a:prstGeom>
          <a:noFill/>
          <a:ln w="9525" cap="flat" cmpd="sng">
            <a:solidFill>
              <a:schemeClr val="dk2"/>
            </a:solidFill>
            <a:prstDash val="solid"/>
            <a:round/>
            <a:headEnd type="none" w="med" len="med"/>
            <a:tailEnd type="none" w="med" len="med"/>
          </a:ln>
        </p:spPr>
      </p:cxnSp>
      <p:sp>
        <p:nvSpPr>
          <p:cNvPr id="1729" name="Google Shape;1729;p115"/>
          <p:cNvSpPr/>
          <p:nvPr/>
        </p:nvSpPr>
        <p:spPr>
          <a:xfrm>
            <a:off x="1332850" y="1507850"/>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1730" name="Google Shape;1730;p115"/>
          <p:cNvSpPr txBox="1"/>
          <p:nvPr/>
        </p:nvSpPr>
        <p:spPr>
          <a:xfrm>
            <a:off x="3593300" y="1424112"/>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italy</a:t>
            </a:r>
            <a:endParaRPr sz="800">
              <a:solidFill>
                <a:srgbClr val="F0F0F0"/>
              </a:solidFill>
            </a:endParaRPr>
          </a:p>
        </p:txBody>
      </p:sp>
      <p:graphicFrame>
        <p:nvGraphicFramePr>
          <p:cNvPr id="1731" name="Google Shape;1731;p115"/>
          <p:cNvGraphicFramePr/>
          <p:nvPr>
            <p:extLst>
              <p:ext uri="{D42A27DB-BD31-4B8C-83A1-F6EECF244321}">
                <p14:modId xmlns:p14="http://schemas.microsoft.com/office/powerpoint/2010/main" val="102257721"/>
              </p:ext>
            </p:extLst>
          </p:nvPr>
        </p:nvGraphicFramePr>
        <p:xfrm>
          <a:off x="6428325" y="2221125"/>
          <a:ext cx="1660300" cy="2560110"/>
        </p:xfrm>
        <a:graphic>
          <a:graphicData uri="http://schemas.openxmlformats.org/drawingml/2006/table">
            <a:tbl>
              <a:tblPr>
                <a:noFill/>
                <a:tableStyleId>{A134EB8B-E915-435F-AA6A-CB131EBE8F9E}</a:tableStyleId>
              </a:tblPr>
              <a:tblGrid>
                <a:gridCol w="798500">
                  <a:extLst>
                    <a:ext uri="{9D8B030D-6E8A-4147-A177-3AD203B41FA5}">
                      <a16:colId xmlns:a16="http://schemas.microsoft.com/office/drawing/2014/main" val="20000"/>
                    </a:ext>
                  </a:extLst>
                </a:gridCol>
                <a:gridCol w="861800">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padua</a:t>
                      </a:r>
                      <a:endParaRPr sz="1200"/>
                    </a:p>
                  </a:txBody>
                  <a:tcPr marL="91425" marR="91425" marT="91425" marB="91425"/>
                </a:tc>
                <a:tc>
                  <a:txBody>
                    <a:bodyPr/>
                    <a:lstStyle/>
                    <a:p>
                      <a:pPr marL="0" lvl="0" indent="0" algn="l" rtl="0">
                        <a:spcBef>
                          <a:spcPts val="0"/>
                        </a:spcBef>
                        <a:spcAft>
                          <a:spcPts val="0"/>
                        </a:spcAft>
                        <a:buNone/>
                      </a:pPr>
                      <a:r>
                        <a:rPr lang="zh-CN" sz="1200" dirty="0"/>
                        <a:t>5.5</a:t>
                      </a:r>
                      <a:endParaRPr sz="1200" dirty="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r>
                        <a:rPr lang="zh-CN" sz="1200"/>
                        <a:t>italy</a:t>
                      </a:r>
                      <a:endParaRPr sz="1200"/>
                    </a:p>
                  </a:txBody>
                  <a:tcPr marL="91425" marR="91425" marT="91425" marB="91425"/>
                </a:tc>
                <a:tc>
                  <a:txBody>
                    <a:bodyPr/>
                    <a:lstStyle/>
                    <a:p>
                      <a:pPr marL="0" lvl="0" indent="0" algn="l" rtl="0">
                        <a:spcBef>
                          <a:spcPts val="0"/>
                        </a:spcBef>
                        <a:spcAft>
                          <a:spcPts val="0"/>
                        </a:spcAft>
                        <a:buNone/>
                      </a:pPr>
                      <a:r>
                        <a:rPr lang="zh-CN" sz="1200" dirty="0"/>
                        <a:t>3.2</a:t>
                      </a:r>
                      <a:endParaRPr sz="1200" dirty="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3"/>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4"/>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5"/>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6"/>
                  </a:ext>
                </a:extLst>
              </a:tr>
            </a:tbl>
          </a:graphicData>
        </a:graphic>
      </p:graphicFrame>
      <p:sp>
        <p:nvSpPr>
          <p:cNvPr id="1732" name="Google Shape;1732;p115"/>
          <p:cNvSpPr txBox="1"/>
          <p:nvPr/>
        </p:nvSpPr>
        <p:spPr>
          <a:xfrm>
            <a:off x="834775" y="1399250"/>
            <a:ext cx="5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dirty="0">
                <a:solidFill>
                  <a:schemeClr val="dk2"/>
                </a:solidFill>
              </a:rPr>
              <a:t>3.2</a:t>
            </a:r>
            <a:endParaRPr b="1" dirty="0">
              <a:solidFill>
                <a:schemeClr val="dk2"/>
              </a:solidFill>
            </a:endParaRPr>
          </a:p>
        </p:txBody>
      </p:sp>
      <p:sp>
        <p:nvSpPr>
          <p:cNvPr id="1733" name="Google Shape;1733;p115"/>
          <p:cNvSpPr txBox="1"/>
          <p:nvPr/>
        </p:nvSpPr>
        <p:spPr>
          <a:xfrm>
            <a:off x="6296575" y="175017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Sparse Vector</a:t>
            </a:r>
            <a:endParaRPr b="1">
              <a:solidFill>
                <a:schemeClr val="dk2"/>
              </a:solidFill>
            </a:endParaRPr>
          </a:p>
        </p:txBody>
      </p:sp>
      <p:sp>
        <p:nvSpPr>
          <p:cNvPr id="1734" name="Google Shape;1734;p115"/>
          <p:cNvSpPr txBox="1"/>
          <p:nvPr/>
        </p:nvSpPr>
        <p:spPr>
          <a:xfrm rot="-5400000">
            <a:off x="953886" y="2910269"/>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padua</a:t>
            </a:r>
            <a:endParaRPr sz="800">
              <a:solidFill>
                <a:srgbClr val="F0F0F0"/>
              </a:solidFill>
            </a:endParaRPr>
          </a:p>
        </p:txBody>
      </p:sp>
      <p:sp>
        <p:nvSpPr>
          <p:cNvPr id="1735" name="Google Shape;1735;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77</a:t>
            </a:fld>
            <a:endParaRPr/>
          </a:p>
        </p:txBody>
      </p:sp>
      <p:pic>
        <p:nvPicPr>
          <p:cNvPr id="1736" name="Google Shape;1736;p115"/>
          <p:cNvPicPr preferRelativeResize="0"/>
          <p:nvPr/>
        </p:nvPicPr>
        <p:blipFill>
          <a:blip r:embed="rId3">
            <a:alphaModFix/>
          </a:blip>
          <a:stretch>
            <a:fillRect/>
          </a:stretch>
        </p:blipFill>
        <p:spPr>
          <a:xfrm>
            <a:off x="1598300" y="1670813"/>
            <a:ext cx="1660299" cy="23511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pic>
        <p:nvPicPr>
          <p:cNvPr id="1741" name="Google Shape;1741;p116"/>
          <p:cNvPicPr preferRelativeResize="0"/>
          <p:nvPr/>
        </p:nvPicPr>
        <p:blipFill>
          <a:blip r:embed="rId3">
            <a:alphaModFix/>
          </a:blip>
          <a:stretch>
            <a:fillRect/>
          </a:stretch>
        </p:blipFill>
        <p:spPr>
          <a:xfrm>
            <a:off x="1505625" y="1818500"/>
            <a:ext cx="1944676" cy="263024"/>
          </a:xfrm>
          <a:prstGeom prst="rect">
            <a:avLst/>
          </a:prstGeom>
          <a:noFill/>
          <a:ln>
            <a:noFill/>
          </a:ln>
        </p:spPr>
      </p:pic>
      <p:sp>
        <p:nvSpPr>
          <p:cNvPr id="1742" name="Google Shape;1742;p116"/>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Head for Expansion &amp; Weighting</a:t>
            </a:r>
            <a:endParaRPr b="1">
              <a:solidFill>
                <a:srgbClr val="611BB8"/>
              </a:solidFill>
            </a:endParaRPr>
          </a:p>
        </p:txBody>
      </p:sp>
      <p:sp>
        <p:nvSpPr>
          <p:cNvPr id="1743" name="Google Shape;1743;p116"/>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1744" name="Google Shape;1744;p116"/>
          <p:cNvGrpSpPr/>
          <p:nvPr/>
        </p:nvGrpSpPr>
        <p:grpSpPr>
          <a:xfrm>
            <a:off x="874213" y="4217637"/>
            <a:ext cx="2025470" cy="195600"/>
            <a:chOff x="538513" y="3050312"/>
            <a:chExt cx="2025470" cy="195600"/>
          </a:xfrm>
        </p:grpSpPr>
        <p:sp>
          <p:nvSpPr>
            <p:cNvPr id="1745" name="Google Shape;1745;p116"/>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746" name="Google Shape;1746;p116"/>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747" name="Google Shape;1747;p116"/>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748" name="Google Shape;1748;p116"/>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749" name="Google Shape;1749;p116"/>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750" name="Google Shape;1750;p116"/>
          <p:cNvSpPr/>
          <p:nvPr/>
        </p:nvSpPr>
        <p:spPr>
          <a:xfrm>
            <a:off x="13318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51" name="Google Shape;1751;p116"/>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52" name="Google Shape;1752;p116"/>
          <p:cNvSpPr/>
          <p:nvPr/>
        </p:nvSpPr>
        <p:spPr>
          <a:xfrm>
            <a:off x="17333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53" name="Google Shape;1753;p116"/>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54" name="Google Shape;1754;p116"/>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55" name="Google Shape;1755;p116"/>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latin typeface="Courier New"/>
                <a:ea typeface="Courier New"/>
                <a:cs typeface="Courier New"/>
                <a:sym typeface="Courier New"/>
              </a:rPr>
              <a:t>“padua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756" name="Google Shape;1756;p116"/>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116"/>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58" name="Google Shape;1758;p116"/>
          <p:cNvSpPr/>
          <p:nvPr/>
        </p:nvSpPr>
        <p:spPr>
          <a:xfrm rot="5400000">
            <a:off x="3757225" y="91715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59" name="Google Shape;1759;p116"/>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60" name="Google Shape;1760;p116"/>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61" name="Google Shape;1761;p116"/>
          <p:cNvSpPr/>
          <p:nvPr/>
        </p:nvSpPr>
        <p:spPr>
          <a:xfrm rot="5400000">
            <a:off x="3757225" y="1493075"/>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62" name="Google Shape;1762;p116"/>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63" name="Google Shape;1763;p116"/>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64" name="Google Shape;1764;p116"/>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1765" name="Google Shape;1765;p116"/>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1766" name="Google Shape;1766;p116"/>
          <p:cNvCxnSpPr>
            <a:stCxn id="1750" idx="0"/>
          </p:cNvCxnSpPr>
          <p:nvPr/>
        </p:nvCxnSpPr>
        <p:spPr>
          <a:xfrm rot="-5400000">
            <a:off x="1820650" y="1343013"/>
            <a:ext cx="1318500" cy="2161800"/>
          </a:xfrm>
          <a:prstGeom prst="bentConnector2">
            <a:avLst/>
          </a:prstGeom>
          <a:noFill/>
          <a:ln w="9525" cap="flat" cmpd="sng">
            <a:solidFill>
              <a:schemeClr val="dk2"/>
            </a:solidFill>
            <a:prstDash val="solid"/>
            <a:round/>
            <a:headEnd type="none" w="med" len="med"/>
            <a:tailEnd type="none" w="med" len="med"/>
          </a:ln>
        </p:spPr>
      </p:cxnSp>
      <p:sp>
        <p:nvSpPr>
          <p:cNvPr id="1767" name="Google Shape;1767;p116"/>
          <p:cNvSpPr/>
          <p:nvPr/>
        </p:nvSpPr>
        <p:spPr>
          <a:xfrm>
            <a:off x="1332850" y="1660250"/>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1768" name="Google Shape;1768;p116"/>
          <p:cNvSpPr txBox="1"/>
          <p:nvPr/>
        </p:nvSpPr>
        <p:spPr>
          <a:xfrm>
            <a:off x="3571213" y="1616087"/>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french</a:t>
            </a:r>
            <a:endParaRPr sz="800">
              <a:solidFill>
                <a:srgbClr val="F0F0F0"/>
              </a:solidFill>
            </a:endParaRPr>
          </a:p>
        </p:txBody>
      </p:sp>
      <p:graphicFrame>
        <p:nvGraphicFramePr>
          <p:cNvPr id="1769" name="Google Shape;1769;p116"/>
          <p:cNvGraphicFramePr/>
          <p:nvPr>
            <p:extLst>
              <p:ext uri="{D42A27DB-BD31-4B8C-83A1-F6EECF244321}">
                <p14:modId xmlns:p14="http://schemas.microsoft.com/office/powerpoint/2010/main" val="2474366663"/>
              </p:ext>
            </p:extLst>
          </p:nvPr>
        </p:nvGraphicFramePr>
        <p:xfrm>
          <a:off x="6428325" y="2221125"/>
          <a:ext cx="1660300" cy="2560110"/>
        </p:xfrm>
        <a:graphic>
          <a:graphicData uri="http://schemas.openxmlformats.org/drawingml/2006/table">
            <a:tbl>
              <a:tblPr>
                <a:noFill/>
                <a:tableStyleId>{A134EB8B-E915-435F-AA6A-CB131EBE8F9E}</a:tableStyleId>
              </a:tblPr>
              <a:tblGrid>
                <a:gridCol w="798500">
                  <a:extLst>
                    <a:ext uri="{9D8B030D-6E8A-4147-A177-3AD203B41FA5}">
                      <a16:colId xmlns:a16="http://schemas.microsoft.com/office/drawing/2014/main" val="20000"/>
                    </a:ext>
                  </a:extLst>
                </a:gridCol>
                <a:gridCol w="861800">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padua</a:t>
                      </a:r>
                      <a:endParaRPr sz="1200"/>
                    </a:p>
                  </a:txBody>
                  <a:tcPr marL="91425" marR="91425" marT="91425" marB="91425"/>
                </a:tc>
                <a:tc>
                  <a:txBody>
                    <a:bodyPr/>
                    <a:lstStyle/>
                    <a:p>
                      <a:pPr marL="0" lvl="0" indent="0" algn="l" rtl="0">
                        <a:spcBef>
                          <a:spcPts val="0"/>
                        </a:spcBef>
                        <a:spcAft>
                          <a:spcPts val="0"/>
                        </a:spcAft>
                        <a:buNone/>
                      </a:pPr>
                      <a:r>
                        <a:rPr lang="zh-CN" sz="1200" dirty="0"/>
                        <a:t>5.5</a:t>
                      </a:r>
                      <a:endParaRPr sz="1200" dirty="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r>
                        <a:rPr lang="zh-CN" sz="1200"/>
                        <a:t>italy</a:t>
                      </a:r>
                      <a:endParaRPr sz="1200"/>
                    </a:p>
                  </a:txBody>
                  <a:tcPr marL="91425" marR="91425" marT="91425" marB="91425"/>
                </a:tc>
                <a:tc>
                  <a:txBody>
                    <a:bodyPr/>
                    <a:lstStyle/>
                    <a:p>
                      <a:pPr marL="0" lvl="0" indent="0" algn="l" rtl="0">
                        <a:spcBef>
                          <a:spcPts val="0"/>
                        </a:spcBef>
                        <a:spcAft>
                          <a:spcPts val="0"/>
                        </a:spcAft>
                        <a:buNone/>
                      </a:pPr>
                      <a:r>
                        <a:rPr lang="zh-CN" sz="1200" dirty="0"/>
                        <a:t>3.2</a:t>
                      </a:r>
                      <a:endParaRPr sz="1200" dirty="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r>
                        <a:rPr lang="zh-CN" sz="1200"/>
                        <a:t>french</a:t>
                      </a:r>
                      <a:endParaRPr sz="1200"/>
                    </a:p>
                  </a:txBody>
                  <a:tcPr marL="91425" marR="91425" marT="91425" marB="91425"/>
                </a:tc>
                <a:tc>
                  <a:txBody>
                    <a:bodyPr/>
                    <a:lstStyle/>
                    <a:p>
                      <a:pPr marL="0" lvl="0" indent="0" algn="l" rtl="0">
                        <a:spcBef>
                          <a:spcPts val="0"/>
                        </a:spcBef>
                        <a:spcAft>
                          <a:spcPts val="0"/>
                        </a:spcAft>
                        <a:buNone/>
                      </a:pPr>
                      <a:r>
                        <a:rPr lang="zh-CN" sz="1200" dirty="0"/>
                        <a:t>0.0</a:t>
                      </a:r>
                      <a:endParaRPr sz="1200" dirty="0"/>
                    </a:p>
                  </a:txBody>
                  <a:tcPr marL="91425" marR="91425" marT="91425" marB="91425"/>
                </a:tc>
                <a:extLst>
                  <a:ext uri="{0D108BD9-81ED-4DB2-BD59-A6C34878D82A}">
                    <a16:rowId xmlns:a16="http://schemas.microsoft.com/office/drawing/2014/main" val="10003"/>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4"/>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5"/>
                  </a:ext>
                </a:extLst>
              </a:tr>
              <a:tr h="345425">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6"/>
                  </a:ext>
                </a:extLst>
              </a:tr>
            </a:tbl>
          </a:graphicData>
        </a:graphic>
      </p:graphicFrame>
      <p:sp>
        <p:nvSpPr>
          <p:cNvPr id="1770" name="Google Shape;1770;p116"/>
          <p:cNvSpPr txBox="1"/>
          <p:nvPr/>
        </p:nvSpPr>
        <p:spPr>
          <a:xfrm>
            <a:off x="910975" y="1551650"/>
            <a:ext cx="5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dirty="0">
                <a:solidFill>
                  <a:schemeClr val="dk2"/>
                </a:solidFill>
              </a:rPr>
              <a:t>0.0</a:t>
            </a:r>
            <a:endParaRPr b="1" dirty="0">
              <a:solidFill>
                <a:schemeClr val="dk2"/>
              </a:solidFill>
            </a:endParaRPr>
          </a:p>
        </p:txBody>
      </p:sp>
      <p:sp>
        <p:nvSpPr>
          <p:cNvPr id="1771" name="Google Shape;1771;p116"/>
          <p:cNvSpPr txBox="1"/>
          <p:nvPr/>
        </p:nvSpPr>
        <p:spPr>
          <a:xfrm>
            <a:off x="6296575" y="175017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Sparse Vector</a:t>
            </a:r>
            <a:endParaRPr b="1">
              <a:solidFill>
                <a:schemeClr val="dk2"/>
              </a:solidFill>
            </a:endParaRPr>
          </a:p>
        </p:txBody>
      </p:sp>
      <p:sp>
        <p:nvSpPr>
          <p:cNvPr id="1772" name="Google Shape;1772;p116"/>
          <p:cNvSpPr txBox="1"/>
          <p:nvPr/>
        </p:nvSpPr>
        <p:spPr>
          <a:xfrm rot="-5400000">
            <a:off x="953886" y="2910269"/>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padua</a:t>
            </a:r>
            <a:endParaRPr sz="800">
              <a:solidFill>
                <a:srgbClr val="F0F0F0"/>
              </a:solidFill>
            </a:endParaRPr>
          </a:p>
        </p:txBody>
      </p:sp>
      <p:sp>
        <p:nvSpPr>
          <p:cNvPr id="1773" name="Google Shape;1773;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pic>
        <p:nvPicPr>
          <p:cNvPr id="1778" name="Google Shape;1778;p117"/>
          <p:cNvPicPr preferRelativeResize="0"/>
          <p:nvPr/>
        </p:nvPicPr>
        <p:blipFill>
          <a:blip r:embed="rId3">
            <a:alphaModFix/>
          </a:blip>
          <a:stretch>
            <a:fillRect/>
          </a:stretch>
        </p:blipFill>
        <p:spPr>
          <a:xfrm>
            <a:off x="1804173" y="2191626"/>
            <a:ext cx="1700354" cy="307800"/>
          </a:xfrm>
          <a:prstGeom prst="rect">
            <a:avLst/>
          </a:prstGeom>
          <a:noFill/>
          <a:ln>
            <a:noFill/>
          </a:ln>
        </p:spPr>
      </p:pic>
      <p:sp>
        <p:nvSpPr>
          <p:cNvPr id="1779" name="Google Shape;1779;p117"/>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Head for Expansion &amp; Weighting</a:t>
            </a:r>
            <a:endParaRPr b="1">
              <a:solidFill>
                <a:srgbClr val="611BB8"/>
              </a:solidFill>
            </a:endParaRPr>
          </a:p>
        </p:txBody>
      </p:sp>
      <p:sp>
        <p:nvSpPr>
          <p:cNvPr id="1780" name="Google Shape;1780;p117"/>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1781" name="Google Shape;1781;p117"/>
          <p:cNvGrpSpPr/>
          <p:nvPr/>
        </p:nvGrpSpPr>
        <p:grpSpPr>
          <a:xfrm>
            <a:off x="874213" y="4217637"/>
            <a:ext cx="2025470" cy="195600"/>
            <a:chOff x="538513" y="3050312"/>
            <a:chExt cx="2025470" cy="195600"/>
          </a:xfrm>
        </p:grpSpPr>
        <p:sp>
          <p:nvSpPr>
            <p:cNvPr id="1782" name="Google Shape;1782;p117"/>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783" name="Google Shape;1783;p117"/>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784" name="Google Shape;1784;p117"/>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785" name="Google Shape;1785;p117"/>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786" name="Google Shape;1786;p117"/>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787" name="Google Shape;1787;p117"/>
          <p:cNvSpPr/>
          <p:nvPr/>
        </p:nvSpPr>
        <p:spPr>
          <a:xfrm>
            <a:off x="13318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88" name="Google Shape;1788;p117"/>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89" name="Google Shape;1789;p117"/>
          <p:cNvSpPr/>
          <p:nvPr/>
        </p:nvSpPr>
        <p:spPr>
          <a:xfrm>
            <a:off x="17333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90" name="Google Shape;1790;p117"/>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91" name="Google Shape;1791;p117"/>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792" name="Google Shape;1792;p117"/>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793" name="Google Shape;1793;p117"/>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117"/>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5" name="Google Shape;1795;p117"/>
          <p:cNvSpPr/>
          <p:nvPr/>
        </p:nvSpPr>
        <p:spPr>
          <a:xfrm rot="5400000">
            <a:off x="3757225" y="91715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96" name="Google Shape;1796;p117"/>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97" name="Google Shape;1797;p117"/>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98" name="Google Shape;1798;p117"/>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799" name="Google Shape;1799;p117"/>
          <p:cNvSpPr/>
          <p:nvPr/>
        </p:nvSpPr>
        <p:spPr>
          <a:xfrm rot="5400000">
            <a:off x="3757225" y="1877025"/>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00" name="Google Shape;1800;p117"/>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01" name="Google Shape;1801;p117"/>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1802" name="Google Shape;1802;p117"/>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1803" name="Google Shape;1803;p117"/>
          <p:cNvCxnSpPr>
            <a:stCxn id="1789" idx="0"/>
            <a:endCxn id="1799" idx="2"/>
          </p:cNvCxnSpPr>
          <p:nvPr/>
        </p:nvCxnSpPr>
        <p:spPr>
          <a:xfrm rot="-5400000">
            <a:off x="2209400" y="1745163"/>
            <a:ext cx="929100" cy="1746900"/>
          </a:xfrm>
          <a:prstGeom prst="bentConnector2">
            <a:avLst/>
          </a:prstGeom>
          <a:noFill/>
          <a:ln w="9525" cap="flat" cmpd="sng">
            <a:solidFill>
              <a:schemeClr val="dk2"/>
            </a:solidFill>
            <a:prstDash val="solid"/>
            <a:round/>
            <a:headEnd type="none" w="med" len="med"/>
            <a:tailEnd type="none" w="med" len="med"/>
          </a:ln>
        </p:spPr>
      </p:cxnSp>
      <p:sp>
        <p:nvSpPr>
          <p:cNvPr id="1804" name="Google Shape;1804;p117"/>
          <p:cNvSpPr/>
          <p:nvPr/>
        </p:nvSpPr>
        <p:spPr>
          <a:xfrm>
            <a:off x="1709125" y="2071141"/>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graphicFrame>
        <p:nvGraphicFramePr>
          <p:cNvPr id="1805" name="Google Shape;1805;p117"/>
          <p:cNvGraphicFramePr/>
          <p:nvPr>
            <p:extLst>
              <p:ext uri="{D42A27DB-BD31-4B8C-83A1-F6EECF244321}">
                <p14:modId xmlns:p14="http://schemas.microsoft.com/office/powerpoint/2010/main" val="3373440402"/>
              </p:ext>
            </p:extLst>
          </p:nvPr>
        </p:nvGraphicFramePr>
        <p:xfrm>
          <a:off x="6428325" y="2221125"/>
          <a:ext cx="1660300" cy="2560110"/>
        </p:xfrm>
        <a:graphic>
          <a:graphicData uri="http://schemas.openxmlformats.org/drawingml/2006/table">
            <a:tbl>
              <a:tblPr>
                <a:noFill/>
                <a:tableStyleId>{A134EB8B-E915-435F-AA6A-CB131EBE8F9E}</a:tableStyleId>
              </a:tblPr>
              <a:tblGrid>
                <a:gridCol w="798500">
                  <a:extLst>
                    <a:ext uri="{9D8B030D-6E8A-4147-A177-3AD203B41FA5}">
                      <a16:colId xmlns:a16="http://schemas.microsoft.com/office/drawing/2014/main" val="20000"/>
                    </a:ext>
                  </a:extLst>
                </a:gridCol>
                <a:gridCol w="861800">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padua</a:t>
                      </a:r>
                      <a:endParaRPr sz="1200"/>
                    </a:p>
                  </a:txBody>
                  <a:tcPr marL="91425" marR="91425" marT="91425" marB="91425"/>
                </a:tc>
                <a:tc>
                  <a:txBody>
                    <a:bodyPr/>
                    <a:lstStyle/>
                    <a:p>
                      <a:pPr marL="0" lvl="0" indent="0" algn="l" rtl="0">
                        <a:spcBef>
                          <a:spcPts val="0"/>
                        </a:spcBef>
                        <a:spcAft>
                          <a:spcPts val="0"/>
                        </a:spcAft>
                        <a:buNone/>
                      </a:pPr>
                      <a:r>
                        <a:rPr lang="zh-CN" sz="1200" dirty="0"/>
                        <a:t>5.5</a:t>
                      </a:r>
                      <a:endParaRPr sz="1200" dirty="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r>
                        <a:rPr lang="zh-CN" sz="1200"/>
                        <a:t>italy</a:t>
                      </a:r>
                      <a:endParaRPr sz="1200"/>
                    </a:p>
                  </a:txBody>
                  <a:tcPr marL="91425" marR="91425" marT="91425" marB="91425"/>
                </a:tc>
                <a:tc>
                  <a:txBody>
                    <a:bodyPr/>
                    <a:lstStyle/>
                    <a:p>
                      <a:pPr marL="0" lvl="0" indent="0" algn="l" rtl="0">
                        <a:spcBef>
                          <a:spcPts val="0"/>
                        </a:spcBef>
                        <a:spcAft>
                          <a:spcPts val="0"/>
                        </a:spcAft>
                        <a:buNone/>
                      </a:pPr>
                      <a:r>
                        <a:rPr lang="zh-CN" sz="1200" dirty="0"/>
                        <a:t>3.2</a:t>
                      </a:r>
                      <a:endParaRPr sz="1200" dirty="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r>
                        <a:rPr lang="zh-CN" sz="1200"/>
                        <a:t>french</a:t>
                      </a:r>
                      <a:endParaRPr sz="1200"/>
                    </a:p>
                  </a:txBody>
                  <a:tcPr marL="91425" marR="91425" marT="91425" marB="91425"/>
                </a:tc>
                <a:tc>
                  <a:txBody>
                    <a:bodyPr/>
                    <a:lstStyle/>
                    <a:p>
                      <a:pPr marL="0" lvl="0" indent="0" algn="l" rtl="0">
                        <a:spcBef>
                          <a:spcPts val="0"/>
                        </a:spcBef>
                        <a:spcAft>
                          <a:spcPts val="0"/>
                        </a:spcAft>
                        <a:buNone/>
                      </a:pPr>
                      <a:r>
                        <a:rPr lang="zh-CN" sz="1200" dirty="0"/>
                        <a:t>0.0</a:t>
                      </a:r>
                      <a:endParaRPr sz="1200" dirty="0"/>
                    </a:p>
                  </a:txBody>
                  <a:tcPr marL="91425" marR="91425" marT="91425" marB="91425"/>
                </a:tc>
                <a:extLst>
                  <a:ext uri="{0D108BD9-81ED-4DB2-BD59-A6C34878D82A}">
                    <a16:rowId xmlns:a16="http://schemas.microsoft.com/office/drawing/2014/main" val="10003"/>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dirty="0"/>
                        <a:t>0.0</a:t>
                      </a:r>
                      <a:endParaRPr sz="1200" dirty="0"/>
                    </a:p>
                  </a:txBody>
                  <a:tcPr marL="91425" marR="91425" marT="91425" marB="91425"/>
                </a:tc>
                <a:extLst>
                  <a:ext uri="{0D108BD9-81ED-4DB2-BD59-A6C34878D82A}">
                    <a16:rowId xmlns:a16="http://schemas.microsoft.com/office/drawing/2014/main" val="10004"/>
                  </a:ext>
                </a:extLst>
              </a:tr>
              <a:tr h="345425">
                <a:tc>
                  <a:txBody>
                    <a:bodyPr/>
                    <a:lstStyle/>
                    <a:p>
                      <a:pPr marL="0" lvl="0" indent="0" algn="l" rtl="0">
                        <a:spcBef>
                          <a:spcPts val="0"/>
                        </a:spcBef>
                        <a:spcAft>
                          <a:spcPts val="0"/>
                        </a:spcAft>
                        <a:buNone/>
                      </a:pPr>
                      <a:r>
                        <a:rPr lang="zh-CN" sz="1200"/>
                        <a:t>bigoli</a:t>
                      </a:r>
                      <a:endParaRPr sz="1200"/>
                    </a:p>
                  </a:txBody>
                  <a:tcPr marL="91425" marR="91425" marT="91425" marB="91425"/>
                </a:tc>
                <a:tc>
                  <a:txBody>
                    <a:bodyPr/>
                    <a:lstStyle/>
                    <a:p>
                      <a:pPr marL="0" lvl="0" indent="0" algn="l" rtl="0">
                        <a:spcBef>
                          <a:spcPts val="0"/>
                        </a:spcBef>
                        <a:spcAft>
                          <a:spcPts val="0"/>
                        </a:spcAft>
                        <a:buNone/>
                      </a:pPr>
                      <a:r>
                        <a:rPr lang="zh-CN" sz="1200" dirty="0"/>
                        <a:t>4.1</a:t>
                      </a:r>
                      <a:endParaRPr sz="1200" dirty="0"/>
                    </a:p>
                  </a:txBody>
                  <a:tcPr marL="91425" marR="91425" marT="91425" marB="91425"/>
                </a:tc>
                <a:extLst>
                  <a:ext uri="{0D108BD9-81ED-4DB2-BD59-A6C34878D82A}">
                    <a16:rowId xmlns:a16="http://schemas.microsoft.com/office/drawing/2014/main" val="10005"/>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a:t>
                      </a:r>
                      <a:endParaRPr sz="1200"/>
                    </a:p>
                  </a:txBody>
                  <a:tcPr marL="91425" marR="91425" marT="91425" marB="91425"/>
                </a:tc>
                <a:extLst>
                  <a:ext uri="{0D108BD9-81ED-4DB2-BD59-A6C34878D82A}">
                    <a16:rowId xmlns:a16="http://schemas.microsoft.com/office/drawing/2014/main" val="10006"/>
                  </a:ext>
                </a:extLst>
              </a:tr>
            </a:tbl>
          </a:graphicData>
        </a:graphic>
      </p:graphicFrame>
      <p:sp>
        <p:nvSpPr>
          <p:cNvPr id="1806" name="Google Shape;1806;p117"/>
          <p:cNvSpPr txBox="1"/>
          <p:nvPr/>
        </p:nvSpPr>
        <p:spPr>
          <a:xfrm>
            <a:off x="1331798" y="1967523"/>
            <a:ext cx="5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dirty="0">
                <a:solidFill>
                  <a:schemeClr val="dk2"/>
                </a:solidFill>
              </a:rPr>
              <a:t>4.1</a:t>
            </a:r>
            <a:endParaRPr b="1" dirty="0">
              <a:solidFill>
                <a:schemeClr val="dk2"/>
              </a:solidFill>
            </a:endParaRPr>
          </a:p>
        </p:txBody>
      </p:sp>
      <p:sp>
        <p:nvSpPr>
          <p:cNvPr id="1807" name="Google Shape;1807;p117"/>
          <p:cNvSpPr txBox="1"/>
          <p:nvPr/>
        </p:nvSpPr>
        <p:spPr>
          <a:xfrm>
            <a:off x="6296575" y="175017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Sparse Vector</a:t>
            </a:r>
            <a:endParaRPr b="1">
              <a:solidFill>
                <a:schemeClr val="dk2"/>
              </a:solidFill>
            </a:endParaRPr>
          </a:p>
        </p:txBody>
      </p:sp>
      <p:sp>
        <p:nvSpPr>
          <p:cNvPr id="1808" name="Google Shape;1808;p117"/>
          <p:cNvSpPr txBox="1"/>
          <p:nvPr/>
        </p:nvSpPr>
        <p:spPr>
          <a:xfrm rot="-5400000">
            <a:off x="1358625" y="2926095"/>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best</a:t>
            </a:r>
            <a:endParaRPr sz="800">
              <a:solidFill>
                <a:srgbClr val="F0F0F0"/>
              </a:solidFill>
            </a:endParaRPr>
          </a:p>
        </p:txBody>
      </p:sp>
      <p:sp>
        <p:nvSpPr>
          <p:cNvPr id="1809" name="Google Shape;1809;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79</a:t>
            </a:fld>
            <a:endParaRPr/>
          </a:p>
        </p:txBody>
      </p:sp>
      <p:sp>
        <p:nvSpPr>
          <p:cNvPr id="1810" name="Google Shape;1810;p117"/>
          <p:cNvSpPr txBox="1"/>
          <p:nvPr/>
        </p:nvSpPr>
        <p:spPr>
          <a:xfrm>
            <a:off x="3547400" y="2000037"/>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bigoli</a:t>
            </a:r>
            <a:endParaRPr sz="800">
              <a:solidFill>
                <a:srgbClr val="F0F0F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4"/>
          <p:cNvSpPr txBox="1"/>
          <p:nvPr/>
        </p:nvSpPr>
        <p:spPr>
          <a:xfrm>
            <a:off x="2541500" y="3771325"/>
            <a:ext cx="38652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000000"/>
                </a:solidFill>
                <a:latin typeface="Arial"/>
                <a:ea typeface="Arial"/>
                <a:cs typeface="Arial"/>
                <a:sym typeface="Arial"/>
              </a:rPr>
              <a:t>Learned Sparse</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CN" sz="1200" b="0" i="0" u="none" strike="noStrike" cap="none">
                <a:solidFill>
                  <a:srgbClr val="000000"/>
                </a:solidFill>
                <a:latin typeface="Arial"/>
                <a:ea typeface="Arial"/>
                <a:cs typeface="Arial"/>
                <a:sym typeface="Arial"/>
              </a:rPr>
              <a:t>Encode Q&amp;D into </a:t>
            </a:r>
            <a:r>
              <a:rPr lang="zh-CN" sz="1200" b="1" i="0" u="none" strike="noStrike" cap="none">
                <a:solidFill>
                  <a:srgbClr val="000000"/>
                </a:solidFill>
                <a:latin typeface="Arial"/>
                <a:ea typeface="Arial"/>
                <a:cs typeface="Arial"/>
                <a:sym typeface="Arial"/>
              </a:rPr>
              <a:t>sparse</a:t>
            </a:r>
            <a:r>
              <a:rPr lang="zh-CN" sz="1200" b="1"/>
              <a:t> </a:t>
            </a:r>
            <a:r>
              <a:rPr lang="zh-CN" sz="1200" b="1" i="0" u="none" strike="noStrike" cap="none">
                <a:solidFill>
                  <a:srgbClr val="000000"/>
                </a:solidFill>
              </a:rPr>
              <a:t>vectors</a:t>
            </a:r>
            <a:r>
              <a:rPr lang="zh-CN" sz="1200" b="0" i="0" u="none" strike="noStrike" cap="none">
                <a:solidFill>
                  <a:srgbClr val="000000"/>
                </a:solidFill>
                <a:latin typeface="Arial"/>
                <a:ea typeface="Arial"/>
                <a:cs typeface="Arial"/>
                <a:sym typeface="Arial"/>
              </a:rPr>
              <a:t>,</a:t>
            </a:r>
            <a:br>
              <a:rPr lang="zh-CN" sz="1200" b="0" i="0" u="none" strike="noStrike" cap="none">
                <a:solidFill>
                  <a:srgbClr val="000000"/>
                </a:solidFill>
                <a:latin typeface="Arial"/>
                <a:ea typeface="Arial"/>
                <a:cs typeface="Arial"/>
                <a:sym typeface="Arial"/>
              </a:rPr>
            </a:br>
            <a:r>
              <a:rPr lang="zh-CN" sz="1200" b="0" i="0" u="none" strike="noStrike" cap="none">
                <a:solidFill>
                  <a:srgbClr val="000000"/>
                </a:solidFill>
                <a:latin typeface="Arial"/>
                <a:ea typeface="Arial"/>
                <a:cs typeface="Arial"/>
                <a:sym typeface="Arial"/>
              </a:rPr>
              <a:t>score as vector similarity</a:t>
            </a:r>
            <a:endParaRPr sz="1200" b="0" i="0" u="none" strike="noStrike" cap="none">
              <a:solidFill>
                <a:srgbClr val="000000"/>
              </a:solidFill>
              <a:latin typeface="Arial"/>
              <a:ea typeface="Arial"/>
              <a:cs typeface="Arial"/>
              <a:sym typeface="Arial"/>
            </a:endParaRPr>
          </a:p>
        </p:txBody>
      </p:sp>
      <p:sp>
        <p:nvSpPr>
          <p:cNvPr id="269" name="Google Shape;269;p44"/>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fontScale="90000"/>
          </a:bodyPr>
          <a:lstStyle/>
          <a:p>
            <a:pPr marL="0" lvl="0" indent="0" algn="l" rtl="0">
              <a:spcBef>
                <a:spcPts val="0"/>
              </a:spcBef>
              <a:spcAft>
                <a:spcPts val="0"/>
              </a:spcAft>
              <a:buSzPct val="111111"/>
              <a:buNone/>
            </a:pPr>
            <a:r>
              <a:rPr lang="zh-CN">
                <a:solidFill>
                  <a:schemeClr val="dk1"/>
                </a:solidFill>
              </a:rPr>
              <a:t>Relevance Model Paradigms (Scoring Perspective)</a:t>
            </a:r>
            <a:endParaRPr>
              <a:solidFill>
                <a:schemeClr val="dk1"/>
              </a:solidFill>
            </a:endParaRPr>
          </a:p>
        </p:txBody>
      </p:sp>
      <p:sp>
        <p:nvSpPr>
          <p:cNvPr id="270" name="Google Shape;270;p44"/>
          <p:cNvSpPr/>
          <p:nvPr/>
        </p:nvSpPr>
        <p:spPr>
          <a:xfrm>
            <a:off x="3005113" y="276885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271" name="Google Shape;271;p44"/>
          <p:cNvSpPr txBox="1"/>
          <p:nvPr/>
        </p:nvSpPr>
        <p:spPr>
          <a:xfrm>
            <a:off x="3005113" y="337112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Query</a:t>
            </a:r>
            <a:endParaRPr sz="1400" b="0" i="0" u="none" strike="noStrike" cap="none">
              <a:solidFill>
                <a:srgbClr val="000000"/>
              </a:solidFill>
              <a:latin typeface="Arial"/>
              <a:ea typeface="Arial"/>
              <a:cs typeface="Arial"/>
              <a:sym typeface="Arial"/>
            </a:endParaRPr>
          </a:p>
        </p:txBody>
      </p:sp>
      <p:sp>
        <p:nvSpPr>
          <p:cNvPr id="272" name="Google Shape;272;p44"/>
          <p:cNvSpPr/>
          <p:nvPr/>
        </p:nvSpPr>
        <p:spPr>
          <a:xfrm>
            <a:off x="3005113" y="2322275"/>
            <a:ext cx="1385700" cy="1803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sparse vector</a:t>
            </a:r>
            <a:endParaRPr sz="1100" b="0" i="0" u="none" strike="noStrike" cap="none">
              <a:solidFill>
                <a:schemeClr val="lt1"/>
              </a:solidFill>
              <a:latin typeface="Arial"/>
              <a:ea typeface="Arial"/>
              <a:cs typeface="Arial"/>
              <a:sym typeface="Arial"/>
            </a:endParaRPr>
          </a:p>
        </p:txBody>
      </p:sp>
      <p:cxnSp>
        <p:nvCxnSpPr>
          <p:cNvPr id="273" name="Google Shape;273;p44"/>
          <p:cNvCxnSpPr/>
          <p:nvPr/>
        </p:nvCxnSpPr>
        <p:spPr>
          <a:xfrm rot="10800000">
            <a:off x="3697963" y="321782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74" name="Google Shape;274;p44"/>
          <p:cNvCxnSpPr/>
          <p:nvPr/>
        </p:nvCxnSpPr>
        <p:spPr>
          <a:xfrm rot="10800000">
            <a:off x="3697963" y="25025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75" name="Google Shape;275;p44"/>
          <p:cNvCxnSpPr>
            <a:endCxn id="276" idx="3"/>
          </p:cNvCxnSpPr>
          <p:nvPr/>
        </p:nvCxnSpPr>
        <p:spPr>
          <a:xfrm rot="10800000" flipH="1">
            <a:off x="3697842" y="1929296"/>
            <a:ext cx="712500" cy="363600"/>
          </a:xfrm>
          <a:prstGeom prst="straightConnector1">
            <a:avLst/>
          </a:prstGeom>
          <a:noFill/>
          <a:ln w="19050" cap="flat" cmpd="sng">
            <a:solidFill>
              <a:schemeClr val="dk2"/>
            </a:solidFill>
            <a:prstDash val="solid"/>
            <a:round/>
            <a:headEnd type="none" w="sm" len="sm"/>
            <a:tailEnd type="triangle" w="med" len="med"/>
          </a:ln>
        </p:spPr>
      </p:cxnSp>
      <p:sp>
        <p:nvSpPr>
          <p:cNvPr id="277" name="Google Shape;277;p44"/>
          <p:cNvSpPr txBox="1"/>
          <p:nvPr/>
        </p:nvSpPr>
        <p:spPr>
          <a:xfrm>
            <a:off x="3781238" y="1449363"/>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(score)</a:t>
            </a:r>
            <a:endParaRPr sz="1400" b="0" i="0" u="none" strike="noStrike" cap="none">
              <a:solidFill>
                <a:srgbClr val="000000"/>
              </a:solidFill>
              <a:latin typeface="Arial"/>
              <a:ea typeface="Arial"/>
              <a:cs typeface="Arial"/>
              <a:sym typeface="Arial"/>
            </a:endParaRPr>
          </a:p>
        </p:txBody>
      </p:sp>
      <p:sp>
        <p:nvSpPr>
          <p:cNvPr id="278" name="Google Shape;278;p44"/>
          <p:cNvSpPr/>
          <p:nvPr/>
        </p:nvSpPr>
        <p:spPr>
          <a:xfrm>
            <a:off x="4550988" y="2768850"/>
            <a:ext cx="1385700" cy="411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Model</a:t>
            </a:r>
            <a:endParaRPr sz="1400" b="0" i="0" u="none" strike="noStrike" cap="none">
              <a:solidFill>
                <a:srgbClr val="000000"/>
              </a:solidFill>
              <a:latin typeface="Arial"/>
              <a:ea typeface="Arial"/>
              <a:cs typeface="Arial"/>
              <a:sym typeface="Arial"/>
            </a:endParaRPr>
          </a:p>
        </p:txBody>
      </p:sp>
      <p:sp>
        <p:nvSpPr>
          <p:cNvPr id="279" name="Google Shape;279;p44"/>
          <p:cNvSpPr txBox="1"/>
          <p:nvPr/>
        </p:nvSpPr>
        <p:spPr>
          <a:xfrm>
            <a:off x="4550988" y="3371125"/>
            <a:ext cx="1385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Doc.</a:t>
            </a:r>
            <a:endParaRPr sz="1400" b="0" i="0" u="none" strike="noStrike" cap="none">
              <a:solidFill>
                <a:srgbClr val="000000"/>
              </a:solidFill>
              <a:latin typeface="Arial"/>
              <a:ea typeface="Arial"/>
              <a:cs typeface="Arial"/>
              <a:sym typeface="Arial"/>
            </a:endParaRPr>
          </a:p>
        </p:txBody>
      </p:sp>
      <p:sp>
        <p:nvSpPr>
          <p:cNvPr id="280" name="Google Shape;280;p44"/>
          <p:cNvSpPr/>
          <p:nvPr/>
        </p:nvSpPr>
        <p:spPr>
          <a:xfrm>
            <a:off x="4550988" y="2322275"/>
            <a:ext cx="1385700" cy="1803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zh-CN" sz="1100" b="0" i="0" u="none" strike="noStrike" cap="none">
                <a:solidFill>
                  <a:schemeClr val="lt1"/>
                </a:solidFill>
                <a:latin typeface="Arial"/>
                <a:ea typeface="Arial"/>
                <a:cs typeface="Arial"/>
                <a:sym typeface="Arial"/>
              </a:rPr>
              <a:t>sparse vector</a:t>
            </a:r>
            <a:endParaRPr sz="1100" b="0" i="0" u="none" strike="noStrike" cap="none">
              <a:solidFill>
                <a:schemeClr val="lt1"/>
              </a:solidFill>
              <a:latin typeface="Arial"/>
              <a:ea typeface="Arial"/>
              <a:cs typeface="Arial"/>
              <a:sym typeface="Arial"/>
            </a:endParaRPr>
          </a:p>
        </p:txBody>
      </p:sp>
      <p:cxnSp>
        <p:nvCxnSpPr>
          <p:cNvPr id="281" name="Google Shape;281;p44"/>
          <p:cNvCxnSpPr/>
          <p:nvPr/>
        </p:nvCxnSpPr>
        <p:spPr>
          <a:xfrm rot="10800000">
            <a:off x="5243838" y="321782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82" name="Google Shape;282;p44"/>
          <p:cNvCxnSpPr/>
          <p:nvPr/>
        </p:nvCxnSpPr>
        <p:spPr>
          <a:xfrm rot="10800000">
            <a:off x="5243838" y="2502575"/>
            <a:ext cx="0" cy="255900"/>
          </a:xfrm>
          <a:prstGeom prst="straightConnector1">
            <a:avLst/>
          </a:prstGeom>
          <a:noFill/>
          <a:ln w="19050" cap="flat" cmpd="sng">
            <a:solidFill>
              <a:schemeClr val="dk2"/>
            </a:solidFill>
            <a:prstDash val="solid"/>
            <a:round/>
            <a:headEnd type="none" w="sm" len="sm"/>
            <a:tailEnd type="triangle" w="med" len="med"/>
          </a:ln>
        </p:spPr>
      </p:cxnSp>
      <p:cxnSp>
        <p:nvCxnSpPr>
          <p:cNvPr id="283" name="Google Shape;283;p44"/>
          <p:cNvCxnSpPr>
            <a:endCxn id="276" idx="5"/>
          </p:cNvCxnSpPr>
          <p:nvPr/>
        </p:nvCxnSpPr>
        <p:spPr>
          <a:xfrm rot="10800000">
            <a:off x="4537834" y="1929296"/>
            <a:ext cx="705900" cy="363900"/>
          </a:xfrm>
          <a:prstGeom prst="straightConnector1">
            <a:avLst/>
          </a:prstGeom>
          <a:noFill/>
          <a:ln w="19050" cap="flat" cmpd="sng">
            <a:solidFill>
              <a:schemeClr val="dk2"/>
            </a:solidFill>
            <a:prstDash val="solid"/>
            <a:round/>
            <a:headEnd type="none" w="sm" len="sm"/>
            <a:tailEnd type="triangle" w="med" len="med"/>
          </a:ln>
        </p:spPr>
      </p:cxnSp>
      <p:sp>
        <p:nvSpPr>
          <p:cNvPr id="276" name="Google Shape;276;p44"/>
          <p:cNvSpPr/>
          <p:nvPr/>
        </p:nvSpPr>
        <p:spPr>
          <a:xfrm>
            <a:off x="4383938" y="1775400"/>
            <a:ext cx="180300" cy="180300"/>
          </a:xfrm>
          <a:prstGeom prst="flowChartSummingJunct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pic>
        <p:nvPicPr>
          <p:cNvPr id="1815" name="Google Shape;1815;p118"/>
          <p:cNvPicPr preferRelativeResize="0"/>
          <p:nvPr/>
        </p:nvPicPr>
        <p:blipFill>
          <a:blip r:embed="rId3">
            <a:alphaModFix/>
          </a:blip>
          <a:stretch>
            <a:fillRect/>
          </a:stretch>
        </p:blipFill>
        <p:spPr>
          <a:xfrm>
            <a:off x="1804173" y="2191626"/>
            <a:ext cx="1700354" cy="307800"/>
          </a:xfrm>
          <a:prstGeom prst="rect">
            <a:avLst/>
          </a:prstGeom>
          <a:noFill/>
          <a:ln>
            <a:noFill/>
          </a:ln>
        </p:spPr>
      </p:pic>
      <p:sp>
        <p:nvSpPr>
          <p:cNvPr id="1816" name="Google Shape;1816;p118"/>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Head for Expansion &amp; Weighting</a:t>
            </a:r>
            <a:endParaRPr b="1">
              <a:solidFill>
                <a:srgbClr val="611BB8"/>
              </a:solidFill>
            </a:endParaRPr>
          </a:p>
        </p:txBody>
      </p:sp>
      <p:sp>
        <p:nvSpPr>
          <p:cNvPr id="1817" name="Google Shape;1817;p118"/>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grpSp>
        <p:nvGrpSpPr>
          <p:cNvPr id="1818" name="Google Shape;1818;p118"/>
          <p:cNvGrpSpPr/>
          <p:nvPr/>
        </p:nvGrpSpPr>
        <p:grpSpPr>
          <a:xfrm>
            <a:off x="874213" y="4217637"/>
            <a:ext cx="2025470" cy="195600"/>
            <a:chOff x="538513" y="3050312"/>
            <a:chExt cx="2025470" cy="195600"/>
          </a:xfrm>
        </p:grpSpPr>
        <p:sp>
          <p:nvSpPr>
            <p:cNvPr id="1819" name="Google Shape;1819;p118"/>
            <p:cNvSpPr/>
            <p:nvPr/>
          </p:nvSpPr>
          <p:spPr>
            <a:xfrm>
              <a:off x="919705"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padua</a:t>
              </a:r>
              <a:endParaRPr sz="800" i="0" u="none" strike="noStrike" cap="none">
                <a:solidFill>
                  <a:srgbClr val="000000"/>
                </a:solidFill>
              </a:endParaRPr>
            </a:p>
          </p:txBody>
        </p:sp>
        <p:sp>
          <p:nvSpPr>
            <p:cNvPr id="1820" name="Google Shape;1820;p118"/>
            <p:cNvSpPr/>
            <p:nvPr/>
          </p:nvSpPr>
          <p:spPr>
            <a:xfrm>
              <a:off x="1300898"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best</a:t>
              </a:r>
              <a:endParaRPr sz="800" i="0" u="none" strike="noStrike" cap="none">
                <a:solidFill>
                  <a:srgbClr val="000000"/>
                </a:solidFill>
                <a:latin typeface="Arial"/>
                <a:ea typeface="Arial"/>
                <a:cs typeface="Arial"/>
                <a:sym typeface="Arial"/>
              </a:endParaRPr>
            </a:p>
          </p:txBody>
        </p:sp>
        <p:sp>
          <p:nvSpPr>
            <p:cNvPr id="1821" name="Google Shape;1821;p118"/>
            <p:cNvSpPr/>
            <p:nvPr/>
          </p:nvSpPr>
          <p:spPr>
            <a:xfrm>
              <a:off x="1682090" y="3050312"/>
              <a:ext cx="440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a:t>dishes</a:t>
              </a:r>
              <a:endParaRPr sz="800" i="0" u="none" strike="noStrike" cap="none">
                <a:solidFill>
                  <a:srgbClr val="000000"/>
                </a:solidFill>
                <a:latin typeface="Arial"/>
                <a:ea typeface="Arial"/>
                <a:cs typeface="Arial"/>
                <a:sym typeface="Arial"/>
              </a:endParaRPr>
            </a:p>
          </p:txBody>
        </p:sp>
        <p:sp>
          <p:nvSpPr>
            <p:cNvPr id="1822" name="Google Shape;1822;p118"/>
            <p:cNvSpPr/>
            <p:nvPr/>
          </p:nvSpPr>
          <p:spPr>
            <a:xfrm>
              <a:off x="538513" y="3050312"/>
              <a:ext cx="326400" cy="195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zh-CN" sz="800" i="0" u="none" strike="noStrike" cap="none">
                  <a:solidFill>
                    <a:srgbClr val="7F7F7F"/>
                  </a:solidFill>
                  <a:latin typeface="Arial"/>
                  <a:ea typeface="Arial"/>
                  <a:cs typeface="Arial"/>
                  <a:sym typeface="Arial"/>
                </a:rPr>
                <a:t>[CLS]</a:t>
              </a:r>
              <a:endParaRPr sz="800" i="0" u="none" strike="noStrike" cap="none">
                <a:solidFill>
                  <a:srgbClr val="7F7F7F"/>
                </a:solidFill>
                <a:latin typeface="Arial"/>
                <a:ea typeface="Arial"/>
                <a:cs typeface="Arial"/>
                <a:sym typeface="Arial"/>
              </a:endParaRPr>
            </a:p>
          </p:txBody>
        </p:sp>
        <p:sp>
          <p:nvSpPr>
            <p:cNvPr id="1823" name="Google Shape;1823;p118"/>
            <p:cNvSpPr/>
            <p:nvPr/>
          </p:nvSpPr>
          <p:spPr>
            <a:xfrm>
              <a:off x="2177283" y="3050312"/>
              <a:ext cx="386700" cy="186600"/>
            </a:xfrm>
            <a:prstGeom prst="roundRect">
              <a:avLst>
                <a:gd name="adj" fmla="val 16667"/>
              </a:avLst>
            </a:prstGeom>
            <a:solidFill>
              <a:srgbClr val="FFFFFF"/>
            </a:solidFill>
            <a:ln w="19050" cap="flat" cmpd="sng">
              <a:solidFill>
                <a:schemeClr val="dk2"/>
              </a:solidFill>
              <a:prstDash val="solid"/>
              <a:round/>
              <a:headEnd type="none" w="sm" len="sm"/>
              <a:tailEnd type="none" w="sm" len="sm"/>
            </a:ln>
            <a:effectLst>
              <a:outerShdw blurRad="50800" dist="38100" dir="2700000" algn="tl" rotWithShape="0">
                <a:srgbClr val="000000">
                  <a:alpha val="2078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CN" sz="800" i="0" u="none" strike="noStrike" cap="none">
                  <a:solidFill>
                    <a:srgbClr val="7F7F7F"/>
                  </a:solidFill>
                  <a:latin typeface="Arial"/>
                  <a:ea typeface="Arial"/>
                  <a:cs typeface="Arial"/>
                  <a:sym typeface="Arial"/>
                </a:rPr>
                <a:t>[SEP]</a:t>
              </a:r>
              <a:endParaRPr sz="800" i="0" u="none" strike="noStrike" cap="none">
                <a:solidFill>
                  <a:srgbClr val="7F7F7F"/>
                </a:solidFill>
                <a:latin typeface="Arial"/>
                <a:ea typeface="Arial"/>
                <a:cs typeface="Arial"/>
                <a:sym typeface="Arial"/>
              </a:endParaRPr>
            </a:p>
          </p:txBody>
        </p:sp>
      </p:grpSp>
      <p:sp>
        <p:nvSpPr>
          <p:cNvPr id="1824" name="Google Shape;1824;p118"/>
          <p:cNvSpPr/>
          <p:nvPr/>
        </p:nvSpPr>
        <p:spPr>
          <a:xfrm>
            <a:off x="13318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25" name="Google Shape;1825;p118"/>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26" name="Google Shape;1826;p118"/>
          <p:cNvSpPr/>
          <p:nvPr/>
        </p:nvSpPr>
        <p:spPr>
          <a:xfrm>
            <a:off x="17333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27" name="Google Shape;1827;p118"/>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28" name="Google Shape;1828;p118"/>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29" name="Google Shape;1829;p118"/>
          <p:cNvSpPr txBox="1"/>
          <p:nvPr/>
        </p:nvSpPr>
        <p:spPr>
          <a:xfrm>
            <a:off x="769525" y="4413235"/>
            <a:ext cx="2286900" cy="430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CN" sz="1200">
                <a:solidFill>
                  <a:srgbClr val="000000"/>
                </a:solidFill>
                <a:latin typeface="Courier New"/>
                <a:ea typeface="Courier New"/>
                <a:cs typeface="Courier New"/>
                <a:sym typeface="Courier New"/>
              </a:rPr>
              <a:t>“</a:t>
            </a:r>
            <a:r>
              <a:rPr lang="zh-CN" sz="1200">
                <a:solidFill>
                  <a:schemeClr val="dk1"/>
                </a:solidFill>
                <a:latin typeface="Courier New"/>
                <a:ea typeface="Courier New"/>
                <a:cs typeface="Courier New"/>
                <a:sym typeface="Courier New"/>
              </a:rPr>
              <a:t>padua</a:t>
            </a:r>
            <a:r>
              <a:rPr lang="zh-CN" sz="1200">
                <a:latin typeface="Courier New"/>
                <a:ea typeface="Courier New"/>
                <a:cs typeface="Courier New"/>
                <a:sym typeface="Courier New"/>
              </a:rPr>
              <a:t> best dishes</a:t>
            </a:r>
            <a:r>
              <a:rPr lang="zh-CN" sz="1200" i="0" u="none" strike="noStrike" cap="none">
                <a:solidFill>
                  <a:srgbClr val="000000"/>
                </a:solidFill>
                <a:latin typeface="Courier New"/>
                <a:ea typeface="Courier New"/>
                <a:cs typeface="Courier New"/>
                <a:sym typeface="Courier New"/>
              </a:rPr>
              <a:t>”</a:t>
            </a:r>
            <a:endParaRPr sz="1200" i="0" u="none" strike="noStrike" cap="none">
              <a:solidFill>
                <a:srgbClr val="000000"/>
              </a:solidFill>
              <a:latin typeface="Courier New"/>
              <a:ea typeface="Courier New"/>
              <a:cs typeface="Courier New"/>
              <a:sym typeface="Courier New"/>
            </a:endParaRPr>
          </a:p>
        </p:txBody>
      </p:sp>
      <p:sp>
        <p:nvSpPr>
          <p:cNvPr id="1830" name="Google Shape;1830;p118"/>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118"/>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2" name="Google Shape;1832;p118"/>
          <p:cNvSpPr/>
          <p:nvPr/>
        </p:nvSpPr>
        <p:spPr>
          <a:xfrm rot="5400000">
            <a:off x="3757225" y="91715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33" name="Google Shape;1833;p118"/>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34" name="Google Shape;1834;p118"/>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35" name="Google Shape;1835;p118"/>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36" name="Google Shape;1836;p118"/>
          <p:cNvSpPr/>
          <p:nvPr/>
        </p:nvSpPr>
        <p:spPr>
          <a:xfrm rot="5400000">
            <a:off x="3757225" y="1877025"/>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37" name="Google Shape;1837;p118"/>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38" name="Google Shape;1838;p118"/>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1839" name="Google Shape;1839;p118"/>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1840" name="Google Shape;1840;p118"/>
          <p:cNvCxnSpPr>
            <a:stCxn id="1826" idx="0"/>
            <a:endCxn id="1836" idx="2"/>
          </p:cNvCxnSpPr>
          <p:nvPr/>
        </p:nvCxnSpPr>
        <p:spPr>
          <a:xfrm rot="-5400000">
            <a:off x="2209400" y="1745163"/>
            <a:ext cx="929100" cy="1746900"/>
          </a:xfrm>
          <a:prstGeom prst="bentConnector2">
            <a:avLst/>
          </a:prstGeom>
          <a:noFill/>
          <a:ln w="9525" cap="flat" cmpd="sng">
            <a:solidFill>
              <a:schemeClr val="dk2"/>
            </a:solidFill>
            <a:prstDash val="solid"/>
            <a:round/>
            <a:headEnd type="none" w="med" len="med"/>
            <a:tailEnd type="none" w="med" len="med"/>
          </a:ln>
        </p:spPr>
      </p:cxnSp>
      <p:sp>
        <p:nvSpPr>
          <p:cNvPr id="1841" name="Google Shape;1841;p118"/>
          <p:cNvSpPr/>
          <p:nvPr/>
        </p:nvSpPr>
        <p:spPr>
          <a:xfrm>
            <a:off x="1709125" y="2071141"/>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graphicFrame>
        <p:nvGraphicFramePr>
          <p:cNvPr id="1842" name="Google Shape;1842;p118"/>
          <p:cNvGraphicFramePr/>
          <p:nvPr>
            <p:extLst>
              <p:ext uri="{D42A27DB-BD31-4B8C-83A1-F6EECF244321}">
                <p14:modId xmlns:p14="http://schemas.microsoft.com/office/powerpoint/2010/main" val="3191313890"/>
              </p:ext>
            </p:extLst>
          </p:nvPr>
        </p:nvGraphicFramePr>
        <p:xfrm>
          <a:off x="6428325" y="2221125"/>
          <a:ext cx="1660300" cy="2560110"/>
        </p:xfrm>
        <a:graphic>
          <a:graphicData uri="http://schemas.openxmlformats.org/drawingml/2006/table">
            <a:tbl>
              <a:tblPr>
                <a:noFill/>
                <a:tableStyleId>{A134EB8B-E915-435F-AA6A-CB131EBE8F9E}</a:tableStyleId>
              </a:tblPr>
              <a:tblGrid>
                <a:gridCol w="798500">
                  <a:extLst>
                    <a:ext uri="{9D8B030D-6E8A-4147-A177-3AD203B41FA5}">
                      <a16:colId xmlns:a16="http://schemas.microsoft.com/office/drawing/2014/main" val="20000"/>
                    </a:ext>
                  </a:extLst>
                </a:gridCol>
                <a:gridCol w="861800">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padua</a:t>
                      </a:r>
                      <a:endParaRPr sz="1200"/>
                    </a:p>
                  </a:txBody>
                  <a:tcPr marL="91425" marR="91425" marT="91425" marB="91425"/>
                </a:tc>
                <a:tc>
                  <a:txBody>
                    <a:bodyPr/>
                    <a:lstStyle/>
                    <a:p>
                      <a:pPr marL="0" lvl="0" indent="0" algn="l" rtl="0">
                        <a:spcBef>
                          <a:spcPts val="0"/>
                        </a:spcBef>
                        <a:spcAft>
                          <a:spcPts val="0"/>
                        </a:spcAft>
                        <a:buNone/>
                      </a:pPr>
                      <a:r>
                        <a:rPr lang="zh-CN" sz="1200" dirty="0"/>
                        <a:t>5.5</a:t>
                      </a:r>
                      <a:endParaRPr sz="1200" dirty="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r>
                        <a:rPr lang="zh-CN" sz="1200"/>
                        <a:t>italy</a:t>
                      </a:r>
                      <a:endParaRPr sz="1200"/>
                    </a:p>
                  </a:txBody>
                  <a:tcPr marL="91425" marR="91425" marT="91425" marB="91425"/>
                </a:tc>
                <a:tc>
                  <a:txBody>
                    <a:bodyPr/>
                    <a:lstStyle/>
                    <a:p>
                      <a:pPr marL="0" lvl="0" indent="0" algn="l" rtl="0">
                        <a:spcBef>
                          <a:spcPts val="0"/>
                        </a:spcBef>
                        <a:spcAft>
                          <a:spcPts val="0"/>
                        </a:spcAft>
                        <a:buNone/>
                      </a:pPr>
                      <a:r>
                        <a:rPr lang="zh-CN" sz="1200" dirty="0"/>
                        <a:t>3.2</a:t>
                      </a:r>
                      <a:endParaRPr sz="1200" dirty="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r>
                        <a:rPr lang="zh-CN" sz="1200"/>
                        <a:t>french</a:t>
                      </a:r>
                      <a:endParaRPr sz="1200"/>
                    </a:p>
                  </a:txBody>
                  <a:tcPr marL="91425" marR="91425" marT="91425" marB="91425"/>
                </a:tc>
                <a:tc>
                  <a:txBody>
                    <a:bodyPr/>
                    <a:lstStyle/>
                    <a:p>
                      <a:pPr marL="0" lvl="0" indent="0" algn="l" rtl="0">
                        <a:spcBef>
                          <a:spcPts val="0"/>
                        </a:spcBef>
                        <a:spcAft>
                          <a:spcPts val="0"/>
                        </a:spcAft>
                        <a:buNone/>
                      </a:pPr>
                      <a:r>
                        <a:rPr lang="zh-CN" sz="1200" dirty="0"/>
                        <a:t>0.0</a:t>
                      </a:r>
                      <a:endParaRPr sz="1200" dirty="0"/>
                    </a:p>
                  </a:txBody>
                  <a:tcPr marL="91425" marR="91425" marT="91425" marB="91425"/>
                </a:tc>
                <a:extLst>
                  <a:ext uri="{0D108BD9-81ED-4DB2-BD59-A6C34878D82A}">
                    <a16:rowId xmlns:a16="http://schemas.microsoft.com/office/drawing/2014/main" val="10003"/>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dirty="0"/>
                        <a:t>0.0</a:t>
                      </a:r>
                      <a:endParaRPr sz="1200" dirty="0"/>
                    </a:p>
                  </a:txBody>
                  <a:tcPr marL="91425" marR="91425" marT="91425" marB="91425"/>
                </a:tc>
                <a:extLst>
                  <a:ext uri="{0D108BD9-81ED-4DB2-BD59-A6C34878D82A}">
                    <a16:rowId xmlns:a16="http://schemas.microsoft.com/office/drawing/2014/main" val="10004"/>
                  </a:ext>
                </a:extLst>
              </a:tr>
              <a:tr h="345425">
                <a:tc>
                  <a:txBody>
                    <a:bodyPr/>
                    <a:lstStyle/>
                    <a:p>
                      <a:pPr marL="0" lvl="0" indent="0" algn="l" rtl="0">
                        <a:spcBef>
                          <a:spcPts val="0"/>
                        </a:spcBef>
                        <a:spcAft>
                          <a:spcPts val="0"/>
                        </a:spcAft>
                        <a:buNone/>
                      </a:pPr>
                      <a:r>
                        <a:rPr lang="zh-CN" sz="1200"/>
                        <a:t>bigoli</a:t>
                      </a:r>
                      <a:endParaRPr sz="1200"/>
                    </a:p>
                  </a:txBody>
                  <a:tcPr marL="91425" marR="91425" marT="91425" marB="91425"/>
                </a:tc>
                <a:tc>
                  <a:txBody>
                    <a:bodyPr/>
                    <a:lstStyle/>
                    <a:p>
                      <a:pPr marL="0" lvl="0" indent="0" algn="l" rtl="0">
                        <a:spcBef>
                          <a:spcPts val="0"/>
                        </a:spcBef>
                        <a:spcAft>
                          <a:spcPts val="0"/>
                        </a:spcAft>
                        <a:buNone/>
                      </a:pPr>
                      <a:r>
                        <a:rPr lang="zh-CN" sz="1200" dirty="0"/>
                        <a:t>4.1</a:t>
                      </a:r>
                      <a:endParaRPr sz="1200" dirty="0"/>
                    </a:p>
                  </a:txBody>
                  <a:tcPr marL="91425" marR="91425" marT="91425" marB="91425"/>
                </a:tc>
                <a:extLst>
                  <a:ext uri="{0D108BD9-81ED-4DB2-BD59-A6C34878D82A}">
                    <a16:rowId xmlns:a16="http://schemas.microsoft.com/office/drawing/2014/main" val="10005"/>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a:t>
                      </a:r>
                      <a:endParaRPr sz="1200"/>
                    </a:p>
                  </a:txBody>
                  <a:tcPr marL="91425" marR="91425" marT="91425" marB="91425"/>
                </a:tc>
                <a:extLst>
                  <a:ext uri="{0D108BD9-81ED-4DB2-BD59-A6C34878D82A}">
                    <a16:rowId xmlns:a16="http://schemas.microsoft.com/office/drawing/2014/main" val="10006"/>
                  </a:ext>
                </a:extLst>
              </a:tr>
            </a:tbl>
          </a:graphicData>
        </a:graphic>
      </p:graphicFrame>
      <p:sp>
        <p:nvSpPr>
          <p:cNvPr id="1843" name="Google Shape;1843;p118"/>
          <p:cNvSpPr txBox="1"/>
          <p:nvPr/>
        </p:nvSpPr>
        <p:spPr>
          <a:xfrm>
            <a:off x="1331798" y="1967523"/>
            <a:ext cx="5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dirty="0">
                <a:solidFill>
                  <a:schemeClr val="dk2"/>
                </a:solidFill>
              </a:rPr>
              <a:t>4.1</a:t>
            </a:r>
            <a:endParaRPr b="1" dirty="0">
              <a:solidFill>
                <a:schemeClr val="dk2"/>
              </a:solidFill>
            </a:endParaRPr>
          </a:p>
        </p:txBody>
      </p:sp>
      <p:sp>
        <p:nvSpPr>
          <p:cNvPr id="1844" name="Google Shape;1844;p118"/>
          <p:cNvSpPr txBox="1"/>
          <p:nvPr/>
        </p:nvSpPr>
        <p:spPr>
          <a:xfrm>
            <a:off x="6296575" y="175017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Sparse Vector</a:t>
            </a:r>
            <a:endParaRPr b="1">
              <a:solidFill>
                <a:schemeClr val="dk2"/>
              </a:solidFill>
            </a:endParaRPr>
          </a:p>
        </p:txBody>
      </p:sp>
      <p:sp>
        <p:nvSpPr>
          <p:cNvPr id="1845" name="Google Shape;1845;p118"/>
          <p:cNvSpPr txBox="1"/>
          <p:nvPr/>
        </p:nvSpPr>
        <p:spPr>
          <a:xfrm rot="-5400000">
            <a:off x="1358625" y="2926095"/>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best</a:t>
            </a:r>
            <a:endParaRPr sz="800">
              <a:solidFill>
                <a:srgbClr val="F0F0F0"/>
              </a:solidFill>
            </a:endParaRPr>
          </a:p>
        </p:txBody>
      </p:sp>
      <p:sp>
        <p:nvSpPr>
          <p:cNvPr id="1846" name="Google Shape;1846;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80</a:t>
            </a:fld>
            <a:endParaRPr/>
          </a:p>
        </p:txBody>
      </p:sp>
      <p:sp>
        <p:nvSpPr>
          <p:cNvPr id="1847" name="Google Shape;1847;p118"/>
          <p:cNvSpPr/>
          <p:nvPr/>
        </p:nvSpPr>
        <p:spPr>
          <a:xfrm>
            <a:off x="6112025" y="2634125"/>
            <a:ext cx="183000" cy="20985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8" name="Google Shape;1848;p118"/>
          <p:cNvSpPr txBox="1"/>
          <p:nvPr/>
        </p:nvSpPr>
        <p:spPr>
          <a:xfrm>
            <a:off x="4349275" y="3172463"/>
            <a:ext cx="17937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2"/>
              </a:buClr>
              <a:buSzPts val="1400"/>
              <a:buChar char="●"/>
            </a:pPr>
            <a:r>
              <a:rPr lang="zh-CN">
                <a:solidFill>
                  <a:schemeClr val="dk2"/>
                </a:solidFill>
              </a:rPr>
              <a:t>Positive</a:t>
            </a:r>
            <a:endParaRPr>
              <a:solidFill>
                <a:schemeClr val="dk2"/>
              </a:solidFill>
            </a:endParaRPr>
          </a:p>
          <a:p>
            <a:pPr marL="457200" lvl="0" indent="-317500" algn="l" rtl="0">
              <a:spcBef>
                <a:spcPts val="0"/>
              </a:spcBef>
              <a:spcAft>
                <a:spcPts val="0"/>
              </a:spcAft>
              <a:buClr>
                <a:schemeClr val="dk2"/>
              </a:buClr>
              <a:buSzPts val="1400"/>
              <a:buChar char="●"/>
            </a:pPr>
            <a:r>
              <a:rPr lang="zh-CN">
                <a:solidFill>
                  <a:schemeClr val="dk2"/>
                </a:solidFill>
              </a:rPr>
              <a:t>Most of them are zeros</a:t>
            </a:r>
            <a:endParaRPr>
              <a:solidFill>
                <a:schemeClr val="dk2"/>
              </a:solidFill>
            </a:endParaRPr>
          </a:p>
        </p:txBody>
      </p:sp>
      <p:sp>
        <p:nvSpPr>
          <p:cNvPr id="1849" name="Google Shape;1849;p118"/>
          <p:cNvSpPr txBox="1"/>
          <p:nvPr/>
        </p:nvSpPr>
        <p:spPr>
          <a:xfrm>
            <a:off x="3547400" y="2000037"/>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bigoli</a:t>
            </a:r>
            <a:endParaRPr sz="800">
              <a:solidFill>
                <a:srgbClr val="F0F0F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53"/>
        <p:cNvGrpSpPr/>
        <p:nvPr/>
      </p:nvGrpSpPr>
      <p:grpSpPr>
        <a:xfrm>
          <a:off x="0" y="0"/>
          <a:ext cx="0" cy="0"/>
          <a:chOff x="0" y="0"/>
          <a:chExt cx="0" cy="0"/>
        </a:xfrm>
      </p:grpSpPr>
      <p:sp>
        <p:nvSpPr>
          <p:cNvPr id="1854" name="Google Shape;1854;p119"/>
          <p:cNvSpPr txBox="1">
            <a:spLocks noGrp="1"/>
          </p:cNvSpPr>
          <p:nvPr>
            <p:ph type="title"/>
          </p:nvPr>
        </p:nvSpPr>
        <p:spPr>
          <a:xfrm>
            <a:off x="264250" y="170050"/>
            <a:ext cx="663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MLM Head with Multimodal Inputs</a:t>
            </a:r>
            <a:endParaRPr b="1">
              <a:solidFill>
                <a:srgbClr val="611BB8"/>
              </a:solidFill>
            </a:endParaRPr>
          </a:p>
        </p:txBody>
      </p:sp>
      <p:sp>
        <p:nvSpPr>
          <p:cNvPr id="1855" name="Google Shape;1855;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81</a:t>
            </a:fld>
            <a:endParaRPr/>
          </a:p>
        </p:txBody>
      </p:sp>
      <p:pic>
        <p:nvPicPr>
          <p:cNvPr id="1856" name="Google Shape;1856;p119"/>
          <p:cNvPicPr preferRelativeResize="0"/>
          <p:nvPr/>
        </p:nvPicPr>
        <p:blipFill>
          <a:blip r:embed="rId3">
            <a:alphaModFix/>
          </a:blip>
          <a:stretch>
            <a:fillRect/>
          </a:stretch>
        </p:blipFill>
        <p:spPr>
          <a:xfrm>
            <a:off x="1358775" y="4217625"/>
            <a:ext cx="1108393" cy="831299"/>
          </a:xfrm>
          <a:prstGeom prst="rect">
            <a:avLst/>
          </a:prstGeom>
          <a:noFill/>
          <a:ln w="9525" cap="flat" cmpd="sng">
            <a:solidFill>
              <a:schemeClr val="dk2"/>
            </a:solidFill>
            <a:prstDash val="solid"/>
            <a:round/>
            <a:headEnd type="none" w="sm" len="sm"/>
            <a:tailEnd type="none" w="sm" len="sm"/>
          </a:ln>
        </p:spPr>
      </p:pic>
      <p:sp>
        <p:nvSpPr>
          <p:cNvPr id="1857" name="Google Shape;1857;p119"/>
          <p:cNvSpPr txBox="1"/>
          <p:nvPr/>
        </p:nvSpPr>
        <p:spPr>
          <a:xfrm>
            <a:off x="664377" y="4249275"/>
            <a:ext cx="783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rgbClr val="611BB8"/>
                </a:solidFill>
              </a:rPr>
              <a:t>Input:</a:t>
            </a:r>
            <a:br>
              <a:rPr lang="zh-CN" b="1">
                <a:solidFill>
                  <a:srgbClr val="611BB8"/>
                </a:solidFill>
              </a:rPr>
            </a:br>
            <a:r>
              <a:rPr lang="zh-CN" b="1">
                <a:solidFill>
                  <a:srgbClr val="611BB8"/>
                </a:solidFill>
              </a:rPr>
              <a:t>Image</a:t>
            </a:r>
            <a:endParaRPr>
              <a:solidFill>
                <a:srgbClr val="611BB8"/>
              </a:solidFill>
            </a:endParaRPr>
          </a:p>
        </p:txBody>
      </p:sp>
      <p:sp>
        <p:nvSpPr>
          <p:cNvPr id="1858" name="Google Shape;1858;p119"/>
          <p:cNvSpPr txBox="1"/>
          <p:nvPr/>
        </p:nvSpPr>
        <p:spPr>
          <a:xfrm>
            <a:off x="6239075" y="1837175"/>
            <a:ext cx="2355300" cy="831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rgbClr val="611BB8"/>
                </a:solidFill>
              </a:rPr>
              <a:t>We can compare </a:t>
            </a:r>
            <a:r>
              <a:rPr lang="zh-CN" b="1">
                <a:solidFill>
                  <a:srgbClr val="611BB8"/>
                </a:solidFill>
              </a:rPr>
              <a:t>non-text inputs</a:t>
            </a:r>
            <a:r>
              <a:rPr lang="zh-CN">
                <a:solidFill>
                  <a:srgbClr val="611BB8"/>
                </a:solidFill>
              </a:rPr>
              <a:t> with an </a:t>
            </a:r>
            <a:r>
              <a:rPr lang="zh-CN" b="1">
                <a:solidFill>
                  <a:srgbClr val="611BB8"/>
                </a:solidFill>
              </a:rPr>
              <a:t>embedding table</a:t>
            </a:r>
            <a:r>
              <a:rPr lang="zh-CN">
                <a:solidFill>
                  <a:srgbClr val="611BB8"/>
                </a:solidFill>
              </a:rPr>
              <a:t> in the same way.</a:t>
            </a:r>
            <a:endParaRPr>
              <a:solidFill>
                <a:srgbClr val="611BB8"/>
              </a:solidFill>
            </a:endParaRPr>
          </a:p>
        </p:txBody>
      </p:sp>
      <p:sp>
        <p:nvSpPr>
          <p:cNvPr id="1859" name="Google Shape;1859;p119"/>
          <p:cNvSpPr/>
          <p:nvPr/>
        </p:nvSpPr>
        <p:spPr>
          <a:xfrm>
            <a:off x="874225" y="3592475"/>
            <a:ext cx="2077500" cy="4113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CN"/>
              <a:t>Transformer Layers</a:t>
            </a:r>
            <a:endParaRPr sz="1400" b="0" i="0" u="none" strike="noStrike" cap="none">
              <a:solidFill>
                <a:srgbClr val="000000"/>
              </a:solidFill>
              <a:latin typeface="Arial"/>
              <a:ea typeface="Arial"/>
              <a:cs typeface="Arial"/>
              <a:sym typeface="Arial"/>
            </a:endParaRPr>
          </a:p>
        </p:txBody>
      </p:sp>
      <p:sp>
        <p:nvSpPr>
          <p:cNvPr id="1860" name="Google Shape;1860;p119"/>
          <p:cNvSpPr/>
          <p:nvPr/>
        </p:nvSpPr>
        <p:spPr>
          <a:xfrm>
            <a:off x="13318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61" name="Google Shape;1861;p119"/>
          <p:cNvSpPr/>
          <p:nvPr/>
        </p:nvSpPr>
        <p:spPr>
          <a:xfrm>
            <a:off x="969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62" name="Google Shape;1862;p119"/>
          <p:cNvSpPr/>
          <p:nvPr/>
        </p:nvSpPr>
        <p:spPr>
          <a:xfrm>
            <a:off x="1733300" y="3083163"/>
            <a:ext cx="134400" cy="3957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63" name="Google Shape;1863;p119"/>
          <p:cNvSpPr/>
          <p:nvPr/>
        </p:nvSpPr>
        <p:spPr>
          <a:xfrm>
            <a:off x="2233900" y="3083163"/>
            <a:ext cx="134400" cy="395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64" name="Google Shape;1864;p119"/>
          <p:cNvSpPr/>
          <p:nvPr/>
        </p:nvSpPr>
        <p:spPr>
          <a:xfrm>
            <a:off x="2607850" y="3083163"/>
            <a:ext cx="134400" cy="3957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accent2"/>
              </a:solidFill>
            </a:endParaRPr>
          </a:p>
        </p:txBody>
      </p:sp>
      <p:sp>
        <p:nvSpPr>
          <p:cNvPr id="1865" name="Google Shape;1865;p119"/>
          <p:cNvSpPr/>
          <p:nvPr/>
        </p:nvSpPr>
        <p:spPr>
          <a:xfrm>
            <a:off x="3468325" y="1052475"/>
            <a:ext cx="712200" cy="14718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6" name="Google Shape;1866;p119"/>
          <p:cNvSpPr/>
          <p:nvPr/>
        </p:nvSpPr>
        <p:spPr>
          <a:xfrm rot="5400000">
            <a:off x="3757225" y="917150"/>
            <a:ext cx="134400" cy="553800"/>
          </a:xfrm>
          <a:prstGeom prst="rect">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67" name="Google Shape;1867;p119"/>
          <p:cNvSpPr/>
          <p:nvPr/>
        </p:nvSpPr>
        <p:spPr>
          <a:xfrm rot="5400000">
            <a:off x="3757225" y="11091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68" name="Google Shape;1868;p119"/>
          <p:cNvSpPr/>
          <p:nvPr/>
        </p:nvSpPr>
        <p:spPr>
          <a:xfrm rot="5400000">
            <a:off x="3757225" y="13011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69" name="Google Shape;1869;p119"/>
          <p:cNvSpPr/>
          <p:nvPr/>
        </p:nvSpPr>
        <p:spPr>
          <a:xfrm rot="5400000">
            <a:off x="3757225" y="149307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70" name="Google Shape;1870;p119"/>
          <p:cNvSpPr/>
          <p:nvPr/>
        </p:nvSpPr>
        <p:spPr>
          <a:xfrm>
            <a:off x="1823350" y="4052038"/>
            <a:ext cx="127200" cy="117300"/>
          </a:xfrm>
          <a:prstGeom prst="upArrow">
            <a:avLst>
              <a:gd name="adj1" fmla="val 50000"/>
              <a:gd name="adj2" fmla="val 50000"/>
            </a:avLst>
          </a:prstGeom>
          <a:solidFill>
            <a:schemeClr val="lt1"/>
          </a:solidFill>
          <a:ln w="9525" cap="flat" cmpd="sng">
            <a:solidFill>
              <a:srgbClr val="0E284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1" name="Google Shape;1871;p119"/>
          <p:cNvSpPr/>
          <p:nvPr/>
        </p:nvSpPr>
        <p:spPr>
          <a:xfrm rot="5400000">
            <a:off x="3757225" y="1877025"/>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72" name="Google Shape;1872;p119"/>
          <p:cNvSpPr/>
          <p:nvPr/>
        </p:nvSpPr>
        <p:spPr>
          <a:xfrm rot="5400000">
            <a:off x="3757225" y="2069000"/>
            <a:ext cx="134400" cy="55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2"/>
              </a:solidFill>
            </a:endParaRPr>
          </a:p>
        </p:txBody>
      </p:sp>
      <p:sp>
        <p:nvSpPr>
          <p:cNvPr id="1873" name="Google Shape;1873;p119"/>
          <p:cNvSpPr txBox="1"/>
          <p:nvPr/>
        </p:nvSpPr>
        <p:spPr>
          <a:xfrm rot="5400000">
            <a:off x="3571200" y="1907075"/>
            <a:ext cx="482700" cy="8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zh-CN" sz="1000">
                <a:solidFill>
                  <a:schemeClr val="dk2"/>
                </a:solidFill>
              </a:rPr>
              <a:t>…</a:t>
            </a:r>
            <a:endParaRPr sz="1000">
              <a:solidFill>
                <a:schemeClr val="dk2"/>
              </a:solidFill>
            </a:endParaRPr>
          </a:p>
          <a:p>
            <a:pPr marL="0" lvl="0" indent="0" algn="ctr" rtl="0">
              <a:spcBef>
                <a:spcPts val="0"/>
              </a:spcBef>
              <a:spcAft>
                <a:spcPts val="0"/>
              </a:spcAft>
              <a:buNone/>
            </a:pPr>
            <a:endParaRPr sz="1000">
              <a:solidFill>
                <a:schemeClr val="dk2"/>
              </a:solidFill>
            </a:endParaRPr>
          </a:p>
        </p:txBody>
      </p:sp>
      <p:sp>
        <p:nvSpPr>
          <p:cNvPr id="1874" name="Google Shape;1874;p119"/>
          <p:cNvSpPr txBox="1"/>
          <p:nvPr/>
        </p:nvSpPr>
        <p:spPr>
          <a:xfrm>
            <a:off x="4415450" y="1262075"/>
            <a:ext cx="136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Vocab </a:t>
            </a:r>
            <a:endParaRPr>
              <a:solidFill>
                <a:schemeClr val="dk2"/>
              </a:solidFill>
            </a:endParaRPr>
          </a:p>
          <a:p>
            <a:pPr marL="0" lvl="0" indent="0" algn="l" rtl="0">
              <a:spcBef>
                <a:spcPts val="0"/>
              </a:spcBef>
              <a:spcAft>
                <a:spcPts val="0"/>
              </a:spcAft>
              <a:buNone/>
            </a:pPr>
            <a:r>
              <a:rPr lang="zh-CN">
                <a:solidFill>
                  <a:schemeClr val="dk2"/>
                </a:solidFill>
              </a:rPr>
              <a:t>Embedding </a:t>
            </a:r>
            <a:endParaRPr>
              <a:solidFill>
                <a:schemeClr val="dk2"/>
              </a:solidFill>
            </a:endParaRPr>
          </a:p>
          <a:p>
            <a:pPr marL="0" lvl="0" indent="0" algn="l" rtl="0">
              <a:spcBef>
                <a:spcPts val="0"/>
              </a:spcBef>
              <a:spcAft>
                <a:spcPts val="0"/>
              </a:spcAft>
              <a:buNone/>
            </a:pPr>
            <a:r>
              <a:rPr lang="zh-CN">
                <a:solidFill>
                  <a:schemeClr val="dk2"/>
                </a:solidFill>
              </a:rPr>
              <a:t>Table</a:t>
            </a:r>
            <a:endParaRPr>
              <a:solidFill>
                <a:schemeClr val="dk2"/>
              </a:solidFill>
            </a:endParaRPr>
          </a:p>
        </p:txBody>
      </p:sp>
      <p:cxnSp>
        <p:nvCxnSpPr>
          <p:cNvPr id="1875" name="Google Shape;1875;p119"/>
          <p:cNvCxnSpPr>
            <a:stCxn id="1862" idx="0"/>
            <a:endCxn id="1866" idx="2"/>
          </p:cNvCxnSpPr>
          <p:nvPr/>
        </p:nvCxnSpPr>
        <p:spPr>
          <a:xfrm rot="-5400000">
            <a:off x="1729400" y="1265163"/>
            <a:ext cx="1889100" cy="1746900"/>
          </a:xfrm>
          <a:prstGeom prst="bentConnector2">
            <a:avLst/>
          </a:prstGeom>
          <a:noFill/>
          <a:ln w="9525" cap="flat" cmpd="sng">
            <a:solidFill>
              <a:schemeClr val="dk2"/>
            </a:solidFill>
            <a:prstDash val="solid"/>
            <a:round/>
            <a:headEnd type="none" w="med" len="med"/>
            <a:tailEnd type="none" w="med" len="med"/>
          </a:ln>
        </p:spPr>
      </p:cxnSp>
      <p:sp>
        <p:nvSpPr>
          <p:cNvPr id="1876" name="Google Shape;1876;p119"/>
          <p:cNvSpPr/>
          <p:nvPr/>
        </p:nvSpPr>
        <p:spPr>
          <a:xfrm>
            <a:off x="1713850" y="1098128"/>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sp>
        <p:nvSpPr>
          <p:cNvPr id="1877" name="Google Shape;1877;p119"/>
          <p:cNvSpPr txBox="1"/>
          <p:nvPr/>
        </p:nvSpPr>
        <p:spPr>
          <a:xfrm>
            <a:off x="3547400" y="1035737"/>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800">
                <a:solidFill>
                  <a:srgbClr val="F0F0F0"/>
                </a:solidFill>
              </a:rPr>
              <a:t>bigoli</a:t>
            </a:r>
            <a:endParaRPr sz="800">
              <a:solidFill>
                <a:srgbClr val="F0F0F0"/>
              </a:solidFill>
            </a:endParaRPr>
          </a:p>
        </p:txBody>
      </p:sp>
      <p:sp>
        <p:nvSpPr>
          <p:cNvPr id="1878" name="Google Shape;1878;p119"/>
          <p:cNvSpPr txBox="1"/>
          <p:nvPr/>
        </p:nvSpPr>
        <p:spPr>
          <a:xfrm>
            <a:off x="1336523" y="994511"/>
            <a:ext cx="5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dirty="0">
                <a:solidFill>
                  <a:schemeClr val="dk2"/>
                </a:solidFill>
              </a:rPr>
              <a:t>4.1</a:t>
            </a:r>
            <a:endParaRPr b="1" dirty="0">
              <a:solidFill>
                <a:schemeClr val="dk2"/>
              </a:solidFill>
            </a:endParaRPr>
          </a:p>
        </p:txBody>
      </p:sp>
      <p:sp>
        <p:nvSpPr>
          <p:cNvPr id="1879" name="Google Shape;1879;p119"/>
          <p:cNvSpPr txBox="1"/>
          <p:nvPr/>
        </p:nvSpPr>
        <p:spPr>
          <a:xfrm rot="-5400000">
            <a:off x="1358625" y="2926095"/>
            <a:ext cx="86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i="1">
              <a:solidFill>
                <a:srgbClr val="F0F0F0"/>
              </a:solidFill>
            </a:endParaRPr>
          </a:p>
        </p:txBody>
      </p:sp>
      <p:sp>
        <p:nvSpPr>
          <p:cNvPr id="1880" name="Google Shape;1880;p119"/>
          <p:cNvSpPr txBox="1"/>
          <p:nvPr/>
        </p:nvSpPr>
        <p:spPr>
          <a:xfrm>
            <a:off x="3482388" y="3080925"/>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rgbClr val="611BB8"/>
                </a:solidFill>
              </a:rPr>
              <a:t>Image Patches</a:t>
            </a:r>
            <a:endParaRPr b="1">
              <a:solidFill>
                <a:srgbClr val="611BB8"/>
              </a:solidFill>
            </a:endParaRPr>
          </a:p>
        </p:txBody>
      </p:sp>
      <p:sp>
        <p:nvSpPr>
          <p:cNvPr id="1881" name="Google Shape;1881;p119"/>
          <p:cNvSpPr/>
          <p:nvPr/>
        </p:nvSpPr>
        <p:spPr>
          <a:xfrm rot="10800000">
            <a:off x="2862175" y="3151875"/>
            <a:ext cx="530400" cy="258300"/>
          </a:xfrm>
          <a:prstGeom prst="rightArrow">
            <a:avLst>
              <a:gd name="adj1" fmla="val 50000"/>
              <a:gd name="adj2" fmla="val 50000"/>
            </a:avLst>
          </a:prstGeom>
          <a:solidFill>
            <a:srgbClr val="611BB8"/>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82" name="Google Shape;1882;p119"/>
          <p:cNvSpPr/>
          <p:nvPr/>
        </p:nvSpPr>
        <p:spPr>
          <a:xfrm rot="10800000">
            <a:off x="3040975" y="3684025"/>
            <a:ext cx="351600" cy="258300"/>
          </a:xfrm>
          <a:prstGeom prst="rightArrow">
            <a:avLst>
              <a:gd name="adj1" fmla="val 50000"/>
              <a:gd name="adj2" fmla="val 50000"/>
            </a:avLst>
          </a:prstGeom>
          <a:solidFill>
            <a:srgbClr val="611BB8"/>
          </a:solidFill>
          <a:ln w="9525"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83" name="Google Shape;1883;p119"/>
          <p:cNvSpPr txBox="1"/>
          <p:nvPr/>
        </p:nvSpPr>
        <p:spPr>
          <a:xfrm>
            <a:off x="3468313" y="3613075"/>
            <a:ext cx="2355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rgbClr val="611BB8"/>
                </a:solidFill>
              </a:rPr>
              <a:t>Vision Model</a:t>
            </a:r>
            <a:br>
              <a:rPr lang="zh-CN">
                <a:solidFill>
                  <a:srgbClr val="611BB8"/>
                </a:solidFill>
              </a:rPr>
            </a:br>
            <a:r>
              <a:rPr lang="zh-CN">
                <a:solidFill>
                  <a:srgbClr val="611BB8"/>
                </a:solidFill>
              </a:rPr>
              <a:t>(e.g., CLIP or Qwen-VL)</a:t>
            </a:r>
            <a:endParaRPr>
              <a:solidFill>
                <a:srgbClr val="611BB8"/>
              </a:solidFill>
            </a:endParaRPr>
          </a:p>
        </p:txBody>
      </p:sp>
      <p:graphicFrame>
        <p:nvGraphicFramePr>
          <p:cNvPr id="1884" name="Google Shape;1884;p119"/>
          <p:cNvGraphicFramePr/>
          <p:nvPr>
            <p:extLst>
              <p:ext uri="{D42A27DB-BD31-4B8C-83A1-F6EECF244321}">
                <p14:modId xmlns:p14="http://schemas.microsoft.com/office/powerpoint/2010/main" val="3140288506"/>
              </p:ext>
            </p:extLst>
          </p:nvPr>
        </p:nvGraphicFramePr>
        <p:xfrm>
          <a:off x="6507675" y="3379250"/>
          <a:ext cx="1660300" cy="1462920"/>
        </p:xfrm>
        <a:graphic>
          <a:graphicData uri="http://schemas.openxmlformats.org/drawingml/2006/table">
            <a:tbl>
              <a:tblPr>
                <a:noFill/>
                <a:tableStyleId>{A134EB8B-E915-435F-AA6A-CB131EBE8F9E}</a:tableStyleId>
              </a:tblPr>
              <a:tblGrid>
                <a:gridCol w="798500">
                  <a:extLst>
                    <a:ext uri="{9D8B030D-6E8A-4147-A177-3AD203B41FA5}">
                      <a16:colId xmlns:a16="http://schemas.microsoft.com/office/drawing/2014/main" val="20000"/>
                    </a:ext>
                  </a:extLst>
                </a:gridCol>
                <a:gridCol w="861800">
                  <a:extLst>
                    <a:ext uri="{9D8B030D-6E8A-4147-A177-3AD203B41FA5}">
                      <a16:colId xmlns:a16="http://schemas.microsoft.com/office/drawing/2014/main" val="20001"/>
                    </a:ext>
                  </a:extLst>
                </a:gridCol>
              </a:tblGrid>
              <a:tr h="359225">
                <a:tc>
                  <a:txBody>
                    <a:bodyPr/>
                    <a:lstStyle/>
                    <a:p>
                      <a:pPr marL="0" lvl="0" indent="0" algn="l" rtl="0">
                        <a:spcBef>
                          <a:spcPts val="0"/>
                        </a:spcBef>
                        <a:spcAft>
                          <a:spcPts val="0"/>
                        </a:spcAft>
                        <a:buNone/>
                      </a:pPr>
                      <a:r>
                        <a:rPr lang="zh-CN" sz="1200" b="1">
                          <a:solidFill>
                            <a:srgbClr val="FFFFFF"/>
                          </a:solidFill>
                        </a:rPr>
                        <a:t>Term </a:t>
                      </a:r>
                      <a:endParaRPr sz="1200" b="1">
                        <a:solidFill>
                          <a:srgbClr val="FFFFFF"/>
                        </a:solidFill>
                      </a:endParaRPr>
                    </a:p>
                  </a:txBody>
                  <a:tcPr marL="91425" marR="91425" marT="91425" marB="91425">
                    <a:solidFill>
                      <a:srgbClr val="611BB8"/>
                    </a:solidFill>
                  </a:tcPr>
                </a:tc>
                <a:tc>
                  <a:txBody>
                    <a:bodyPr/>
                    <a:lstStyle/>
                    <a:p>
                      <a:pPr marL="0" lvl="0" indent="0" algn="l" rtl="0">
                        <a:spcBef>
                          <a:spcPts val="0"/>
                        </a:spcBef>
                        <a:spcAft>
                          <a:spcPts val="0"/>
                        </a:spcAft>
                        <a:buNone/>
                      </a:pPr>
                      <a:r>
                        <a:rPr lang="zh-CN" sz="1200" b="1">
                          <a:solidFill>
                            <a:srgbClr val="FFFFFF"/>
                          </a:solidFill>
                        </a:rPr>
                        <a:t>Weight</a:t>
                      </a:r>
                      <a:endParaRPr sz="1200" b="1">
                        <a:solidFill>
                          <a:srgbClr val="FFFFFF"/>
                        </a:solidFill>
                      </a:endParaRPr>
                    </a:p>
                  </a:txBody>
                  <a:tcPr marL="91425" marR="91425" marT="91425" marB="91425">
                    <a:solidFill>
                      <a:srgbClr val="611BB8"/>
                    </a:solidFill>
                  </a:tcPr>
                </a:tc>
                <a:extLst>
                  <a:ext uri="{0D108BD9-81ED-4DB2-BD59-A6C34878D82A}">
                    <a16:rowId xmlns:a16="http://schemas.microsoft.com/office/drawing/2014/main" val="10000"/>
                  </a:ext>
                </a:extLst>
              </a:tr>
              <a:tr h="277500">
                <a:tc>
                  <a:txBody>
                    <a:bodyPr/>
                    <a:lstStyle/>
                    <a:p>
                      <a:pPr marL="0" lvl="0" indent="0" algn="l" rtl="0">
                        <a:spcBef>
                          <a:spcPts val="0"/>
                        </a:spcBef>
                        <a:spcAft>
                          <a:spcPts val="0"/>
                        </a:spcAft>
                        <a:buNone/>
                      </a:pPr>
                      <a:r>
                        <a:rPr lang="zh-CN" sz="1200"/>
                        <a:t>bigoli</a:t>
                      </a:r>
                      <a:endParaRPr sz="1200"/>
                    </a:p>
                  </a:txBody>
                  <a:tcPr marL="91425" marR="91425" marT="91425" marB="91425"/>
                </a:tc>
                <a:tc>
                  <a:txBody>
                    <a:bodyPr/>
                    <a:lstStyle/>
                    <a:p>
                      <a:pPr marL="0" lvl="0" indent="0" algn="l" rtl="0">
                        <a:spcBef>
                          <a:spcPts val="0"/>
                        </a:spcBef>
                        <a:spcAft>
                          <a:spcPts val="0"/>
                        </a:spcAft>
                        <a:buNone/>
                      </a:pPr>
                      <a:r>
                        <a:rPr lang="zh-CN" sz="1200" dirty="0"/>
                        <a:t>4.1</a:t>
                      </a:r>
                      <a:endParaRPr sz="1200" dirty="0"/>
                    </a:p>
                  </a:txBody>
                  <a:tcPr marL="91425" marR="91425" marT="91425" marB="91425"/>
                </a:tc>
                <a:extLst>
                  <a:ext uri="{0D108BD9-81ED-4DB2-BD59-A6C34878D82A}">
                    <a16:rowId xmlns:a16="http://schemas.microsoft.com/office/drawing/2014/main" val="10001"/>
                  </a:ext>
                </a:extLst>
              </a:tr>
              <a:tr h="3592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a:t>
                      </a:r>
                      <a:endParaRPr sz="1200"/>
                    </a:p>
                  </a:txBody>
                  <a:tcPr marL="91425" marR="91425" marT="91425" marB="91425"/>
                </a:tc>
                <a:extLst>
                  <a:ext uri="{0D108BD9-81ED-4DB2-BD59-A6C34878D82A}">
                    <a16:rowId xmlns:a16="http://schemas.microsoft.com/office/drawing/2014/main" val="10002"/>
                  </a:ext>
                </a:extLst>
              </a:tr>
              <a:tr h="345425">
                <a:tc>
                  <a:txBody>
                    <a:bodyPr/>
                    <a:lstStyle/>
                    <a:p>
                      <a:pPr marL="0" lvl="0" indent="0" algn="l" rtl="0">
                        <a:spcBef>
                          <a:spcPts val="0"/>
                        </a:spcBef>
                        <a:spcAft>
                          <a:spcPts val="0"/>
                        </a:spcAft>
                        <a:buNone/>
                      </a:pPr>
                      <a:r>
                        <a:rPr lang="zh-CN" sz="1200"/>
                        <a:t>…</a:t>
                      </a:r>
                      <a:endParaRPr sz="1200"/>
                    </a:p>
                  </a:txBody>
                  <a:tcPr marL="91425" marR="91425" marT="91425" marB="91425"/>
                </a:tc>
                <a:tc>
                  <a:txBody>
                    <a:bodyPr/>
                    <a:lstStyle/>
                    <a:p>
                      <a:pPr marL="0" lvl="0" indent="0" algn="l" rtl="0">
                        <a:spcBef>
                          <a:spcPts val="0"/>
                        </a:spcBef>
                        <a:spcAft>
                          <a:spcPts val="0"/>
                        </a:spcAft>
                        <a:buNone/>
                      </a:pPr>
                      <a:r>
                        <a:rPr lang="zh-CN" sz="1200"/>
                        <a:t>…</a:t>
                      </a:r>
                      <a:endParaRPr sz="1200"/>
                    </a:p>
                  </a:txBody>
                  <a:tcPr marL="91425" marR="91425" marT="91425" marB="91425"/>
                </a:tc>
                <a:extLst>
                  <a:ext uri="{0D108BD9-81ED-4DB2-BD59-A6C34878D82A}">
                    <a16:rowId xmlns:a16="http://schemas.microsoft.com/office/drawing/2014/main" val="10003"/>
                  </a:ext>
                </a:extLst>
              </a:tr>
            </a:tbl>
          </a:graphicData>
        </a:graphic>
      </p:graphicFrame>
      <p:sp>
        <p:nvSpPr>
          <p:cNvPr id="1885" name="Google Shape;1885;p119"/>
          <p:cNvSpPr txBox="1"/>
          <p:nvPr/>
        </p:nvSpPr>
        <p:spPr>
          <a:xfrm>
            <a:off x="6342675" y="2979050"/>
            <a:ext cx="2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2"/>
                </a:solidFill>
              </a:rPr>
              <a:t>Output Sparse Vector</a:t>
            </a:r>
            <a:endParaRPr b="1">
              <a:solidFill>
                <a:schemeClr val="dk2"/>
              </a:solidFill>
            </a:endParaRPr>
          </a:p>
        </p:txBody>
      </p:sp>
      <p:pic>
        <p:nvPicPr>
          <p:cNvPr id="1886" name="Google Shape;1886;p119"/>
          <p:cNvPicPr preferRelativeResize="0"/>
          <p:nvPr/>
        </p:nvPicPr>
        <p:blipFill>
          <a:blip r:embed="rId4">
            <a:alphaModFix/>
          </a:blip>
          <a:stretch>
            <a:fillRect/>
          </a:stretch>
        </p:blipFill>
        <p:spPr>
          <a:xfrm>
            <a:off x="1883400" y="1256875"/>
            <a:ext cx="1581100" cy="258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6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6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7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7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7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7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7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7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7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8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8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8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8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8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8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1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Summary of Sparse Encoders </a:t>
            </a:r>
            <a:endParaRPr b="1">
              <a:solidFill>
                <a:srgbClr val="611BB8"/>
              </a:solidFill>
            </a:endParaRPr>
          </a:p>
        </p:txBody>
      </p:sp>
      <p:sp>
        <p:nvSpPr>
          <p:cNvPr id="1892" name="Google Shape;1892;p1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CN"/>
              <a:t>Binary Encoder: binary weights, no expansion.</a:t>
            </a:r>
            <a:br>
              <a:rPr lang="zh-CN"/>
            </a:br>
            <a:endParaRPr/>
          </a:p>
          <a:p>
            <a:pPr marL="457200" lvl="0" indent="-342900" algn="l" rtl="0">
              <a:spcBef>
                <a:spcPts val="0"/>
              </a:spcBef>
              <a:spcAft>
                <a:spcPts val="0"/>
              </a:spcAft>
              <a:buSzPts val="1800"/>
              <a:buChar char="●"/>
            </a:pPr>
            <a:r>
              <a:rPr lang="zh-CN"/>
              <a:t>Inference-Free Encoders: IDF weights, no expansion.</a:t>
            </a:r>
            <a:br>
              <a:rPr lang="zh-CN"/>
            </a:br>
            <a:endParaRPr/>
          </a:p>
          <a:p>
            <a:pPr marL="457200" lvl="0" indent="-342900" algn="l" rtl="0">
              <a:spcBef>
                <a:spcPts val="0"/>
              </a:spcBef>
              <a:spcAft>
                <a:spcPts val="0"/>
              </a:spcAft>
              <a:buSzPts val="1800"/>
              <a:buChar char="●"/>
            </a:pPr>
            <a:r>
              <a:rPr lang="zh-CN"/>
              <a:t>MLP Encoder: weighting by a transformer model, no expansion.</a:t>
            </a:r>
            <a:br>
              <a:rPr lang="zh-CN"/>
            </a:br>
            <a:endParaRPr/>
          </a:p>
          <a:p>
            <a:pPr marL="457200" lvl="0" indent="-342900" algn="l" rtl="0">
              <a:spcBef>
                <a:spcPts val="0"/>
              </a:spcBef>
              <a:spcAft>
                <a:spcPts val="0"/>
              </a:spcAft>
              <a:buSzPts val="1800"/>
              <a:buChar char="●"/>
            </a:pPr>
            <a:r>
              <a:rPr lang="zh-CN"/>
              <a:t>MLP Encoder with External Expansion: external expansion.</a:t>
            </a:r>
            <a:br>
              <a:rPr lang="zh-CN"/>
            </a:br>
            <a:endParaRPr/>
          </a:p>
          <a:p>
            <a:pPr marL="457200" lvl="0" indent="-342900" algn="l" rtl="0">
              <a:spcBef>
                <a:spcPts val="0"/>
              </a:spcBef>
              <a:spcAft>
                <a:spcPts val="0"/>
              </a:spcAft>
              <a:buSzPts val="1800"/>
              <a:buChar char="●"/>
            </a:pPr>
            <a:r>
              <a:rPr lang="zh-CN"/>
              <a:t>MLM: end-to-end weighting and expansion by transformer-based MLM.</a:t>
            </a:r>
            <a:endParaRPr/>
          </a:p>
        </p:txBody>
      </p:sp>
      <p:sp>
        <p:nvSpPr>
          <p:cNvPr id="1893" name="Google Shape;1893;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82</a:t>
            </a:fld>
            <a:endParaRPr/>
          </a:p>
        </p:txBody>
      </p:sp>
      <p:grpSp>
        <p:nvGrpSpPr>
          <p:cNvPr id="1894" name="Google Shape;1894;p120"/>
          <p:cNvGrpSpPr/>
          <p:nvPr/>
        </p:nvGrpSpPr>
        <p:grpSpPr>
          <a:xfrm>
            <a:off x="6365225" y="1204800"/>
            <a:ext cx="2778775" cy="946500"/>
            <a:chOff x="6365225" y="1204800"/>
            <a:chExt cx="2778775" cy="946500"/>
          </a:xfrm>
        </p:grpSpPr>
        <p:sp>
          <p:nvSpPr>
            <p:cNvPr id="1895" name="Google Shape;1895;p120"/>
            <p:cNvSpPr/>
            <p:nvPr/>
          </p:nvSpPr>
          <p:spPr>
            <a:xfrm>
              <a:off x="6365225" y="1204800"/>
              <a:ext cx="95400" cy="9465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6" name="Google Shape;1896;p120"/>
            <p:cNvSpPr txBox="1"/>
            <p:nvPr/>
          </p:nvSpPr>
          <p:spPr>
            <a:xfrm>
              <a:off x="6507600" y="1447200"/>
              <a:ext cx="263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Static weighting</a:t>
              </a:r>
              <a:endParaRPr sz="1800">
                <a:solidFill>
                  <a:schemeClr val="dk2"/>
                </a:solidFill>
              </a:endParaRPr>
            </a:p>
          </p:txBody>
        </p:sp>
      </p:grpSp>
      <p:grpSp>
        <p:nvGrpSpPr>
          <p:cNvPr id="1897" name="Google Shape;1897;p120"/>
          <p:cNvGrpSpPr/>
          <p:nvPr/>
        </p:nvGrpSpPr>
        <p:grpSpPr>
          <a:xfrm>
            <a:off x="8049100" y="2542400"/>
            <a:ext cx="1298700" cy="1526100"/>
            <a:chOff x="8049100" y="2542400"/>
            <a:chExt cx="1298700" cy="1526100"/>
          </a:xfrm>
        </p:grpSpPr>
        <p:sp>
          <p:nvSpPr>
            <p:cNvPr id="1898" name="Google Shape;1898;p120"/>
            <p:cNvSpPr/>
            <p:nvPr/>
          </p:nvSpPr>
          <p:spPr>
            <a:xfrm>
              <a:off x="8049100" y="2542400"/>
              <a:ext cx="73500" cy="1526100"/>
            </a:xfrm>
            <a:prstGeom prst="rightBrace">
              <a:avLst>
                <a:gd name="adj1" fmla="val 50000"/>
                <a:gd name="adj2" fmla="val 4976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9" name="Google Shape;1899;p120"/>
            <p:cNvSpPr txBox="1"/>
            <p:nvPr/>
          </p:nvSpPr>
          <p:spPr>
            <a:xfrm>
              <a:off x="8122600" y="2797550"/>
              <a:ext cx="12252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Learning from </a:t>
              </a:r>
              <a:endParaRPr sz="1800">
                <a:solidFill>
                  <a:schemeClr val="dk2"/>
                </a:solidFill>
              </a:endParaRPr>
            </a:p>
            <a:p>
              <a:pPr marL="0" lvl="0" indent="0" algn="l" rtl="0">
                <a:spcBef>
                  <a:spcPts val="0"/>
                </a:spcBef>
                <a:spcAft>
                  <a:spcPts val="0"/>
                </a:spcAft>
                <a:buNone/>
              </a:pPr>
              <a:r>
                <a:rPr lang="zh-CN" sz="1800">
                  <a:solidFill>
                    <a:schemeClr val="dk2"/>
                  </a:solidFill>
                </a:rPr>
                <a:t>data</a:t>
              </a:r>
              <a:endParaRPr sz="1800">
                <a:solidFill>
                  <a:schemeClr val="dk2"/>
                </a:solidFill>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1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Dual Sparse Encoder</a:t>
            </a:r>
            <a:endParaRPr b="1">
              <a:solidFill>
                <a:srgbClr val="611BB8"/>
              </a:solidFill>
            </a:endParaRPr>
          </a:p>
        </p:txBody>
      </p:sp>
      <p:sp>
        <p:nvSpPr>
          <p:cNvPr id="1905" name="Google Shape;1905;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83</a:t>
            </a:fld>
            <a:endParaRPr/>
          </a:p>
        </p:txBody>
      </p:sp>
      <p:sp>
        <p:nvSpPr>
          <p:cNvPr id="1906" name="Google Shape;1906;p121"/>
          <p:cNvSpPr/>
          <p:nvPr/>
        </p:nvSpPr>
        <p:spPr>
          <a:xfrm>
            <a:off x="909850" y="2070300"/>
            <a:ext cx="1563000" cy="16728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Shared Encoder</a:t>
            </a:r>
            <a:endParaRPr/>
          </a:p>
        </p:txBody>
      </p:sp>
      <p:sp>
        <p:nvSpPr>
          <p:cNvPr id="1907" name="Google Shape;1907;p121"/>
          <p:cNvSpPr txBox="1"/>
          <p:nvPr/>
        </p:nvSpPr>
        <p:spPr>
          <a:xfrm>
            <a:off x="777743" y="4066050"/>
            <a:ext cx="95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Query</a:t>
            </a:r>
            <a:endParaRPr sz="1800">
              <a:solidFill>
                <a:schemeClr val="dk2"/>
              </a:solidFill>
            </a:endParaRPr>
          </a:p>
        </p:txBody>
      </p:sp>
      <p:sp>
        <p:nvSpPr>
          <p:cNvPr id="1908" name="Google Shape;1908;p121"/>
          <p:cNvSpPr txBox="1"/>
          <p:nvPr/>
        </p:nvSpPr>
        <p:spPr>
          <a:xfrm>
            <a:off x="1825324" y="4066050"/>
            <a:ext cx="674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Doc</a:t>
            </a:r>
            <a:endParaRPr sz="1800">
              <a:solidFill>
                <a:schemeClr val="dk2"/>
              </a:solidFill>
            </a:endParaRPr>
          </a:p>
        </p:txBody>
      </p:sp>
      <p:sp>
        <p:nvSpPr>
          <p:cNvPr id="1909" name="Google Shape;1909;p121"/>
          <p:cNvSpPr/>
          <p:nvPr/>
        </p:nvSpPr>
        <p:spPr>
          <a:xfrm>
            <a:off x="1008000" y="1615350"/>
            <a:ext cx="498900" cy="1320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10" name="Google Shape;1910;p121"/>
          <p:cNvSpPr/>
          <p:nvPr/>
        </p:nvSpPr>
        <p:spPr>
          <a:xfrm>
            <a:off x="1825325" y="1615350"/>
            <a:ext cx="498900" cy="1320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911" name="Google Shape;1911;p121"/>
          <p:cNvCxnSpPr/>
          <p:nvPr/>
        </p:nvCxnSpPr>
        <p:spPr>
          <a:xfrm rot="10800000">
            <a:off x="1254900" y="3819150"/>
            <a:ext cx="5100" cy="246900"/>
          </a:xfrm>
          <a:prstGeom prst="straightConnector1">
            <a:avLst/>
          </a:prstGeom>
          <a:noFill/>
          <a:ln w="9525" cap="flat" cmpd="sng">
            <a:solidFill>
              <a:schemeClr val="dk2"/>
            </a:solidFill>
            <a:prstDash val="solid"/>
            <a:round/>
            <a:headEnd type="none" w="med" len="med"/>
            <a:tailEnd type="triangle" w="med" len="med"/>
          </a:ln>
        </p:spPr>
      </p:cxnSp>
      <p:cxnSp>
        <p:nvCxnSpPr>
          <p:cNvPr id="1912" name="Google Shape;1912;p121"/>
          <p:cNvCxnSpPr/>
          <p:nvPr/>
        </p:nvCxnSpPr>
        <p:spPr>
          <a:xfrm rot="10800000">
            <a:off x="2072225" y="3819150"/>
            <a:ext cx="5100" cy="246900"/>
          </a:xfrm>
          <a:prstGeom prst="straightConnector1">
            <a:avLst/>
          </a:prstGeom>
          <a:noFill/>
          <a:ln w="9525" cap="flat" cmpd="sng">
            <a:solidFill>
              <a:schemeClr val="dk2"/>
            </a:solidFill>
            <a:prstDash val="solid"/>
            <a:round/>
            <a:headEnd type="none" w="med" len="med"/>
            <a:tailEnd type="triangle" w="med" len="med"/>
          </a:ln>
        </p:spPr>
      </p:cxnSp>
      <p:cxnSp>
        <p:nvCxnSpPr>
          <p:cNvPr id="1913" name="Google Shape;1913;p121"/>
          <p:cNvCxnSpPr/>
          <p:nvPr/>
        </p:nvCxnSpPr>
        <p:spPr>
          <a:xfrm rot="10800000">
            <a:off x="1254904" y="1802700"/>
            <a:ext cx="3000" cy="246900"/>
          </a:xfrm>
          <a:prstGeom prst="straightConnector1">
            <a:avLst/>
          </a:prstGeom>
          <a:noFill/>
          <a:ln w="9525" cap="flat" cmpd="sng">
            <a:solidFill>
              <a:schemeClr val="dk2"/>
            </a:solidFill>
            <a:prstDash val="solid"/>
            <a:round/>
            <a:headEnd type="none" w="med" len="med"/>
            <a:tailEnd type="triangle" w="med" len="med"/>
          </a:ln>
        </p:spPr>
      </p:cxnSp>
      <p:cxnSp>
        <p:nvCxnSpPr>
          <p:cNvPr id="1914" name="Google Shape;1914;p121"/>
          <p:cNvCxnSpPr/>
          <p:nvPr/>
        </p:nvCxnSpPr>
        <p:spPr>
          <a:xfrm rot="10800000">
            <a:off x="2073275" y="1802700"/>
            <a:ext cx="3000" cy="246900"/>
          </a:xfrm>
          <a:prstGeom prst="straightConnector1">
            <a:avLst/>
          </a:prstGeom>
          <a:noFill/>
          <a:ln w="9525" cap="flat" cmpd="sng">
            <a:solidFill>
              <a:schemeClr val="dk2"/>
            </a:solidFill>
            <a:prstDash val="solid"/>
            <a:round/>
            <a:headEnd type="none" w="med" len="med"/>
            <a:tailEnd type="triangle" w="med" len="med"/>
          </a:ln>
        </p:spPr>
      </p:cxnSp>
      <p:sp>
        <p:nvSpPr>
          <p:cNvPr id="1915" name="Google Shape;1915;p121"/>
          <p:cNvSpPr/>
          <p:nvPr/>
        </p:nvSpPr>
        <p:spPr>
          <a:xfrm>
            <a:off x="1506900" y="1101800"/>
            <a:ext cx="260100" cy="2517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cxnSp>
        <p:nvCxnSpPr>
          <p:cNvPr id="1916" name="Google Shape;1916;p121"/>
          <p:cNvCxnSpPr>
            <a:stCxn id="1910" idx="0"/>
            <a:endCxn id="1915" idx="5"/>
          </p:cNvCxnSpPr>
          <p:nvPr/>
        </p:nvCxnSpPr>
        <p:spPr>
          <a:xfrm rot="10800000">
            <a:off x="1728875" y="1316550"/>
            <a:ext cx="345900" cy="298800"/>
          </a:xfrm>
          <a:prstGeom prst="straightConnector1">
            <a:avLst/>
          </a:prstGeom>
          <a:noFill/>
          <a:ln w="9525" cap="flat" cmpd="sng">
            <a:solidFill>
              <a:schemeClr val="dk2"/>
            </a:solidFill>
            <a:prstDash val="solid"/>
            <a:round/>
            <a:headEnd type="none" w="med" len="med"/>
            <a:tailEnd type="triangle" w="med" len="med"/>
          </a:ln>
        </p:spPr>
      </p:cxnSp>
      <p:cxnSp>
        <p:nvCxnSpPr>
          <p:cNvPr id="1917" name="Google Shape;1917;p121"/>
          <p:cNvCxnSpPr>
            <a:stCxn id="1909" idx="0"/>
            <a:endCxn id="1915" idx="3"/>
          </p:cNvCxnSpPr>
          <p:nvPr/>
        </p:nvCxnSpPr>
        <p:spPr>
          <a:xfrm rot="10800000" flipH="1">
            <a:off x="1257450" y="1316550"/>
            <a:ext cx="287400" cy="298800"/>
          </a:xfrm>
          <a:prstGeom prst="straightConnector1">
            <a:avLst/>
          </a:prstGeom>
          <a:noFill/>
          <a:ln w="9525" cap="flat" cmpd="sng">
            <a:solidFill>
              <a:schemeClr val="dk2"/>
            </a:solidFill>
            <a:prstDash val="solid"/>
            <a:round/>
            <a:headEnd type="none" w="med" len="med"/>
            <a:tailEnd type="triangle" w="med" len="med"/>
          </a:ln>
        </p:spPr>
      </p:cxnSp>
      <p:sp>
        <p:nvSpPr>
          <p:cNvPr id="1918" name="Google Shape;1918;p121"/>
          <p:cNvSpPr txBox="1"/>
          <p:nvPr/>
        </p:nvSpPr>
        <p:spPr>
          <a:xfrm>
            <a:off x="2472850" y="2612075"/>
            <a:ext cx="204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(e.g., MLP, MLM)</a:t>
            </a:r>
            <a:endParaRPr>
              <a:solidFill>
                <a:schemeClr val="dk2"/>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sp>
        <p:nvSpPr>
          <p:cNvPr id="1923" name="Google Shape;1923;p1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Dual Sparse Encoder</a:t>
            </a:r>
            <a:endParaRPr b="1">
              <a:solidFill>
                <a:srgbClr val="611BB8"/>
              </a:solidFill>
            </a:endParaRPr>
          </a:p>
        </p:txBody>
      </p:sp>
      <p:sp>
        <p:nvSpPr>
          <p:cNvPr id="1924" name="Google Shape;1924;p1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84</a:t>
            </a:fld>
            <a:endParaRPr/>
          </a:p>
        </p:txBody>
      </p:sp>
      <p:sp>
        <p:nvSpPr>
          <p:cNvPr id="1925" name="Google Shape;1925;p122"/>
          <p:cNvSpPr/>
          <p:nvPr/>
        </p:nvSpPr>
        <p:spPr>
          <a:xfrm>
            <a:off x="909850" y="2070300"/>
            <a:ext cx="1563000" cy="16728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Shared Encoder</a:t>
            </a:r>
            <a:endParaRPr/>
          </a:p>
        </p:txBody>
      </p:sp>
      <p:sp>
        <p:nvSpPr>
          <p:cNvPr id="1926" name="Google Shape;1926;p122"/>
          <p:cNvSpPr txBox="1"/>
          <p:nvPr/>
        </p:nvSpPr>
        <p:spPr>
          <a:xfrm>
            <a:off x="777743" y="4066050"/>
            <a:ext cx="95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Query</a:t>
            </a:r>
            <a:endParaRPr sz="1800">
              <a:solidFill>
                <a:schemeClr val="dk2"/>
              </a:solidFill>
            </a:endParaRPr>
          </a:p>
        </p:txBody>
      </p:sp>
      <p:sp>
        <p:nvSpPr>
          <p:cNvPr id="1927" name="Google Shape;1927;p122"/>
          <p:cNvSpPr txBox="1"/>
          <p:nvPr/>
        </p:nvSpPr>
        <p:spPr>
          <a:xfrm>
            <a:off x="1825324" y="4066050"/>
            <a:ext cx="674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Doc</a:t>
            </a:r>
            <a:endParaRPr sz="1800">
              <a:solidFill>
                <a:schemeClr val="dk2"/>
              </a:solidFill>
            </a:endParaRPr>
          </a:p>
        </p:txBody>
      </p:sp>
      <p:sp>
        <p:nvSpPr>
          <p:cNvPr id="1928" name="Google Shape;1928;p122"/>
          <p:cNvSpPr/>
          <p:nvPr/>
        </p:nvSpPr>
        <p:spPr>
          <a:xfrm>
            <a:off x="1008000" y="1615350"/>
            <a:ext cx="498900" cy="1320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9" name="Google Shape;1929;p122"/>
          <p:cNvSpPr/>
          <p:nvPr/>
        </p:nvSpPr>
        <p:spPr>
          <a:xfrm>
            <a:off x="1825325" y="1615350"/>
            <a:ext cx="498900" cy="1320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930" name="Google Shape;1930;p122"/>
          <p:cNvCxnSpPr/>
          <p:nvPr/>
        </p:nvCxnSpPr>
        <p:spPr>
          <a:xfrm rot="10800000">
            <a:off x="1254900" y="3819150"/>
            <a:ext cx="5100" cy="246900"/>
          </a:xfrm>
          <a:prstGeom prst="straightConnector1">
            <a:avLst/>
          </a:prstGeom>
          <a:noFill/>
          <a:ln w="9525" cap="flat" cmpd="sng">
            <a:solidFill>
              <a:schemeClr val="dk2"/>
            </a:solidFill>
            <a:prstDash val="solid"/>
            <a:round/>
            <a:headEnd type="none" w="med" len="med"/>
            <a:tailEnd type="triangle" w="med" len="med"/>
          </a:ln>
        </p:spPr>
      </p:cxnSp>
      <p:cxnSp>
        <p:nvCxnSpPr>
          <p:cNvPr id="1931" name="Google Shape;1931;p122"/>
          <p:cNvCxnSpPr/>
          <p:nvPr/>
        </p:nvCxnSpPr>
        <p:spPr>
          <a:xfrm rot="10800000">
            <a:off x="2072225" y="3819150"/>
            <a:ext cx="5100" cy="246900"/>
          </a:xfrm>
          <a:prstGeom prst="straightConnector1">
            <a:avLst/>
          </a:prstGeom>
          <a:noFill/>
          <a:ln w="9525" cap="flat" cmpd="sng">
            <a:solidFill>
              <a:schemeClr val="dk2"/>
            </a:solidFill>
            <a:prstDash val="solid"/>
            <a:round/>
            <a:headEnd type="none" w="med" len="med"/>
            <a:tailEnd type="triangle" w="med" len="med"/>
          </a:ln>
        </p:spPr>
      </p:cxnSp>
      <p:cxnSp>
        <p:nvCxnSpPr>
          <p:cNvPr id="1932" name="Google Shape;1932;p122"/>
          <p:cNvCxnSpPr/>
          <p:nvPr/>
        </p:nvCxnSpPr>
        <p:spPr>
          <a:xfrm rot="10800000">
            <a:off x="1254904" y="1802700"/>
            <a:ext cx="3000" cy="246900"/>
          </a:xfrm>
          <a:prstGeom prst="straightConnector1">
            <a:avLst/>
          </a:prstGeom>
          <a:noFill/>
          <a:ln w="9525" cap="flat" cmpd="sng">
            <a:solidFill>
              <a:schemeClr val="dk2"/>
            </a:solidFill>
            <a:prstDash val="solid"/>
            <a:round/>
            <a:headEnd type="none" w="med" len="med"/>
            <a:tailEnd type="triangle" w="med" len="med"/>
          </a:ln>
        </p:spPr>
      </p:cxnSp>
      <p:cxnSp>
        <p:nvCxnSpPr>
          <p:cNvPr id="1933" name="Google Shape;1933;p122"/>
          <p:cNvCxnSpPr/>
          <p:nvPr/>
        </p:nvCxnSpPr>
        <p:spPr>
          <a:xfrm rot="10800000">
            <a:off x="2073275" y="1802700"/>
            <a:ext cx="3000" cy="246900"/>
          </a:xfrm>
          <a:prstGeom prst="straightConnector1">
            <a:avLst/>
          </a:prstGeom>
          <a:noFill/>
          <a:ln w="9525" cap="flat" cmpd="sng">
            <a:solidFill>
              <a:schemeClr val="dk2"/>
            </a:solidFill>
            <a:prstDash val="solid"/>
            <a:round/>
            <a:headEnd type="none" w="med" len="med"/>
            <a:tailEnd type="triangle" w="med" len="med"/>
          </a:ln>
        </p:spPr>
      </p:cxnSp>
      <p:sp>
        <p:nvSpPr>
          <p:cNvPr id="1934" name="Google Shape;1934;p122"/>
          <p:cNvSpPr/>
          <p:nvPr/>
        </p:nvSpPr>
        <p:spPr>
          <a:xfrm>
            <a:off x="1506900" y="1101800"/>
            <a:ext cx="260100" cy="251700"/>
          </a:xfrm>
          <a:prstGeom prst="ellipse">
            <a:avLst/>
          </a:prstGeom>
          <a:no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cxnSp>
        <p:nvCxnSpPr>
          <p:cNvPr id="1935" name="Google Shape;1935;p122"/>
          <p:cNvCxnSpPr>
            <a:stCxn id="1929" idx="0"/>
            <a:endCxn id="1934" idx="5"/>
          </p:cNvCxnSpPr>
          <p:nvPr/>
        </p:nvCxnSpPr>
        <p:spPr>
          <a:xfrm rot="10800000">
            <a:off x="1728875" y="1316550"/>
            <a:ext cx="345900" cy="298800"/>
          </a:xfrm>
          <a:prstGeom prst="straightConnector1">
            <a:avLst/>
          </a:prstGeom>
          <a:noFill/>
          <a:ln w="9525" cap="flat" cmpd="sng">
            <a:solidFill>
              <a:schemeClr val="dk2"/>
            </a:solidFill>
            <a:prstDash val="solid"/>
            <a:round/>
            <a:headEnd type="none" w="med" len="med"/>
            <a:tailEnd type="triangle" w="med" len="med"/>
          </a:ln>
        </p:spPr>
      </p:cxnSp>
      <p:cxnSp>
        <p:nvCxnSpPr>
          <p:cNvPr id="1936" name="Google Shape;1936;p122"/>
          <p:cNvCxnSpPr>
            <a:stCxn id="1928" idx="0"/>
            <a:endCxn id="1934" idx="3"/>
          </p:cNvCxnSpPr>
          <p:nvPr/>
        </p:nvCxnSpPr>
        <p:spPr>
          <a:xfrm rot="10800000" flipH="1">
            <a:off x="1257450" y="1316550"/>
            <a:ext cx="287400" cy="298800"/>
          </a:xfrm>
          <a:prstGeom prst="straightConnector1">
            <a:avLst/>
          </a:prstGeom>
          <a:noFill/>
          <a:ln w="9525" cap="flat" cmpd="sng">
            <a:solidFill>
              <a:schemeClr val="dk2"/>
            </a:solidFill>
            <a:prstDash val="solid"/>
            <a:round/>
            <a:headEnd type="none" w="med" len="med"/>
            <a:tailEnd type="triangle" w="med" len="med"/>
          </a:ln>
        </p:spPr>
      </p:cxnSp>
      <p:sp>
        <p:nvSpPr>
          <p:cNvPr id="1937" name="Google Shape;1937;p122"/>
          <p:cNvSpPr/>
          <p:nvPr/>
        </p:nvSpPr>
        <p:spPr>
          <a:xfrm>
            <a:off x="4266875" y="2089300"/>
            <a:ext cx="1256400" cy="16728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Query Encoder</a:t>
            </a:r>
            <a:endParaRPr/>
          </a:p>
        </p:txBody>
      </p:sp>
      <p:sp>
        <p:nvSpPr>
          <p:cNvPr id="1938" name="Google Shape;1938;p122"/>
          <p:cNvSpPr txBox="1"/>
          <p:nvPr/>
        </p:nvSpPr>
        <p:spPr>
          <a:xfrm>
            <a:off x="4469268" y="4123100"/>
            <a:ext cx="95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Query</a:t>
            </a:r>
            <a:endParaRPr sz="1800">
              <a:solidFill>
                <a:schemeClr val="dk2"/>
              </a:solidFill>
            </a:endParaRPr>
          </a:p>
        </p:txBody>
      </p:sp>
      <p:sp>
        <p:nvSpPr>
          <p:cNvPr id="1939" name="Google Shape;1939;p122"/>
          <p:cNvSpPr txBox="1"/>
          <p:nvPr/>
        </p:nvSpPr>
        <p:spPr>
          <a:xfrm>
            <a:off x="6945574" y="4028000"/>
            <a:ext cx="674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Doc</a:t>
            </a:r>
            <a:endParaRPr sz="1800">
              <a:solidFill>
                <a:schemeClr val="dk2"/>
              </a:solidFill>
            </a:endParaRPr>
          </a:p>
        </p:txBody>
      </p:sp>
      <p:sp>
        <p:nvSpPr>
          <p:cNvPr id="1940" name="Google Shape;1940;p122"/>
          <p:cNvSpPr/>
          <p:nvPr/>
        </p:nvSpPr>
        <p:spPr>
          <a:xfrm>
            <a:off x="4645625" y="1615350"/>
            <a:ext cx="498900" cy="1320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41" name="Google Shape;1941;p122"/>
          <p:cNvSpPr/>
          <p:nvPr/>
        </p:nvSpPr>
        <p:spPr>
          <a:xfrm>
            <a:off x="6996450" y="1615350"/>
            <a:ext cx="498900" cy="1320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942" name="Google Shape;1942;p122"/>
          <p:cNvCxnSpPr/>
          <p:nvPr/>
        </p:nvCxnSpPr>
        <p:spPr>
          <a:xfrm rot="10800000">
            <a:off x="4892525" y="3819150"/>
            <a:ext cx="5100" cy="246900"/>
          </a:xfrm>
          <a:prstGeom prst="straightConnector1">
            <a:avLst/>
          </a:prstGeom>
          <a:noFill/>
          <a:ln w="9525" cap="flat" cmpd="sng">
            <a:solidFill>
              <a:schemeClr val="dk2"/>
            </a:solidFill>
            <a:prstDash val="solid"/>
            <a:round/>
            <a:headEnd type="none" w="med" len="med"/>
            <a:tailEnd type="triangle" w="med" len="med"/>
          </a:ln>
        </p:spPr>
      </p:cxnSp>
      <p:cxnSp>
        <p:nvCxnSpPr>
          <p:cNvPr id="1943" name="Google Shape;1943;p122"/>
          <p:cNvCxnSpPr/>
          <p:nvPr/>
        </p:nvCxnSpPr>
        <p:spPr>
          <a:xfrm rot="10800000">
            <a:off x="7280075" y="3762100"/>
            <a:ext cx="5100" cy="246900"/>
          </a:xfrm>
          <a:prstGeom prst="straightConnector1">
            <a:avLst/>
          </a:prstGeom>
          <a:noFill/>
          <a:ln w="9525" cap="flat" cmpd="sng">
            <a:solidFill>
              <a:schemeClr val="dk2"/>
            </a:solidFill>
            <a:prstDash val="solid"/>
            <a:round/>
            <a:headEnd type="none" w="med" len="med"/>
            <a:tailEnd type="triangle" w="med" len="med"/>
          </a:ln>
        </p:spPr>
      </p:cxnSp>
      <p:cxnSp>
        <p:nvCxnSpPr>
          <p:cNvPr id="1944" name="Google Shape;1944;p122"/>
          <p:cNvCxnSpPr/>
          <p:nvPr/>
        </p:nvCxnSpPr>
        <p:spPr>
          <a:xfrm rot="10800000">
            <a:off x="4893579" y="1785375"/>
            <a:ext cx="3000" cy="246900"/>
          </a:xfrm>
          <a:prstGeom prst="straightConnector1">
            <a:avLst/>
          </a:prstGeom>
          <a:noFill/>
          <a:ln w="9525" cap="flat" cmpd="sng">
            <a:solidFill>
              <a:schemeClr val="dk2"/>
            </a:solidFill>
            <a:prstDash val="solid"/>
            <a:round/>
            <a:headEnd type="none" w="med" len="med"/>
            <a:tailEnd type="triangle" w="med" len="med"/>
          </a:ln>
        </p:spPr>
      </p:cxnSp>
      <p:cxnSp>
        <p:nvCxnSpPr>
          <p:cNvPr id="1945" name="Google Shape;1945;p122"/>
          <p:cNvCxnSpPr/>
          <p:nvPr/>
        </p:nvCxnSpPr>
        <p:spPr>
          <a:xfrm rot="10800000">
            <a:off x="7244400" y="1785375"/>
            <a:ext cx="3000" cy="246900"/>
          </a:xfrm>
          <a:prstGeom prst="straightConnector1">
            <a:avLst/>
          </a:prstGeom>
          <a:noFill/>
          <a:ln w="9525" cap="flat" cmpd="sng">
            <a:solidFill>
              <a:schemeClr val="dk2"/>
            </a:solidFill>
            <a:prstDash val="solid"/>
            <a:round/>
            <a:headEnd type="none" w="med" len="med"/>
            <a:tailEnd type="triangle" w="med" len="med"/>
          </a:ln>
        </p:spPr>
      </p:cxnSp>
      <p:sp>
        <p:nvSpPr>
          <p:cNvPr id="1946" name="Google Shape;1946;p122"/>
          <p:cNvSpPr/>
          <p:nvPr/>
        </p:nvSpPr>
        <p:spPr>
          <a:xfrm>
            <a:off x="5898900" y="1101800"/>
            <a:ext cx="260100" cy="251700"/>
          </a:xfrm>
          <a:prstGeom prst="ellipse">
            <a:avLst/>
          </a:prstGeom>
          <a:no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a:t>x</a:t>
            </a:r>
            <a:endParaRPr/>
          </a:p>
        </p:txBody>
      </p:sp>
      <p:cxnSp>
        <p:nvCxnSpPr>
          <p:cNvPr id="1947" name="Google Shape;1947;p122"/>
          <p:cNvCxnSpPr>
            <a:stCxn id="1941" idx="0"/>
            <a:endCxn id="1946" idx="5"/>
          </p:cNvCxnSpPr>
          <p:nvPr/>
        </p:nvCxnSpPr>
        <p:spPr>
          <a:xfrm rot="10800000">
            <a:off x="6120900" y="1316550"/>
            <a:ext cx="1125000" cy="298800"/>
          </a:xfrm>
          <a:prstGeom prst="straightConnector1">
            <a:avLst/>
          </a:prstGeom>
          <a:noFill/>
          <a:ln w="9525" cap="flat" cmpd="sng">
            <a:solidFill>
              <a:schemeClr val="dk2"/>
            </a:solidFill>
            <a:prstDash val="solid"/>
            <a:round/>
            <a:headEnd type="none" w="med" len="med"/>
            <a:tailEnd type="triangle" w="med" len="med"/>
          </a:ln>
        </p:spPr>
      </p:cxnSp>
      <p:cxnSp>
        <p:nvCxnSpPr>
          <p:cNvPr id="1948" name="Google Shape;1948;p122"/>
          <p:cNvCxnSpPr>
            <a:stCxn id="1940" idx="0"/>
            <a:endCxn id="1946" idx="3"/>
          </p:cNvCxnSpPr>
          <p:nvPr/>
        </p:nvCxnSpPr>
        <p:spPr>
          <a:xfrm rot="10800000" flipH="1">
            <a:off x="4895075" y="1316550"/>
            <a:ext cx="1041900" cy="298800"/>
          </a:xfrm>
          <a:prstGeom prst="straightConnector1">
            <a:avLst/>
          </a:prstGeom>
          <a:noFill/>
          <a:ln w="9525" cap="flat" cmpd="sng">
            <a:solidFill>
              <a:schemeClr val="dk2"/>
            </a:solidFill>
            <a:prstDash val="solid"/>
            <a:round/>
            <a:headEnd type="none" w="med" len="med"/>
            <a:tailEnd type="triangle" w="med" len="med"/>
          </a:ln>
        </p:spPr>
      </p:cxnSp>
      <p:sp>
        <p:nvSpPr>
          <p:cNvPr id="1949" name="Google Shape;1949;p122"/>
          <p:cNvSpPr/>
          <p:nvPr/>
        </p:nvSpPr>
        <p:spPr>
          <a:xfrm>
            <a:off x="6617700" y="2070300"/>
            <a:ext cx="1256400" cy="1672800"/>
          </a:xfrm>
          <a:prstGeom prst="roundRect">
            <a:avLst>
              <a:gd name="adj" fmla="val 16667"/>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Document Encoder</a:t>
            </a:r>
            <a:endParaRPr/>
          </a:p>
        </p:txBody>
      </p:sp>
      <p:sp>
        <p:nvSpPr>
          <p:cNvPr id="1950" name="Google Shape;1950;p122"/>
          <p:cNvSpPr txBox="1"/>
          <p:nvPr/>
        </p:nvSpPr>
        <p:spPr>
          <a:xfrm>
            <a:off x="5480050" y="2654250"/>
            <a:ext cx="132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(e.g, MLP)</a:t>
            </a:r>
            <a:endParaRPr/>
          </a:p>
        </p:txBody>
      </p:sp>
      <p:sp>
        <p:nvSpPr>
          <p:cNvPr id="1951" name="Google Shape;1951;p122"/>
          <p:cNvSpPr txBox="1"/>
          <p:nvPr/>
        </p:nvSpPr>
        <p:spPr>
          <a:xfrm>
            <a:off x="7814100" y="2654250"/>
            <a:ext cx="132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(e.g, MLM)</a:t>
            </a:r>
            <a:endParaRPr/>
          </a:p>
        </p:txBody>
      </p:sp>
      <p:sp>
        <p:nvSpPr>
          <p:cNvPr id="1952" name="Google Shape;1952;p122"/>
          <p:cNvSpPr txBox="1"/>
          <p:nvPr/>
        </p:nvSpPr>
        <p:spPr>
          <a:xfrm>
            <a:off x="2472850" y="2612075"/>
            <a:ext cx="204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2"/>
                </a:solidFill>
              </a:rPr>
              <a:t>(e.g., MLP, MLM)</a:t>
            </a:r>
            <a:endParaRPr>
              <a:solidFill>
                <a:schemeClr val="dk2"/>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8" name="Google Shape;1958;p12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85</a:t>
            </a:fld>
            <a:endParaRPr/>
          </a:p>
        </p:txBody>
      </p:sp>
      <p:sp>
        <p:nvSpPr>
          <p:cNvPr id="1959" name="Google Shape;1959;p123"/>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1960" name="Google Shape;1960;p1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sz="3000" b="1">
                <a:solidFill>
                  <a:srgbClr val="611BB8"/>
                </a:solidFill>
                <a:latin typeface="Raleway"/>
                <a:ea typeface="Raleway"/>
                <a:cs typeface="Raleway"/>
                <a:sym typeface="Raleway"/>
              </a:rPr>
              <a:t>Learned Sparse Retrieval Framework</a:t>
            </a:r>
            <a:endParaRPr sz="3000" b="1">
              <a:solidFill>
                <a:srgbClr val="611BB8"/>
              </a:solidFill>
              <a:latin typeface="Raleway"/>
              <a:ea typeface="Raleway"/>
              <a:cs typeface="Raleway"/>
              <a:sym typeface="Raleway"/>
            </a:endParaRPr>
          </a:p>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grpSp>
        <p:nvGrpSpPr>
          <p:cNvPr id="1961" name="Google Shape;1961;p123"/>
          <p:cNvGrpSpPr/>
          <p:nvPr/>
        </p:nvGrpSpPr>
        <p:grpSpPr>
          <a:xfrm>
            <a:off x="917673" y="1260490"/>
            <a:ext cx="7237930" cy="3005337"/>
            <a:chOff x="1912375" y="1763818"/>
            <a:chExt cx="5619075" cy="2333155"/>
          </a:xfrm>
        </p:grpSpPr>
        <p:sp>
          <p:nvSpPr>
            <p:cNvPr id="1962" name="Google Shape;1962;p123"/>
            <p:cNvSpPr/>
            <p:nvPr/>
          </p:nvSpPr>
          <p:spPr>
            <a:xfrm>
              <a:off x="2256675" y="2876550"/>
              <a:ext cx="1230900" cy="578700"/>
            </a:xfrm>
            <a:prstGeom prst="round2DiagRect">
              <a:avLst>
                <a:gd name="adj1" fmla="val 16667"/>
                <a:gd name="adj2" fmla="val 0"/>
              </a:avLst>
            </a:prstGeom>
            <a:solidFill>
              <a:schemeClr val="lt1"/>
            </a:solidFill>
            <a:ln w="9525" cap="flat" cmpd="sng">
              <a:solidFill>
                <a:srgbClr val="44546A"/>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FF"/>
                </a:buClr>
                <a:buSzPts val="1800"/>
                <a:buFont typeface="Arial"/>
                <a:buNone/>
              </a:pPr>
              <a:r>
                <a:rPr lang="zh-CN" sz="1800"/>
                <a:t>Sparse Encoder</a:t>
              </a:r>
              <a:endParaRPr sz="1800"/>
            </a:p>
          </p:txBody>
        </p:sp>
        <p:sp>
          <p:nvSpPr>
            <p:cNvPr id="1963" name="Google Shape;1963;p123"/>
            <p:cNvSpPr/>
            <p:nvPr/>
          </p:nvSpPr>
          <p:spPr>
            <a:xfrm>
              <a:off x="4123608" y="2876550"/>
              <a:ext cx="1166400" cy="578700"/>
            </a:xfrm>
            <a:prstGeom prst="round2DiagRect">
              <a:avLst>
                <a:gd name="adj1" fmla="val 16667"/>
                <a:gd name="adj2" fmla="val 0"/>
              </a:avLst>
            </a:prstGeom>
            <a:solidFill>
              <a:srgbClr val="FFD600"/>
            </a:solidFill>
            <a:ln w="9525" cap="flat" cmpd="sng">
              <a:solidFill>
                <a:srgbClr val="44546A"/>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latin typeface="Arial"/>
                  <a:ea typeface="Arial"/>
                  <a:cs typeface="Arial"/>
                  <a:sym typeface="Arial"/>
                </a:rPr>
                <a:t>Sparse Regularizer</a:t>
              </a:r>
              <a:endParaRPr sz="1800">
                <a:solidFill>
                  <a:schemeClr val="dk1"/>
                </a:solidFill>
                <a:latin typeface="Arial"/>
                <a:ea typeface="Arial"/>
                <a:cs typeface="Arial"/>
                <a:sym typeface="Arial"/>
              </a:endParaRPr>
            </a:p>
          </p:txBody>
        </p:sp>
        <p:sp>
          <p:nvSpPr>
            <p:cNvPr id="1964" name="Google Shape;1964;p123"/>
            <p:cNvSpPr txBox="1"/>
            <p:nvPr/>
          </p:nvSpPr>
          <p:spPr>
            <a:xfrm>
              <a:off x="3690109" y="1763818"/>
              <a:ext cx="2033400" cy="3585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zh-CN" sz="1800">
                  <a:solidFill>
                    <a:schemeClr val="dk1"/>
                  </a:solidFill>
                  <a:latin typeface="Calibri"/>
                  <a:ea typeface="Calibri"/>
                  <a:cs typeface="Calibri"/>
                  <a:sym typeface="Calibri"/>
                </a:rPr>
                <a:t>Ingredients</a:t>
              </a:r>
              <a:endParaRPr sz="1800">
                <a:solidFill>
                  <a:schemeClr val="dk1"/>
                </a:solidFill>
                <a:latin typeface="Calibri"/>
                <a:ea typeface="Calibri"/>
                <a:cs typeface="Calibri"/>
                <a:sym typeface="Calibri"/>
              </a:endParaRPr>
            </a:p>
          </p:txBody>
        </p:sp>
        <p:cxnSp>
          <p:nvCxnSpPr>
            <p:cNvPr id="1965" name="Google Shape;1965;p123"/>
            <p:cNvCxnSpPr>
              <a:stCxn id="1964" idx="2"/>
              <a:endCxn id="1962" idx="3"/>
            </p:cNvCxnSpPr>
            <p:nvPr/>
          </p:nvCxnSpPr>
          <p:spPr>
            <a:xfrm rot="5400000">
              <a:off x="3412309" y="1582018"/>
              <a:ext cx="754200" cy="1834800"/>
            </a:xfrm>
            <a:prstGeom prst="bentConnector3">
              <a:avLst>
                <a:gd name="adj1" fmla="val 15671"/>
              </a:avLst>
            </a:prstGeom>
            <a:noFill/>
            <a:ln w="9525" cap="flat" cmpd="sng">
              <a:solidFill>
                <a:srgbClr val="44546A"/>
              </a:solidFill>
              <a:prstDash val="solid"/>
              <a:round/>
              <a:headEnd type="none" w="sm" len="sm"/>
              <a:tailEnd type="diamond" w="med" len="med"/>
            </a:ln>
          </p:spPr>
        </p:cxnSp>
        <p:cxnSp>
          <p:nvCxnSpPr>
            <p:cNvPr id="1966" name="Google Shape;1966;p123"/>
            <p:cNvCxnSpPr>
              <a:stCxn id="1964" idx="2"/>
              <a:endCxn id="1963" idx="3"/>
            </p:cNvCxnSpPr>
            <p:nvPr/>
          </p:nvCxnSpPr>
          <p:spPr>
            <a:xfrm rot="-5400000" flipH="1">
              <a:off x="4329859" y="2499268"/>
              <a:ext cx="754200" cy="300"/>
            </a:xfrm>
            <a:prstGeom prst="bentConnector3">
              <a:avLst>
                <a:gd name="adj1" fmla="val 15671"/>
              </a:avLst>
            </a:prstGeom>
            <a:noFill/>
            <a:ln w="9525" cap="flat" cmpd="sng">
              <a:solidFill>
                <a:srgbClr val="44546A"/>
              </a:solidFill>
              <a:prstDash val="solid"/>
              <a:round/>
              <a:headEnd type="none" w="sm" len="sm"/>
              <a:tailEnd type="diamond" w="med" len="med"/>
            </a:ln>
          </p:spPr>
        </p:cxnSp>
        <p:cxnSp>
          <p:nvCxnSpPr>
            <p:cNvPr id="1967" name="Google Shape;1967;p123"/>
            <p:cNvCxnSpPr>
              <a:stCxn id="1964" idx="2"/>
              <a:endCxn id="1968" idx="3"/>
            </p:cNvCxnSpPr>
            <p:nvPr/>
          </p:nvCxnSpPr>
          <p:spPr>
            <a:xfrm rot="-5400000" flipH="1">
              <a:off x="5182909" y="1646218"/>
              <a:ext cx="754200" cy="1706400"/>
            </a:xfrm>
            <a:prstGeom prst="bentConnector3">
              <a:avLst>
                <a:gd name="adj1" fmla="val 15671"/>
              </a:avLst>
            </a:prstGeom>
            <a:noFill/>
            <a:ln w="9525" cap="flat" cmpd="sng">
              <a:solidFill>
                <a:srgbClr val="44546A"/>
              </a:solidFill>
              <a:prstDash val="solid"/>
              <a:round/>
              <a:headEnd type="none" w="sm" len="sm"/>
              <a:tailEnd type="diamond" w="med" len="med"/>
            </a:ln>
          </p:spPr>
        </p:cxnSp>
        <p:sp>
          <p:nvSpPr>
            <p:cNvPr id="1969" name="Google Shape;1969;p123"/>
            <p:cNvSpPr txBox="1"/>
            <p:nvPr/>
          </p:nvSpPr>
          <p:spPr>
            <a:xfrm>
              <a:off x="1912375" y="3606625"/>
              <a:ext cx="1835400" cy="4779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latin typeface="Arial"/>
                  <a:ea typeface="Arial"/>
                  <a:cs typeface="Arial"/>
                  <a:sym typeface="Arial"/>
                </a:rPr>
                <a:t>Predicts term weights</a:t>
              </a:r>
              <a:br>
                <a:rPr lang="zh-CN" sz="1400">
                  <a:solidFill>
                    <a:schemeClr val="dk1"/>
                  </a:solidFill>
                  <a:latin typeface="Arial"/>
                  <a:ea typeface="Arial"/>
                  <a:cs typeface="Arial"/>
                  <a:sym typeface="Arial"/>
                </a:rPr>
              </a:br>
              <a:r>
                <a:rPr lang="zh-CN" sz="1400" i="1">
                  <a:solidFill>
                    <a:schemeClr val="dk1"/>
                  </a:solidFill>
                  <a:latin typeface="Arial"/>
                  <a:ea typeface="Arial"/>
                  <a:cs typeface="Arial"/>
                  <a:sym typeface="Arial"/>
                </a:rPr>
                <a:t>(MLP, MLM, etc)</a:t>
              </a:r>
              <a:endParaRPr sz="1400">
                <a:solidFill>
                  <a:schemeClr val="dk1"/>
                </a:solidFill>
                <a:latin typeface="Arial"/>
                <a:ea typeface="Arial"/>
                <a:cs typeface="Arial"/>
                <a:sym typeface="Arial"/>
              </a:endParaRPr>
            </a:p>
          </p:txBody>
        </p:sp>
        <p:sp>
          <p:nvSpPr>
            <p:cNvPr id="1970" name="Google Shape;1970;p123"/>
            <p:cNvSpPr txBox="1"/>
            <p:nvPr/>
          </p:nvSpPr>
          <p:spPr>
            <a:xfrm>
              <a:off x="3757823" y="3619073"/>
              <a:ext cx="1835400" cy="4779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rPr>
                <a:t>Limits non-zero weights</a:t>
              </a:r>
              <a:br>
                <a:rPr lang="zh-CN" sz="1400">
                  <a:solidFill>
                    <a:schemeClr val="dk1"/>
                  </a:solidFill>
                </a:rPr>
              </a:br>
              <a:r>
                <a:rPr lang="zh-CN" sz="1400" i="1">
                  <a:solidFill>
                    <a:schemeClr val="dk1"/>
                  </a:solidFill>
                </a:rPr>
                <a:t>(FLOPs, TopK, etc)</a:t>
              </a:r>
              <a:endParaRPr sz="1400" i="1">
                <a:solidFill>
                  <a:schemeClr val="dk1"/>
                </a:solidFill>
              </a:endParaRPr>
            </a:p>
          </p:txBody>
        </p:sp>
        <p:sp>
          <p:nvSpPr>
            <p:cNvPr id="1971" name="Google Shape;1971;p123"/>
            <p:cNvSpPr txBox="1"/>
            <p:nvPr/>
          </p:nvSpPr>
          <p:spPr>
            <a:xfrm>
              <a:off x="5455150" y="3606624"/>
              <a:ext cx="2076300" cy="4779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latin typeface="Arial"/>
                  <a:ea typeface="Arial"/>
                  <a:cs typeface="Arial"/>
                  <a:sym typeface="Arial"/>
                </a:rPr>
                <a:t>Provides supervision</a:t>
              </a:r>
              <a:br>
                <a:rPr lang="zh-CN" sz="1400">
                  <a:solidFill>
                    <a:schemeClr val="dk1"/>
                  </a:solidFill>
                  <a:latin typeface="Arial"/>
                  <a:ea typeface="Arial"/>
                  <a:cs typeface="Arial"/>
                  <a:sym typeface="Arial"/>
                </a:rPr>
              </a:br>
              <a:r>
                <a:rPr lang="zh-CN" sz="1400" i="1">
                  <a:solidFill>
                    <a:schemeClr val="dk1"/>
                  </a:solidFill>
                  <a:latin typeface="Arial"/>
                  <a:ea typeface="Arial"/>
                  <a:cs typeface="Arial"/>
                  <a:sym typeface="Arial"/>
                </a:rPr>
                <a:t>(negatives, distillation, etc).</a:t>
              </a:r>
              <a:endParaRPr sz="1400">
                <a:solidFill>
                  <a:schemeClr val="dk1"/>
                </a:solidFill>
                <a:latin typeface="Arial"/>
                <a:ea typeface="Arial"/>
                <a:cs typeface="Arial"/>
                <a:sym typeface="Arial"/>
              </a:endParaRPr>
            </a:p>
          </p:txBody>
        </p:sp>
        <p:sp>
          <p:nvSpPr>
            <p:cNvPr id="1968" name="Google Shape;1968;p123"/>
            <p:cNvSpPr/>
            <p:nvPr/>
          </p:nvSpPr>
          <p:spPr>
            <a:xfrm>
              <a:off x="5778000" y="2876550"/>
              <a:ext cx="1270500" cy="578700"/>
            </a:xfrm>
            <a:prstGeom prst="round2DiagRect">
              <a:avLst>
                <a:gd name="adj1" fmla="val 16667"/>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latin typeface="Arial"/>
                  <a:ea typeface="Arial"/>
                  <a:cs typeface="Arial"/>
                  <a:sym typeface="Arial"/>
                </a:rPr>
                <a:t>Supervision</a:t>
              </a:r>
              <a:endParaRPr sz="1800">
                <a:solidFill>
                  <a:schemeClr val="dk1"/>
                </a:solidFill>
                <a:latin typeface="Arial"/>
                <a:ea typeface="Arial"/>
                <a:cs typeface="Arial"/>
                <a:sym typeface="Arial"/>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sp>
        <p:nvSpPr>
          <p:cNvPr id="1976" name="Google Shape;1976;p1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Sparse Regularizers</a:t>
            </a:r>
            <a:endParaRPr b="1">
              <a:solidFill>
                <a:srgbClr val="611BB8"/>
              </a:solidFill>
            </a:endParaRPr>
          </a:p>
        </p:txBody>
      </p:sp>
      <p:sp>
        <p:nvSpPr>
          <p:cNvPr id="1977" name="Google Shape;1977;p1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a:t>Exact Sparsity Measure: </a:t>
            </a:r>
            <a:r>
              <a:rPr lang="zh-CN" b="1"/>
              <a:t>L</a:t>
            </a:r>
            <a:r>
              <a:rPr lang="zh-CN" b="1" baseline="-25000"/>
              <a:t>0</a:t>
            </a:r>
            <a:endParaRPr b="1"/>
          </a:p>
          <a:p>
            <a:pPr marL="0" lvl="0" indent="0" algn="l" rtl="0">
              <a:spcBef>
                <a:spcPts val="1200"/>
              </a:spcBef>
              <a:spcAft>
                <a:spcPts val="1200"/>
              </a:spcAft>
              <a:buNone/>
            </a:pPr>
            <a:endParaRPr baseline="-25000"/>
          </a:p>
        </p:txBody>
      </p:sp>
      <p:sp>
        <p:nvSpPr>
          <p:cNvPr id="1978" name="Google Shape;1978;p1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86</a:t>
            </a:fld>
            <a:endParaRPr/>
          </a:p>
        </p:txBody>
      </p:sp>
      <p:graphicFrame>
        <p:nvGraphicFramePr>
          <p:cNvPr id="1979" name="Google Shape;1979;p124"/>
          <p:cNvGraphicFramePr/>
          <p:nvPr>
            <p:extLst>
              <p:ext uri="{D42A27DB-BD31-4B8C-83A1-F6EECF244321}">
                <p14:modId xmlns:p14="http://schemas.microsoft.com/office/powerpoint/2010/main" val="738087027"/>
              </p:ext>
            </p:extLst>
          </p:nvPr>
        </p:nvGraphicFramePr>
        <p:xfrm>
          <a:off x="644300" y="2175550"/>
          <a:ext cx="5353200" cy="396210"/>
        </p:xfrm>
        <a:graphic>
          <a:graphicData uri="http://schemas.openxmlformats.org/drawingml/2006/table">
            <a:tbl>
              <a:tblPr>
                <a:noFill/>
                <a:tableStyleId>{A134EB8B-E915-435F-AA6A-CB131EBE8F9E}</a:tableStyleId>
              </a:tblPr>
              <a:tblGrid>
                <a:gridCol w="669150">
                  <a:extLst>
                    <a:ext uri="{9D8B030D-6E8A-4147-A177-3AD203B41FA5}">
                      <a16:colId xmlns:a16="http://schemas.microsoft.com/office/drawing/2014/main" val="20000"/>
                    </a:ext>
                  </a:extLst>
                </a:gridCol>
                <a:gridCol w="669150">
                  <a:extLst>
                    <a:ext uri="{9D8B030D-6E8A-4147-A177-3AD203B41FA5}">
                      <a16:colId xmlns:a16="http://schemas.microsoft.com/office/drawing/2014/main" val="20001"/>
                    </a:ext>
                  </a:extLst>
                </a:gridCol>
                <a:gridCol w="669150">
                  <a:extLst>
                    <a:ext uri="{9D8B030D-6E8A-4147-A177-3AD203B41FA5}">
                      <a16:colId xmlns:a16="http://schemas.microsoft.com/office/drawing/2014/main" val="20002"/>
                    </a:ext>
                  </a:extLst>
                </a:gridCol>
                <a:gridCol w="669150">
                  <a:extLst>
                    <a:ext uri="{9D8B030D-6E8A-4147-A177-3AD203B41FA5}">
                      <a16:colId xmlns:a16="http://schemas.microsoft.com/office/drawing/2014/main" val="20003"/>
                    </a:ext>
                  </a:extLst>
                </a:gridCol>
                <a:gridCol w="669150">
                  <a:extLst>
                    <a:ext uri="{9D8B030D-6E8A-4147-A177-3AD203B41FA5}">
                      <a16:colId xmlns:a16="http://schemas.microsoft.com/office/drawing/2014/main" val="20004"/>
                    </a:ext>
                  </a:extLst>
                </a:gridCol>
                <a:gridCol w="669150">
                  <a:extLst>
                    <a:ext uri="{9D8B030D-6E8A-4147-A177-3AD203B41FA5}">
                      <a16:colId xmlns:a16="http://schemas.microsoft.com/office/drawing/2014/main" val="20005"/>
                    </a:ext>
                  </a:extLst>
                </a:gridCol>
                <a:gridCol w="669150">
                  <a:extLst>
                    <a:ext uri="{9D8B030D-6E8A-4147-A177-3AD203B41FA5}">
                      <a16:colId xmlns:a16="http://schemas.microsoft.com/office/drawing/2014/main" val="20006"/>
                    </a:ext>
                  </a:extLst>
                </a:gridCol>
                <a:gridCol w="669150">
                  <a:extLst>
                    <a:ext uri="{9D8B030D-6E8A-4147-A177-3AD203B41FA5}">
                      <a16:colId xmlns:a16="http://schemas.microsoft.com/office/drawing/2014/main" val="20007"/>
                    </a:ext>
                  </a:extLst>
                </a:gridCol>
              </a:tblGrid>
              <a:tr h="381000">
                <a:tc>
                  <a:txBody>
                    <a:bodyPr/>
                    <a:lstStyle/>
                    <a:p>
                      <a:pPr marL="0" lvl="0" indent="0" algn="l" rtl="0">
                        <a:spcBef>
                          <a:spcPts val="0"/>
                        </a:spcBef>
                        <a:spcAft>
                          <a:spcPts val="0"/>
                        </a:spcAft>
                        <a:buNone/>
                      </a:pPr>
                      <a:r>
                        <a:rPr lang="zh-CN" dirty="0"/>
                        <a:t>0</a:t>
                      </a:r>
                      <a:endParaRPr dirty="0"/>
                    </a:p>
                  </a:txBody>
                  <a:tcPr marL="91425" marR="91425" marT="91425" marB="91425"/>
                </a:tc>
                <a:tc>
                  <a:txBody>
                    <a:bodyPr/>
                    <a:lstStyle/>
                    <a:p>
                      <a:pPr marL="0" lvl="0" indent="0" algn="l" rtl="0">
                        <a:spcBef>
                          <a:spcPts val="0"/>
                        </a:spcBef>
                        <a:spcAft>
                          <a:spcPts val="0"/>
                        </a:spcAft>
                        <a:buNone/>
                      </a:pPr>
                      <a:r>
                        <a:rPr lang="zh-CN" dirty="0"/>
                        <a:t>0.5</a:t>
                      </a:r>
                      <a:endParaRPr dirty="0"/>
                    </a:p>
                  </a:txBody>
                  <a:tcPr marL="91425" marR="91425" marT="91425" marB="91425"/>
                </a:tc>
                <a:tc>
                  <a:txBody>
                    <a:bodyPr/>
                    <a:lstStyle/>
                    <a:p>
                      <a:pPr marL="0" lvl="0" indent="0" algn="l" rtl="0">
                        <a:spcBef>
                          <a:spcPts val="0"/>
                        </a:spcBef>
                        <a:spcAft>
                          <a:spcPts val="0"/>
                        </a:spcAft>
                        <a:buNone/>
                      </a:pPr>
                      <a:r>
                        <a:rPr lang="zh-CN" dirty="0"/>
                        <a:t>0</a:t>
                      </a:r>
                      <a:endParaRPr dirty="0"/>
                    </a:p>
                  </a:txBody>
                  <a:tcPr marL="91425" marR="91425" marT="91425" marB="91425"/>
                </a:tc>
                <a:tc>
                  <a:txBody>
                    <a:bodyPr/>
                    <a:lstStyle/>
                    <a:p>
                      <a:pPr marL="0" lvl="0" indent="0" algn="l" rtl="0">
                        <a:spcBef>
                          <a:spcPts val="0"/>
                        </a:spcBef>
                        <a:spcAft>
                          <a:spcPts val="0"/>
                        </a:spcAft>
                        <a:buNone/>
                      </a:pPr>
                      <a:r>
                        <a:rPr lang="zh-CN" dirty="0"/>
                        <a:t>1.5</a:t>
                      </a:r>
                      <a:endParaRPr dirty="0"/>
                    </a:p>
                  </a:txBody>
                  <a:tcPr marL="91425" marR="91425" marT="91425" marB="91425"/>
                </a:tc>
                <a:tc>
                  <a:txBody>
                    <a:bodyPr/>
                    <a:lstStyle/>
                    <a:p>
                      <a:pPr marL="0" lvl="0" indent="0" algn="l" rtl="0">
                        <a:spcBef>
                          <a:spcPts val="0"/>
                        </a:spcBef>
                        <a:spcAft>
                          <a:spcPts val="0"/>
                        </a:spcAft>
                        <a:buNone/>
                      </a:pPr>
                      <a:r>
                        <a:rPr lang="zh-CN" dirty="0"/>
                        <a:t>0</a:t>
                      </a:r>
                      <a:endParaRPr dirty="0"/>
                    </a:p>
                  </a:txBody>
                  <a:tcPr marL="91425" marR="91425" marT="91425" marB="91425"/>
                </a:tc>
                <a:tc>
                  <a:txBody>
                    <a:bodyPr/>
                    <a:lstStyle/>
                    <a:p>
                      <a:pPr marL="0" lvl="0" indent="0" algn="l" rtl="0">
                        <a:spcBef>
                          <a:spcPts val="0"/>
                        </a:spcBef>
                        <a:spcAft>
                          <a:spcPts val="0"/>
                        </a:spcAft>
                        <a:buNone/>
                      </a:pPr>
                      <a:r>
                        <a:rPr lang="zh-CN" dirty="0"/>
                        <a:t>8.3</a:t>
                      </a:r>
                      <a:endParaRPr dirty="0"/>
                    </a:p>
                  </a:txBody>
                  <a:tcPr marL="91425" marR="91425" marT="91425" marB="91425"/>
                </a:tc>
                <a:tc>
                  <a:txBody>
                    <a:bodyPr/>
                    <a:lstStyle/>
                    <a:p>
                      <a:pPr marL="0" lvl="0" indent="0" algn="l" rtl="0">
                        <a:spcBef>
                          <a:spcPts val="0"/>
                        </a:spcBef>
                        <a:spcAft>
                          <a:spcPts val="0"/>
                        </a:spcAft>
                        <a:buNone/>
                      </a:pPr>
                      <a:r>
                        <a:rPr lang="zh-CN" dirty="0"/>
                        <a:t>0</a:t>
                      </a:r>
                      <a:endParaRPr dirty="0"/>
                    </a:p>
                  </a:txBody>
                  <a:tcPr marL="91425" marR="91425" marT="91425" marB="91425"/>
                </a:tc>
                <a:tc>
                  <a:txBody>
                    <a:bodyPr/>
                    <a:lstStyle/>
                    <a:p>
                      <a:pPr marL="0" lvl="0" indent="0" algn="l" rtl="0">
                        <a:spcBef>
                          <a:spcPts val="0"/>
                        </a:spcBef>
                        <a:spcAft>
                          <a:spcPts val="0"/>
                        </a:spcAft>
                        <a:buNone/>
                      </a:pPr>
                      <a:r>
                        <a:rPr lang="zh-CN" dirty="0"/>
                        <a:t>0</a:t>
                      </a:r>
                      <a:endParaRPr dirty="0"/>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09" name="Google Shape;2009;p1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Sparse Regularizers</a:t>
            </a:r>
            <a:endParaRPr b="1">
              <a:solidFill>
                <a:srgbClr val="611BB8"/>
              </a:solidFill>
            </a:endParaRPr>
          </a:p>
        </p:txBody>
      </p:sp>
      <p:sp>
        <p:nvSpPr>
          <p:cNvPr id="2010" name="Google Shape;2010;p1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a:t>Exact Sparsity Measure: </a:t>
            </a:r>
            <a:r>
              <a:rPr lang="zh-CN" b="1"/>
              <a:t>L</a:t>
            </a:r>
            <a:r>
              <a:rPr lang="zh-CN" b="1" baseline="-25000"/>
              <a:t>0</a:t>
            </a:r>
            <a:endParaRPr b="1" baseline="-25000"/>
          </a:p>
          <a:p>
            <a:pPr marL="0" lvl="0" indent="0" algn="l" rtl="0">
              <a:spcBef>
                <a:spcPts val="1200"/>
              </a:spcBef>
              <a:spcAft>
                <a:spcPts val="1200"/>
              </a:spcAft>
              <a:buNone/>
            </a:pPr>
            <a:endParaRPr baseline="-25000"/>
          </a:p>
        </p:txBody>
      </p:sp>
      <p:sp>
        <p:nvSpPr>
          <p:cNvPr id="2011" name="Google Shape;2011;p1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87</a:t>
            </a:fld>
            <a:endParaRPr/>
          </a:p>
        </p:txBody>
      </p:sp>
      <p:graphicFrame>
        <p:nvGraphicFramePr>
          <p:cNvPr id="2012" name="Google Shape;2012;p127"/>
          <p:cNvGraphicFramePr/>
          <p:nvPr>
            <p:extLst>
              <p:ext uri="{D42A27DB-BD31-4B8C-83A1-F6EECF244321}">
                <p14:modId xmlns:p14="http://schemas.microsoft.com/office/powerpoint/2010/main" val="3702894983"/>
              </p:ext>
            </p:extLst>
          </p:nvPr>
        </p:nvGraphicFramePr>
        <p:xfrm>
          <a:off x="644300" y="2175550"/>
          <a:ext cx="5353200" cy="396210"/>
        </p:xfrm>
        <a:graphic>
          <a:graphicData uri="http://schemas.openxmlformats.org/drawingml/2006/table">
            <a:tbl>
              <a:tblPr>
                <a:noFill/>
                <a:tableStyleId>{A134EB8B-E915-435F-AA6A-CB131EBE8F9E}</a:tableStyleId>
              </a:tblPr>
              <a:tblGrid>
                <a:gridCol w="669150">
                  <a:extLst>
                    <a:ext uri="{9D8B030D-6E8A-4147-A177-3AD203B41FA5}">
                      <a16:colId xmlns:a16="http://schemas.microsoft.com/office/drawing/2014/main" val="20000"/>
                    </a:ext>
                  </a:extLst>
                </a:gridCol>
                <a:gridCol w="669150">
                  <a:extLst>
                    <a:ext uri="{9D8B030D-6E8A-4147-A177-3AD203B41FA5}">
                      <a16:colId xmlns:a16="http://schemas.microsoft.com/office/drawing/2014/main" val="20001"/>
                    </a:ext>
                  </a:extLst>
                </a:gridCol>
                <a:gridCol w="669150">
                  <a:extLst>
                    <a:ext uri="{9D8B030D-6E8A-4147-A177-3AD203B41FA5}">
                      <a16:colId xmlns:a16="http://schemas.microsoft.com/office/drawing/2014/main" val="20002"/>
                    </a:ext>
                  </a:extLst>
                </a:gridCol>
                <a:gridCol w="669150">
                  <a:extLst>
                    <a:ext uri="{9D8B030D-6E8A-4147-A177-3AD203B41FA5}">
                      <a16:colId xmlns:a16="http://schemas.microsoft.com/office/drawing/2014/main" val="20003"/>
                    </a:ext>
                  </a:extLst>
                </a:gridCol>
                <a:gridCol w="669150">
                  <a:extLst>
                    <a:ext uri="{9D8B030D-6E8A-4147-A177-3AD203B41FA5}">
                      <a16:colId xmlns:a16="http://schemas.microsoft.com/office/drawing/2014/main" val="20004"/>
                    </a:ext>
                  </a:extLst>
                </a:gridCol>
                <a:gridCol w="669150">
                  <a:extLst>
                    <a:ext uri="{9D8B030D-6E8A-4147-A177-3AD203B41FA5}">
                      <a16:colId xmlns:a16="http://schemas.microsoft.com/office/drawing/2014/main" val="20005"/>
                    </a:ext>
                  </a:extLst>
                </a:gridCol>
                <a:gridCol w="669150">
                  <a:extLst>
                    <a:ext uri="{9D8B030D-6E8A-4147-A177-3AD203B41FA5}">
                      <a16:colId xmlns:a16="http://schemas.microsoft.com/office/drawing/2014/main" val="20006"/>
                    </a:ext>
                  </a:extLst>
                </a:gridCol>
                <a:gridCol w="669150">
                  <a:extLst>
                    <a:ext uri="{9D8B030D-6E8A-4147-A177-3AD203B41FA5}">
                      <a16:colId xmlns:a16="http://schemas.microsoft.com/office/drawing/2014/main" val="20007"/>
                    </a:ext>
                  </a:extLst>
                </a:gridCol>
              </a:tblGrid>
              <a:tr h="381000">
                <a:tc>
                  <a:txBody>
                    <a:bodyPr/>
                    <a:lstStyle/>
                    <a:p>
                      <a:pPr marL="0" lvl="0" indent="0" algn="l" rtl="0">
                        <a:spcBef>
                          <a:spcPts val="0"/>
                        </a:spcBef>
                        <a:spcAft>
                          <a:spcPts val="0"/>
                        </a:spcAft>
                        <a:buNone/>
                      </a:pPr>
                      <a:r>
                        <a:rPr lang="zh-CN" dirty="0"/>
                        <a:t>0</a:t>
                      </a:r>
                      <a:endParaRPr dirty="0"/>
                    </a:p>
                  </a:txBody>
                  <a:tcPr marL="91425" marR="91425" marT="91425" marB="91425"/>
                </a:tc>
                <a:tc>
                  <a:txBody>
                    <a:bodyPr/>
                    <a:lstStyle/>
                    <a:p>
                      <a:pPr marL="0" lvl="0" indent="0" algn="l" rtl="0">
                        <a:spcBef>
                          <a:spcPts val="0"/>
                        </a:spcBef>
                        <a:spcAft>
                          <a:spcPts val="0"/>
                        </a:spcAft>
                        <a:buNone/>
                      </a:pPr>
                      <a:r>
                        <a:rPr lang="zh-CN" dirty="0"/>
                        <a:t>0.5</a:t>
                      </a:r>
                      <a:endParaRPr dirty="0"/>
                    </a:p>
                  </a:txBody>
                  <a:tcPr marL="91425" marR="91425" marT="91425" marB="91425"/>
                </a:tc>
                <a:tc>
                  <a:txBody>
                    <a:bodyPr/>
                    <a:lstStyle/>
                    <a:p>
                      <a:pPr marL="0" lvl="0" indent="0" algn="l" rtl="0">
                        <a:spcBef>
                          <a:spcPts val="0"/>
                        </a:spcBef>
                        <a:spcAft>
                          <a:spcPts val="0"/>
                        </a:spcAft>
                        <a:buNone/>
                      </a:pPr>
                      <a:r>
                        <a:rPr lang="zh-CN" dirty="0"/>
                        <a:t>0</a:t>
                      </a:r>
                      <a:endParaRPr dirty="0"/>
                    </a:p>
                  </a:txBody>
                  <a:tcPr marL="91425" marR="91425" marT="91425" marB="91425"/>
                </a:tc>
                <a:tc>
                  <a:txBody>
                    <a:bodyPr/>
                    <a:lstStyle/>
                    <a:p>
                      <a:pPr marL="0" lvl="0" indent="0" algn="l" rtl="0">
                        <a:spcBef>
                          <a:spcPts val="0"/>
                        </a:spcBef>
                        <a:spcAft>
                          <a:spcPts val="0"/>
                        </a:spcAft>
                        <a:buNone/>
                      </a:pPr>
                      <a:r>
                        <a:rPr lang="zh-CN" dirty="0"/>
                        <a:t>1.5</a:t>
                      </a:r>
                      <a:endParaRPr dirty="0"/>
                    </a:p>
                  </a:txBody>
                  <a:tcPr marL="91425" marR="91425" marT="91425" marB="91425"/>
                </a:tc>
                <a:tc>
                  <a:txBody>
                    <a:bodyPr/>
                    <a:lstStyle/>
                    <a:p>
                      <a:pPr marL="0" lvl="0" indent="0" algn="l" rtl="0">
                        <a:spcBef>
                          <a:spcPts val="0"/>
                        </a:spcBef>
                        <a:spcAft>
                          <a:spcPts val="0"/>
                        </a:spcAft>
                        <a:buNone/>
                      </a:pPr>
                      <a:r>
                        <a:rPr lang="zh-CN" dirty="0"/>
                        <a:t>0</a:t>
                      </a:r>
                      <a:endParaRPr dirty="0"/>
                    </a:p>
                  </a:txBody>
                  <a:tcPr marL="91425" marR="91425" marT="91425" marB="91425"/>
                </a:tc>
                <a:tc>
                  <a:txBody>
                    <a:bodyPr/>
                    <a:lstStyle/>
                    <a:p>
                      <a:pPr marL="0" lvl="0" indent="0" algn="l" rtl="0">
                        <a:spcBef>
                          <a:spcPts val="0"/>
                        </a:spcBef>
                        <a:spcAft>
                          <a:spcPts val="0"/>
                        </a:spcAft>
                        <a:buNone/>
                      </a:pPr>
                      <a:r>
                        <a:rPr lang="zh-CN" dirty="0"/>
                        <a:t>8.3</a:t>
                      </a:r>
                      <a:endParaRPr dirty="0"/>
                    </a:p>
                  </a:txBody>
                  <a:tcPr marL="91425" marR="91425" marT="91425" marB="91425"/>
                </a:tc>
                <a:tc>
                  <a:txBody>
                    <a:bodyPr/>
                    <a:lstStyle/>
                    <a:p>
                      <a:pPr marL="0" lvl="0" indent="0" algn="l" rtl="0">
                        <a:spcBef>
                          <a:spcPts val="0"/>
                        </a:spcBef>
                        <a:spcAft>
                          <a:spcPts val="0"/>
                        </a:spcAft>
                        <a:buNone/>
                      </a:pPr>
                      <a:r>
                        <a:rPr lang="zh-CN" dirty="0"/>
                        <a:t>0</a:t>
                      </a:r>
                      <a:endParaRPr dirty="0"/>
                    </a:p>
                  </a:txBody>
                  <a:tcPr marL="91425" marR="91425" marT="91425" marB="91425"/>
                </a:tc>
                <a:tc>
                  <a:txBody>
                    <a:bodyPr/>
                    <a:lstStyle/>
                    <a:p>
                      <a:pPr marL="0" lvl="0" indent="0" algn="l" rtl="0">
                        <a:spcBef>
                          <a:spcPts val="0"/>
                        </a:spcBef>
                        <a:spcAft>
                          <a:spcPts val="0"/>
                        </a:spcAft>
                        <a:buNone/>
                      </a:pPr>
                      <a:r>
                        <a:rPr lang="zh-CN" dirty="0"/>
                        <a:t>0</a:t>
                      </a:r>
                      <a:endParaRPr dirty="0"/>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2013" name="Google Shape;2013;p127"/>
          <p:cNvGraphicFramePr/>
          <p:nvPr>
            <p:extLst>
              <p:ext uri="{D42A27DB-BD31-4B8C-83A1-F6EECF244321}">
                <p14:modId xmlns:p14="http://schemas.microsoft.com/office/powerpoint/2010/main" val="1337525083"/>
              </p:ext>
            </p:extLst>
          </p:nvPr>
        </p:nvGraphicFramePr>
        <p:xfrm>
          <a:off x="673650" y="3259800"/>
          <a:ext cx="5353200" cy="396210"/>
        </p:xfrm>
        <a:graphic>
          <a:graphicData uri="http://schemas.openxmlformats.org/drawingml/2006/table">
            <a:tbl>
              <a:tblPr>
                <a:noFill/>
                <a:tableStyleId>{A134EB8B-E915-435F-AA6A-CB131EBE8F9E}</a:tableStyleId>
              </a:tblPr>
              <a:tblGrid>
                <a:gridCol w="669150">
                  <a:extLst>
                    <a:ext uri="{9D8B030D-6E8A-4147-A177-3AD203B41FA5}">
                      <a16:colId xmlns:a16="http://schemas.microsoft.com/office/drawing/2014/main" val="20000"/>
                    </a:ext>
                  </a:extLst>
                </a:gridCol>
                <a:gridCol w="669150">
                  <a:extLst>
                    <a:ext uri="{9D8B030D-6E8A-4147-A177-3AD203B41FA5}">
                      <a16:colId xmlns:a16="http://schemas.microsoft.com/office/drawing/2014/main" val="20001"/>
                    </a:ext>
                  </a:extLst>
                </a:gridCol>
                <a:gridCol w="669150">
                  <a:extLst>
                    <a:ext uri="{9D8B030D-6E8A-4147-A177-3AD203B41FA5}">
                      <a16:colId xmlns:a16="http://schemas.microsoft.com/office/drawing/2014/main" val="20002"/>
                    </a:ext>
                  </a:extLst>
                </a:gridCol>
                <a:gridCol w="669150">
                  <a:extLst>
                    <a:ext uri="{9D8B030D-6E8A-4147-A177-3AD203B41FA5}">
                      <a16:colId xmlns:a16="http://schemas.microsoft.com/office/drawing/2014/main" val="20003"/>
                    </a:ext>
                  </a:extLst>
                </a:gridCol>
                <a:gridCol w="669150">
                  <a:extLst>
                    <a:ext uri="{9D8B030D-6E8A-4147-A177-3AD203B41FA5}">
                      <a16:colId xmlns:a16="http://schemas.microsoft.com/office/drawing/2014/main" val="20004"/>
                    </a:ext>
                  </a:extLst>
                </a:gridCol>
                <a:gridCol w="669150">
                  <a:extLst>
                    <a:ext uri="{9D8B030D-6E8A-4147-A177-3AD203B41FA5}">
                      <a16:colId xmlns:a16="http://schemas.microsoft.com/office/drawing/2014/main" val="20005"/>
                    </a:ext>
                  </a:extLst>
                </a:gridCol>
                <a:gridCol w="669150">
                  <a:extLst>
                    <a:ext uri="{9D8B030D-6E8A-4147-A177-3AD203B41FA5}">
                      <a16:colId xmlns:a16="http://schemas.microsoft.com/office/drawing/2014/main" val="20006"/>
                    </a:ext>
                  </a:extLst>
                </a:gridCol>
                <a:gridCol w="669150">
                  <a:extLst>
                    <a:ext uri="{9D8B030D-6E8A-4147-A177-3AD203B41FA5}">
                      <a16:colId xmlns:a16="http://schemas.microsoft.com/office/drawing/2014/main" val="20007"/>
                    </a:ext>
                  </a:extLst>
                </a:gridCol>
              </a:tblGrid>
              <a:tr h="381000">
                <a:tc>
                  <a:txBody>
                    <a:bodyPr/>
                    <a:lstStyle/>
                    <a:p>
                      <a:pPr marL="0" lvl="0" indent="0" algn="l" rtl="0">
                        <a:spcBef>
                          <a:spcPts val="0"/>
                        </a:spcBef>
                        <a:spcAft>
                          <a:spcPts val="0"/>
                        </a:spcAft>
                        <a:buNone/>
                      </a:pPr>
                      <a:r>
                        <a:rPr lang="zh-CN" dirty="0"/>
                        <a:t>0</a:t>
                      </a:r>
                      <a:endParaRPr dirty="0"/>
                    </a:p>
                  </a:txBody>
                  <a:tcPr marL="91425" marR="91425" marT="91425" marB="91425"/>
                </a:tc>
                <a:tc>
                  <a:txBody>
                    <a:bodyPr/>
                    <a:lstStyle/>
                    <a:p>
                      <a:pPr marL="0" lvl="0" indent="0" algn="l" rtl="0">
                        <a:spcBef>
                          <a:spcPts val="0"/>
                        </a:spcBef>
                        <a:spcAft>
                          <a:spcPts val="0"/>
                        </a:spcAft>
                        <a:buNone/>
                      </a:pPr>
                      <a:r>
                        <a:rPr lang="zh-CN" b="1" dirty="0"/>
                        <a:t>1</a:t>
                      </a:r>
                      <a:endParaRPr b="1" dirty="0"/>
                    </a:p>
                  </a:txBody>
                  <a:tcPr marL="91425" marR="91425" marT="91425" marB="91425"/>
                </a:tc>
                <a:tc>
                  <a:txBody>
                    <a:bodyPr/>
                    <a:lstStyle/>
                    <a:p>
                      <a:pPr marL="0" lvl="0" indent="0" algn="l" rtl="0">
                        <a:spcBef>
                          <a:spcPts val="0"/>
                        </a:spcBef>
                        <a:spcAft>
                          <a:spcPts val="0"/>
                        </a:spcAft>
                        <a:buNone/>
                      </a:pPr>
                      <a:r>
                        <a:rPr lang="zh-CN" dirty="0"/>
                        <a:t>0</a:t>
                      </a:r>
                      <a:endParaRPr dirty="0"/>
                    </a:p>
                  </a:txBody>
                  <a:tcPr marL="91425" marR="91425" marT="91425" marB="91425"/>
                </a:tc>
                <a:tc>
                  <a:txBody>
                    <a:bodyPr/>
                    <a:lstStyle/>
                    <a:p>
                      <a:pPr marL="0" lvl="0" indent="0" algn="l" rtl="0">
                        <a:spcBef>
                          <a:spcPts val="0"/>
                        </a:spcBef>
                        <a:spcAft>
                          <a:spcPts val="0"/>
                        </a:spcAft>
                        <a:buNone/>
                      </a:pPr>
                      <a:r>
                        <a:rPr lang="zh-CN" b="1" dirty="0"/>
                        <a:t>1</a:t>
                      </a:r>
                      <a:endParaRPr b="1" dirty="0"/>
                    </a:p>
                  </a:txBody>
                  <a:tcPr marL="91425" marR="91425" marT="91425" marB="91425"/>
                </a:tc>
                <a:tc>
                  <a:txBody>
                    <a:bodyPr/>
                    <a:lstStyle/>
                    <a:p>
                      <a:pPr marL="0" lvl="0" indent="0" algn="l" rtl="0">
                        <a:spcBef>
                          <a:spcPts val="0"/>
                        </a:spcBef>
                        <a:spcAft>
                          <a:spcPts val="0"/>
                        </a:spcAft>
                        <a:buNone/>
                      </a:pPr>
                      <a:r>
                        <a:rPr lang="zh-CN" dirty="0"/>
                        <a:t>0</a:t>
                      </a:r>
                      <a:endParaRPr dirty="0"/>
                    </a:p>
                  </a:txBody>
                  <a:tcPr marL="91425" marR="91425" marT="91425" marB="91425"/>
                </a:tc>
                <a:tc>
                  <a:txBody>
                    <a:bodyPr/>
                    <a:lstStyle/>
                    <a:p>
                      <a:pPr marL="0" lvl="0" indent="0" algn="l" rtl="0">
                        <a:spcBef>
                          <a:spcPts val="0"/>
                        </a:spcBef>
                        <a:spcAft>
                          <a:spcPts val="0"/>
                        </a:spcAft>
                        <a:buNone/>
                      </a:pPr>
                      <a:r>
                        <a:rPr lang="zh-CN" b="1" dirty="0"/>
                        <a:t>1</a:t>
                      </a:r>
                      <a:endParaRPr b="1" dirty="0"/>
                    </a:p>
                  </a:txBody>
                  <a:tcPr marL="91425" marR="91425" marT="91425" marB="91425"/>
                </a:tc>
                <a:tc>
                  <a:txBody>
                    <a:bodyPr/>
                    <a:lstStyle/>
                    <a:p>
                      <a:pPr marL="0" lvl="0" indent="0" algn="l" rtl="0">
                        <a:spcBef>
                          <a:spcPts val="0"/>
                        </a:spcBef>
                        <a:spcAft>
                          <a:spcPts val="0"/>
                        </a:spcAft>
                        <a:buNone/>
                      </a:pPr>
                      <a:r>
                        <a:rPr lang="zh-CN" dirty="0"/>
                        <a:t>0</a:t>
                      </a:r>
                      <a:endParaRPr dirty="0"/>
                    </a:p>
                  </a:txBody>
                  <a:tcPr marL="91425" marR="91425" marT="91425" marB="91425"/>
                </a:tc>
                <a:tc>
                  <a:txBody>
                    <a:bodyPr/>
                    <a:lstStyle/>
                    <a:p>
                      <a:pPr marL="0" lvl="0" indent="0" algn="l" rtl="0">
                        <a:spcBef>
                          <a:spcPts val="0"/>
                        </a:spcBef>
                        <a:spcAft>
                          <a:spcPts val="0"/>
                        </a:spcAft>
                        <a:buNone/>
                      </a:pPr>
                      <a:r>
                        <a:rPr lang="zh-CN" dirty="0"/>
                        <a:t>0</a:t>
                      </a:r>
                      <a:endParaRPr dirty="0"/>
                    </a:p>
                  </a:txBody>
                  <a:tcPr marL="91425" marR="91425" marT="91425" marB="91425"/>
                </a:tc>
                <a:extLst>
                  <a:ext uri="{0D108BD9-81ED-4DB2-BD59-A6C34878D82A}">
                    <a16:rowId xmlns:a16="http://schemas.microsoft.com/office/drawing/2014/main" val="10000"/>
                  </a:ext>
                </a:extLst>
              </a:tr>
            </a:tbl>
          </a:graphicData>
        </a:graphic>
      </p:graphicFrame>
      <p:sp>
        <p:nvSpPr>
          <p:cNvPr id="2014" name="Google Shape;2014;p127"/>
          <p:cNvSpPr/>
          <p:nvPr/>
        </p:nvSpPr>
        <p:spPr>
          <a:xfrm>
            <a:off x="3185150" y="2765325"/>
            <a:ext cx="271500" cy="3009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15" name="Google Shape;2015;p127"/>
          <p:cNvSpPr/>
          <p:nvPr/>
        </p:nvSpPr>
        <p:spPr>
          <a:xfrm>
            <a:off x="6368850" y="3340450"/>
            <a:ext cx="352200" cy="234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16" name="Google Shape;2016;p127"/>
          <p:cNvSpPr txBox="1"/>
          <p:nvPr/>
        </p:nvSpPr>
        <p:spPr>
          <a:xfrm>
            <a:off x="6970500" y="3227050"/>
            <a:ext cx="513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dirty="0">
                <a:solidFill>
                  <a:schemeClr val="dk2"/>
                </a:solidFill>
              </a:rPr>
              <a:t>3</a:t>
            </a:r>
            <a:endParaRPr sz="1800" dirty="0">
              <a:solidFill>
                <a:schemeClr val="dk2"/>
              </a:solidFill>
            </a:endParaRPr>
          </a:p>
        </p:txBody>
      </p:sp>
      <p:sp>
        <p:nvSpPr>
          <p:cNvPr id="2017" name="Google Shape;2017;p127"/>
          <p:cNvSpPr txBox="1"/>
          <p:nvPr/>
        </p:nvSpPr>
        <p:spPr>
          <a:xfrm>
            <a:off x="2436000" y="4020875"/>
            <a:ext cx="6346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chemeClr val="dk2"/>
                </a:solidFill>
              </a:rPr>
              <a:t>Count of non-zero dimensions, not directly differentiable!</a:t>
            </a:r>
            <a:endParaRPr sz="1800">
              <a:solidFill>
                <a:schemeClr val="dk2"/>
              </a:solidFill>
            </a:endParaRPr>
          </a:p>
        </p:txBody>
      </p:sp>
      <p:sp>
        <p:nvSpPr>
          <p:cNvPr id="2018" name="Google Shape;2018;p127"/>
          <p:cNvSpPr txBox="1"/>
          <p:nvPr/>
        </p:nvSpPr>
        <p:spPr>
          <a:xfrm>
            <a:off x="3534250" y="2684925"/>
            <a:ext cx="6480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sz="1800" dirty="0">
                <a:solidFill>
                  <a:schemeClr val="dk2"/>
                </a:solidFill>
              </a:rPr>
              <a:t> </a:t>
            </a:r>
            <a:r>
              <a:rPr lang="zh-CN" sz="1800" b="1">
                <a:solidFill>
                  <a:schemeClr val="dk2"/>
                </a:solidFill>
              </a:rPr>
              <a:t>L</a:t>
            </a:r>
            <a:r>
              <a:rPr lang="zh-CN" sz="1800" b="1" baseline="-25000">
                <a:solidFill>
                  <a:schemeClr val="dk2"/>
                </a:solidFill>
              </a:rPr>
              <a:t>0</a:t>
            </a:r>
            <a:endParaRPr sz="1800" b="1" baseline="-25000">
              <a:solidFill>
                <a:schemeClr val="dk2"/>
              </a:solidFill>
            </a:endParaRPr>
          </a:p>
        </p:txBody>
      </p:sp>
      <p:sp>
        <p:nvSpPr>
          <p:cNvPr id="2019" name="Google Shape;2019;p127"/>
          <p:cNvSpPr txBox="1"/>
          <p:nvPr/>
        </p:nvSpPr>
        <p:spPr>
          <a:xfrm>
            <a:off x="6220950" y="2765325"/>
            <a:ext cx="9918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CN" sz="1800">
                <a:solidFill>
                  <a:schemeClr val="dk2"/>
                </a:solidFill>
              </a:rPr>
              <a:t>Sum</a:t>
            </a:r>
            <a:endParaRPr sz="1800" b="1" baseline="-25000">
              <a:solidFill>
                <a:schemeClr val="dk2"/>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023"/>
        <p:cNvGrpSpPr/>
        <p:nvPr/>
      </p:nvGrpSpPr>
      <p:grpSpPr>
        <a:xfrm>
          <a:off x="0" y="0"/>
          <a:ext cx="0" cy="0"/>
          <a:chOff x="0" y="0"/>
          <a:chExt cx="0" cy="0"/>
        </a:xfrm>
      </p:grpSpPr>
      <p:sp>
        <p:nvSpPr>
          <p:cNvPr id="2024" name="Google Shape;2024;p1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Sparse Regularizers</a:t>
            </a:r>
            <a:endParaRPr b="1">
              <a:solidFill>
                <a:srgbClr val="611BB8"/>
              </a:solidFill>
            </a:endParaRPr>
          </a:p>
        </p:txBody>
      </p:sp>
      <p:pic>
        <p:nvPicPr>
          <p:cNvPr id="2025" name="Google Shape;2025;p128"/>
          <p:cNvPicPr preferRelativeResize="0"/>
          <p:nvPr/>
        </p:nvPicPr>
        <p:blipFill>
          <a:blip r:embed="rId3">
            <a:alphaModFix/>
          </a:blip>
          <a:stretch>
            <a:fillRect/>
          </a:stretch>
        </p:blipFill>
        <p:spPr>
          <a:xfrm>
            <a:off x="1250150" y="1581513"/>
            <a:ext cx="1406725" cy="707625"/>
          </a:xfrm>
          <a:prstGeom prst="rect">
            <a:avLst/>
          </a:prstGeom>
          <a:noFill/>
          <a:ln>
            <a:noFill/>
          </a:ln>
        </p:spPr>
      </p:pic>
      <p:pic>
        <p:nvPicPr>
          <p:cNvPr id="2026" name="Google Shape;2026;p128"/>
          <p:cNvPicPr preferRelativeResize="0"/>
          <p:nvPr/>
        </p:nvPicPr>
        <p:blipFill>
          <a:blip r:embed="rId4">
            <a:alphaModFix/>
          </a:blip>
          <a:stretch>
            <a:fillRect/>
          </a:stretch>
        </p:blipFill>
        <p:spPr>
          <a:xfrm>
            <a:off x="2783500" y="1452025"/>
            <a:ext cx="1462100" cy="868400"/>
          </a:xfrm>
          <a:prstGeom prst="rect">
            <a:avLst/>
          </a:prstGeom>
          <a:noFill/>
          <a:ln>
            <a:noFill/>
          </a:ln>
        </p:spPr>
      </p:pic>
      <p:sp>
        <p:nvSpPr>
          <p:cNvPr id="2027" name="Google Shape;2027;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88</a:t>
            </a:fld>
            <a:endParaRPr/>
          </a:p>
        </p:txBody>
      </p:sp>
      <p:sp>
        <p:nvSpPr>
          <p:cNvPr id="2028" name="Google Shape;2028;p128"/>
          <p:cNvSpPr txBox="1">
            <a:spLocks noGrp="1"/>
          </p:cNvSpPr>
          <p:nvPr>
            <p:ph type="body" idx="1"/>
          </p:nvPr>
        </p:nvSpPr>
        <p:spPr>
          <a:xfrm>
            <a:off x="311700" y="1076275"/>
            <a:ext cx="8520600" cy="3904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CN"/>
              <a:t>L</a:t>
            </a:r>
            <a:r>
              <a:rPr lang="zh-CN" baseline="-25000"/>
              <a:t>1</a:t>
            </a:r>
            <a:r>
              <a:rPr lang="zh-CN"/>
              <a:t>, L</a:t>
            </a:r>
            <a:r>
              <a:rPr lang="zh-CN" baseline="-25000"/>
              <a:t>2</a:t>
            </a:r>
            <a:r>
              <a:rPr lang="zh-CN"/>
              <a:t>:</a:t>
            </a:r>
            <a:br>
              <a:rPr lang="zh-CN"/>
            </a:br>
            <a:br>
              <a:rPr lang="zh-CN"/>
            </a:br>
            <a:br>
              <a:rPr lang="zh-CN"/>
            </a:br>
            <a:br>
              <a:rPr lang="zh-CN"/>
            </a:br>
            <a:br>
              <a:rPr lang="zh-CN"/>
            </a:br>
            <a:br>
              <a:rPr lang="zh-CN"/>
            </a:br>
            <a:endParaRPr/>
          </a:p>
          <a:p>
            <a:pPr marL="0" lvl="0" indent="0" algn="l" rtl="0">
              <a:spcBef>
                <a:spcPts val="1200"/>
              </a:spcBef>
              <a:spcAft>
                <a:spcPts val="1200"/>
              </a:spcAft>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032"/>
        <p:cNvGrpSpPr/>
        <p:nvPr/>
      </p:nvGrpSpPr>
      <p:grpSpPr>
        <a:xfrm>
          <a:off x="0" y="0"/>
          <a:ext cx="0" cy="0"/>
          <a:chOff x="0" y="0"/>
          <a:chExt cx="0" cy="0"/>
        </a:xfrm>
      </p:grpSpPr>
      <p:pic>
        <p:nvPicPr>
          <p:cNvPr id="2033" name="Google Shape;2033;p129"/>
          <p:cNvPicPr preferRelativeResize="0"/>
          <p:nvPr/>
        </p:nvPicPr>
        <p:blipFill>
          <a:blip r:embed="rId3">
            <a:alphaModFix/>
          </a:blip>
          <a:stretch>
            <a:fillRect/>
          </a:stretch>
        </p:blipFill>
        <p:spPr>
          <a:xfrm>
            <a:off x="647400" y="2294125"/>
            <a:ext cx="4696751" cy="1945700"/>
          </a:xfrm>
          <a:prstGeom prst="rect">
            <a:avLst/>
          </a:prstGeom>
          <a:noFill/>
          <a:ln>
            <a:noFill/>
          </a:ln>
        </p:spPr>
      </p:pic>
      <p:sp>
        <p:nvSpPr>
          <p:cNvPr id="2034" name="Google Shape;2034;p1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Sparse Regularizers</a:t>
            </a:r>
            <a:endParaRPr b="1">
              <a:solidFill>
                <a:srgbClr val="611BB8"/>
              </a:solidFill>
            </a:endParaRPr>
          </a:p>
        </p:txBody>
      </p:sp>
      <p:pic>
        <p:nvPicPr>
          <p:cNvPr id="2035" name="Google Shape;2035;p129"/>
          <p:cNvPicPr preferRelativeResize="0"/>
          <p:nvPr/>
        </p:nvPicPr>
        <p:blipFill>
          <a:blip r:embed="rId4">
            <a:alphaModFix/>
          </a:blip>
          <a:stretch>
            <a:fillRect/>
          </a:stretch>
        </p:blipFill>
        <p:spPr>
          <a:xfrm>
            <a:off x="1250150" y="1581513"/>
            <a:ext cx="1406725" cy="707625"/>
          </a:xfrm>
          <a:prstGeom prst="rect">
            <a:avLst/>
          </a:prstGeom>
          <a:noFill/>
          <a:ln>
            <a:noFill/>
          </a:ln>
        </p:spPr>
      </p:pic>
      <p:pic>
        <p:nvPicPr>
          <p:cNvPr id="2036" name="Google Shape;2036;p129"/>
          <p:cNvPicPr preferRelativeResize="0"/>
          <p:nvPr/>
        </p:nvPicPr>
        <p:blipFill>
          <a:blip r:embed="rId5">
            <a:alphaModFix/>
          </a:blip>
          <a:stretch>
            <a:fillRect/>
          </a:stretch>
        </p:blipFill>
        <p:spPr>
          <a:xfrm>
            <a:off x="2783500" y="1452025"/>
            <a:ext cx="1462100" cy="868400"/>
          </a:xfrm>
          <a:prstGeom prst="rect">
            <a:avLst/>
          </a:prstGeom>
          <a:noFill/>
          <a:ln>
            <a:noFill/>
          </a:ln>
        </p:spPr>
      </p:pic>
      <p:sp>
        <p:nvSpPr>
          <p:cNvPr id="2037" name="Google Shape;2037;p1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89</a:t>
            </a:fld>
            <a:endParaRPr/>
          </a:p>
        </p:txBody>
      </p:sp>
      <p:sp>
        <p:nvSpPr>
          <p:cNvPr id="2038" name="Google Shape;2038;p129"/>
          <p:cNvSpPr txBox="1">
            <a:spLocks noGrp="1"/>
          </p:cNvSpPr>
          <p:nvPr>
            <p:ph type="body" idx="1"/>
          </p:nvPr>
        </p:nvSpPr>
        <p:spPr>
          <a:xfrm>
            <a:off x="311700" y="1076275"/>
            <a:ext cx="8520600" cy="3904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CN"/>
              <a:t>L</a:t>
            </a:r>
            <a:r>
              <a:rPr lang="zh-CN" baseline="-25000"/>
              <a:t>1</a:t>
            </a:r>
            <a:r>
              <a:rPr lang="zh-CN"/>
              <a:t>, L</a:t>
            </a:r>
            <a:r>
              <a:rPr lang="zh-CN" baseline="-25000"/>
              <a:t>2</a:t>
            </a:r>
            <a:r>
              <a:rPr lang="zh-CN"/>
              <a:t>:</a:t>
            </a:r>
            <a:br>
              <a:rPr lang="zh-CN"/>
            </a:br>
            <a:br>
              <a:rPr lang="zh-CN"/>
            </a:br>
            <a:br>
              <a:rPr lang="zh-CN"/>
            </a:br>
            <a:endParaRPr/>
          </a:p>
          <a:p>
            <a:pPr marL="457200" lvl="0" indent="-342900" algn="l" rtl="0">
              <a:spcBef>
                <a:spcPts val="0"/>
              </a:spcBef>
              <a:spcAft>
                <a:spcPts val="0"/>
              </a:spcAft>
              <a:buSzPts val="1800"/>
              <a:buChar char="●"/>
            </a:pPr>
            <a:r>
              <a:rPr lang="zh-CN"/>
              <a:t>FLOPs:</a:t>
            </a:r>
            <a:endParaRPr/>
          </a:p>
          <a:p>
            <a:pPr marL="457200" lvl="0" indent="0" algn="l" rtl="0">
              <a:spcBef>
                <a:spcPts val="1200"/>
              </a:spcBef>
              <a:spcAft>
                <a:spcPts val="0"/>
              </a:spcAft>
              <a:buNone/>
            </a:pPr>
            <a:br>
              <a:rPr lang="zh-CN"/>
            </a:br>
            <a:br>
              <a:rPr lang="zh-CN"/>
            </a:br>
            <a:br>
              <a:rPr lang="zh-CN"/>
            </a:br>
            <a:endParaRPr/>
          </a:p>
          <a:p>
            <a:pPr marL="0" lvl="0" indent="0" algn="l" rtl="0">
              <a:spcBef>
                <a:spcPts val="1200"/>
              </a:spcBef>
              <a:spcAft>
                <a:spcPts val="120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body" idx="1"/>
          </p:nvPr>
        </p:nvSpPr>
        <p:spPr>
          <a:xfrm>
            <a:off x="311700" y="667700"/>
            <a:ext cx="8520600" cy="3901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zh-CN" sz="3300" b="1">
                <a:solidFill>
                  <a:schemeClr val="dk1"/>
                </a:solidFill>
              </a:rPr>
              <a:t>Why Sparse?</a:t>
            </a:r>
            <a:endParaRPr sz="3300" b="1">
              <a:solidFill>
                <a:schemeClr val="dk1"/>
              </a:solidFill>
            </a:endParaRPr>
          </a:p>
          <a:p>
            <a:pPr marL="0" lvl="0" indent="0" algn="ctr" rtl="0">
              <a:spcBef>
                <a:spcPts val="1200"/>
              </a:spcBef>
              <a:spcAft>
                <a:spcPts val="0"/>
              </a:spcAft>
              <a:buNone/>
            </a:pPr>
            <a:endParaRPr sz="3300" b="1">
              <a:solidFill>
                <a:schemeClr val="dk1"/>
              </a:solidFill>
            </a:endParaRPr>
          </a:p>
          <a:p>
            <a:pPr marL="0" lvl="0" indent="0" algn="ctr" rtl="0">
              <a:spcBef>
                <a:spcPts val="1200"/>
              </a:spcBef>
              <a:spcAft>
                <a:spcPts val="0"/>
              </a:spcAft>
              <a:buNone/>
            </a:pPr>
            <a:r>
              <a:rPr lang="zh-CN" sz="3300" b="1">
                <a:solidFill>
                  <a:schemeClr val="dk1"/>
                </a:solidFill>
              </a:rPr>
              <a:t>Why Learned?</a:t>
            </a:r>
            <a:endParaRPr sz="3300" b="1">
              <a:solidFill>
                <a:schemeClr val="dk1"/>
              </a:solidFill>
            </a:endParaRPr>
          </a:p>
          <a:p>
            <a:pPr marL="0" lvl="0" indent="0" algn="ctr" rtl="0">
              <a:spcBef>
                <a:spcPts val="1200"/>
              </a:spcBef>
              <a:spcAft>
                <a:spcPts val="0"/>
              </a:spcAft>
              <a:buNone/>
            </a:pPr>
            <a:endParaRPr sz="3300" b="1">
              <a:solidFill>
                <a:schemeClr val="dk1"/>
              </a:solidFill>
            </a:endParaRPr>
          </a:p>
          <a:p>
            <a:pPr marL="0" lvl="0" indent="0" algn="ctr" rtl="0">
              <a:spcBef>
                <a:spcPts val="1200"/>
              </a:spcBef>
              <a:spcAft>
                <a:spcPts val="1200"/>
              </a:spcAft>
              <a:buNone/>
            </a:pPr>
            <a:r>
              <a:rPr lang="zh-CN" sz="3300" b="1">
                <a:solidFill>
                  <a:schemeClr val="dk1"/>
                </a:solidFill>
              </a:rPr>
              <a:t>Why now?</a:t>
            </a:r>
            <a:endParaRPr sz="3300" b="1">
              <a:solidFill>
                <a:schemeClr val="dk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042"/>
        <p:cNvGrpSpPr/>
        <p:nvPr/>
      </p:nvGrpSpPr>
      <p:grpSpPr>
        <a:xfrm>
          <a:off x="0" y="0"/>
          <a:ext cx="0" cy="0"/>
          <a:chOff x="0" y="0"/>
          <a:chExt cx="0" cy="0"/>
        </a:xfrm>
      </p:grpSpPr>
      <p:pic>
        <p:nvPicPr>
          <p:cNvPr id="2043" name="Google Shape;2043;p130"/>
          <p:cNvPicPr preferRelativeResize="0"/>
          <p:nvPr/>
        </p:nvPicPr>
        <p:blipFill>
          <a:blip r:embed="rId3">
            <a:alphaModFix/>
          </a:blip>
          <a:stretch>
            <a:fillRect/>
          </a:stretch>
        </p:blipFill>
        <p:spPr>
          <a:xfrm>
            <a:off x="647400" y="2294125"/>
            <a:ext cx="4696751" cy="1945700"/>
          </a:xfrm>
          <a:prstGeom prst="rect">
            <a:avLst/>
          </a:prstGeom>
          <a:noFill/>
          <a:ln>
            <a:noFill/>
          </a:ln>
        </p:spPr>
      </p:pic>
      <p:sp>
        <p:nvSpPr>
          <p:cNvPr id="2044" name="Google Shape;2044;p1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Sparse Regularizers</a:t>
            </a:r>
            <a:endParaRPr b="1">
              <a:solidFill>
                <a:srgbClr val="611BB8"/>
              </a:solidFill>
            </a:endParaRPr>
          </a:p>
        </p:txBody>
      </p:sp>
      <p:pic>
        <p:nvPicPr>
          <p:cNvPr id="2045" name="Google Shape;2045;p130"/>
          <p:cNvPicPr preferRelativeResize="0"/>
          <p:nvPr/>
        </p:nvPicPr>
        <p:blipFill>
          <a:blip r:embed="rId4">
            <a:alphaModFix/>
          </a:blip>
          <a:stretch>
            <a:fillRect/>
          </a:stretch>
        </p:blipFill>
        <p:spPr>
          <a:xfrm>
            <a:off x="1250150" y="1581513"/>
            <a:ext cx="1406725" cy="707625"/>
          </a:xfrm>
          <a:prstGeom prst="rect">
            <a:avLst/>
          </a:prstGeom>
          <a:noFill/>
          <a:ln>
            <a:noFill/>
          </a:ln>
        </p:spPr>
      </p:pic>
      <p:pic>
        <p:nvPicPr>
          <p:cNvPr id="2046" name="Google Shape;2046;p130"/>
          <p:cNvPicPr preferRelativeResize="0"/>
          <p:nvPr/>
        </p:nvPicPr>
        <p:blipFill>
          <a:blip r:embed="rId5">
            <a:alphaModFix/>
          </a:blip>
          <a:stretch>
            <a:fillRect/>
          </a:stretch>
        </p:blipFill>
        <p:spPr>
          <a:xfrm>
            <a:off x="2783500" y="1452025"/>
            <a:ext cx="1462100" cy="868400"/>
          </a:xfrm>
          <a:prstGeom prst="rect">
            <a:avLst/>
          </a:prstGeom>
          <a:noFill/>
          <a:ln>
            <a:noFill/>
          </a:ln>
        </p:spPr>
      </p:pic>
      <p:sp>
        <p:nvSpPr>
          <p:cNvPr id="2047" name="Google Shape;2047;p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90</a:t>
            </a:fld>
            <a:endParaRPr/>
          </a:p>
        </p:txBody>
      </p:sp>
      <p:sp>
        <p:nvSpPr>
          <p:cNvPr id="2048" name="Google Shape;2048;p130"/>
          <p:cNvSpPr txBox="1">
            <a:spLocks noGrp="1"/>
          </p:cNvSpPr>
          <p:nvPr>
            <p:ph type="body" idx="1"/>
          </p:nvPr>
        </p:nvSpPr>
        <p:spPr>
          <a:xfrm>
            <a:off x="311700" y="1076275"/>
            <a:ext cx="8520600" cy="3904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CN"/>
              <a:t>L</a:t>
            </a:r>
            <a:r>
              <a:rPr lang="zh-CN" baseline="-25000"/>
              <a:t>1</a:t>
            </a:r>
            <a:r>
              <a:rPr lang="zh-CN"/>
              <a:t>, L</a:t>
            </a:r>
            <a:r>
              <a:rPr lang="zh-CN" baseline="-25000"/>
              <a:t>2</a:t>
            </a:r>
            <a:r>
              <a:rPr lang="zh-CN"/>
              <a:t>:</a:t>
            </a:r>
            <a:br>
              <a:rPr lang="zh-CN"/>
            </a:br>
            <a:br>
              <a:rPr lang="zh-CN"/>
            </a:br>
            <a:br>
              <a:rPr lang="zh-CN"/>
            </a:br>
            <a:endParaRPr/>
          </a:p>
          <a:p>
            <a:pPr marL="457200" lvl="0" indent="-342900" algn="l" rtl="0">
              <a:spcBef>
                <a:spcPts val="0"/>
              </a:spcBef>
              <a:spcAft>
                <a:spcPts val="0"/>
              </a:spcAft>
              <a:buSzPts val="1800"/>
              <a:buChar char="●"/>
            </a:pPr>
            <a:r>
              <a:rPr lang="zh-CN"/>
              <a:t>FLOPs:</a:t>
            </a:r>
            <a:endParaRPr/>
          </a:p>
          <a:p>
            <a:pPr marL="457200" lvl="0" indent="0" algn="l" rtl="0">
              <a:spcBef>
                <a:spcPts val="1200"/>
              </a:spcBef>
              <a:spcAft>
                <a:spcPts val="0"/>
              </a:spcAft>
              <a:buNone/>
            </a:pPr>
            <a:br>
              <a:rPr lang="zh-CN"/>
            </a:br>
            <a:br>
              <a:rPr lang="zh-CN"/>
            </a:br>
            <a:br>
              <a:rPr lang="zh-CN"/>
            </a:br>
            <a:endParaRPr/>
          </a:p>
          <a:p>
            <a:pPr marL="457200" lvl="0" indent="-342900" algn="l" rtl="0">
              <a:spcBef>
                <a:spcPts val="1200"/>
              </a:spcBef>
              <a:spcAft>
                <a:spcPts val="0"/>
              </a:spcAft>
              <a:buSzPts val="1800"/>
              <a:buChar char="●"/>
            </a:pPr>
            <a:r>
              <a:rPr lang="zh-CN"/>
              <a:t>Top-K: Select top k dimensions with highest values</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pic>
        <p:nvPicPr>
          <p:cNvPr id="2053" name="Google Shape;2053;p131"/>
          <p:cNvPicPr preferRelativeResize="0"/>
          <p:nvPr/>
        </p:nvPicPr>
        <p:blipFill>
          <a:blip r:embed="rId3">
            <a:alphaModFix/>
          </a:blip>
          <a:stretch>
            <a:fillRect/>
          </a:stretch>
        </p:blipFill>
        <p:spPr>
          <a:xfrm>
            <a:off x="647400" y="2294125"/>
            <a:ext cx="4696751" cy="1945700"/>
          </a:xfrm>
          <a:prstGeom prst="rect">
            <a:avLst/>
          </a:prstGeom>
          <a:noFill/>
          <a:ln>
            <a:noFill/>
          </a:ln>
        </p:spPr>
      </p:pic>
      <p:sp>
        <p:nvSpPr>
          <p:cNvPr id="2054" name="Google Shape;2054;p1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Sparse Regularizers</a:t>
            </a:r>
            <a:endParaRPr b="1">
              <a:solidFill>
                <a:srgbClr val="611BB8"/>
              </a:solidFill>
            </a:endParaRPr>
          </a:p>
        </p:txBody>
      </p:sp>
      <p:pic>
        <p:nvPicPr>
          <p:cNvPr id="2055" name="Google Shape;2055;p131"/>
          <p:cNvPicPr preferRelativeResize="0"/>
          <p:nvPr/>
        </p:nvPicPr>
        <p:blipFill>
          <a:blip r:embed="rId4">
            <a:alphaModFix/>
          </a:blip>
          <a:stretch>
            <a:fillRect/>
          </a:stretch>
        </p:blipFill>
        <p:spPr>
          <a:xfrm>
            <a:off x="1250150" y="1581513"/>
            <a:ext cx="1406725" cy="707625"/>
          </a:xfrm>
          <a:prstGeom prst="rect">
            <a:avLst/>
          </a:prstGeom>
          <a:noFill/>
          <a:ln>
            <a:noFill/>
          </a:ln>
        </p:spPr>
      </p:pic>
      <p:pic>
        <p:nvPicPr>
          <p:cNvPr id="2056" name="Google Shape;2056;p131"/>
          <p:cNvPicPr preferRelativeResize="0"/>
          <p:nvPr/>
        </p:nvPicPr>
        <p:blipFill>
          <a:blip r:embed="rId5">
            <a:alphaModFix/>
          </a:blip>
          <a:stretch>
            <a:fillRect/>
          </a:stretch>
        </p:blipFill>
        <p:spPr>
          <a:xfrm>
            <a:off x="2783500" y="1452025"/>
            <a:ext cx="1462100" cy="868400"/>
          </a:xfrm>
          <a:prstGeom prst="rect">
            <a:avLst/>
          </a:prstGeom>
          <a:noFill/>
          <a:ln>
            <a:noFill/>
          </a:ln>
        </p:spPr>
      </p:pic>
      <p:sp>
        <p:nvSpPr>
          <p:cNvPr id="2057" name="Google Shape;2057;p1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91</a:t>
            </a:fld>
            <a:endParaRPr/>
          </a:p>
        </p:txBody>
      </p:sp>
      <p:sp>
        <p:nvSpPr>
          <p:cNvPr id="2058" name="Google Shape;2058;p131"/>
          <p:cNvSpPr/>
          <p:nvPr/>
        </p:nvSpPr>
        <p:spPr>
          <a:xfrm>
            <a:off x="5428125" y="1447800"/>
            <a:ext cx="198300" cy="2857500"/>
          </a:xfrm>
          <a:prstGeom prst="rightBrace">
            <a:avLst>
              <a:gd name="adj1" fmla="val 52797"/>
              <a:gd name="adj2" fmla="val 4954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9" name="Google Shape;2059;p131"/>
          <p:cNvSpPr txBox="1"/>
          <p:nvPr/>
        </p:nvSpPr>
        <p:spPr>
          <a:xfrm>
            <a:off x="5725350" y="2230050"/>
            <a:ext cx="25029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2"/>
                </a:solidFill>
              </a:rPr>
              <a:t>Side effect:</a:t>
            </a:r>
            <a:r>
              <a:rPr lang="zh-CN" sz="1800">
                <a:solidFill>
                  <a:schemeClr val="dk2"/>
                </a:solidFill>
              </a:rPr>
              <a:t> </a:t>
            </a:r>
            <a:br>
              <a:rPr lang="zh-CN" sz="1800">
                <a:solidFill>
                  <a:schemeClr val="dk2"/>
                </a:solidFill>
              </a:rPr>
            </a:br>
            <a:r>
              <a:rPr lang="zh-CN" sz="1800">
                <a:solidFill>
                  <a:schemeClr val="dk2"/>
                </a:solidFill>
              </a:rPr>
              <a:t>Encourage term weights to be small</a:t>
            </a:r>
            <a:endParaRPr sz="1800">
              <a:solidFill>
                <a:schemeClr val="dk2"/>
              </a:solidFill>
            </a:endParaRPr>
          </a:p>
        </p:txBody>
      </p:sp>
      <p:sp>
        <p:nvSpPr>
          <p:cNvPr id="2060" name="Google Shape;2060;p131"/>
          <p:cNvSpPr txBox="1">
            <a:spLocks noGrp="1"/>
          </p:cNvSpPr>
          <p:nvPr>
            <p:ph type="body" idx="1"/>
          </p:nvPr>
        </p:nvSpPr>
        <p:spPr>
          <a:xfrm>
            <a:off x="311700" y="1076275"/>
            <a:ext cx="8520600" cy="3904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CN"/>
              <a:t>L</a:t>
            </a:r>
            <a:r>
              <a:rPr lang="zh-CN" baseline="-25000"/>
              <a:t>1</a:t>
            </a:r>
            <a:r>
              <a:rPr lang="zh-CN"/>
              <a:t>, L</a:t>
            </a:r>
            <a:r>
              <a:rPr lang="zh-CN" baseline="-25000"/>
              <a:t>2</a:t>
            </a:r>
            <a:r>
              <a:rPr lang="zh-CN"/>
              <a:t>:</a:t>
            </a:r>
            <a:br>
              <a:rPr lang="zh-CN"/>
            </a:br>
            <a:br>
              <a:rPr lang="zh-CN"/>
            </a:br>
            <a:br>
              <a:rPr lang="zh-CN"/>
            </a:br>
            <a:endParaRPr/>
          </a:p>
          <a:p>
            <a:pPr marL="457200" lvl="0" indent="-342900" algn="l" rtl="0">
              <a:spcBef>
                <a:spcPts val="0"/>
              </a:spcBef>
              <a:spcAft>
                <a:spcPts val="0"/>
              </a:spcAft>
              <a:buSzPts val="1800"/>
              <a:buChar char="●"/>
            </a:pPr>
            <a:r>
              <a:rPr lang="zh-CN"/>
              <a:t>FLOPs:</a:t>
            </a:r>
            <a:endParaRPr/>
          </a:p>
          <a:p>
            <a:pPr marL="457200" lvl="0" indent="0" algn="l" rtl="0">
              <a:spcBef>
                <a:spcPts val="1200"/>
              </a:spcBef>
              <a:spcAft>
                <a:spcPts val="0"/>
              </a:spcAft>
              <a:buNone/>
            </a:pPr>
            <a:br>
              <a:rPr lang="zh-CN"/>
            </a:br>
            <a:br>
              <a:rPr lang="zh-CN"/>
            </a:br>
            <a:br>
              <a:rPr lang="zh-CN"/>
            </a:br>
            <a:endParaRPr/>
          </a:p>
          <a:p>
            <a:pPr marL="457200" lvl="0" indent="-342900" algn="l" rtl="0">
              <a:spcBef>
                <a:spcPts val="1200"/>
              </a:spcBef>
              <a:spcAft>
                <a:spcPts val="0"/>
              </a:spcAft>
              <a:buSzPts val="1800"/>
              <a:buChar char="●"/>
            </a:pPr>
            <a:r>
              <a:rPr lang="zh-CN"/>
              <a:t>Top-K: Select top k dimensions with highest values</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13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CN"/>
              <a:t>92</a:t>
            </a:fld>
            <a:endParaRPr/>
          </a:p>
        </p:txBody>
      </p:sp>
      <p:sp>
        <p:nvSpPr>
          <p:cNvPr id="2067" name="Google Shape;2067;p132"/>
          <p:cNvSpPr txBox="1"/>
          <p:nvPr/>
        </p:nvSpPr>
        <p:spPr>
          <a:xfrm>
            <a:off x="0" y="0"/>
            <a:ext cx="898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611BB8"/>
              </a:solidFill>
              <a:latin typeface="Raleway"/>
              <a:ea typeface="Raleway"/>
              <a:cs typeface="Raleway"/>
              <a:sym typeface="Raleway"/>
            </a:endParaRPr>
          </a:p>
        </p:txBody>
      </p:sp>
      <p:sp>
        <p:nvSpPr>
          <p:cNvPr id="2068" name="Google Shape;2068;p132"/>
          <p:cNvSpPr/>
          <p:nvPr/>
        </p:nvSpPr>
        <p:spPr>
          <a:xfrm>
            <a:off x="3765962" y="2693800"/>
            <a:ext cx="1502400" cy="745500"/>
          </a:xfrm>
          <a:prstGeom prst="round2DiagRect">
            <a:avLst>
              <a:gd name="adj1" fmla="val 16667"/>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latin typeface="Arial"/>
                <a:ea typeface="Arial"/>
                <a:cs typeface="Arial"/>
                <a:sym typeface="Arial"/>
              </a:rPr>
              <a:t>Sparse Regularizer</a:t>
            </a:r>
            <a:endParaRPr sz="1800">
              <a:solidFill>
                <a:schemeClr val="dk1"/>
              </a:solidFill>
              <a:latin typeface="Arial"/>
              <a:ea typeface="Arial"/>
              <a:cs typeface="Arial"/>
              <a:sym typeface="Arial"/>
            </a:endParaRPr>
          </a:p>
        </p:txBody>
      </p:sp>
      <p:sp>
        <p:nvSpPr>
          <p:cNvPr id="2069" name="Google Shape;2069;p132"/>
          <p:cNvSpPr/>
          <p:nvPr/>
        </p:nvSpPr>
        <p:spPr>
          <a:xfrm>
            <a:off x="5896984" y="2693800"/>
            <a:ext cx="1636500" cy="745500"/>
          </a:xfrm>
          <a:prstGeom prst="round2DiagRect">
            <a:avLst>
              <a:gd name="adj1" fmla="val 16667"/>
              <a:gd name="adj2" fmla="val 0"/>
            </a:avLst>
          </a:prstGeom>
          <a:solidFill>
            <a:srgbClr val="FFD6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rPr>
              <a:t>Supervision</a:t>
            </a:r>
            <a:endParaRPr sz="1800">
              <a:solidFill>
                <a:schemeClr val="dk1"/>
              </a:solidFill>
              <a:latin typeface="Arial"/>
              <a:ea typeface="Arial"/>
              <a:cs typeface="Arial"/>
              <a:sym typeface="Arial"/>
            </a:endParaRPr>
          </a:p>
        </p:txBody>
      </p:sp>
      <p:sp>
        <p:nvSpPr>
          <p:cNvPr id="2070" name="Google Shape;2070;p132"/>
          <p:cNvSpPr txBox="1"/>
          <p:nvPr/>
        </p:nvSpPr>
        <p:spPr>
          <a:xfrm>
            <a:off x="3207572" y="1260490"/>
            <a:ext cx="26193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zh-CN" sz="1800">
                <a:solidFill>
                  <a:schemeClr val="dk1"/>
                </a:solidFill>
                <a:latin typeface="Calibri"/>
                <a:ea typeface="Calibri"/>
                <a:cs typeface="Calibri"/>
                <a:sym typeface="Calibri"/>
              </a:rPr>
              <a:t>Ingredients</a:t>
            </a:r>
            <a:endParaRPr sz="1800">
              <a:solidFill>
                <a:schemeClr val="dk1"/>
              </a:solidFill>
              <a:latin typeface="Calibri"/>
              <a:ea typeface="Calibri"/>
              <a:cs typeface="Calibri"/>
              <a:sym typeface="Calibri"/>
            </a:endParaRPr>
          </a:p>
        </p:txBody>
      </p:sp>
      <p:cxnSp>
        <p:nvCxnSpPr>
          <p:cNvPr id="2071" name="Google Shape;2071;p132"/>
          <p:cNvCxnSpPr>
            <a:stCxn id="2070" idx="2"/>
            <a:endCxn id="2072" idx="3"/>
          </p:cNvCxnSpPr>
          <p:nvPr/>
        </p:nvCxnSpPr>
        <p:spPr>
          <a:xfrm rot="5400000">
            <a:off x="2822672" y="999340"/>
            <a:ext cx="971700" cy="2417400"/>
          </a:xfrm>
          <a:prstGeom prst="bentConnector3">
            <a:avLst>
              <a:gd name="adj1" fmla="val 15527"/>
            </a:avLst>
          </a:prstGeom>
          <a:noFill/>
          <a:ln w="9525" cap="flat" cmpd="sng">
            <a:solidFill>
              <a:srgbClr val="44546A"/>
            </a:solidFill>
            <a:prstDash val="solid"/>
            <a:round/>
            <a:headEnd type="none" w="sm" len="sm"/>
            <a:tailEnd type="diamond" w="med" len="med"/>
          </a:ln>
        </p:spPr>
      </p:cxnSp>
      <p:cxnSp>
        <p:nvCxnSpPr>
          <p:cNvPr id="2073" name="Google Shape;2073;p132"/>
          <p:cNvCxnSpPr>
            <a:stCxn id="2070" idx="2"/>
            <a:endCxn id="2068" idx="3"/>
          </p:cNvCxnSpPr>
          <p:nvPr/>
        </p:nvCxnSpPr>
        <p:spPr>
          <a:xfrm rot="-5400000" flipH="1">
            <a:off x="4031672" y="2207740"/>
            <a:ext cx="971700" cy="600"/>
          </a:xfrm>
          <a:prstGeom prst="bentConnector3">
            <a:avLst>
              <a:gd name="adj1" fmla="val 15671"/>
            </a:avLst>
          </a:prstGeom>
          <a:noFill/>
          <a:ln w="9525" cap="flat" cmpd="sng">
            <a:solidFill>
              <a:srgbClr val="44546A"/>
            </a:solidFill>
            <a:prstDash val="solid"/>
            <a:round/>
            <a:headEnd type="none" w="sm" len="sm"/>
            <a:tailEnd type="diamond" w="med" len="med"/>
          </a:ln>
        </p:spPr>
      </p:cxnSp>
      <p:cxnSp>
        <p:nvCxnSpPr>
          <p:cNvPr id="2074" name="Google Shape;2074;p132"/>
          <p:cNvCxnSpPr>
            <a:stCxn id="2070" idx="2"/>
            <a:endCxn id="2069" idx="3"/>
          </p:cNvCxnSpPr>
          <p:nvPr/>
        </p:nvCxnSpPr>
        <p:spPr>
          <a:xfrm rot="-5400000" flipH="1">
            <a:off x="5130422" y="1108990"/>
            <a:ext cx="971700" cy="2198100"/>
          </a:xfrm>
          <a:prstGeom prst="bentConnector3">
            <a:avLst>
              <a:gd name="adj1" fmla="val 15671"/>
            </a:avLst>
          </a:prstGeom>
          <a:noFill/>
          <a:ln w="9525" cap="flat" cmpd="sng">
            <a:solidFill>
              <a:srgbClr val="44546A"/>
            </a:solidFill>
            <a:prstDash val="solid"/>
            <a:round/>
            <a:headEnd type="none" w="sm" len="sm"/>
            <a:tailEnd type="diamond" w="med" len="med"/>
          </a:ln>
        </p:spPr>
      </p:cxnSp>
      <p:sp>
        <p:nvSpPr>
          <p:cNvPr id="2075" name="Google Shape;2075;p132"/>
          <p:cNvSpPr txBox="1"/>
          <p:nvPr/>
        </p:nvSpPr>
        <p:spPr>
          <a:xfrm>
            <a:off x="917673" y="3634210"/>
            <a:ext cx="23643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latin typeface="Arial"/>
                <a:ea typeface="Arial"/>
                <a:cs typeface="Arial"/>
                <a:sym typeface="Arial"/>
              </a:rPr>
              <a:t>Predicts term weights</a:t>
            </a:r>
            <a:br>
              <a:rPr lang="zh-CN" sz="1400">
                <a:solidFill>
                  <a:schemeClr val="dk1"/>
                </a:solidFill>
                <a:latin typeface="Arial"/>
                <a:ea typeface="Arial"/>
                <a:cs typeface="Arial"/>
                <a:sym typeface="Arial"/>
              </a:rPr>
            </a:br>
            <a:r>
              <a:rPr lang="zh-CN" sz="1400" i="1">
                <a:solidFill>
                  <a:schemeClr val="dk1"/>
                </a:solidFill>
                <a:latin typeface="Arial"/>
                <a:ea typeface="Arial"/>
                <a:cs typeface="Arial"/>
                <a:sym typeface="Arial"/>
              </a:rPr>
              <a:t>(MLP, MLM, etc)</a:t>
            </a:r>
            <a:endParaRPr sz="1400">
              <a:solidFill>
                <a:schemeClr val="dk1"/>
              </a:solidFill>
              <a:latin typeface="Arial"/>
              <a:ea typeface="Arial"/>
              <a:cs typeface="Arial"/>
              <a:sym typeface="Arial"/>
            </a:endParaRPr>
          </a:p>
        </p:txBody>
      </p:sp>
      <p:sp>
        <p:nvSpPr>
          <p:cNvPr id="2076" name="Google Shape;2076;p132"/>
          <p:cNvSpPr txBox="1"/>
          <p:nvPr/>
        </p:nvSpPr>
        <p:spPr>
          <a:xfrm>
            <a:off x="3294794" y="3650244"/>
            <a:ext cx="23643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sz="1400">
                <a:solidFill>
                  <a:schemeClr val="dk1"/>
                </a:solidFill>
              </a:rPr>
              <a:t>Limits non-zero weights</a:t>
            </a:r>
            <a:br>
              <a:rPr lang="zh-CN" sz="1400">
                <a:solidFill>
                  <a:schemeClr val="dk1"/>
                </a:solidFill>
              </a:rPr>
            </a:br>
            <a:r>
              <a:rPr lang="zh-CN" sz="1400" i="1">
                <a:solidFill>
                  <a:schemeClr val="dk1"/>
                </a:solidFill>
              </a:rPr>
              <a:t>(FLOPs, TopK, etc)</a:t>
            </a:r>
            <a:endParaRPr sz="1400" i="1">
              <a:solidFill>
                <a:schemeClr val="dk1"/>
              </a:solidFill>
            </a:endParaRPr>
          </a:p>
        </p:txBody>
      </p:sp>
      <p:sp>
        <p:nvSpPr>
          <p:cNvPr id="2077" name="Google Shape;2077;p132"/>
          <p:cNvSpPr txBox="1"/>
          <p:nvPr/>
        </p:nvSpPr>
        <p:spPr>
          <a:xfrm>
            <a:off x="5481121" y="3634208"/>
            <a:ext cx="2674500" cy="615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400"/>
              <a:buFont typeface="Arial"/>
              <a:buNone/>
            </a:pPr>
            <a:r>
              <a:rPr lang="zh-CN">
                <a:solidFill>
                  <a:schemeClr val="dk1"/>
                </a:solidFill>
              </a:rPr>
              <a:t>Training</a:t>
            </a:r>
            <a:br>
              <a:rPr lang="zh-CN" sz="1400">
                <a:solidFill>
                  <a:schemeClr val="dk1"/>
                </a:solidFill>
                <a:latin typeface="Arial"/>
                <a:ea typeface="Arial"/>
                <a:cs typeface="Arial"/>
                <a:sym typeface="Arial"/>
              </a:rPr>
            </a:br>
            <a:r>
              <a:rPr lang="zh-CN" sz="1400" i="1">
                <a:solidFill>
                  <a:schemeClr val="dk1"/>
                </a:solidFill>
                <a:latin typeface="Arial"/>
                <a:ea typeface="Arial"/>
                <a:cs typeface="Arial"/>
                <a:sym typeface="Arial"/>
              </a:rPr>
              <a:t>(negatives, distillation, etc)</a:t>
            </a:r>
            <a:endParaRPr sz="1400">
              <a:solidFill>
                <a:schemeClr val="dk1"/>
              </a:solidFill>
              <a:latin typeface="Arial"/>
              <a:ea typeface="Arial"/>
              <a:cs typeface="Arial"/>
              <a:sym typeface="Arial"/>
            </a:endParaRPr>
          </a:p>
        </p:txBody>
      </p:sp>
      <p:sp>
        <p:nvSpPr>
          <p:cNvPr id="2072" name="Google Shape;2072;p132"/>
          <p:cNvSpPr/>
          <p:nvPr/>
        </p:nvSpPr>
        <p:spPr>
          <a:xfrm>
            <a:off x="1348574" y="2693800"/>
            <a:ext cx="1502400" cy="745500"/>
          </a:xfrm>
          <a:prstGeom prst="round2DiagRect">
            <a:avLst>
              <a:gd name="adj1" fmla="val 16667"/>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r>
              <a:rPr lang="zh-CN" sz="1800">
                <a:solidFill>
                  <a:schemeClr val="dk1"/>
                </a:solidFill>
                <a:latin typeface="Arial"/>
                <a:ea typeface="Arial"/>
                <a:cs typeface="Arial"/>
                <a:sym typeface="Arial"/>
              </a:rPr>
              <a:t>Sparse </a:t>
            </a:r>
            <a:r>
              <a:rPr lang="zh-CN" sz="1800">
                <a:solidFill>
                  <a:schemeClr val="dk1"/>
                </a:solidFill>
              </a:rPr>
              <a:t>Encoder</a:t>
            </a:r>
            <a:endParaRPr sz="1800">
              <a:solidFill>
                <a:schemeClr val="dk1"/>
              </a:solidFill>
              <a:latin typeface="Arial"/>
              <a:ea typeface="Arial"/>
              <a:cs typeface="Arial"/>
              <a:sym typeface="Arial"/>
            </a:endParaRPr>
          </a:p>
        </p:txBody>
      </p:sp>
      <p:sp>
        <p:nvSpPr>
          <p:cNvPr id="2078" name="Google Shape;2078;p132"/>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sz="7200" b="1">
                <a:solidFill>
                  <a:srgbClr val="611BB8"/>
                </a:solidFill>
                <a:latin typeface="Raleway"/>
                <a:ea typeface="Raleway"/>
                <a:cs typeface="Raleway"/>
                <a:sym typeface="Raleway"/>
              </a:rPr>
              <a:t>Questions?</a:t>
            </a:r>
            <a:endParaRPr sz="7200" b="1">
              <a:solidFill>
                <a:srgbClr val="611BB8"/>
              </a:solidFill>
              <a:latin typeface="Raleway"/>
              <a:ea typeface="Raleway"/>
              <a:cs typeface="Raleway"/>
              <a:sym typeface="Raleway"/>
            </a:endParaRPr>
          </a:p>
        </p:txBody>
      </p:sp>
      <p:sp>
        <p:nvSpPr>
          <p:cNvPr id="2079" name="Google Shape;2079;p132"/>
          <p:cNvSpPr/>
          <p:nvPr/>
        </p:nvSpPr>
        <p:spPr>
          <a:xfrm>
            <a:off x="5549925" y="2445625"/>
            <a:ext cx="2466600" cy="1899000"/>
          </a:xfrm>
          <a:prstGeom prst="rect">
            <a:avLst/>
          </a:prstGeom>
          <a:noFill/>
          <a:ln w="19050" cap="flat" cmpd="sng">
            <a:solidFill>
              <a:srgbClr val="611B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0" name="Google Shape;2080;p132"/>
          <p:cNvSpPr txBox="1">
            <a:spLocks noGrp="1"/>
          </p:cNvSpPr>
          <p:nvPr>
            <p:ph type="title"/>
          </p:nvPr>
        </p:nvSpPr>
        <p:spPr>
          <a:xfrm>
            <a:off x="5549925" y="4344625"/>
            <a:ext cx="2466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zh-CN" sz="3000" b="1">
                <a:solidFill>
                  <a:srgbClr val="611BB8"/>
                </a:solidFill>
                <a:latin typeface="Raleway"/>
                <a:ea typeface="Raleway"/>
                <a:cs typeface="Raleway"/>
                <a:sym typeface="Raleway"/>
              </a:rPr>
              <a:t>Next</a:t>
            </a:r>
            <a:endParaRPr sz="3000" b="1">
              <a:solidFill>
                <a:srgbClr val="611BB8"/>
              </a:solidFill>
              <a:latin typeface="Raleway"/>
              <a:ea typeface="Raleway"/>
              <a:cs typeface="Raleway"/>
              <a:sym typeface="Raleway"/>
            </a:endParaRPr>
          </a:p>
          <a:p>
            <a:pPr marL="0" lvl="0" indent="0" algn="ctr" rtl="0">
              <a:spcBef>
                <a:spcPts val="0"/>
              </a:spcBef>
              <a:spcAft>
                <a:spcPts val="0"/>
              </a:spcAft>
              <a:buNone/>
            </a:pPr>
            <a:endParaRPr sz="3000" b="1">
              <a:solidFill>
                <a:srgbClr val="611BB8"/>
              </a:solidFill>
              <a:latin typeface="Raleway"/>
              <a:ea typeface="Raleway"/>
              <a:cs typeface="Raleway"/>
              <a:sym typeface="Raleway"/>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p133"/>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zh-CN"/>
              <a:t>Training</a:t>
            </a:r>
            <a:endParaRPr/>
          </a:p>
        </p:txBody>
      </p:sp>
      <p:sp>
        <p:nvSpPr>
          <p:cNvPr id="2086" name="Google Shape;2086;p133"/>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zh-CN" sz="2500" b="1">
                <a:solidFill>
                  <a:schemeClr val="dk2"/>
                </a:solidFill>
                <a:latin typeface="Raleway"/>
                <a:ea typeface="Raleway"/>
                <a:cs typeface="Raleway"/>
                <a:sym typeface="Raleway"/>
              </a:rPr>
              <a:t>SIGIR 2025 Tutorial</a:t>
            </a:r>
            <a:br>
              <a:rPr lang="zh-CN" sz="2500" b="1">
                <a:solidFill>
                  <a:schemeClr val="dk2"/>
                </a:solidFill>
                <a:latin typeface="Raleway"/>
                <a:ea typeface="Raleway"/>
                <a:cs typeface="Raleway"/>
                <a:sym typeface="Raleway"/>
              </a:rPr>
            </a:br>
            <a:r>
              <a:rPr lang="zh-CN" sz="1600">
                <a:latin typeface="Raleway"/>
                <a:ea typeface="Raleway"/>
                <a:cs typeface="Raleway"/>
                <a:sym typeface="Raleway"/>
              </a:rPr>
              <a:t>presented by Carlos Lassance </a:t>
            </a:r>
            <a:endParaRPr sz="1600">
              <a:latin typeface="Raleway"/>
              <a:ea typeface="Raleway"/>
              <a:cs typeface="Raleway"/>
              <a:sym typeface="Raleway"/>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090"/>
        <p:cNvGrpSpPr/>
        <p:nvPr/>
      </p:nvGrpSpPr>
      <p:grpSpPr>
        <a:xfrm>
          <a:off x="0" y="0"/>
          <a:ext cx="0" cy="0"/>
          <a:chOff x="0" y="0"/>
          <a:chExt cx="0" cy="0"/>
        </a:xfrm>
      </p:grpSpPr>
      <p:sp>
        <p:nvSpPr>
          <p:cNvPr id="2091" name="Google Shape;2091;p134"/>
          <p:cNvSpPr txBox="1">
            <a:spLocks noGrp="1"/>
          </p:cNvSpPr>
          <p:nvPr>
            <p:ph type="body" idx="1"/>
          </p:nvPr>
        </p:nvSpPr>
        <p:spPr>
          <a:xfrm>
            <a:off x="1461925" y="1152475"/>
            <a:ext cx="73704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zh-CN" sz="1700">
                <a:solidFill>
                  <a:schemeClr val="dk2"/>
                </a:solidFill>
                <a:latin typeface="Arial"/>
                <a:ea typeface="Arial"/>
                <a:cs typeface="Arial"/>
                <a:sym typeface="Arial"/>
              </a:rPr>
              <a:t>Introduction</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Datasets and Evaluation</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a:solidFill>
                  <a:schemeClr val="dk2"/>
                </a:solidFill>
                <a:latin typeface="Arial"/>
                <a:ea typeface="Arial"/>
                <a:cs typeface="Arial"/>
                <a:sym typeface="Arial"/>
              </a:rPr>
              <a:t>LSR Framework</a:t>
            </a:r>
            <a:endParaRPr sz="1700">
              <a:solidFill>
                <a:schemeClr val="dk2"/>
              </a:solidFill>
              <a:latin typeface="Arial"/>
              <a:ea typeface="Arial"/>
              <a:cs typeface="Arial"/>
              <a:sym typeface="Arial"/>
            </a:endParaRPr>
          </a:p>
          <a:p>
            <a:pPr marL="0" lvl="0" indent="0" algn="l" rtl="0">
              <a:spcBef>
                <a:spcPts val="0"/>
              </a:spcBef>
              <a:spcAft>
                <a:spcPts val="0"/>
              </a:spcAft>
              <a:buClr>
                <a:schemeClr val="dk2"/>
              </a:buClr>
              <a:buSzPts val="1100"/>
              <a:buFont typeface="Arial"/>
              <a:buNone/>
            </a:pPr>
            <a:r>
              <a:rPr lang="zh-CN" sz="1700" b="1">
                <a:solidFill>
                  <a:schemeClr val="dk1"/>
                </a:solidFill>
                <a:latin typeface="Arial"/>
                <a:ea typeface="Arial"/>
                <a:cs typeface="Arial"/>
                <a:sym typeface="Arial"/>
              </a:rPr>
              <a:t>Training LSR</a:t>
            </a:r>
            <a:r>
              <a:rPr lang="zh-CN" sz="1700">
                <a:solidFill>
                  <a:schemeClr val="dk1"/>
                </a:solidFill>
                <a:latin typeface="Arial"/>
                <a:ea typeface="Arial"/>
                <a:cs typeface="Arial"/>
                <a:sym typeface="Arial"/>
              </a:rPr>
              <a:t> </a:t>
            </a:r>
            <a:r>
              <a:rPr lang="zh-CN" sz="1700" b="1">
                <a:solidFill>
                  <a:schemeClr val="dk1"/>
                </a:solidFill>
                <a:latin typeface="Arial"/>
                <a:ea typeface="Arial"/>
                <a:cs typeface="Arial"/>
                <a:sym typeface="Arial"/>
              </a:rPr>
              <a:t>← now</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Modalities</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English Text</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Multilingual Text</a:t>
            </a: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Multimodal Data</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Indexing &amp; efficiency</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Hybrid dense-sparse retrieval</a:t>
            </a:r>
            <a:endParaRPr sz="1700">
              <a:solidFill>
                <a:schemeClr val="dk2"/>
              </a:solidFill>
              <a:latin typeface="Arial"/>
              <a:ea typeface="Arial"/>
              <a:cs typeface="Arial"/>
              <a:sym typeface="Arial"/>
            </a:endParaRPr>
          </a:p>
          <a:p>
            <a:pPr marL="0" lvl="0" indent="0" algn="l" rtl="0">
              <a:spcBef>
                <a:spcPts val="0"/>
              </a:spcBef>
              <a:spcAft>
                <a:spcPts val="0"/>
              </a:spcAft>
              <a:buNone/>
            </a:pPr>
            <a:r>
              <a:rPr lang="zh-CN" sz="1700">
                <a:solidFill>
                  <a:schemeClr val="dk2"/>
                </a:solidFill>
                <a:latin typeface="Arial"/>
                <a:ea typeface="Arial"/>
                <a:cs typeface="Arial"/>
                <a:sym typeface="Arial"/>
              </a:rPr>
              <a:t>Conclusion</a:t>
            </a:r>
            <a:endParaRPr sz="1700">
              <a:solidFill>
                <a:schemeClr val="dk2"/>
              </a:solidFill>
              <a:latin typeface="Arial"/>
              <a:ea typeface="Arial"/>
              <a:cs typeface="Arial"/>
              <a:sym typeface="Arial"/>
            </a:endParaRPr>
          </a:p>
        </p:txBody>
      </p:sp>
      <p:sp>
        <p:nvSpPr>
          <p:cNvPr id="2092" name="Google Shape;2092;p134"/>
          <p:cNvSpPr txBox="1">
            <a:spLocks noGrp="1"/>
          </p:cNvSpPr>
          <p:nvPr>
            <p:ph type="title"/>
          </p:nvPr>
        </p:nvSpPr>
        <p:spPr>
          <a:xfrm>
            <a:off x="1461900" y="445025"/>
            <a:ext cx="7370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Schedule</a:t>
            </a:r>
            <a:endParaRPr/>
          </a:p>
        </p:txBody>
      </p:sp>
      <p:sp>
        <p:nvSpPr>
          <p:cNvPr id="2093" name="Google Shape;2093;p1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097"/>
        <p:cNvGrpSpPr/>
        <p:nvPr/>
      </p:nvGrpSpPr>
      <p:grpSpPr>
        <a:xfrm>
          <a:off x="0" y="0"/>
          <a:ext cx="0" cy="0"/>
          <a:chOff x="0" y="0"/>
          <a:chExt cx="0" cy="0"/>
        </a:xfrm>
      </p:grpSpPr>
      <p:sp>
        <p:nvSpPr>
          <p:cNvPr id="2098" name="Google Shape;2098;p135"/>
          <p:cNvSpPr txBox="1">
            <a:spLocks noGrp="1"/>
          </p:cNvSpPr>
          <p:nvPr>
            <p:ph type="body" idx="1"/>
          </p:nvPr>
        </p:nvSpPr>
        <p:spPr>
          <a:xfrm>
            <a:off x="1461925" y="1152475"/>
            <a:ext cx="7370400" cy="3416400"/>
          </a:xfrm>
          <a:prstGeom prst="rect">
            <a:avLst/>
          </a:prstGeom>
        </p:spPr>
        <p:txBody>
          <a:bodyPr spcFirstLastPara="1" wrap="square" lIns="91425" tIns="91425" rIns="91425" bIns="91425" anchor="t" anchorCtr="0">
            <a:normAutofit fontScale="92500" lnSpcReduction="10000"/>
          </a:bodyPr>
          <a:lstStyle/>
          <a:p>
            <a:pPr marL="457200" lvl="0" indent="-336550" algn="l" rtl="0">
              <a:spcBef>
                <a:spcPts val="0"/>
              </a:spcBef>
              <a:spcAft>
                <a:spcPts val="0"/>
              </a:spcAft>
              <a:buClr>
                <a:schemeClr val="dk2"/>
              </a:buClr>
              <a:buSzPts val="1700"/>
              <a:buFont typeface="Arial"/>
              <a:buChar char="●"/>
            </a:pPr>
            <a:r>
              <a:rPr lang="zh-CN" sz="1700" b="1">
                <a:solidFill>
                  <a:schemeClr val="dk2"/>
                </a:solidFill>
                <a:latin typeface="Arial"/>
                <a:ea typeface="Arial"/>
                <a:cs typeface="Arial"/>
                <a:sym typeface="Arial"/>
              </a:rPr>
              <a:t>Supervision</a:t>
            </a:r>
            <a:endParaRPr sz="1700" b="1">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Introduction</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Losses</a:t>
            </a:r>
            <a:endParaRPr sz="1700">
              <a:solidFill>
                <a:schemeClr val="dk2"/>
              </a:solidFill>
              <a:latin typeface="Arial"/>
              <a:ea typeface="Arial"/>
              <a:cs typeface="Arial"/>
              <a:sym typeface="Arial"/>
            </a:endParaRPr>
          </a:p>
          <a:p>
            <a:pPr marL="457200" lvl="0" indent="0" algn="l" rtl="0">
              <a:spcBef>
                <a:spcPts val="0"/>
              </a:spcBef>
              <a:spcAft>
                <a:spcPts val="0"/>
              </a:spcAft>
              <a:buNone/>
            </a:pP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Distillation case-studies</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Well behaved model</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Model with high scores</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Model collapse</a:t>
            </a:r>
            <a:endParaRPr sz="1700">
              <a:solidFill>
                <a:schemeClr val="dk2"/>
              </a:solidFill>
              <a:latin typeface="Arial"/>
              <a:ea typeface="Arial"/>
              <a:cs typeface="Arial"/>
              <a:sym typeface="Arial"/>
            </a:endParaRPr>
          </a:p>
          <a:p>
            <a:pPr marL="457200" lvl="0" indent="0" algn="l" rtl="0">
              <a:spcBef>
                <a:spcPts val="0"/>
              </a:spcBef>
              <a:spcAft>
                <a:spcPts val="0"/>
              </a:spcAft>
              <a:buNone/>
            </a:pPr>
            <a:endParaRPr sz="1700">
              <a:solidFill>
                <a:schemeClr val="dk2"/>
              </a:solidFill>
              <a:latin typeface="Arial"/>
              <a:ea typeface="Arial"/>
              <a:cs typeface="Arial"/>
              <a:sym typeface="Arial"/>
            </a:endParaRPr>
          </a:p>
          <a:p>
            <a:pPr marL="457200" lvl="0"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Initialization of LSR with MLM head</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Pre-initialized MLM head</a:t>
            </a:r>
            <a:endParaRPr sz="1700">
              <a:solidFill>
                <a:schemeClr val="dk2"/>
              </a:solidFill>
              <a:latin typeface="Arial"/>
              <a:ea typeface="Arial"/>
              <a:cs typeface="Arial"/>
              <a:sym typeface="Arial"/>
            </a:endParaRPr>
          </a:p>
          <a:p>
            <a:pPr marL="914400" lvl="1" indent="-336550" algn="l" rtl="0">
              <a:spcBef>
                <a:spcPts val="0"/>
              </a:spcBef>
              <a:spcAft>
                <a:spcPts val="0"/>
              </a:spcAft>
              <a:buClr>
                <a:schemeClr val="dk2"/>
              </a:buClr>
              <a:buSzPts val="1700"/>
              <a:buFont typeface="Arial"/>
              <a:buChar char="○"/>
            </a:pPr>
            <a:r>
              <a:rPr lang="zh-CN" sz="1700">
                <a:solidFill>
                  <a:schemeClr val="dk2"/>
                </a:solidFill>
                <a:latin typeface="Arial"/>
                <a:ea typeface="Arial"/>
                <a:cs typeface="Arial"/>
                <a:sym typeface="Arial"/>
              </a:rPr>
              <a:t>Middle training</a:t>
            </a:r>
            <a:endParaRPr sz="1700">
              <a:solidFill>
                <a:schemeClr val="dk2"/>
              </a:solidFill>
              <a:latin typeface="Arial"/>
              <a:ea typeface="Arial"/>
              <a:cs typeface="Arial"/>
              <a:sym typeface="Arial"/>
            </a:endParaRPr>
          </a:p>
        </p:txBody>
      </p:sp>
      <p:sp>
        <p:nvSpPr>
          <p:cNvPr id="2099" name="Google Shape;2099;p1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95</a:t>
            </a:fld>
            <a:endParaRPr/>
          </a:p>
        </p:txBody>
      </p:sp>
      <p:sp>
        <p:nvSpPr>
          <p:cNvPr id="2100" name="Google Shape;2100;p1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solidFill>
                  <a:srgbClr val="611BB8"/>
                </a:solidFill>
              </a:rPr>
              <a:t>Outline - LSR Training</a:t>
            </a:r>
            <a:endParaRPr b="1">
              <a:solidFill>
                <a:srgbClr val="611BB8"/>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104"/>
        <p:cNvGrpSpPr/>
        <p:nvPr/>
      </p:nvGrpSpPr>
      <p:grpSpPr>
        <a:xfrm>
          <a:off x="0" y="0"/>
          <a:ext cx="0" cy="0"/>
          <a:chOff x="0" y="0"/>
          <a:chExt cx="0" cy="0"/>
        </a:xfrm>
      </p:grpSpPr>
      <p:sp>
        <p:nvSpPr>
          <p:cNvPr id="2105" name="Google Shape;2105;p136"/>
          <p:cNvSpPr/>
          <p:nvPr/>
        </p:nvSpPr>
        <p:spPr>
          <a:xfrm>
            <a:off x="154500" y="2712325"/>
            <a:ext cx="2158800" cy="1094400"/>
          </a:xfrm>
          <a:prstGeom prst="roundRect">
            <a:avLst>
              <a:gd name="adj" fmla="val 7679"/>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6" name="Google Shape;2106;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96</a:t>
            </a:fld>
            <a:endParaRPr/>
          </a:p>
        </p:txBody>
      </p:sp>
      <p:sp>
        <p:nvSpPr>
          <p:cNvPr id="2107" name="Google Shape;2107;p136"/>
          <p:cNvSpPr txBox="1"/>
          <p:nvPr/>
        </p:nvSpPr>
        <p:spPr>
          <a:xfrm>
            <a:off x="134325" y="2712325"/>
            <a:ext cx="2249400" cy="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a:solidFill>
                  <a:schemeClr val="dk2"/>
                </a:solidFill>
              </a:rPr>
              <a:t>[Query, </a:t>
            </a:r>
            <a:r>
              <a:rPr lang="zh-CN" sz="1200" b="1">
                <a:solidFill>
                  <a:srgbClr val="6AA84F"/>
                </a:solidFill>
              </a:rPr>
              <a:t>Doc</a:t>
            </a:r>
            <a:r>
              <a:rPr lang="zh-CN" sz="1200" b="1" baseline="-25000">
                <a:solidFill>
                  <a:srgbClr val="6AA84F"/>
                </a:solidFill>
              </a:rPr>
              <a:t>1</a:t>
            </a:r>
            <a:r>
              <a:rPr lang="zh-CN" sz="1200">
                <a:solidFill>
                  <a:schemeClr val="dk2"/>
                </a:solidFill>
              </a:rPr>
              <a:t>, </a:t>
            </a:r>
            <a:r>
              <a:rPr lang="zh-CN" sz="1200" b="1">
                <a:solidFill>
                  <a:schemeClr val="dk2"/>
                </a:solidFill>
              </a:rPr>
              <a:t>Doc</a:t>
            </a:r>
            <a:r>
              <a:rPr lang="zh-CN" sz="1200" b="1" baseline="-25000">
                <a:solidFill>
                  <a:schemeClr val="dk2"/>
                </a:solidFill>
              </a:rPr>
              <a:t>2</a:t>
            </a:r>
            <a:r>
              <a:rPr lang="zh-CN" sz="1200" b="1">
                <a:solidFill>
                  <a:schemeClr val="dk2"/>
                </a:solidFill>
              </a:rPr>
              <a:t>, …, Doc</a:t>
            </a:r>
            <a:r>
              <a:rPr lang="zh-CN" sz="1200" baseline="-25000">
                <a:solidFill>
                  <a:schemeClr val="dk2"/>
                </a:solidFill>
              </a:rPr>
              <a:t>k</a:t>
            </a:r>
            <a:r>
              <a:rPr lang="zh-CN" sz="1200">
                <a:solidFill>
                  <a:schemeClr val="dk2"/>
                </a:solidFill>
              </a:rPr>
              <a:t>]</a:t>
            </a:r>
            <a:endParaRPr sz="1200">
              <a:solidFill>
                <a:schemeClr val="dk2"/>
              </a:solidFill>
            </a:endParaRPr>
          </a:p>
          <a:p>
            <a:pPr marL="0" lvl="0" indent="0" algn="l" rtl="0">
              <a:spcBef>
                <a:spcPts val="0"/>
              </a:spcBef>
              <a:spcAft>
                <a:spcPts val="0"/>
              </a:spcAft>
              <a:buNone/>
            </a:pPr>
            <a:r>
              <a:rPr lang="zh-CN">
                <a:solidFill>
                  <a:schemeClr val="dk2"/>
                </a:solidFill>
              </a:rPr>
              <a:t>…</a:t>
            </a:r>
            <a:endParaRPr>
              <a:solidFill>
                <a:schemeClr val="dk2"/>
              </a:solidFill>
            </a:endParaRPr>
          </a:p>
          <a:p>
            <a:pPr marL="0" lvl="0" indent="0" algn="l" rtl="0">
              <a:spcBef>
                <a:spcPts val="0"/>
              </a:spcBef>
              <a:spcAft>
                <a:spcPts val="0"/>
              </a:spcAft>
              <a:buNone/>
            </a:pPr>
            <a:r>
              <a:rPr lang="zh-CN">
                <a:solidFill>
                  <a:schemeClr val="dk2"/>
                </a:solidFill>
              </a:rPr>
              <a:t>…	</a:t>
            </a:r>
            <a:endParaRPr>
              <a:solidFill>
                <a:schemeClr val="dk2"/>
              </a:solidFill>
            </a:endParaRPr>
          </a:p>
        </p:txBody>
      </p:sp>
      <p:sp>
        <p:nvSpPr>
          <p:cNvPr id="2108" name="Google Shape;2108;p136"/>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a:t>
            </a:r>
            <a:endParaRPr b="1">
              <a:solidFill>
                <a:srgbClr val="611BB8"/>
              </a:solidFill>
            </a:endParaRPr>
          </a:p>
        </p:txBody>
      </p:sp>
      <p:sp>
        <p:nvSpPr>
          <p:cNvPr id="2109" name="Google Shape;2109;p136"/>
          <p:cNvSpPr txBox="1"/>
          <p:nvPr/>
        </p:nvSpPr>
        <p:spPr>
          <a:xfrm>
            <a:off x="190200" y="2319925"/>
            <a:ext cx="204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chemeClr val="dk2"/>
                </a:solidFill>
              </a:rPr>
              <a:t>Training Batch</a:t>
            </a:r>
            <a:endParaRPr sz="1200" b="1">
              <a:solidFill>
                <a:schemeClr val="dk2"/>
              </a:solidFill>
            </a:endParaRPr>
          </a:p>
        </p:txBody>
      </p:sp>
      <p:sp>
        <p:nvSpPr>
          <p:cNvPr id="2110" name="Google Shape;2110;p136"/>
          <p:cNvSpPr/>
          <p:nvPr/>
        </p:nvSpPr>
        <p:spPr>
          <a:xfrm rot="-5400000">
            <a:off x="1609250" y="2682925"/>
            <a:ext cx="111000" cy="947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11" name="Google Shape;2111;p136"/>
          <p:cNvSpPr txBox="1"/>
          <p:nvPr/>
        </p:nvSpPr>
        <p:spPr>
          <a:xfrm>
            <a:off x="1331375" y="3262525"/>
            <a:ext cx="762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chemeClr val="dk2"/>
                </a:solidFill>
              </a:rPr>
              <a:t>Negative</a:t>
            </a:r>
            <a:endParaRPr sz="1000">
              <a:solidFill>
                <a:schemeClr val="dk2"/>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sp>
        <p:nvSpPr>
          <p:cNvPr id="2116" name="Google Shape;2116;p137"/>
          <p:cNvSpPr/>
          <p:nvPr/>
        </p:nvSpPr>
        <p:spPr>
          <a:xfrm>
            <a:off x="154500" y="2712325"/>
            <a:ext cx="2158800" cy="1094400"/>
          </a:xfrm>
          <a:prstGeom prst="roundRect">
            <a:avLst>
              <a:gd name="adj" fmla="val 7679"/>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17" name="Google Shape;2117;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97</a:t>
            </a:fld>
            <a:endParaRPr/>
          </a:p>
        </p:txBody>
      </p:sp>
      <p:sp>
        <p:nvSpPr>
          <p:cNvPr id="2118" name="Google Shape;2118;p137"/>
          <p:cNvSpPr txBox="1"/>
          <p:nvPr/>
        </p:nvSpPr>
        <p:spPr>
          <a:xfrm>
            <a:off x="134325" y="2712325"/>
            <a:ext cx="2249400" cy="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a:solidFill>
                  <a:schemeClr val="dk2"/>
                </a:solidFill>
              </a:rPr>
              <a:t>[Query, </a:t>
            </a:r>
            <a:r>
              <a:rPr lang="zh-CN" sz="1200" b="1">
                <a:solidFill>
                  <a:srgbClr val="6AA84F"/>
                </a:solidFill>
              </a:rPr>
              <a:t>Doc</a:t>
            </a:r>
            <a:r>
              <a:rPr lang="zh-CN" sz="1200" b="1" baseline="-25000">
                <a:solidFill>
                  <a:srgbClr val="6AA84F"/>
                </a:solidFill>
              </a:rPr>
              <a:t>1</a:t>
            </a:r>
            <a:r>
              <a:rPr lang="zh-CN" sz="1200">
                <a:solidFill>
                  <a:schemeClr val="dk2"/>
                </a:solidFill>
              </a:rPr>
              <a:t>, </a:t>
            </a:r>
            <a:r>
              <a:rPr lang="zh-CN" sz="1200" b="1">
                <a:solidFill>
                  <a:schemeClr val="dk2"/>
                </a:solidFill>
              </a:rPr>
              <a:t>Doc</a:t>
            </a:r>
            <a:r>
              <a:rPr lang="zh-CN" sz="1200" b="1" baseline="-25000">
                <a:solidFill>
                  <a:schemeClr val="dk2"/>
                </a:solidFill>
              </a:rPr>
              <a:t>2</a:t>
            </a:r>
            <a:r>
              <a:rPr lang="zh-CN" sz="1200" b="1">
                <a:solidFill>
                  <a:schemeClr val="dk2"/>
                </a:solidFill>
              </a:rPr>
              <a:t>, …, Doc</a:t>
            </a:r>
            <a:r>
              <a:rPr lang="zh-CN" sz="1200" baseline="-25000">
                <a:solidFill>
                  <a:schemeClr val="dk2"/>
                </a:solidFill>
              </a:rPr>
              <a:t>k</a:t>
            </a:r>
            <a:r>
              <a:rPr lang="zh-CN" sz="1200">
                <a:solidFill>
                  <a:schemeClr val="dk2"/>
                </a:solidFill>
              </a:rPr>
              <a:t>]</a:t>
            </a:r>
            <a:endParaRPr sz="1200">
              <a:solidFill>
                <a:schemeClr val="dk2"/>
              </a:solidFill>
            </a:endParaRPr>
          </a:p>
          <a:p>
            <a:pPr marL="0" lvl="0" indent="0" algn="l" rtl="0">
              <a:spcBef>
                <a:spcPts val="0"/>
              </a:spcBef>
              <a:spcAft>
                <a:spcPts val="0"/>
              </a:spcAft>
              <a:buNone/>
            </a:pPr>
            <a:r>
              <a:rPr lang="zh-CN">
                <a:solidFill>
                  <a:schemeClr val="dk2"/>
                </a:solidFill>
              </a:rPr>
              <a:t>…</a:t>
            </a:r>
            <a:endParaRPr>
              <a:solidFill>
                <a:schemeClr val="dk2"/>
              </a:solidFill>
            </a:endParaRPr>
          </a:p>
          <a:p>
            <a:pPr marL="0" lvl="0" indent="0" algn="l" rtl="0">
              <a:spcBef>
                <a:spcPts val="0"/>
              </a:spcBef>
              <a:spcAft>
                <a:spcPts val="0"/>
              </a:spcAft>
              <a:buNone/>
            </a:pPr>
            <a:r>
              <a:rPr lang="zh-CN">
                <a:solidFill>
                  <a:schemeClr val="dk2"/>
                </a:solidFill>
              </a:rPr>
              <a:t>…	</a:t>
            </a:r>
            <a:endParaRPr>
              <a:solidFill>
                <a:schemeClr val="dk2"/>
              </a:solidFill>
            </a:endParaRPr>
          </a:p>
        </p:txBody>
      </p:sp>
      <p:sp>
        <p:nvSpPr>
          <p:cNvPr id="2119" name="Google Shape;2119;p137"/>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a:t>
            </a:r>
            <a:endParaRPr b="1">
              <a:solidFill>
                <a:srgbClr val="611BB8"/>
              </a:solidFill>
            </a:endParaRPr>
          </a:p>
        </p:txBody>
      </p:sp>
      <p:sp>
        <p:nvSpPr>
          <p:cNvPr id="2120" name="Google Shape;2120;p137"/>
          <p:cNvSpPr txBox="1"/>
          <p:nvPr/>
        </p:nvSpPr>
        <p:spPr>
          <a:xfrm>
            <a:off x="190200" y="2319925"/>
            <a:ext cx="204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chemeClr val="dk2"/>
                </a:solidFill>
              </a:rPr>
              <a:t>Training Batch</a:t>
            </a:r>
            <a:endParaRPr sz="1200" b="1">
              <a:solidFill>
                <a:schemeClr val="dk2"/>
              </a:solidFill>
            </a:endParaRPr>
          </a:p>
        </p:txBody>
      </p:sp>
      <p:sp>
        <p:nvSpPr>
          <p:cNvPr id="2121" name="Google Shape;2121;p137"/>
          <p:cNvSpPr/>
          <p:nvPr/>
        </p:nvSpPr>
        <p:spPr>
          <a:xfrm rot="-5400000">
            <a:off x="1609250" y="2682925"/>
            <a:ext cx="111000" cy="947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22" name="Google Shape;2122;p137"/>
          <p:cNvSpPr txBox="1"/>
          <p:nvPr/>
        </p:nvSpPr>
        <p:spPr>
          <a:xfrm>
            <a:off x="1331375" y="3262525"/>
            <a:ext cx="762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chemeClr val="dk2"/>
                </a:solidFill>
              </a:rPr>
              <a:t>Negative</a:t>
            </a:r>
            <a:endParaRPr sz="1000">
              <a:solidFill>
                <a:schemeClr val="dk2"/>
              </a:solidFill>
            </a:endParaRPr>
          </a:p>
        </p:txBody>
      </p:sp>
      <p:sp>
        <p:nvSpPr>
          <p:cNvPr id="2123" name="Google Shape;2123;p137"/>
          <p:cNvSpPr txBox="1"/>
          <p:nvPr/>
        </p:nvSpPr>
        <p:spPr>
          <a:xfrm>
            <a:off x="154499" y="3839025"/>
            <a:ext cx="2249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Negative Quality:</a:t>
            </a:r>
            <a:endParaRPr sz="1000" b="1">
              <a:solidFill>
                <a:schemeClr val="dk2"/>
              </a:solidFill>
            </a:endParaRPr>
          </a:p>
          <a:p>
            <a:pPr marL="457200" lvl="0" indent="-292100" algn="l" rtl="0">
              <a:spcBef>
                <a:spcPts val="0"/>
              </a:spcBef>
              <a:spcAft>
                <a:spcPts val="0"/>
              </a:spcAft>
              <a:buClr>
                <a:schemeClr val="dk2"/>
              </a:buClr>
              <a:buSzPts val="1000"/>
              <a:buChar char="+"/>
            </a:pPr>
            <a:r>
              <a:rPr lang="zh-CN" sz="1000">
                <a:solidFill>
                  <a:schemeClr val="dk2"/>
                </a:solidFill>
              </a:rPr>
              <a:t>BM25 </a:t>
            </a:r>
            <a:endParaRPr sz="1000">
              <a:solidFill>
                <a:schemeClr val="dk2"/>
              </a:solidFill>
            </a:endParaRPr>
          </a:p>
          <a:p>
            <a:pPr marL="457200" lvl="0" indent="-292100" algn="l" rtl="0">
              <a:spcBef>
                <a:spcPts val="0"/>
              </a:spcBef>
              <a:spcAft>
                <a:spcPts val="0"/>
              </a:spcAft>
              <a:buClr>
                <a:schemeClr val="dk2"/>
              </a:buClr>
              <a:buSzPts val="1000"/>
              <a:buChar char="+"/>
            </a:pPr>
            <a:r>
              <a:rPr lang="zh-CN" sz="1000">
                <a:solidFill>
                  <a:schemeClr val="dk2"/>
                </a:solidFill>
              </a:rPr>
              <a:t>In-Batch Negatives </a:t>
            </a:r>
            <a:endParaRPr sz="1000">
              <a:solidFill>
                <a:schemeClr val="dk2"/>
              </a:solidFill>
            </a:endParaRPr>
          </a:p>
          <a:p>
            <a:pPr marL="457200" lvl="0" indent="-292100" algn="l" rtl="0">
              <a:spcBef>
                <a:spcPts val="0"/>
              </a:spcBef>
              <a:spcAft>
                <a:spcPts val="0"/>
              </a:spcAft>
              <a:buClr>
                <a:schemeClr val="dk2"/>
              </a:buClr>
              <a:buSzPts val="1000"/>
              <a:buChar char="+"/>
            </a:pPr>
            <a:r>
              <a:rPr lang="zh-CN" sz="1000">
                <a:solidFill>
                  <a:schemeClr val="dk2"/>
                </a:solidFill>
              </a:rPr>
              <a:t>Mined Hard Negatives </a:t>
            </a:r>
            <a:endParaRPr sz="1000">
              <a:solidFill>
                <a:schemeClr val="dk2"/>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2128" name="Google Shape;2128;p138"/>
          <p:cNvSpPr/>
          <p:nvPr/>
        </p:nvSpPr>
        <p:spPr>
          <a:xfrm>
            <a:off x="154500" y="2712325"/>
            <a:ext cx="2158800" cy="1094400"/>
          </a:xfrm>
          <a:prstGeom prst="roundRect">
            <a:avLst>
              <a:gd name="adj" fmla="val 7679"/>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29" name="Google Shape;2129;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98</a:t>
            </a:fld>
            <a:endParaRPr/>
          </a:p>
        </p:txBody>
      </p:sp>
      <p:sp>
        <p:nvSpPr>
          <p:cNvPr id="2130" name="Google Shape;2130;p138"/>
          <p:cNvSpPr txBox="1"/>
          <p:nvPr/>
        </p:nvSpPr>
        <p:spPr>
          <a:xfrm>
            <a:off x="134325" y="2712325"/>
            <a:ext cx="2249400" cy="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a:solidFill>
                  <a:schemeClr val="dk2"/>
                </a:solidFill>
              </a:rPr>
              <a:t>[Query, </a:t>
            </a:r>
            <a:r>
              <a:rPr lang="zh-CN" sz="1200" b="1">
                <a:solidFill>
                  <a:srgbClr val="6AA84F"/>
                </a:solidFill>
              </a:rPr>
              <a:t>Doc</a:t>
            </a:r>
            <a:r>
              <a:rPr lang="zh-CN" sz="1200" b="1" baseline="-25000">
                <a:solidFill>
                  <a:srgbClr val="6AA84F"/>
                </a:solidFill>
              </a:rPr>
              <a:t>1</a:t>
            </a:r>
            <a:r>
              <a:rPr lang="zh-CN" sz="1200">
                <a:solidFill>
                  <a:schemeClr val="dk2"/>
                </a:solidFill>
              </a:rPr>
              <a:t>, </a:t>
            </a:r>
            <a:r>
              <a:rPr lang="zh-CN" sz="1200" b="1">
                <a:solidFill>
                  <a:schemeClr val="dk2"/>
                </a:solidFill>
              </a:rPr>
              <a:t>Doc</a:t>
            </a:r>
            <a:r>
              <a:rPr lang="zh-CN" sz="1200" b="1" baseline="-25000">
                <a:solidFill>
                  <a:schemeClr val="dk2"/>
                </a:solidFill>
              </a:rPr>
              <a:t>2</a:t>
            </a:r>
            <a:r>
              <a:rPr lang="zh-CN" sz="1200" b="1">
                <a:solidFill>
                  <a:schemeClr val="dk2"/>
                </a:solidFill>
              </a:rPr>
              <a:t>, …, Doc</a:t>
            </a:r>
            <a:r>
              <a:rPr lang="zh-CN" sz="1200" baseline="-25000">
                <a:solidFill>
                  <a:schemeClr val="dk2"/>
                </a:solidFill>
              </a:rPr>
              <a:t>k</a:t>
            </a:r>
            <a:r>
              <a:rPr lang="zh-CN" sz="1200">
                <a:solidFill>
                  <a:schemeClr val="dk2"/>
                </a:solidFill>
              </a:rPr>
              <a:t>]</a:t>
            </a:r>
            <a:endParaRPr sz="1200">
              <a:solidFill>
                <a:schemeClr val="dk2"/>
              </a:solidFill>
            </a:endParaRPr>
          </a:p>
          <a:p>
            <a:pPr marL="0" lvl="0" indent="0" algn="l" rtl="0">
              <a:spcBef>
                <a:spcPts val="0"/>
              </a:spcBef>
              <a:spcAft>
                <a:spcPts val="0"/>
              </a:spcAft>
              <a:buNone/>
            </a:pPr>
            <a:r>
              <a:rPr lang="zh-CN">
                <a:solidFill>
                  <a:schemeClr val="dk2"/>
                </a:solidFill>
              </a:rPr>
              <a:t>…</a:t>
            </a:r>
            <a:endParaRPr>
              <a:solidFill>
                <a:schemeClr val="dk2"/>
              </a:solidFill>
            </a:endParaRPr>
          </a:p>
          <a:p>
            <a:pPr marL="0" lvl="0" indent="0" algn="l" rtl="0">
              <a:spcBef>
                <a:spcPts val="0"/>
              </a:spcBef>
              <a:spcAft>
                <a:spcPts val="0"/>
              </a:spcAft>
              <a:buNone/>
            </a:pPr>
            <a:r>
              <a:rPr lang="zh-CN">
                <a:solidFill>
                  <a:schemeClr val="dk2"/>
                </a:solidFill>
              </a:rPr>
              <a:t>…	</a:t>
            </a:r>
            <a:endParaRPr>
              <a:solidFill>
                <a:schemeClr val="dk2"/>
              </a:solidFill>
            </a:endParaRPr>
          </a:p>
        </p:txBody>
      </p:sp>
      <p:sp>
        <p:nvSpPr>
          <p:cNvPr id="2131" name="Google Shape;2131;p138"/>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a:t>
            </a:r>
            <a:endParaRPr b="1">
              <a:solidFill>
                <a:srgbClr val="611BB8"/>
              </a:solidFill>
            </a:endParaRPr>
          </a:p>
        </p:txBody>
      </p:sp>
      <p:sp>
        <p:nvSpPr>
          <p:cNvPr id="2132" name="Google Shape;2132;p138"/>
          <p:cNvSpPr txBox="1"/>
          <p:nvPr/>
        </p:nvSpPr>
        <p:spPr>
          <a:xfrm>
            <a:off x="190200" y="2319925"/>
            <a:ext cx="204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chemeClr val="dk2"/>
                </a:solidFill>
              </a:rPr>
              <a:t>Training Batch</a:t>
            </a:r>
            <a:endParaRPr sz="1200" b="1">
              <a:solidFill>
                <a:schemeClr val="dk2"/>
              </a:solidFill>
            </a:endParaRPr>
          </a:p>
        </p:txBody>
      </p:sp>
      <p:sp>
        <p:nvSpPr>
          <p:cNvPr id="2133" name="Google Shape;2133;p138"/>
          <p:cNvSpPr/>
          <p:nvPr/>
        </p:nvSpPr>
        <p:spPr>
          <a:xfrm rot="-5400000">
            <a:off x="1609250" y="2682925"/>
            <a:ext cx="111000" cy="947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34" name="Google Shape;2134;p138"/>
          <p:cNvSpPr txBox="1"/>
          <p:nvPr/>
        </p:nvSpPr>
        <p:spPr>
          <a:xfrm>
            <a:off x="154500" y="3839025"/>
            <a:ext cx="2533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Negative Quality:</a:t>
            </a:r>
            <a:endParaRPr sz="1000" b="1">
              <a:solidFill>
                <a:schemeClr val="dk2"/>
              </a:solidFill>
            </a:endParaRPr>
          </a:p>
          <a:p>
            <a:pPr marL="457200" lvl="0" indent="-292100" algn="l" rtl="0">
              <a:spcBef>
                <a:spcPts val="0"/>
              </a:spcBef>
              <a:spcAft>
                <a:spcPts val="0"/>
              </a:spcAft>
              <a:buClr>
                <a:schemeClr val="dk2"/>
              </a:buClr>
              <a:buSzPts val="1000"/>
              <a:buChar char="+"/>
            </a:pPr>
            <a:r>
              <a:rPr lang="zh-CN" sz="1000">
                <a:solidFill>
                  <a:schemeClr val="dk2"/>
                </a:solidFill>
              </a:rPr>
              <a:t>BM25 </a:t>
            </a:r>
            <a:endParaRPr sz="1000">
              <a:solidFill>
                <a:schemeClr val="dk2"/>
              </a:solidFill>
            </a:endParaRPr>
          </a:p>
          <a:p>
            <a:pPr marL="457200" lvl="0" indent="-292100" algn="l" rtl="0">
              <a:spcBef>
                <a:spcPts val="0"/>
              </a:spcBef>
              <a:spcAft>
                <a:spcPts val="0"/>
              </a:spcAft>
              <a:buClr>
                <a:schemeClr val="dk2"/>
              </a:buClr>
              <a:buSzPts val="1000"/>
              <a:buChar char="+"/>
            </a:pPr>
            <a:r>
              <a:rPr lang="zh-CN" sz="1000">
                <a:solidFill>
                  <a:schemeClr val="dk2"/>
                </a:solidFill>
              </a:rPr>
              <a:t>In-Batch Negatives </a:t>
            </a:r>
            <a:endParaRPr sz="1000">
              <a:solidFill>
                <a:schemeClr val="dk2"/>
              </a:solidFill>
            </a:endParaRPr>
          </a:p>
          <a:p>
            <a:pPr marL="457200" lvl="0" indent="-292100" algn="l" rtl="0">
              <a:spcBef>
                <a:spcPts val="0"/>
              </a:spcBef>
              <a:spcAft>
                <a:spcPts val="0"/>
              </a:spcAft>
              <a:buClr>
                <a:schemeClr val="dk2"/>
              </a:buClr>
              <a:buSzPts val="1000"/>
              <a:buChar char="+"/>
            </a:pPr>
            <a:r>
              <a:rPr lang="zh-CN" sz="1000">
                <a:solidFill>
                  <a:schemeClr val="dk2"/>
                </a:solidFill>
              </a:rPr>
              <a:t>Mined Hard Negatives </a:t>
            </a:r>
            <a:endParaRPr sz="1000">
              <a:solidFill>
                <a:schemeClr val="dk2"/>
              </a:solidFill>
            </a:endParaRPr>
          </a:p>
          <a:p>
            <a:pPr marL="0" lvl="0" indent="0" algn="l" rtl="0">
              <a:spcBef>
                <a:spcPts val="0"/>
              </a:spcBef>
              <a:spcAft>
                <a:spcPts val="0"/>
              </a:spcAft>
              <a:buNone/>
            </a:pPr>
            <a:r>
              <a:rPr lang="zh-CN" sz="1000" b="1">
                <a:solidFill>
                  <a:schemeClr val="dk2"/>
                </a:solidFill>
              </a:rPr>
              <a:t>Negative Quantity: </a:t>
            </a:r>
            <a:endParaRPr sz="1000" b="1">
              <a:solidFill>
                <a:schemeClr val="dk2"/>
              </a:solidFill>
            </a:endParaRPr>
          </a:p>
          <a:p>
            <a:pPr marL="457200" lvl="0" indent="-292100" algn="l" rtl="0">
              <a:spcBef>
                <a:spcPts val="0"/>
              </a:spcBef>
              <a:spcAft>
                <a:spcPts val="0"/>
              </a:spcAft>
              <a:buClr>
                <a:schemeClr val="dk2"/>
              </a:buClr>
              <a:buSzPts val="1000"/>
              <a:buChar char="+"/>
            </a:pPr>
            <a:r>
              <a:rPr lang="zh-CN" sz="1000">
                <a:solidFill>
                  <a:schemeClr val="dk2"/>
                </a:solidFill>
              </a:rPr>
              <a:t>More is better</a:t>
            </a:r>
            <a:endParaRPr sz="1000">
              <a:solidFill>
                <a:schemeClr val="dk2"/>
              </a:solidFill>
            </a:endParaRPr>
          </a:p>
          <a:p>
            <a:pPr marL="457200" lvl="0" indent="-292100" algn="l" rtl="0">
              <a:spcBef>
                <a:spcPts val="0"/>
              </a:spcBef>
              <a:spcAft>
                <a:spcPts val="0"/>
              </a:spcAft>
              <a:buClr>
                <a:schemeClr val="dk2"/>
              </a:buClr>
              <a:buSzPts val="1000"/>
              <a:buChar char="+"/>
            </a:pPr>
            <a:r>
              <a:rPr lang="zh-CN" sz="1000">
                <a:solidFill>
                  <a:schemeClr val="dk2"/>
                </a:solidFill>
              </a:rPr>
              <a:t>Limited by GPU memory</a:t>
            </a:r>
            <a:endParaRPr sz="1000">
              <a:solidFill>
                <a:schemeClr val="dk2"/>
              </a:solidFill>
            </a:endParaRPr>
          </a:p>
        </p:txBody>
      </p:sp>
      <p:sp>
        <p:nvSpPr>
          <p:cNvPr id="2135" name="Google Shape;2135;p138"/>
          <p:cNvSpPr txBox="1"/>
          <p:nvPr/>
        </p:nvSpPr>
        <p:spPr>
          <a:xfrm>
            <a:off x="1331375" y="3262525"/>
            <a:ext cx="762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chemeClr val="dk2"/>
                </a:solidFill>
              </a:rPr>
              <a:t>Negative</a:t>
            </a:r>
            <a:endParaRPr sz="1000">
              <a:solidFill>
                <a:schemeClr val="dk2"/>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139"/>
        <p:cNvGrpSpPr/>
        <p:nvPr/>
      </p:nvGrpSpPr>
      <p:grpSpPr>
        <a:xfrm>
          <a:off x="0" y="0"/>
          <a:ext cx="0" cy="0"/>
          <a:chOff x="0" y="0"/>
          <a:chExt cx="0" cy="0"/>
        </a:xfrm>
      </p:grpSpPr>
      <p:sp>
        <p:nvSpPr>
          <p:cNvPr id="2140" name="Google Shape;2140;p139"/>
          <p:cNvSpPr/>
          <p:nvPr/>
        </p:nvSpPr>
        <p:spPr>
          <a:xfrm>
            <a:off x="154500" y="2712325"/>
            <a:ext cx="2158800" cy="1094400"/>
          </a:xfrm>
          <a:prstGeom prst="roundRect">
            <a:avLst>
              <a:gd name="adj" fmla="val 7679"/>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41" name="Google Shape;2141;p139"/>
          <p:cNvSpPr txBox="1"/>
          <p:nvPr/>
        </p:nvSpPr>
        <p:spPr>
          <a:xfrm>
            <a:off x="3104150" y="1126925"/>
            <a:ext cx="43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chemeClr val="dk2"/>
                </a:solidFill>
              </a:rPr>
              <a:t>S</a:t>
            </a:r>
            <a:r>
              <a:rPr lang="zh-CN" sz="1000" b="1" baseline="-25000">
                <a:solidFill>
                  <a:schemeClr val="dk2"/>
                </a:solidFill>
              </a:rPr>
              <a:t>1</a:t>
            </a:r>
            <a:endParaRPr sz="1000" b="1" baseline="-25000">
              <a:solidFill>
                <a:schemeClr val="dk2"/>
              </a:solidFill>
            </a:endParaRPr>
          </a:p>
        </p:txBody>
      </p:sp>
      <p:sp>
        <p:nvSpPr>
          <p:cNvPr id="2142" name="Google Shape;2142;p1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99</a:t>
            </a:fld>
            <a:endParaRPr/>
          </a:p>
        </p:txBody>
      </p:sp>
      <p:sp>
        <p:nvSpPr>
          <p:cNvPr id="2143" name="Google Shape;2143;p139"/>
          <p:cNvSpPr txBox="1"/>
          <p:nvPr/>
        </p:nvSpPr>
        <p:spPr>
          <a:xfrm>
            <a:off x="134325" y="2712325"/>
            <a:ext cx="2249400" cy="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200">
                <a:solidFill>
                  <a:schemeClr val="dk2"/>
                </a:solidFill>
              </a:rPr>
              <a:t>[Query, </a:t>
            </a:r>
            <a:r>
              <a:rPr lang="zh-CN" sz="1200" b="1">
                <a:solidFill>
                  <a:srgbClr val="6AA84F"/>
                </a:solidFill>
              </a:rPr>
              <a:t>Doc</a:t>
            </a:r>
            <a:r>
              <a:rPr lang="zh-CN" sz="1200" b="1" baseline="-25000">
                <a:solidFill>
                  <a:srgbClr val="6AA84F"/>
                </a:solidFill>
              </a:rPr>
              <a:t>1</a:t>
            </a:r>
            <a:r>
              <a:rPr lang="zh-CN" sz="1200">
                <a:solidFill>
                  <a:schemeClr val="dk2"/>
                </a:solidFill>
              </a:rPr>
              <a:t>, </a:t>
            </a:r>
            <a:r>
              <a:rPr lang="zh-CN" sz="1200" b="1">
                <a:solidFill>
                  <a:schemeClr val="dk2"/>
                </a:solidFill>
              </a:rPr>
              <a:t>Doc</a:t>
            </a:r>
            <a:r>
              <a:rPr lang="zh-CN" sz="1200" b="1" baseline="-25000">
                <a:solidFill>
                  <a:schemeClr val="dk2"/>
                </a:solidFill>
              </a:rPr>
              <a:t>2</a:t>
            </a:r>
            <a:r>
              <a:rPr lang="zh-CN" sz="1200" b="1">
                <a:solidFill>
                  <a:schemeClr val="dk2"/>
                </a:solidFill>
              </a:rPr>
              <a:t>, …, Doc</a:t>
            </a:r>
            <a:r>
              <a:rPr lang="zh-CN" sz="1200" baseline="-25000">
                <a:solidFill>
                  <a:schemeClr val="dk2"/>
                </a:solidFill>
              </a:rPr>
              <a:t>k</a:t>
            </a:r>
            <a:r>
              <a:rPr lang="zh-CN" sz="1200">
                <a:solidFill>
                  <a:schemeClr val="dk2"/>
                </a:solidFill>
              </a:rPr>
              <a:t>]</a:t>
            </a:r>
            <a:endParaRPr sz="1200">
              <a:solidFill>
                <a:schemeClr val="dk2"/>
              </a:solidFill>
            </a:endParaRPr>
          </a:p>
          <a:p>
            <a:pPr marL="0" lvl="0" indent="0" algn="l" rtl="0">
              <a:spcBef>
                <a:spcPts val="0"/>
              </a:spcBef>
              <a:spcAft>
                <a:spcPts val="0"/>
              </a:spcAft>
              <a:buNone/>
            </a:pPr>
            <a:r>
              <a:rPr lang="zh-CN">
                <a:solidFill>
                  <a:schemeClr val="dk2"/>
                </a:solidFill>
              </a:rPr>
              <a:t>…</a:t>
            </a:r>
            <a:endParaRPr>
              <a:solidFill>
                <a:schemeClr val="dk2"/>
              </a:solidFill>
            </a:endParaRPr>
          </a:p>
          <a:p>
            <a:pPr marL="0" lvl="0" indent="0" algn="l" rtl="0">
              <a:spcBef>
                <a:spcPts val="0"/>
              </a:spcBef>
              <a:spcAft>
                <a:spcPts val="0"/>
              </a:spcAft>
              <a:buNone/>
            </a:pPr>
            <a:r>
              <a:rPr lang="zh-CN">
                <a:solidFill>
                  <a:schemeClr val="dk2"/>
                </a:solidFill>
              </a:rPr>
              <a:t>…	</a:t>
            </a:r>
            <a:endParaRPr>
              <a:solidFill>
                <a:schemeClr val="dk2"/>
              </a:solidFill>
            </a:endParaRPr>
          </a:p>
        </p:txBody>
      </p:sp>
      <p:sp>
        <p:nvSpPr>
          <p:cNvPr id="2144" name="Google Shape;2144;p139"/>
          <p:cNvSpPr/>
          <p:nvPr/>
        </p:nvSpPr>
        <p:spPr>
          <a:xfrm>
            <a:off x="2883400" y="2557325"/>
            <a:ext cx="1041000" cy="854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Sparse Query Encoder</a:t>
            </a:r>
            <a:endParaRPr/>
          </a:p>
        </p:txBody>
      </p:sp>
      <p:sp>
        <p:nvSpPr>
          <p:cNvPr id="2145" name="Google Shape;2145;p139"/>
          <p:cNvSpPr txBox="1"/>
          <p:nvPr/>
        </p:nvSpPr>
        <p:spPr>
          <a:xfrm>
            <a:off x="2883400" y="3674800"/>
            <a:ext cx="1041000" cy="29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sz="1200">
                <a:solidFill>
                  <a:schemeClr val="dk2"/>
                </a:solidFill>
              </a:rPr>
              <a:t>Query</a:t>
            </a:r>
            <a:endParaRPr sz="1200">
              <a:solidFill>
                <a:schemeClr val="dk2"/>
              </a:solidFill>
            </a:endParaRPr>
          </a:p>
        </p:txBody>
      </p:sp>
      <p:sp>
        <p:nvSpPr>
          <p:cNvPr id="2146" name="Google Shape;2146;p139"/>
          <p:cNvSpPr txBox="1"/>
          <p:nvPr/>
        </p:nvSpPr>
        <p:spPr>
          <a:xfrm>
            <a:off x="4293175" y="3674800"/>
            <a:ext cx="673800" cy="1192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zh-CN" sz="1200">
                <a:solidFill>
                  <a:schemeClr val="dk2"/>
                </a:solidFill>
              </a:rPr>
              <a:t>Doc</a:t>
            </a:r>
            <a:r>
              <a:rPr lang="zh-CN" sz="1200" baseline="-25000">
                <a:solidFill>
                  <a:schemeClr val="dk2"/>
                </a:solidFill>
              </a:rPr>
              <a:t>1</a:t>
            </a:r>
            <a:endParaRPr sz="1200" baseline="-25000">
              <a:solidFill>
                <a:schemeClr val="dk2"/>
              </a:solidFill>
            </a:endParaRPr>
          </a:p>
          <a:p>
            <a:pPr marL="0" lvl="0" indent="0" algn="just" rtl="0">
              <a:spcBef>
                <a:spcPts val="0"/>
              </a:spcBef>
              <a:spcAft>
                <a:spcPts val="0"/>
              </a:spcAft>
              <a:buNone/>
            </a:pPr>
            <a:endParaRPr sz="1200" baseline="-25000">
              <a:solidFill>
                <a:schemeClr val="dk2"/>
              </a:solidFill>
            </a:endParaRPr>
          </a:p>
        </p:txBody>
      </p:sp>
      <p:sp>
        <p:nvSpPr>
          <p:cNvPr id="2147" name="Google Shape;2147;p139"/>
          <p:cNvSpPr/>
          <p:nvPr/>
        </p:nvSpPr>
        <p:spPr>
          <a:xfrm>
            <a:off x="3104150" y="23199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48" name="Google Shape;2148;p139"/>
          <p:cNvSpPr/>
          <p:nvPr/>
        </p:nvSpPr>
        <p:spPr>
          <a:xfrm>
            <a:off x="4293175" y="2319925"/>
            <a:ext cx="435300" cy="1029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149" name="Google Shape;2149;p139"/>
          <p:cNvCxnSpPr>
            <a:stCxn id="2147" idx="0"/>
            <a:endCxn id="2141" idx="2"/>
          </p:cNvCxnSpPr>
          <p:nvPr/>
        </p:nvCxnSpPr>
        <p:spPr>
          <a:xfrm rot="10800000">
            <a:off x="3321800" y="1465525"/>
            <a:ext cx="0" cy="854400"/>
          </a:xfrm>
          <a:prstGeom prst="straightConnector1">
            <a:avLst/>
          </a:prstGeom>
          <a:noFill/>
          <a:ln w="9525" cap="flat" cmpd="sng">
            <a:solidFill>
              <a:schemeClr val="dk2"/>
            </a:solidFill>
            <a:prstDash val="dash"/>
            <a:round/>
            <a:headEnd type="none" w="med" len="med"/>
            <a:tailEnd type="none" w="med" len="med"/>
          </a:ln>
        </p:spPr>
      </p:cxnSp>
      <p:cxnSp>
        <p:nvCxnSpPr>
          <p:cNvPr id="2150" name="Google Shape;2150;p139"/>
          <p:cNvCxnSpPr>
            <a:stCxn id="2148" idx="1"/>
            <a:endCxn id="2141" idx="2"/>
          </p:cNvCxnSpPr>
          <p:nvPr/>
        </p:nvCxnSpPr>
        <p:spPr>
          <a:xfrm rot="10800000">
            <a:off x="3321775" y="1465675"/>
            <a:ext cx="971400" cy="905700"/>
          </a:xfrm>
          <a:prstGeom prst="straightConnector1">
            <a:avLst/>
          </a:prstGeom>
          <a:noFill/>
          <a:ln w="9525" cap="flat" cmpd="sng">
            <a:solidFill>
              <a:schemeClr val="dk2"/>
            </a:solidFill>
            <a:prstDash val="dash"/>
            <a:round/>
            <a:headEnd type="none" w="med" len="med"/>
            <a:tailEnd type="none" w="med" len="med"/>
          </a:ln>
        </p:spPr>
      </p:cxnSp>
      <p:sp>
        <p:nvSpPr>
          <p:cNvPr id="2151" name="Google Shape;2151;p139"/>
          <p:cNvSpPr/>
          <p:nvPr/>
        </p:nvSpPr>
        <p:spPr>
          <a:xfrm>
            <a:off x="4025125" y="2551325"/>
            <a:ext cx="1041000" cy="854700"/>
          </a:xfrm>
          <a:prstGeom prst="rect">
            <a:avLst/>
          </a:prstGeom>
          <a:solidFill>
            <a:srgbClr val="FFD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Sparse Document Encoder</a:t>
            </a:r>
            <a:endParaRPr/>
          </a:p>
        </p:txBody>
      </p:sp>
      <p:sp>
        <p:nvSpPr>
          <p:cNvPr id="2152" name="Google Shape;2152;p139"/>
          <p:cNvSpPr/>
          <p:nvPr/>
        </p:nvSpPr>
        <p:spPr>
          <a:xfrm>
            <a:off x="2434100" y="2919475"/>
            <a:ext cx="328500" cy="292800"/>
          </a:xfrm>
          <a:prstGeom prst="rightArrow">
            <a:avLst>
              <a:gd name="adj1" fmla="val 50000"/>
              <a:gd name="adj2" fmla="val 4738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53" name="Google Shape;2153;p139"/>
          <p:cNvSpPr/>
          <p:nvPr/>
        </p:nvSpPr>
        <p:spPr>
          <a:xfrm>
            <a:off x="3321800" y="3507675"/>
            <a:ext cx="190500" cy="135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54" name="Google Shape;2154;p139"/>
          <p:cNvSpPr/>
          <p:nvPr/>
        </p:nvSpPr>
        <p:spPr>
          <a:xfrm>
            <a:off x="4450375" y="3472763"/>
            <a:ext cx="190500" cy="135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55" name="Google Shape;2155;p139"/>
          <p:cNvSpPr txBox="1">
            <a:spLocks noGrp="1"/>
          </p:cNvSpPr>
          <p:nvPr>
            <p:ph type="title"/>
          </p:nvPr>
        </p:nvSpPr>
        <p:spPr>
          <a:xfrm>
            <a:off x="311700" y="445025"/>
            <a:ext cx="25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b="1">
                <a:solidFill>
                  <a:srgbClr val="611BB8"/>
                </a:solidFill>
              </a:rPr>
              <a:t>Supervision</a:t>
            </a:r>
            <a:endParaRPr b="1">
              <a:solidFill>
                <a:srgbClr val="611BB8"/>
              </a:solidFill>
            </a:endParaRPr>
          </a:p>
        </p:txBody>
      </p:sp>
      <p:sp>
        <p:nvSpPr>
          <p:cNvPr id="2156" name="Google Shape;2156;p139"/>
          <p:cNvSpPr txBox="1"/>
          <p:nvPr/>
        </p:nvSpPr>
        <p:spPr>
          <a:xfrm>
            <a:off x="190200" y="2319925"/>
            <a:ext cx="204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chemeClr val="dk2"/>
                </a:solidFill>
              </a:rPr>
              <a:t>Training Batch</a:t>
            </a:r>
            <a:endParaRPr sz="1200" b="1">
              <a:solidFill>
                <a:schemeClr val="dk2"/>
              </a:solidFill>
            </a:endParaRPr>
          </a:p>
        </p:txBody>
      </p:sp>
      <p:sp>
        <p:nvSpPr>
          <p:cNvPr id="2157" name="Google Shape;2157;p139"/>
          <p:cNvSpPr/>
          <p:nvPr/>
        </p:nvSpPr>
        <p:spPr>
          <a:xfrm rot="-5400000">
            <a:off x="1609250" y="2682925"/>
            <a:ext cx="111000" cy="947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58" name="Google Shape;2158;p139"/>
          <p:cNvSpPr txBox="1"/>
          <p:nvPr/>
        </p:nvSpPr>
        <p:spPr>
          <a:xfrm>
            <a:off x="1249775" y="3277125"/>
            <a:ext cx="393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2159" name="Google Shape;2159;p139"/>
          <p:cNvSpPr/>
          <p:nvPr/>
        </p:nvSpPr>
        <p:spPr>
          <a:xfrm>
            <a:off x="3254300" y="1412200"/>
            <a:ext cx="135000" cy="1350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zh-CN" sz="800"/>
              <a:t>x</a:t>
            </a:r>
            <a:endParaRPr sz="800"/>
          </a:p>
        </p:txBody>
      </p:sp>
      <p:sp>
        <p:nvSpPr>
          <p:cNvPr id="2160" name="Google Shape;2160;p139"/>
          <p:cNvSpPr txBox="1"/>
          <p:nvPr/>
        </p:nvSpPr>
        <p:spPr>
          <a:xfrm>
            <a:off x="1331375" y="3262525"/>
            <a:ext cx="762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chemeClr val="dk2"/>
                </a:solidFill>
              </a:rPr>
              <a:t>Negative</a:t>
            </a:r>
            <a:endParaRPr sz="1000">
              <a:solidFill>
                <a:schemeClr val="dk2"/>
              </a:solidFill>
            </a:endParaRPr>
          </a:p>
        </p:txBody>
      </p:sp>
    </p:spTree>
  </p:cSld>
  <p:clrMapOvr>
    <a:masterClrMapping/>
  </p:clrMapOvr>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327</Slides>
  <Notes>327</Notes>
  <HiddenSlides>2</HiddenSlides>
  <ScaleCrop>false</ScaleCrop>
  <HeadingPairs>
    <vt:vector size="4" baseType="variant">
      <vt:variant>
        <vt:lpstr>Theme</vt:lpstr>
      </vt:variant>
      <vt:variant>
        <vt:i4>3</vt:i4>
      </vt:variant>
      <vt:variant>
        <vt:lpstr>Slide Titles</vt:lpstr>
      </vt:variant>
      <vt:variant>
        <vt:i4>327</vt:i4>
      </vt:variant>
    </vt:vector>
  </HeadingPairs>
  <TitlesOfParts>
    <vt:vector size="330" baseType="lpstr">
      <vt:lpstr>Plum</vt:lpstr>
      <vt:lpstr>Simple Light</vt:lpstr>
      <vt:lpstr>Plum</vt:lpstr>
      <vt:lpstr>Neural Lexical Search with Learned Sparse Retrieval</vt:lpstr>
      <vt:lpstr>Introduction</vt:lpstr>
      <vt:lpstr>Your Instructors</vt:lpstr>
      <vt:lpstr>Schedule</vt:lpstr>
      <vt:lpstr>PowerPoint Presentation</vt:lpstr>
      <vt:lpstr>PowerPoint Presentation</vt:lpstr>
      <vt:lpstr>Relevance Model Paradigms (Scoring Perspective)</vt:lpstr>
      <vt:lpstr>Relevance Model Paradigms (Scoring Perspective)</vt:lpstr>
      <vt:lpstr>PowerPoint Presentation</vt:lpstr>
      <vt:lpstr>PowerPoint Presentation</vt:lpstr>
      <vt:lpstr>Dense vs Sparse</vt:lpstr>
      <vt:lpstr>Dense vs Sparse</vt:lpstr>
      <vt:lpstr>Dense vs Sparse</vt:lpstr>
      <vt:lpstr>PowerPoint Presentation</vt:lpstr>
      <vt:lpstr>Why Sparse?</vt:lpstr>
      <vt:lpstr>Why Sparse?</vt:lpstr>
      <vt:lpstr>Why Sparse?</vt:lpstr>
      <vt:lpstr>PowerPoint Presentation</vt:lpstr>
      <vt:lpstr>We already have (non-learned) sparse models!</vt:lpstr>
      <vt:lpstr>We already have (non-learned) sparse models!</vt:lpstr>
      <vt:lpstr>We already have (non-learned) sparse models!</vt:lpstr>
      <vt:lpstr>Are Passage 1 and 2 equally “about” rivers?</vt:lpstr>
      <vt:lpstr>Are Passage 1 and 2 equally “about” rivers?</vt:lpstr>
      <vt:lpstr>Why Learned?</vt:lpstr>
      <vt:lpstr>Why Learned?</vt:lpstr>
      <vt:lpstr>Why Learned?</vt:lpstr>
      <vt:lpstr>PowerPoint Presentation</vt:lpstr>
      <vt:lpstr>Why now?</vt:lpstr>
      <vt:lpstr>PowerPoint Presentation</vt:lpstr>
      <vt:lpstr>Datasets and Evaluation (Crash Course)</vt:lpstr>
      <vt:lpstr>Schedule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Evaluation Measures</vt:lpstr>
      <vt:lpstr>Common Evaluation Measures</vt:lpstr>
      <vt:lpstr>Common Test Collections</vt:lpstr>
      <vt:lpstr>Resources</vt:lpstr>
      <vt:lpstr>PowerPoint Presentation</vt:lpstr>
      <vt:lpstr>LSR Framework</vt:lpstr>
      <vt:lpstr>Schedule</vt:lpstr>
      <vt:lpstr>Learned Sparse Retrieval Framework </vt:lpstr>
      <vt:lpstr>Learned Sparse Retrieval Framework </vt:lpstr>
      <vt:lpstr>Binary Encoder</vt:lpstr>
      <vt:lpstr>Binary Encoder</vt:lpstr>
      <vt:lpstr>Binary Encoder</vt:lpstr>
      <vt:lpstr>Binary Encoder</vt:lpstr>
      <vt:lpstr>Binary Encoder</vt:lpstr>
      <vt:lpstr>Inference-Free Encoders</vt:lpstr>
      <vt:lpstr>Inference-Free Encoders</vt:lpstr>
      <vt:lpstr>Inference-Free Encoders</vt:lpstr>
      <vt:lpstr>Inference-Free Encoders</vt:lpstr>
      <vt:lpstr>MLP Encoder</vt:lpstr>
      <vt:lpstr>MLP Encoder</vt:lpstr>
      <vt:lpstr>MLP Encoder</vt:lpstr>
      <vt:lpstr>MLP Encoder</vt:lpstr>
      <vt:lpstr>MLP Encoder</vt:lpstr>
      <vt:lpstr>MLP Encoder</vt:lpstr>
      <vt:lpstr>MLP Encoder + External Expansion</vt:lpstr>
      <vt:lpstr>MLP Encoder + External Expansion</vt:lpstr>
      <vt:lpstr>MLP Encoder + External Expansion</vt:lpstr>
      <vt:lpstr>MLP Encoder + External Expansion</vt:lpstr>
      <vt:lpstr>MLP Encoder + External Expansion</vt:lpstr>
      <vt:lpstr>MLP Encoder + External Expansion</vt:lpstr>
      <vt:lpstr>MLM Encoder</vt:lpstr>
      <vt:lpstr>MLM Encoder</vt:lpstr>
      <vt:lpstr>MLM Encoder</vt:lpstr>
      <vt:lpstr>MLM Encoder</vt:lpstr>
      <vt:lpstr>MLM Encoder</vt:lpstr>
      <vt:lpstr>MLM Head for Expansion &amp; Weighting</vt:lpstr>
      <vt:lpstr>MLM Head for Expansion &amp; Weighting</vt:lpstr>
      <vt:lpstr>MLM Head for Expansion &amp; Weighting</vt:lpstr>
      <vt:lpstr>MLM Head for Expansion &amp; Weighting</vt:lpstr>
      <vt:lpstr>MLM Head for Expansion &amp; Weighting</vt:lpstr>
      <vt:lpstr>MLM Head for Expansion &amp; Weighting</vt:lpstr>
      <vt:lpstr>MLM Head for Expansion &amp; Weighting</vt:lpstr>
      <vt:lpstr>MLM Head with Multimodal Inputs</vt:lpstr>
      <vt:lpstr>Summary of Sparse Encoders </vt:lpstr>
      <vt:lpstr>Dual Sparse Encoder</vt:lpstr>
      <vt:lpstr>Dual Sparse Encoder</vt:lpstr>
      <vt:lpstr>Learned Sparse Retrieval Framework </vt:lpstr>
      <vt:lpstr>Sparse Regularizers</vt:lpstr>
      <vt:lpstr>Sparse Regularizers</vt:lpstr>
      <vt:lpstr>Sparse Regularizers</vt:lpstr>
      <vt:lpstr>Sparse Regularizers</vt:lpstr>
      <vt:lpstr>Sparse Regularizers</vt:lpstr>
      <vt:lpstr>Sparse Regularizers</vt:lpstr>
      <vt:lpstr>Questions?</vt:lpstr>
      <vt:lpstr>Training</vt:lpstr>
      <vt:lpstr>Schedule</vt:lpstr>
      <vt:lpstr>Outline - LSR Training</vt:lpstr>
      <vt:lpstr>Supervision</vt:lpstr>
      <vt:lpstr>Supervision</vt:lpstr>
      <vt:lpstr>Supervision</vt:lpstr>
      <vt:lpstr>Supervision</vt:lpstr>
      <vt:lpstr>Supervision</vt:lpstr>
      <vt:lpstr>Supervision</vt:lpstr>
      <vt:lpstr>Supervision</vt:lpstr>
      <vt:lpstr>Supervision</vt:lpstr>
      <vt:lpstr>Supervision</vt:lpstr>
      <vt:lpstr>Supervision</vt:lpstr>
      <vt:lpstr>Supervision</vt:lpstr>
      <vt:lpstr>Supervision - Cross Entropy / InfoNCE</vt:lpstr>
      <vt:lpstr>Supervision - Cross Entropy / InfoNCE</vt:lpstr>
      <vt:lpstr>Supervision - Cross Entropy / InfoNCE</vt:lpstr>
      <vt:lpstr>Supervision - Cross Entropy / InfoNCE</vt:lpstr>
      <vt:lpstr>Supervision - Cross Entropy / InfoNCE</vt:lpstr>
      <vt:lpstr>Supervision - Cross Entropy / InfoNCE</vt:lpstr>
      <vt:lpstr>Supervision - Cross Entropy / InfoNCE</vt:lpstr>
      <vt:lpstr>Supervision - Cross Entropy / InfoNCE</vt:lpstr>
      <vt:lpstr>Supervision - Cross Entropy / InfoNCE</vt:lpstr>
      <vt:lpstr>Supervision - KL-Divergence </vt:lpstr>
      <vt:lpstr>Supervision - KL-Divergence</vt:lpstr>
      <vt:lpstr>Supervision - Margin-MSE</vt:lpstr>
      <vt:lpstr>Supervision - Margin-MSE</vt:lpstr>
      <vt:lpstr>Supervision - Margin-MSE</vt:lpstr>
      <vt:lpstr>Outline - LSR Training</vt:lpstr>
      <vt:lpstr>Distillation</vt:lpstr>
      <vt:lpstr>Distillation</vt:lpstr>
      <vt:lpstr>Distillation</vt:lpstr>
      <vt:lpstr>Distillation</vt:lpstr>
      <vt:lpstr>Distillation</vt:lpstr>
      <vt:lpstr>Distillation</vt:lpstr>
      <vt:lpstr>Distillation</vt:lpstr>
      <vt:lpstr>Distillation</vt:lpstr>
      <vt:lpstr>Distillation</vt:lpstr>
      <vt:lpstr>Distillation</vt:lpstr>
      <vt:lpstr>Distillation</vt:lpstr>
      <vt:lpstr>Distillation</vt:lpstr>
      <vt:lpstr>Distillation</vt:lpstr>
      <vt:lpstr>Distillation</vt:lpstr>
      <vt:lpstr>Distillation</vt:lpstr>
      <vt:lpstr>Training collapse</vt:lpstr>
      <vt:lpstr>LSR Distillation - Conclusion   </vt:lpstr>
      <vt:lpstr>Outline - LSR Training   </vt:lpstr>
      <vt:lpstr>Pre-initialized MLM Head   </vt:lpstr>
      <vt:lpstr>Pre-initialized MLM Head </vt:lpstr>
      <vt:lpstr>When initialization causes problems - SPLADE-X </vt:lpstr>
      <vt:lpstr>When initialization causes problems - SPLADE-X </vt:lpstr>
      <vt:lpstr>Middle training - MLM + Flops</vt:lpstr>
      <vt:lpstr>Pretraining with MLM + Flops </vt:lpstr>
      <vt:lpstr>Middle training - BLADE</vt:lpstr>
      <vt:lpstr>Conclusion</vt:lpstr>
      <vt:lpstr>Questions</vt:lpstr>
      <vt:lpstr>Modalities: Text LSR</vt:lpstr>
      <vt:lpstr>Schedule</vt:lpstr>
      <vt:lpstr>The Most Important Slide</vt:lpstr>
      <vt:lpstr>Roadmap</vt:lpstr>
      <vt:lpstr>Background</vt:lpstr>
      <vt:lpstr>Following Up</vt:lpstr>
      <vt:lpstr>Standalone Neural Ranking Model (SNRM)</vt:lpstr>
      <vt:lpstr>Standalone Neural Ranking Model (SNRM)</vt:lpstr>
      <vt:lpstr>Grounding</vt:lpstr>
      <vt:lpstr>Grounding LSR</vt:lpstr>
      <vt:lpstr> Indexing with DeepCT</vt:lpstr>
      <vt:lpstr>2. Architectures </vt:lpstr>
      <vt:lpstr>Weight query &amp; document tokens** (no expansion)</vt:lpstr>
      <vt:lpstr>Expand document tokens (&amp; weight query tokens)</vt:lpstr>
      <vt:lpstr>Transformer-based LSR methods that…</vt:lpstr>
      <vt:lpstr>Expand query and document tokens</vt:lpstr>
      <vt:lpstr>PowerPoint Presentation</vt:lpstr>
      <vt:lpstr>3. Results </vt:lpstr>
      <vt:lpstr>PowerPoint Presentation</vt:lpstr>
      <vt:lpstr>Quick Refresher</vt:lpstr>
      <vt:lpstr>Document weighting is important (though without, about 10% lower than BM25)</vt:lpstr>
      <vt:lpstr>Document expansion helps…</vt:lpstr>
      <vt:lpstr>…but only a little when query expansion also present</vt:lpstr>
      <vt:lpstr>Limited gains from weighting the query w/ doc exp.</vt:lpstr>
      <vt:lpstr>Limited gains from expanding the query w/ doc exp.</vt:lpstr>
      <vt:lpstr>Top-K pruning can be effective</vt:lpstr>
      <vt:lpstr>Takeaways</vt:lpstr>
      <vt:lpstr>Other work (not exhaustive!)</vt:lpstr>
      <vt:lpstr>Conclusion: LSR on (English) Text</vt:lpstr>
      <vt:lpstr>Modalities: Multilingual LSR</vt:lpstr>
      <vt:lpstr>Schedule</vt:lpstr>
      <vt:lpstr>Multilingual retrieval</vt:lpstr>
      <vt:lpstr>Monolingual retrieval: English</vt:lpstr>
      <vt:lpstr>Monolingual retrieval: Italian</vt:lpstr>
      <vt:lpstr>Cross-lingual retrieval, bilingual system</vt:lpstr>
      <vt:lpstr>Cross-lingual retrieval, bilingual system</vt:lpstr>
      <vt:lpstr>Baseline: Translation + monolingual retrieval</vt:lpstr>
      <vt:lpstr>Multilingual retrieval - one model per language</vt:lpstr>
      <vt:lpstr>Multilingual retrieval - one model per language</vt:lpstr>
      <vt:lpstr>Multilingual retrieval - ideal scenario</vt:lpstr>
      <vt:lpstr>Multilingual sparse retrieval: challenges</vt:lpstr>
      <vt:lpstr>MLP Encoder + External Expansion</vt:lpstr>
      <vt:lpstr>MLM Encoder</vt:lpstr>
      <vt:lpstr>MLM Encoder</vt:lpstr>
      <vt:lpstr>Multilingual sparse retrieval: challenges</vt:lpstr>
      <vt:lpstr>SPLADE-X </vt:lpstr>
      <vt:lpstr>Cross-lingual retrieval, english encoded</vt:lpstr>
      <vt:lpstr>SPLADE-X - results </vt:lpstr>
      <vt:lpstr>SPLADE-X - examples </vt:lpstr>
      <vt:lpstr>SPLADE-X - Not all MLM heads are created equal </vt:lpstr>
      <vt:lpstr>BLADE, improving over SPLADE-X </vt:lpstr>
      <vt:lpstr>BLADE - Results </vt:lpstr>
      <vt:lpstr>BGE-M3 - Multi Headed retrieval </vt:lpstr>
      <vt:lpstr>BGE-M3 - Multi Headed retrieval </vt:lpstr>
      <vt:lpstr>Multilingual retrieval - monolingual, multilingual</vt:lpstr>
      <vt:lpstr>BGE-M3 - Training procedure </vt:lpstr>
      <vt:lpstr>BGE-M3 - Results </vt:lpstr>
      <vt:lpstr>BGE-M3 - Results </vt:lpstr>
      <vt:lpstr>BGE-M3 - Results </vt:lpstr>
      <vt:lpstr>BGE-M3 - Results </vt:lpstr>
      <vt:lpstr>BGE-M3 - Results </vt:lpstr>
      <vt:lpstr>Multilingual retrieval: challenges and “solutions”</vt:lpstr>
      <vt:lpstr>Multilingual retrieval: challenges and “solutions”</vt:lpstr>
      <vt:lpstr>Conclusion</vt:lpstr>
      <vt:lpstr>Questions</vt:lpstr>
      <vt:lpstr>Modalities: Multimodal LSR</vt:lpstr>
      <vt:lpstr>Schedule</vt:lpstr>
      <vt:lpstr>Multimodal LSR</vt:lpstr>
      <vt:lpstr>Multimodal LSR: Timeline of Development </vt:lpstr>
      <vt:lpstr>PowerPoint Presentation</vt:lpstr>
      <vt:lpstr>PowerPoint Presentation</vt:lpstr>
      <vt:lpstr>PowerPoint Presentation</vt:lpstr>
      <vt:lpstr>PowerPoint Presentation</vt:lpstr>
      <vt:lpstr>PowerPoint Presentation</vt:lpstr>
      <vt:lpstr>PowerPoint Presentation</vt:lpstr>
      <vt:lpstr>Common benchmarks and metrics</vt:lpstr>
      <vt:lpstr>PowerPoint Presentation</vt:lpstr>
      <vt:lpstr>VisualSparta, ACL 2021</vt:lpstr>
      <vt:lpstr>VisualSparta, ACL 2021</vt:lpstr>
      <vt:lpstr>VisualSparta, ACL 2021</vt:lpstr>
      <vt:lpstr>VisualSparta, ACL 2021</vt:lpstr>
      <vt:lpstr>VisualSparta, ACL 2021 </vt:lpstr>
      <vt:lpstr>VisualSparta, ACL 2021 </vt:lpstr>
      <vt:lpstr>VisualSparta, ACL 2021 </vt:lpstr>
      <vt:lpstr>VisualSparta, ACL 2021 </vt:lpstr>
      <vt:lpstr>VisualSparta, ACL 2021</vt:lpstr>
      <vt:lpstr>                Expansion and Semantic Deviation</vt:lpstr>
      <vt:lpstr>One-side Expansion</vt:lpstr>
      <vt:lpstr>One-side Expansion </vt:lpstr>
      <vt:lpstr>One-side Expansion </vt:lpstr>
      <vt:lpstr>One-side Expansion </vt:lpstr>
      <vt:lpstr>Two-side Expansion</vt:lpstr>
      <vt:lpstr>Two-side Expansion </vt:lpstr>
      <vt:lpstr>Two-side Expansion </vt:lpstr>
      <vt:lpstr>When, Why, How?</vt:lpstr>
      <vt:lpstr>PowerPoint Presentation</vt:lpstr>
      <vt:lpstr>LexLIP, ICCV 2023</vt:lpstr>
      <vt:lpstr>PowerPoint Presentation</vt:lpstr>
      <vt:lpstr>STAIR, EMNLP 2023</vt:lpstr>
      <vt:lpstr>Training Efficiency</vt:lpstr>
      <vt:lpstr>PowerPoint Presentation</vt:lpstr>
      <vt:lpstr>D2S (Dense to Sparse)</vt:lpstr>
      <vt:lpstr>Summary</vt:lpstr>
      <vt:lpstr>Discussion: Open Challenges</vt:lpstr>
      <vt:lpstr>Discussion: Open Challenges</vt:lpstr>
      <vt:lpstr>Discussion: Open Challenges</vt:lpstr>
      <vt:lpstr>Discussion: Open Challenges</vt:lpstr>
      <vt:lpstr>Discussion: Limits of Lexical Representation</vt:lpstr>
      <vt:lpstr>ChatGPT</vt:lpstr>
      <vt:lpstr>ChatGPT</vt:lpstr>
      <vt:lpstr>Google </vt:lpstr>
      <vt:lpstr>Google</vt:lpstr>
      <vt:lpstr>PowerPoint Presentation</vt:lpstr>
      <vt:lpstr>Indexing and Retrieving </vt:lpstr>
      <vt:lpstr>Schedule</vt:lpstr>
      <vt:lpstr>Retrieval as Vector Search</vt:lpstr>
      <vt:lpstr>The Inverted Index</vt:lpstr>
      <vt:lpstr>The Inverted Index</vt:lpstr>
      <vt:lpstr>DaaT vs SaaT</vt:lpstr>
      <vt:lpstr>The inefficiency of Inverted Indexes</vt:lpstr>
      <vt:lpstr>The inefficiency of Inverted Indexes</vt:lpstr>
      <vt:lpstr>The inefficiency of Inverted Indexes</vt:lpstr>
      <vt:lpstr>The inefficiency of Inverted Indexes</vt:lpstr>
      <vt:lpstr>The inefficiency of Inverted Indexes</vt:lpstr>
      <vt:lpstr>Exact vs Approximate Search</vt:lpstr>
      <vt:lpstr>How can we approximate? </vt:lpstr>
      <vt:lpstr>How can we approximate? </vt:lpstr>
      <vt:lpstr>Pruning</vt:lpstr>
      <vt:lpstr>Concentration of Importance </vt:lpstr>
      <vt:lpstr>Seismic - How to exploit COI</vt:lpstr>
      <vt:lpstr>Blocking (or Dynamic Pruning)</vt:lpstr>
      <vt:lpstr>Blocking (or Dynamic Pruning)</vt:lpstr>
      <vt:lpstr>Seismic - Blocking </vt:lpstr>
      <vt:lpstr>Seismic - Blocking </vt:lpstr>
      <vt:lpstr>Seismic - Compress the Summaries </vt:lpstr>
      <vt:lpstr>Proximity Graphs</vt:lpstr>
      <vt:lpstr>Seismic vs Graphs</vt:lpstr>
      <vt:lpstr>Results</vt:lpstr>
      <vt:lpstr>Results</vt:lpstr>
      <vt:lpstr>Results</vt:lpstr>
      <vt:lpstr>Results</vt:lpstr>
      <vt:lpstr>Seismic vs Inverted Indexes</vt:lpstr>
      <vt:lpstr>MSMARCO-v2</vt:lpstr>
      <vt:lpstr>More related approaches</vt:lpstr>
      <vt:lpstr>PowerPoint Presentation</vt:lpstr>
      <vt:lpstr>Questions?</vt:lpstr>
      <vt:lpstr>Hybrid dense-sparse retrieval </vt:lpstr>
      <vt:lpstr>Schedule</vt:lpstr>
      <vt:lpstr>Hybrid dense-sparse retrieval</vt:lpstr>
      <vt:lpstr>How to combine dense and sparse retrievers?</vt:lpstr>
      <vt:lpstr>Hybrid dense-sparse performance</vt:lpstr>
      <vt:lpstr>Hybrid dense-sparse performance</vt:lpstr>
      <vt:lpstr>Hybrid dense-sparse performance</vt:lpstr>
      <vt:lpstr>Hybrid dense-sparse performance</vt:lpstr>
      <vt:lpstr>Hybrid dense-sparse performance</vt:lpstr>
      <vt:lpstr>Challenges</vt:lpstr>
      <vt:lpstr>Challenges</vt:lpstr>
      <vt:lpstr>M3-Embedding: Multi-Functionality Text Embeddings </vt:lpstr>
      <vt:lpstr>M3-Embedding: Multi-Functionality Text Embeddings </vt:lpstr>
      <vt:lpstr>Challenges</vt:lpstr>
      <vt:lpstr>Retrieval systems for dense and sparse retrieval</vt:lpstr>
      <vt:lpstr>DHR: Dense Representation Framework for Lexical and Semantic Matching </vt:lpstr>
      <vt:lpstr>DHR: Dense Representation Framework for Lexical and Semantic Matching </vt:lpstr>
      <vt:lpstr>DHR: Dense Representation Framework for Lexical and Semantic Matching </vt:lpstr>
      <vt:lpstr>DHR: Dense Representation Framework for Lexical and Semantic Matching </vt:lpstr>
      <vt:lpstr>DHR: Dense Representation Framework for Lexical and Semantic Matching </vt:lpstr>
      <vt:lpstr>DHR: Dense Representation Framework for Lexical and Semantic Matching </vt:lpstr>
      <vt:lpstr>DHR: Dense Representation Framework for Lexical and Semantic Matching </vt:lpstr>
      <vt:lpstr>LENS：Lexical Representations with Bags of Clusters </vt:lpstr>
      <vt:lpstr>LENS：Lexical Representations with Bags of Clusters </vt:lpstr>
      <vt:lpstr>LENS：Lexical Representations with Bags of Clusters </vt:lpstr>
      <vt:lpstr>Other work (not exhaustive!)</vt:lpstr>
      <vt:lpstr>Hybrid dense-sparse retrieval: Conclusion</vt:lpstr>
      <vt:lpstr>PowerPoint Presentation</vt:lpstr>
      <vt:lpstr>Conclusion</vt:lpstr>
      <vt:lpstr>Schedule</vt:lpstr>
      <vt:lpstr>It’s a great time for LSR!</vt:lpstr>
      <vt:lpstr>It’s a great time for LSR!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Neural Lexical Search with Learned Sparse Retrieval</dc:title>
  <cp:revision>24</cp:revision>
  <dcterms:modified xsi:type="dcterms:W3CDTF">2025-07-13T13:40:32Z</dcterms:modified>
</cp:coreProperties>
</file>