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 id="2147483693" r:id="rId2"/>
    <p:sldMasterId id="2147483694" r:id="rId3"/>
    <p:sldMasterId id="2147483695" r:id="rId4"/>
  </p:sldMasterIdLst>
  <p:notesMasterIdLst>
    <p:notesMasterId r:id="rId38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 id="443" r:id="rId192"/>
    <p:sldId id="444" r:id="rId193"/>
    <p:sldId id="445" r:id="rId194"/>
    <p:sldId id="446" r:id="rId195"/>
    <p:sldId id="447" r:id="rId196"/>
    <p:sldId id="448" r:id="rId197"/>
    <p:sldId id="449" r:id="rId198"/>
    <p:sldId id="450" r:id="rId199"/>
    <p:sldId id="451" r:id="rId200"/>
    <p:sldId id="452" r:id="rId201"/>
    <p:sldId id="453" r:id="rId202"/>
    <p:sldId id="454" r:id="rId203"/>
    <p:sldId id="455" r:id="rId204"/>
    <p:sldId id="456" r:id="rId205"/>
    <p:sldId id="457" r:id="rId206"/>
    <p:sldId id="458" r:id="rId207"/>
    <p:sldId id="459" r:id="rId208"/>
    <p:sldId id="460" r:id="rId209"/>
    <p:sldId id="461" r:id="rId210"/>
    <p:sldId id="462" r:id="rId211"/>
    <p:sldId id="463" r:id="rId212"/>
    <p:sldId id="464" r:id="rId213"/>
    <p:sldId id="465" r:id="rId214"/>
    <p:sldId id="466" r:id="rId215"/>
    <p:sldId id="467" r:id="rId216"/>
    <p:sldId id="468" r:id="rId217"/>
    <p:sldId id="469" r:id="rId218"/>
    <p:sldId id="470" r:id="rId219"/>
    <p:sldId id="471" r:id="rId220"/>
    <p:sldId id="472" r:id="rId221"/>
    <p:sldId id="473" r:id="rId222"/>
    <p:sldId id="474" r:id="rId223"/>
    <p:sldId id="475" r:id="rId224"/>
    <p:sldId id="476" r:id="rId225"/>
    <p:sldId id="477" r:id="rId226"/>
    <p:sldId id="478" r:id="rId227"/>
    <p:sldId id="479" r:id="rId228"/>
    <p:sldId id="480" r:id="rId229"/>
    <p:sldId id="481" r:id="rId230"/>
    <p:sldId id="482" r:id="rId231"/>
    <p:sldId id="483" r:id="rId232"/>
    <p:sldId id="484" r:id="rId233"/>
    <p:sldId id="485" r:id="rId234"/>
    <p:sldId id="486" r:id="rId235"/>
    <p:sldId id="487" r:id="rId236"/>
    <p:sldId id="488" r:id="rId237"/>
    <p:sldId id="489" r:id="rId238"/>
    <p:sldId id="490" r:id="rId239"/>
    <p:sldId id="491" r:id="rId240"/>
    <p:sldId id="492" r:id="rId241"/>
    <p:sldId id="493" r:id="rId242"/>
    <p:sldId id="494" r:id="rId243"/>
    <p:sldId id="495" r:id="rId244"/>
    <p:sldId id="496" r:id="rId245"/>
    <p:sldId id="497" r:id="rId246"/>
    <p:sldId id="498" r:id="rId247"/>
    <p:sldId id="499" r:id="rId248"/>
    <p:sldId id="500" r:id="rId249"/>
    <p:sldId id="501" r:id="rId250"/>
    <p:sldId id="502" r:id="rId251"/>
    <p:sldId id="503" r:id="rId252"/>
    <p:sldId id="504" r:id="rId253"/>
    <p:sldId id="505" r:id="rId254"/>
    <p:sldId id="506" r:id="rId255"/>
    <p:sldId id="507" r:id="rId256"/>
    <p:sldId id="508" r:id="rId257"/>
    <p:sldId id="509" r:id="rId258"/>
    <p:sldId id="510" r:id="rId259"/>
    <p:sldId id="511" r:id="rId260"/>
    <p:sldId id="512" r:id="rId261"/>
    <p:sldId id="513" r:id="rId262"/>
    <p:sldId id="514" r:id="rId263"/>
    <p:sldId id="515" r:id="rId264"/>
    <p:sldId id="516" r:id="rId265"/>
    <p:sldId id="517" r:id="rId266"/>
    <p:sldId id="518" r:id="rId267"/>
    <p:sldId id="519" r:id="rId268"/>
    <p:sldId id="520" r:id="rId269"/>
    <p:sldId id="521" r:id="rId270"/>
    <p:sldId id="522" r:id="rId271"/>
    <p:sldId id="523" r:id="rId272"/>
    <p:sldId id="524" r:id="rId273"/>
    <p:sldId id="525" r:id="rId274"/>
    <p:sldId id="526" r:id="rId275"/>
    <p:sldId id="527" r:id="rId276"/>
    <p:sldId id="528" r:id="rId277"/>
    <p:sldId id="529" r:id="rId278"/>
    <p:sldId id="530" r:id="rId279"/>
    <p:sldId id="531" r:id="rId280"/>
    <p:sldId id="532" r:id="rId281"/>
    <p:sldId id="533" r:id="rId282"/>
    <p:sldId id="534" r:id="rId283"/>
    <p:sldId id="535" r:id="rId284"/>
    <p:sldId id="536" r:id="rId285"/>
    <p:sldId id="537" r:id="rId286"/>
    <p:sldId id="538" r:id="rId287"/>
    <p:sldId id="539" r:id="rId288"/>
    <p:sldId id="540" r:id="rId289"/>
    <p:sldId id="541" r:id="rId290"/>
    <p:sldId id="542" r:id="rId291"/>
    <p:sldId id="543" r:id="rId292"/>
    <p:sldId id="544" r:id="rId293"/>
    <p:sldId id="545" r:id="rId294"/>
    <p:sldId id="546" r:id="rId295"/>
    <p:sldId id="547" r:id="rId296"/>
    <p:sldId id="548" r:id="rId297"/>
    <p:sldId id="549" r:id="rId298"/>
    <p:sldId id="550" r:id="rId299"/>
    <p:sldId id="551" r:id="rId300"/>
    <p:sldId id="552" r:id="rId301"/>
    <p:sldId id="553" r:id="rId302"/>
    <p:sldId id="554" r:id="rId303"/>
    <p:sldId id="555" r:id="rId304"/>
    <p:sldId id="556" r:id="rId305"/>
    <p:sldId id="557" r:id="rId306"/>
    <p:sldId id="558" r:id="rId307"/>
    <p:sldId id="559" r:id="rId308"/>
    <p:sldId id="560" r:id="rId309"/>
    <p:sldId id="561" r:id="rId310"/>
    <p:sldId id="562" r:id="rId311"/>
    <p:sldId id="563" r:id="rId312"/>
    <p:sldId id="564" r:id="rId313"/>
    <p:sldId id="565" r:id="rId314"/>
    <p:sldId id="566" r:id="rId315"/>
    <p:sldId id="567" r:id="rId316"/>
    <p:sldId id="568" r:id="rId317"/>
    <p:sldId id="569" r:id="rId318"/>
    <p:sldId id="570" r:id="rId319"/>
    <p:sldId id="571" r:id="rId320"/>
    <p:sldId id="572" r:id="rId321"/>
    <p:sldId id="573" r:id="rId322"/>
    <p:sldId id="574" r:id="rId323"/>
    <p:sldId id="575" r:id="rId324"/>
    <p:sldId id="576" r:id="rId325"/>
    <p:sldId id="577" r:id="rId326"/>
    <p:sldId id="578" r:id="rId327"/>
    <p:sldId id="579" r:id="rId328"/>
    <p:sldId id="580" r:id="rId329"/>
    <p:sldId id="581" r:id="rId330"/>
    <p:sldId id="582" r:id="rId331"/>
    <p:sldId id="583" r:id="rId332"/>
    <p:sldId id="584" r:id="rId333"/>
    <p:sldId id="585" r:id="rId334"/>
    <p:sldId id="586" r:id="rId335"/>
    <p:sldId id="587" r:id="rId336"/>
    <p:sldId id="588" r:id="rId337"/>
    <p:sldId id="589" r:id="rId338"/>
    <p:sldId id="590" r:id="rId339"/>
    <p:sldId id="591" r:id="rId340"/>
    <p:sldId id="592" r:id="rId341"/>
    <p:sldId id="593" r:id="rId342"/>
    <p:sldId id="594" r:id="rId343"/>
    <p:sldId id="595" r:id="rId344"/>
    <p:sldId id="596" r:id="rId345"/>
    <p:sldId id="597" r:id="rId346"/>
    <p:sldId id="598" r:id="rId347"/>
    <p:sldId id="599" r:id="rId348"/>
    <p:sldId id="600" r:id="rId349"/>
    <p:sldId id="601" r:id="rId350"/>
    <p:sldId id="602" r:id="rId351"/>
    <p:sldId id="603" r:id="rId352"/>
    <p:sldId id="604" r:id="rId353"/>
    <p:sldId id="605" r:id="rId354"/>
    <p:sldId id="606" r:id="rId355"/>
    <p:sldId id="607" r:id="rId356"/>
    <p:sldId id="608" r:id="rId357"/>
    <p:sldId id="609" r:id="rId358"/>
    <p:sldId id="610" r:id="rId359"/>
    <p:sldId id="611" r:id="rId360"/>
    <p:sldId id="612" r:id="rId361"/>
    <p:sldId id="613" r:id="rId362"/>
    <p:sldId id="614" r:id="rId363"/>
    <p:sldId id="615" r:id="rId364"/>
    <p:sldId id="616" r:id="rId365"/>
    <p:sldId id="617" r:id="rId366"/>
    <p:sldId id="618" r:id="rId367"/>
    <p:sldId id="619" r:id="rId368"/>
    <p:sldId id="620" r:id="rId369"/>
    <p:sldId id="621" r:id="rId370"/>
    <p:sldId id="622" r:id="rId371"/>
    <p:sldId id="623" r:id="rId372"/>
    <p:sldId id="624" r:id="rId373"/>
    <p:sldId id="625" r:id="rId374"/>
    <p:sldId id="626" r:id="rId375"/>
    <p:sldId id="627" r:id="rId376"/>
    <p:sldId id="628" r:id="rId377"/>
    <p:sldId id="629" r:id="rId378"/>
    <p:sldId id="630" r:id="rId379"/>
    <p:sldId id="631" r:id="rId380"/>
    <p:sldId id="632" r:id="rId381"/>
    <p:sldId id="633" r:id="rId382"/>
    <p:sldId id="634" r:id="rId383"/>
    <p:sldId id="635" r:id="rId384"/>
  </p:sldIdLst>
  <p:sldSz cx="9144000" cy="5143500" type="screen16x9"/>
  <p:notesSz cx="6858000" cy="9144000"/>
  <p:embeddedFontLst>
    <p:embeddedFont>
      <p:font typeface="Caveat" pitchFamily="2" charset="0"/>
      <p:regular r:id="rId386"/>
      <p:bold r:id="rId387"/>
    </p:embeddedFont>
    <p:embeddedFont>
      <p:font typeface="Consolas" panose="020B0609020204030204" pitchFamily="49" charset="0"/>
      <p:regular r:id="rId388"/>
      <p:bold r:id="rId389"/>
      <p:italic r:id="rId390"/>
      <p:boldItalic r:id="rId391"/>
    </p:embeddedFont>
    <p:embeddedFont>
      <p:font typeface="Impact" panose="020B0806030902050204" pitchFamily="34" charset="0"/>
      <p:regular r:id="rId392"/>
    </p:embeddedFont>
    <p:embeddedFont>
      <p:font typeface="Montserrat" pitchFamily="2" charset="77"/>
      <p:regular r:id="rId393"/>
      <p:bold r:id="rId394"/>
      <p:italic r:id="rId395"/>
      <p:boldItalic r:id="rId396"/>
    </p:embeddedFont>
    <p:embeddedFont>
      <p:font typeface="Montserrat Light" panose="00000400000000000000" pitchFamily="2" charset="77"/>
      <p:regular r:id="rId397"/>
      <p:italic r:id="rId398"/>
    </p:embeddedFont>
    <p:embeddedFont>
      <p:font typeface="Play" pitchFamily="2" charset="0"/>
      <p:regular r:id="rId399"/>
      <p:bold r:id="rId400"/>
    </p:embeddedFont>
    <p:embeddedFont>
      <p:font typeface="Raleway" pitchFamily="2" charset="77"/>
      <p:regular r:id="rId401"/>
      <p:bold r:id="rId402"/>
      <p:italic r:id="rId403"/>
      <p:boldItalic r:id="rId404"/>
    </p:embeddedFont>
    <p:embeddedFont>
      <p:font typeface="Source Sans Pro" panose="020B0503030403020204" pitchFamily="34" charset="0"/>
      <p:regular r:id="rId405"/>
      <p:bold r:id="rId406"/>
      <p:italic r:id="rId407"/>
      <p:boldItalic r:id="rId4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3EB76B-ED43-412C-B472-56A246AF6093}">
  <a:tblStyle styleId="{B13EB76B-ED43-412C-B472-56A246AF609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1380722-8950-4CB5-8313-3FF1E1080F2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366" Type="http://schemas.openxmlformats.org/officeDocument/2006/relationships/slide" Target="slides/slide362.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377" Type="http://schemas.openxmlformats.org/officeDocument/2006/relationships/slide" Target="slides/slide373.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402" Type="http://schemas.openxmlformats.org/officeDocument/2006/relationships/font" Target="fonts/font17.fntdata"/><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slide" Target="slides/slide342.xml"/><Relationship Id="rId388" Type="http://schemas.openxmlformats.org/officeDocument/2006/relationships/font" Target="fonts/font3.fntdata"/><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357" Type="http://schemas.openxmlformats.org/officeDocument/2006/relationships/slide" Target="slides/slide353.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399" Type="http://schemas.openxmlformats.org/officeDocument/2006/relationships/font" Target="fonts/font14.fntdata"/><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37" Type="http://schemas.openxmlformats.org/officeDocument/2006/relationships/slide" Target="slides/slide333.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font" Target="fonts/font5.fntdata"/><Relationship Id="rId404" Type="http://schemas.openxmlformats.org/officeDocument/2006/relationships/font" Target="fonts/font19.fntdata"/><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261" Type="http://schemas.openxmlformats.org/officeDocument/2006/relationships/slide" Target="slides/slide257.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230" Type="http://schemas.openxmlformats.org/officeDocument/2006/relationships/slide" Target="slides/slide226.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font" Target="fonts/font21.fntdata"/><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font" Target="fonts/font7.fntdata"/><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196" Type="http://schemas.openxmlformats.org/officeDocument/2006/relationships/slide" Target="slides/slide192.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165" Type="http://schemas.openxmlformats.org/officeDocument/2006/relationships/slide" Target="slides/slide161.xml"/><Relationship Id="rId372" Type="http://schemas.openxmlformats.org/officeDocument/2006/relationships/slide" Target="slides/slide368.xml"/><Relationship Id="rId232" Type="http://schemas.openxmlformats.org/officeDocument/2006/relationships/slide" Target="slides/slide228.xml"/><Relationship Id="rId274" Type="http://schemas.openxmlformats.org/officeDocument/2006/relationships/slide" Target="slides/slide270.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slide" Target="slides/slide337.xml"/><Relationship Id="rId362" Type="http://schemas.openxmlformats.org/officeDocument/2006/relationships/slide" Target="slides/slide358.xml"/><Relationship Id="rId383" Type="http://schemas.openxmlformats.org/officeDocument/2006/relationships/slide" Target="slides/slide379.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352" Type="http://schemas.openxmlformats.org/officeDocument/2006/relationships/slide" Target="slides/slide348.xml"/><Relationship Id="rId373" Type="http://schemas.openxmlformats.org/officeDocument/2006/relationships/slide" Target="slides/slide369.xml"/><Relationship Id="rId394" Type="http://schemas.openxmlformats.org/officeDocument/2006/relationships/font" Target="fonts/font9.fntdata"/><Relationship Id="rId408" Type="http://schemas.openxmlformats.org/officeDocument/2006/relationships/font" Target="fonts/font23.fntdata"/><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slide" Target="slides/slide338.xml"/><Relationship Id="rId363" Type="http://schemas.openxmlformats.org/officeDocument/2006/relationships/slide" Target="slides/slide359.xml"/><Relationship Id="rId384" Type="http://schemas.openxmlformats.org/officeDocument/2006/relationships/slide" Target="slides/slide380.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353" Type="http://schemas.openxmlformats.org/officeDocument/2006/relationships/slide" Target="slides/slide349.xml"/><Relationship Id="rId374" Type="http://schemas.openxmlformats.org/officeDocument/2006/relationships/slide" Target="slides/slide370.xml"/><Relationship Id="rId395" Type="http://schemas.openxmlformats.org/officeDocument/2006/relationships/font" Target="fonts/font10.fntdata"/><Relationship Id="rId409" Type="http://schemas.openxmlformats.org/officeDocument/2006/relationships/presProps" Target="presProps.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slide" Target="slides/slide339.xml"/><Relationship Id="rId364" Type="http://schemas.openxmlformats.org/officeDocument/2006/relationships/slide" Target="slides/slide360.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385" Type="http://schemas.openxmlformats.org/officeDocument/2006/relationships/notesMaster" Target="notesMasters/notesMaster1.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410" Type="http://schemas.openxmlformats.org/officeDocument/2006/relationships/viewProps" Target="viewProps.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354" Type="http://schemas.openxmlformats.org/officeDocument/2006/relationships/slide" Target="slides/slide350.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75" Type="http://schemas.openxmlformats.org/officeDocument/2006/relationships/slide" Target="slides/slide371.xml"/><Relationship Id="rId396" Type="http://schemas.openxmlformats.org/officeDocument/2006/relationships/font" Target="fonts/font11.fntdata"/><Relationship Id="rId3" Type="http://schemas.openxmlformats.org/officeDocument/2006/relationships/slideMaster" Target="slideMasters/slideMaster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400" Type="http://schemas.openxmlformats.org/officeDocument/2006/relationships/font" Target="fonts/font15.fntdata"/><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openxmlformats.org/officeDocument/2006/relationships/slide" Target="slides/slide340.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365" Type="http://schemas.openxmlformats.org/officeDocument/2006/relationships/slide" Target="slides/slide361.xml"/><Relationship Id="rId386" Type="http://schemas.openxmlformats.org/officeDocument/2006/relationships/font" Target="fonts/font1.fntdata"/><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411" Type="http://schemas.openxmlformats.org/officeDocument/2006/relationships/theme" Target="theme/theme1.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355" Type="http://schemas.openxmlformats.org/officeDocument/2006/relationships/slide" Target="slides/slide351.xml"/><Relationship Id="rId376" Type="http://schemas.openxmlformats.org/officeDocument/2006/relationships/slide" Target="slides/slide372.xml"/><Relationship Id="rId397" Type="http://schemas.openxmlformats.org/officeDocument/2006/relationships/font" Target="fonts/font12.fntdata"/><Relationship Id="rId4" Type="http://schemas.openxmlformats.org/officeDocument/2006/relationships/slideMaster" Target="slideMasters/slideMaster4.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401" Type="http://schemas.openxmlformats.org/officeDocument/2006/relationships/font" Target="fonts/font16.fntdata"/><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font" Target="fonts/font2.fntdata"/><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tableStyles" Target="tableStyles.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font" Target="fonts/font13.fntdata"/><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font" Target="fonts/font18.fntdata"/><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font" Target="fonts/font4.fntdata"/><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162" Type="http://schemas.openxmlformats.org/officeDocument/2006/relationships/slide" Target="slides/slide158.xml"/><Relationship Id="rId218" Type="http://schemas.openxmlformats.org/officeDocument/2006/relationships/slide" Target="slides/slide214.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240" Type="http://schemas.openxmlformats.org/officeDocument/2006/relationships/slide" Target="slides/slide236.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font" Target="fonts/font6.fntdata"/><Relationship Id="rId405" Type="http://schemas.openxmlformats.org/officeDocument/2006/relationships/font" Target="fonts/font20.fntdata"/><Relationship Id="rId251" Type="http://schemas.openxmlformats.org/officeDocument/2006/relationships/slide" Target="slides/slide247.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220" Type="http://schemas.openxmlformats.org/officeDocument/2006/relationships/slide" Target="slides/slide216.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200" Type="http://schemas.openxmlformats.org/officeDocument/2006/relationships/slide" Target="slides/slide196.xml"/><Relationship Id="rId382" Type="http://schemas.openxmlformats.org/officeDocument/2006/relationships/slide" Target="slides/slide378.xml"/><Relationship Id="rId242" Type="http://schemas.openxmlformats.org/officeDocument/2006/relationships/slide" Target="slides/slide238.xml"/><Relationship Id="rId284" Type="http://schemas.openxmlformats.org/officeDocument/2006/relationships/slide" Target="slides/slide280.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font" Target="fonts/font8.fntdata"/><Relationship Id="rId407" Type="http://schemas.openxmlformats.org/officeDocument/2006/relationships/font" Target="fonts/font22.fntdata"/><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1c0fb4d67a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1c0fb4d67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3d3899e18e2_6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5" name="Google Shape;2145;g3d3899e18e2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3d3899e18e2_6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3d3899e18e2_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3d3899e18e2_6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3d3899e18e2_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3d3899e18e2_6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3d3899e18e2_6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3d3899e18e2_6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0" name="Google Shape;2200;g3d3899e18e2_6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g3d3899e18e2_6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6" name="Google Shape;2236;g3d3899e18e2_6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3d3899e18e2_6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3d3899e18e2_6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g3d3899e18e2_6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9" name="Google Shape;2279;g3d3899e18e2_6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3d3899e18e2_6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3d3899e18e2_6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g3d3899e18e2_6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7" name="Google Shape;2347;g3d3899e18e2_6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a46cee0965_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a46cee0965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3d3899e18e2_6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3d3899e18e2_6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3d3899e18e2_6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3d3899e18e2_6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3d3899e18e2_6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3d3899e18e2_6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g3d3899e18e2_6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7" name="Google Shape;2407;g3d3899e18e2_6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g3d3899e18e2_6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8" name="Google Shape;2418;g3d3899e18e2_6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3d3899e18e2_6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3d3899e18e2_6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g3d3899e18e2_6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4" name="Google Shape;2434;g3d3899e18e2_6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g3d3899e18e2_6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5" name="Google Shape;2445;g3d3899e18e2_6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3d3899e18e2_6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3" name="Google Shape;2453;g3d3899e18e2_6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3d3899e18e2_6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3d3899e18e2_6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1c0fb4d67a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g31c0fb4d67a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8"/>
        <p:cNvGrpSpPr/>
        <p:nvPr/>
      </p:nvGrpSpPr>
      <p:grpSpPr>
        <a:xfrm>
          <a:off x="0" y="0"/>
          <a:ext cx="0" cy="0"/>
          <a:chOff x="0" y="0"/>
          <a:chExt cx="0" cy="0"/>
        </a:xfrm>
      </p:grpSpPr>
      <p:sp>
        <p:nvSpPr>
          <p:cNvPr id="2469" name="Google Shape;2469;g3d3899e18e2_6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0" name="Google Shape;2470;g3d3899e18e2_6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3d3899e18e2_6_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7" name="Google Shape;2477;g3d3899e18e2_6_3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478" name="Google Shape;2478;g3d3899e18e2_6_3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g3d3899e18e2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6" name="Google Shape;2486;g3d3899e18e2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Hi everyone. If we haven’t met before I’m Siddharth.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I’m a PhD student at the University of Amsterdam, supervised by the notoriously infamous Dr. Andrew Yates.</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I’d like to thank you all for coming out today and sticking around ;I have the distinct pleasure of kicking off the next part of the tutorial.</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I’m really excited  to share this stuff with you guys. Not in the least because I think LSR is really, really interesting.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 should say: before I  came to cruel, twisted world of information retrieval, I was a linguist. And I think this is a fascinating topic not only from CS background, but also philosophically - as Sean touched upon in the introduction.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“Is the difference that makes a difference, representable by words and weights?” Another way of putting it is: “of all the ways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And I can’t think of anything more interesting than being able to capture that in an empirical way.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The point is, whatever your background, I’m confident you’ll find my presentation rewarding, or at the very least thought provoking. </a:t>
            </a:r>
            <a:endParaRPr sz="17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p:cNvGrpSpPr/>
        <p:nvPr/>
      </p:nvGrpSpPr>
      <p:grpSpPr>
        <a:xfrm>
          <a:off x="0" y="0"/>
          <a:ext cx="0" cy="0"/>
          <a:chOff x="0" y="0"/>
          <a:chExt cx="0" cy="0"/>
        </a:xfrm>
      </p:grpSpPr>
      <p:sp>
        <p:nvSpPr>
          <p:cNvPr id="2491" name="Google Shape;2491;g3d3899e18e2_8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2" name="Google Shape;2492;g3d3899e18e2_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Ok, cominciamo!</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3d3899e18e2_8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3d3899e18e2_8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700">
                <a:solidFill>
                  <a:schemeClr val="dk1"/>
                </a:solidFill>
              </a:rPr>
              <a:t>To recap our schedule, the infamously notorious Sean MacAvaney hooked us with a gripping introduction to LSR. He who shall not be named has shown us a very nice three-pronged framework for analyzing LSR models, and talked about different types of encoders. </a:t>
            </a: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r>
              <a:rPr lang="zh-CN" sz="1700">
                <a:solidFill>
                  <a:schemeClr val="dk1"/>
                </a:solidFill>
              </a:rPr>
              <a:t>And the legendary Dr. Lassance has shown us how to get started training LSR models.</a:t>
            </a: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r>
              <a:rPr lang="zh-CN" sz="1700">
                <a:solidFill>
                  <a:schemeClr val="dk1"/>
                </a:solidFill>
              </a:rPr>
              <a:t>We’re now going to switch gears a bit and talk about what retrieval modalities we can use LSR for. This is a vibrant area of focus with a lot going on, and my section today is going to focus on LSR for monolingual text retrieval. As much I’d like to do Dutch, our guinea pig language today will be English. For the Anglophobic among you, Eugene will thankfully adding some linguistic diversity in the next section. </a:t>
            </a: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r>
              <a:rPr lang="zh-CN" sz="1700">
                <a:solidFill>
                  <a:schemeClr val="dk1"/>
                </a:solidFill>
              </a:rPr>
              <a:t>Since we’re talking about actual models today, I’ll be doing some switching between higher level ideas and some pretty technical descriptions. So, please don’t hesitate to ask for clarification. </a:t>
            </a:r>
            <a:endParaRPr sz="17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3d3899e18e2_8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3d3899e18e2_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3d3899e18e2_8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3d3899e18e2_8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3d3899e18e2_8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6" name="Google Shape;2516;g3d3899e18e2_8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The first is our overarching goal: we to input some information to our LSR system, and output a representation vector with weighted, non-negative dimensions.</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The second point is a question: what parts of the LSR Framework will help us make sure we get the right terms and the right weighting for these terms. You guys have seen that the framework consists of a sparse encoder, a sparse regularizer, and the right kind of supervision.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What I’d really like to communicate today is that good expansion and weighting are really important, and are mostly dependent on what type of encoder we choose, though training and supervision are of course important.</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The final point is another question: having chosen the right architecture for our LSR system, we want to to think about the particularities of the text retrieval task. We want to know what aspects of LSR system design most affect performance. And what I’d really like to communicate about this is: this really has to do with how we use our encoder to encode either the query side, document side, or both.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We’ve also put together a really fun, interactive demo that synthesizes these concepts. So I urge you guys to mess around with it during the coffee break!</a:t>
            </a:r>
            <a:endParaRPr sz="1700">
              <a:solidFill>
                <a:schemeClr val="dk1"/>
              </a:solidFill>
            </a:endParaRPr>
          </a:p>
          <a:p>
            <a:pPr marL="0" lvl="0" indent="0" algn="l" rtl="0">
              <a:spcBef>
                <a:spcPts val="0"/>
              </a:spcBef>
              <a:spcAft>
                <a:spcPts val="0"/>
              </a:spcAft>
              <a:buClr>
                <a:schemeClr val="dk1"/>
              </a:buClr>
              <a:buSzPts val="1200"/>
              <a:buFont typeface="Arial"/>
              <a:buNone/>
            </a:pPr>
            <a:endParaRPr sz="1000"/>
          </a:p>
        </p:txBody>
      </p:sp>
      <p:sp>
        <p:nvSpPr>
          <p:cNvPr id="2517" name="Google Shape;2517;g3d3899e18e2_8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3d3899e18e2_8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3d3899e18e2_8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Presentation-wise, I’ve mapped these three points to three subsections. We’ll start out by talking about some key concepts and landmarks in the development of Text LSR systems.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We’ll then talk about a number of contemporary LSR systems, while comparing and contrasting their architectures and approaches.</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Finally, we’ll talk about how these approaches impact retrieval performance on well-known benchmarks. And we’ll briefly discuss some directions of interest in Text LSR research. </a:t>
            </a:r>
            <a:endParaRPr sz="17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Google Shape;2530;g3d3899e18e2_8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1" name="Google Shape;2531;g3d3899e18e2_8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1700"/>
              <a:t>So let’s start with some background!</a:t>
            </a:r>
            <a:endParaRPr sz="17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1c0fb4d67a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g31c0fb4d67a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3d3899e18e2_8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3d3899e18e2_8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I’d like to follow up on our first key idea. How do we output a sparse vector with weighted, non-negative dimensions?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As many of you are now aware, most LSR systems have these dimensions correspond to words in natural language. I have a thought-provoking question for you guys.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Do these dimensions actually need to correspond to words in natural language?</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If I can get a show of hands: who thinks they do? Who thinks they don’t?</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If you think they don’t, I suppose you are an original thinker. In fact, what could be considered the first LSR system did NOT use words as dimensions in its sparse vector.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Let’s take a look, and think about what makes our system important in the LSR lineage.</a:t>
            </a:r>
            <a:endParaRPr sz="17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Google Shape;2541;g3d3899e18e2_8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2" name="Google Shape;2542;g3d3899e18e2_8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solidFill>
                  <a:schemeClr val="dk1"/>
                </a:solidFill>
              </a:rPr>
              <a:t>The model in question is called “Standalone Neural Ranking Model” or SNRM.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Beyond being a first in LSR, it's notable in that it’s NOT a Transformer-based architecture.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Instead,  It uses a feedforward neural network to process text by first looking at ngrams.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For each ngram, the model grabs the pre-learned word embeddings for each word in that sequence from its embedding layer.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These individual word vectors are then concatenated together to form one larger vector representing that specific ngram.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This concatenated vector is then fed through the feedforward neural network itself.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This network first compresses the information and then expands it into a high-dimensional, but sparse, vector.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This gives us a sparse representation for that single ngram.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To get the representation for the whole document or query, SNRM simply averages the sparse vectors from all the ngrams within it.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The key output is this final high-dimensional sparse vector.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Each dimension in this vector space is called by them as a 'latent term' – it represents some learned semantic concept rather than just a word-token.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These latent terms are sparse enough that SNRM can build our efficient inverted index over them.</a:t>
            </a:r>
            <a:endParaRPr sz="1700"/>
          </a:p>
          <a:p>
            <a:pPr marL="0" lvl="0" indent="0" algn="l" rtl="0">
              <a:spcBef>
                <a:spcPts val="0"/>
              </a:spcBef>
              <a:spcAft>
                <a:spcPts val="0"/>
              </a:spcAft>
              <a:buClr>
                <a:schemeClr val="dk1"/>
              </a:buClr>
              <a:buSzPts val="1200"/>
              <a:buFont typeface="Arial"/>
              <a:buNone/>
            </a:pPr>
            <a:endParaRPr/>
          </a:p>
        </p:txBody>
      </p:sp>
      <p:sp>
        <p:nvSpPr>
          <p:cNvPr id="2543" name="Google Shape;2543;g3d3899e18e2_8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1"/>
        <p:cNvGrpSpPr/>
        <p:nvPr/>
      </p:nvGrpSpPr>
      <p:grpSpPr>
        <a:xfrm>
          <a:off x="0" y="0"/>
          <a:ext cx="0" cy="0"/>
          <a:chOff x="0" y="0"/>
          <a:chExt cx="0" cy="0"/>
        </a:xfrm>
      </p:grpSpPr>
      <p:sp>
        <p:nvSpPr>
          <p:cNvPr id="2552" name="Google Shape;2552;g3d3899e18e2_8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3" name="Google Shape;2553;g3d3899e18e2_8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solidFill>
                  <a:schemeClr val="dk1"/>
                </a:solidFill>
              </a:rPr>
              <a:t>Another similar, notable paper - from a bit later -  that explores this idea of using latent or artificial terms for efficient retrieval is KALE.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KALE takes a different approach starting from </a:t>
            </a:r>
            <a:r>
              <a:rPr lang="zh-CN" sz="1700" i="1">
                <a:solidFill>
                  <a:schemeClr val="dk1"/>
                </a:solidFill>
              </a:rPr>
              <a:t>dense</a:t>
            </a:r>
            <a:r>
              <a:rPr lang="zh-CN" sz="1700">
                <a:solidFill>
                  <a:schemeClr val="dk1"/>
                </a:solidFill>
              </a:rPr>
              <a:t> vectors, specifically the output from a DistilBERT language model.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It uses a simple projector applied to these dense vectors, followed by a TopK operation to generate sparse representations.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These sparse vectors essentially create terms over a </a:t>
            </a:r>
            <a:r>
              <a:rPr lang="zh-CN" sz="1700" i="1">
                <a:solidFill>
                  <a:schemeClr val="dk1"/>
                </a:solidFill>
              </a:rPr>
              <a:t>new</a:t>
            </a:r>
            <a:r>
              <a:rPr lang="zh-CN" sz="1700">
                <a:solidFill>
                  <a:schemeClr val="dk1"/>
                </a:solidFill>
              </a:rPr>
              <a:t> vocabulary space – these artificial terms not found in the original text. Like SNRM, the benefit is that these artificial terms can then be stored efficiently in standard inverted indices.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At query time, KALE also generates corresponding new query terms to be searched alongside the original lexical terms.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zh-CN" sz="1700">
                <a:solidFill>
                  <a:schemeClr val="dk1"/>
                </a:solidFill>
              </a:rPr>
              <a:t>So in sum, SNRM isn’t the only LSR system using latent terms, but is pioneering because it was the first to use a neural base model and we get our inverted index in the end.</a:t>
            </a:r>
            <a:endParaRPr sz="1700">
              <a:solidFill>
                <a:schemeClr val="dk1"/>
              </a:solidFill>
            </a:endParaRPr>
          </a:p>
          <a:p>
            <a:pPr marL="0" lvl="0" indent="0" algn="l" rtl="0">
              <a:lnSpc>
                <a:spcPct val="120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zh-CN" sz="1700">
                <a:solidFill>
                  <a:schemeClr val="dk1"/>
                </a:solidFill>
              </a:rPr>
              <a:t>It’s also pioneering in that it uses a type of expansion, in that we are activating related terms beyond exact matches.</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This is the last thing I’ll be saying artificial terms but I think I should add that based on some conversations with people,  there seems to be a resurgence of interest in 2025 using latent terms. </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endParaRPr/>
          </a:p>
        </p:txBody>
      </p:sp>
      <p:sp>
        <p:nvSpPr>
          <p:cNvPr id="2554" name="Google Shape;2554;g3d3899e18e2_8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2"/>
        <p:cNvGrpSpPr/>
        <p:nvPr/>
      </p:nvGrpSpPr>
      <p:grpSpPr>
        <a:xfrm>
          <a:off x="0" y="0"/>
          <a:ext cx="0" cy="0"/>
          <a:chOff x="0" y="0"/>
          <a:chExt cx="0" cy="0"/>
        </a:xfrm>
      </p:grpSpPr>
      <p:sp>
        <p:nvSpPr>
          <p:cNvPr id="2563" name="Google Shape;2563;g3d3899e18e2_8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4" name="Google Shape;2564;g3d3899e18e2_8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t>Ok, so the opposite question, why might it be a good idea to have vector dimensions correspond to terms in a vocabulary?</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zh-CN" sz="1700"/>
              <a:t>I think one compelling argument is for Grounding. In an abstract sense, we can either have a latent representation of information, or can have it relate to an existing, structured system; like words! </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zh-CN" sz="1700"/>
              <a:t>This act of relating the representation to an existing system is called “grounding.” </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Now, grounding isn't necessary to use an inverted index, because posting lists could be attached to a latent “dimension 1” rather than the grounded “Padua”, as we just saw.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It also isn't required for a LSR encoder, but the transparency and interpretability are nice.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Though it's </a:t>
            </a:r>
            <a:r>
              <a:rPr lang="zh-CN" sz="1700" i="1">
                <a:solidFill>
                  <a:schemeClr val="dk1"/>
                </a:solidFill>
              </a:rPr>
              <a:t>a nice to have</a:t>
            </a:r>
            <a:r>
              <a:rPr lang="zh-CN" sz="1700">
                <a:solidFill>
                  <a:schemeClr val="dk1"/>
                </a:solidFill>
              </a:rPr>
              <a:t> rather than a strict requirement, performant modern LSR methods are all currently grounded.</a:t>
            </a:r>
            <a:endParaRPr sz="17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g3d3899e18e2_8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0" name="Google Shape;2570;g3d3899e18e2_8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Moreover, grounding in natural language goes hand-in-hand with the Start of the Art in NLP, here meaning Transformer pretraining with either masked language modeling or causal language modeling.</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20000"/>
              </a:lnSpc>
              <a:spcBef>
                <a:spcPts val="0"/>
              </a:spcBef>
              <a:spcAft>
                <a:spcPts val="0"/>
              </a:spcAft>
              <a:buNone/>
            </a:pPr>
            <a:r>
              <a:rPr lang="zh-CN" sz="1700">
                <a:solidFill>
                  <a:schemeClr val="dk1"/>
                </a:solidFill>
              </a:rPr>
              <a:t>And a transformer backbone has proven to work quite well for weighting and expansion.</a:t>
            </a:r>
            <a:endParaRPr sz="1700">
              <a:solidFill>
                <a:schemeClr val="dk1"/>
              </a:solidFill>
            </a:endParaRPr>
          </a:p>
          <a:p>
            <a:pPr marL="0" lvl="0" indent="0" algn="l" rtl="0">
              <a:lnSpc>
                <a:spcPct val="120000"/>
              </a:lnSpc>
              <a:spcBef>
                <a:spcPts val="0"/>
              </a:spcBef>
              <a:spcAft>
                <a:spcPts val="0"/>
              </a:spcAft>
              <a:buNone/>
            </a:pPr>
            <a:endParaRPr sz="1700">
              <a:solidFill>
                <a:schemeClr val="dk1"/>
              </a:solidFill>
            </a:endParaRPr>
          </a:p>
          <a:p>
            <a:pPr marL="0" lvl="0" indent="0" algn="l" rtl="0">
              <a:spcBef>
                <a:spcPts val="0"/>
              </a:spcBef>
              <a:spcAft>
                <a:spcPts val="0"/>
              </a:spcAft>
              <a:buNone/>
            </a:pPr>
            <a:r>
              <a:rPr lang="zh-CN" sz="1700">
                <a:solidFill>
                  <a:schemeClr val="dk1"/>
                </a:solidFill>
              </a:rPr>
              <a:t>As we said, SNRM didn’t use vector dimensions corresponding to subunits of meaning grounded in a larger meaning making system, but set the stage for the “learned sparse” part of LSR. I reiterate that it wasn’t a Transformer-based model. </a:t>
            </a: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zh-CN" sz="1700">
                <a:solidFill>
                  <a:schemeClr val="dk1"/>
                </a:solidFill>
              </a:rPr>
              <a:t>So, let’s take a look at the first Transformer-based LSR system, and we’ll see from there how the advantages it confers for term weighting and expansion, and later how those advantages have been built upon.</a:t>
            </a:r>
            <a:endParaRPr sz="17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4"/>
        <p:cNvGrpSpPr/>
        <p:nvPr/>
      </p:nvGrpSpPr>
      <p:grpSpPr>
        <a:xfrm>
          <a:off x="0" y="0"/>
          <a:ext cx="0" cy="0"/>
          <a:chOff x="0" y="0"/>
          <a:chExt cx="0" cy="0"/>
        </a:xfrm>
      </p:grpSpPr>
      <p:sp>
        <p:nvSpPr>
          <p:cNvPr id="2575" name="Google Shape;2575;g3d3899e18e2_8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6" name="Google Shape;2576;g3d3899e18e2_8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zh-CN" sz="1700"/>
              <a:t>This pioneering Transformer-based model is called the Deep Contextualized Term Weighting Framework, or DeepCT. </a:t>
            </a:r>
            <a:endParaRPr sz="1700"/>
          </a:p>
          <a:p>
            <a:pPr marL="0" lvl="0" indent="0" algn="l" rtl="0">
              <a:lnSpc>
                <a:spcPct val="115000"/>
              </a:lnSpc>
              <a:spcBef>
                <a:spcPts val="1200"/>
              </a:spcBef>
              <a:spcAft>
                <a:spcPts val="0"/>
              </a:spcAft>
              <a:buClr>
                <a:schemeClr val="dk1"/>
              </a:buClr>
              <a:buSzPts val="1100"/>
              <a:buFont typeface="Arial"/>
              <a:buNone/>
            </a:pPr>
            <a:r>
              <a:rPr lang="zh-CN" sz="1700"/>
              <a:t>DeepCT is not only innovative as a Transformer-based model, but also because it predicts term weights. The training objective here is to predict a contextual importance weight. </a:t>
            </a:r>
            <a:endParaRPr sz="1700"/>
          </a:p>
          <a:p>
            <a:pPr marL="0" lvl="0" indent="0" algn="l" rtl="0">
              <a:lnSpc>
                <a:spcPct val="115000"/>
              </a:lnSpc>
              <a:spcBef>
                <a:spcPts val="1200"/>
              </a:spcBef>
              <a:spcAft>
                <a:spcPts val="0"/>
              </a:spcAft>
              <a:buClr>
                <a:schemeClr val="dk1"/>
              </a:buClr>
              <a:buSzPts val="1100"/>
              <a:buFont typeface="Arial"/>
              <a:buNone/>
            </a:pPr>
            <a:r>
              <a:rPr lang="zh-CN" sz="1700"/>
              <a:t>To get this objective, the DeepCT model is run over every single passage in the collection. For each term within a passage, it predicts this contextual importance weight – basically, how important that word is in that specific context.</a:t>
            </a:r>
            <a:endParaRPr sz="1700"/>
          </a:p>
          <a:p>
            <a:pPr marL="0" lvl="0" indent="0" algn="l" rtl="0">
              <a:lnSpc>
                <a:spcPct val="115000"/>
              </a:lnSpc>
              <a:spcBef>
                <a:spcPts val="1200"/>
              </a:spcBef>
              <a:spcAft>
                <a:spcPts val="0"/>
              </a:spcAft>
              <a:buClr>
                <a:schemeClr val="dk1"/>
              </a:buClr>
              <a:buSzPts val="1100"/>
              <a:buFont typeface="Arial"/>
              <a:buNone/>
            </a:pPr>
            <a:r>
              <a:rPr lang="zh-CN" sz="1700"/>
              <a:t>Since standard indexes use integer counts, these predicted weights are then scaled, maybe multiplied by 100 and rounded, to create an integer value we call TF_DeepCT. This new TF_DeepCT value then directly replaces the original term frequency (TF) in the inverted index postings. </a:t>
            </a:r>
            <a:endParaRPr sz="1700"/>
          </a:p>
          <a:p>
            <a:pPr marL="0" lvl="0" indent="0" algn="l" rtl="0">
              <a:lnSpc>
                <a:spcPct val="115000"/>
              </a:lnSpc>
              <a:spcBef>
                <a:spcPts val="1200"/>
              </a:spcBef>
              <a:spcAft>
                <a:spcPts val="0"/>
              </a:spcAft>
              <a:buClr>
                <a:schemeClr val="dk1"/>
              </a:buClr>
              <a:buSzPts val="1100"/>
              <a:buFont typeface="Arial"/>
              <a:buNone/>
            </a:pPr>
            <a:r>
              <a:rPr lang="zh-CN" sz="1700"/>
              <a:t>Later, Cosimo will talk about inverted indexes designed for LSR that don’t have this integer value requirement.</a:t>
            </a:r>
            <a:endParaRPr sz="1700"/>
          </a:p>
          <a:p>
            <a:pPr marL="0" lvl="0" indent="0" algn="l" rtl="0">
              <a:lnSpc>
                <a:spcPct val="115000"/>
              </a:lnSpc>
              <a:spcBef>
                <a:spcPts val="1200"/>
              </a:spcBef>
              <a:spcAft>
                <a:spcPts val="0"/>
              </a:spcAft>
              <a:buClr>
                <a:schemeClr val="dk1"/>
              </a:buClr>
              <a:buSzPts val="1100"/>
              <a:buFont typeface="Arial"/>
              <a:buNone/>
            </a:pPr>
            <a:r>
              <a:rPr lang="zh-CN" sz="1700"/>
              <a:t>Because DeepCT is the ancestor of all performant LSR models, we’ll revisit it in just a second when we compare architectures. The point here is that it was the first LSR system to use words and predict term weights. Let’s remember though, that DeepCT doesn’t do expansion on either the query or document side. </a:t>
            </a:r>
            <a:endParaRPr sz="1700"/>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g3d3899e18e2_8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8" name="Google Shape;2608;g3d3899e18e2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1700"/>
              <a:t>Ok, we got a solid background in the conceptual and design history of Text LSR. </a:t>
            </a:r>
            <a:r>
              <a:rPr lang="zh-CN" sz="1700">
                <a:solidFill>
                  <a:schemeClr val="dk1"/>
                </a:solidFill>
              </a:rPr>
              <a:t>We covered SNRM, a pioneering pre-transformer model to get a sense of higher-level design choices for LSR, namely the “learned” part of LSR. We also saw that SNRM had a type of term expansion, albeit with latent terms. </a:t>
            </a: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zh-CN" sz="1700">
                <a:solidFill>
                  <a:schemeClr val="dk1"/>
                </a:solidFill>
              </a:rPr>
              <a:t>We also discussed grounding. We then saw DeepCT,</a:t>
            </a:r>
            <a:r>
              <a:rPr lang="zh-CN" sz="1700"/>
              <a:t> which was groundbreaking in that it gave  us the Transformer backbone and showed us how to weight terms contextually therein. But it also raised bigger questions that define today's LSR landscape: what if we don't just weight existing terms contextually, but expand them too? Should we process queries and documents the same way? How do we balance performance with efficiency?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These questions really mark our shift from understanding LSR's foundations to examining how modern systems have answered them. Today's LSR models all build on DeepCT's Transformer approach, but they've pushed far beyond simple term weighting. What we'll see next is how different answers to these core questions - expansion versus weighting, query-side versus document-side processing - have created distinct families of LSR systems. Each family represents a different philosophical approach to our three-pronged framework, and understanding these differences is key to choosing the right system for your needs.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To reiterate, the things to look out for are the encoding strategy (weighting, expansion, or just a binary encoder), and whether this happens on the document, query side, or both.</a:t>
            </a:r>
            <a:endParaRPr sz="17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g3d3899e18e2_8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4" name="Google Shape;2614;g3d3899e18e2_8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We can now revisit DeepCT, and compare it with uniCOIL, another model that only has document and query weighting, without term expansion. In other words, both of these have the same encoding strategy.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Let’s stop for a second and think about the supervision approach - the third pillar of our LSR conceptual framework - used for DeepCT. </a:t>
            </a:r>
            <a:endParaRPr sz="1700"/>
          </a:p>
          <a:p>
            <a:pPr marL="0" lvl="0" indent="0" algn="l" rtl="0">
              <a:lnSpc>
                <a:spcPct val="115000"/>
              </a:lnSpc>
              <a:spcBef>
                <a:spcPts val="1200"/>
              </a:spcBef>
              <a:spcAft>
                <a:spcPts val="0"/>
              </a:spcAft>
              <a:buClr>
                <a:schemeClr val="dk1"/>
              </a:buClr>
              <a:buSzPts val="1100"/>
              <a:buFont typeface="Arial"/>
              <a:buNone/>
            </a:pPr>
            <a:r>
              <a:rPr lang="zh-CN" sz="1700"/>
              <a:t>DeepCT uses term-level supervision, where it learns weights based on ground truth weight generated by 'query term-recall' - the percentage of relevant queries containing each term for a given document. For each term in a document, DeepCT calculates QTR(t,d) = |Qd,t| / |Qd|, where Qd is the set of all queries for which the document d is judged relevant, and Qd,t is the subset of those queries that contain term t.</a:t>
            </a:r>
            <a:endParaRPr sz="1700"/>
          </a:p>
          <a:p>
            <a:pPr marL="0" lvl="0" indent="0" algn="l" rtl="0">
              <a:lnSpc>
                <a:spcPct val="115000"/>
              </a:lnSpc>
              <a:spcBef>
                <a:spcPts val="1200"/>
              </a:spcBef>
              <a:spcAft>
                <a:spcPts val="0"/>
              </a:spcAft>
              <a:buClr>
                <a:schemeClr val="dk1"/>
              </a:buClr>
              <a:buSzPts val="1100"/>
              <a:buFont typeface="Arial"/>
              <a:buNone/>
            </a:pPr>
            <a:r>
              <a:rPr lang="zh-CN" sz="1700"/>
              <a:t>The key insight is that terms frequently appearing in queries that successfully retrieve a document are likely more important to that document's meaning. This provides a supervision signal derived from actual search behavior.</a:t>
            </a:r>
            <a:endParaRPr sz="1700"/>
          </a:p>
          <a:p>
            <a:pPr marL="0" lvl="0" indent="0" algn="l" rtl="0">
              <a:lnSpc>
                <a:spcPct val="115000"/>
              </a:lnSpc>
              <a:spcBef>
                <a:spcPts val="1200"/>
              </a:spcBef>
              <a:spcAft>
                <a:spcPts val="0"/>
              </a:spcAft>
              <a:buClr>
                <a:schemeClr val="dk1"/>
              </a:buClr>
              <a:buSzPts val="1100"/>
              <a:buFont typeface="Arial"/>
              <a:buNone/>
            </a:pPr>
            <a:r>
              <a:rPr lang="zh-CN" sz="1700"/>
              <a:t>For example, if the word "diabetes" appears in 80% of the queries for which a particular medical document was judged relevant, DeepCT would learn to give "diabetes" a high weight in that document. </a:t>
            </a:r>
            <a:endParaRPr sz="1700"/>
          </a:p>
          <a:p>
            <a:pPr marL="0" lvl="0" indent="0" algn="l" rtl="0">
              <a:lnSpc>
                <a:spcPct val="115000"/>
              </a:lnSpc>
              <a:spcBef>
                <a:spcPts val="1200"/>
              </a:spcBef>
              <a:spcAft>
                <a:spcPts val="0"/>
              </a:spcAft>
              <a:buClr>
                <a:schemeClr val="dk1"/>
              </a:buClr>
              <a:buSzPts val="1100"/>
              <a:buFont typeface="Arial"/>
              <a:buNone/>
            </a:pPr>
            <a:r>
              <a:rPr lang="zh-CN" sz="1700"/>
              <a:t>In contrast, a UniCOIL employs passage-level supervision with document-query relevance pairs. So rather than optimizing individual term weights, UniCOIL trains end-to-end to distinguish relevant passages, and you get term weights emerging naturally from the retrieval objective.</a:t>
            </a:r>
            <a:endParaRPr sz="1700"/>
          </a:p>
          <a:p>
            <a:pPr marL="0" lvl="0" indent="0" algn="l" rtl="0">
              <a:lnSpc>
                <a:spcPct val="115000"/>
              </a:lnSpc>
              <a:spcBef>
                <a:spcPts val="0"/>
              </a:spcBef>
              <a:spcAft>
                <a:spcPts val="0"/>
              </a:spcAft>
              <a:buClr>
                <a:schemeClr val="dk1"/>
              </a:buClr>
              <a:buSzPts val="1100"/>
              <a:buFont typeface="Arial"/>
              <a:buNone/>
            </a:pPr>
            <a:r>
              <a:rPr lang="zh-CN" sz="1700"/>
              <a:t>This distinction means DeepCT requires more granular supervision data, while UniCOIL uses simpler relevance judgments that align more directly with the final task - making it generally easier to implement and more effective.</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zh-CN" sz="1700"/>
              <a:t>But again, these models are similar in that they only do weighting, and they do it both on the query and document side. </a:t>
            </a:r>
            <a:endParaRPr sz="1700"/>
          </a:p>
          <a:p>
            <a:pPr marL="0" lvl="0" indent="0" algn="l" rtl="0">
              <a:lnSpc>
                <a:spcPct val="115000"/>
              </a:lnSpc>
              <a:spcBef>
                <a:spcPts val="0"/>
              </a:spcBef>
              <a:spcAft>
                <a:spcPts val="0"/>
              </a:spcAft>
              <a:buClr>
                <a:schemeClr val="dk1"/>
              </a:buClr>
              <a:buSzPts val="1100"/>
              <a:buFont typeface="Arial"/>
              <a:buNone/>
            </a:pPr>
            <a:endParaRPr/>
          </a:p>
        </p:txBody>
      </p:sp>
      <p:sp>
        <p:nvSpPr>
          <p:cNvPr id="2615" name="Google Shape;2615;g3d3899e18e2_8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3d3899e18e2_8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4" name="Google Shape;2654;g3d3899e18e2_8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Now moving on to models that on the document side expand and weight terms, and on the query side weight terms.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Two well-known models here are EPIC and uniCOIL, uniCOIL with a doc2query variant using T5.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solidFill>
                  <a:schemeClr val="dk1"/>
                </a:solidFill>
              </a:rPr>
              <a:t>Referring now back to our LSR framework, </a:t>
            </a:r>
            <a:r>
              <a:rPr lang="zh-CN" sz="1700"/>
              <a:t>we can see that these models differ on the choice of sparse encoder for the document side.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While EPIC uses a masked language model, uniCOIL uses an expansion MLP head.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This just adds a preprocessing step to expand the document with relevant terms, which can be used from source external to the model (in this case doc2query with T5).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This output can then be encoded with an MLP to get our weights!</a:t>
            </a:r>
            <a:endParaRPr sz="1700"/>
          </a:p>
        </p:txBody>
      </p:sp>
      <p:sp>
        <p:nvSpPr>
          <p:cNvPr id="2655" name="Google Shape;2655;g3d3899e18e2_8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3d3899e18e2_8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2" name="Google Shape;2702;g3d3899e18e2_8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Next, we see a family of models that don’t do any weighting, and expansion on the document side.</a:t>
            </a:r>
            <a:endParaRPr sz="1700"/>
          </a:p>
          <a:p>
            <a:pPr marL="0" lvl="0" indent="0" algn="l" rtl="0">
              <a:spcBef>
                <a:spcPts val="0"/>
              </a:spcBef>
              <a:spcAft>
                <a:spcPts val="0"/>
              </a:spcAft>
              <a:buClr>
                <a:schemeClr val="dk1"/>
              </a:buClr>
              <a:buSzPts val="1200"/>
              <a:buFont typeface="Arial"/>
              <a:buNone/>
            </a:pPr>
            <a:r>
              <a:rPr lang="zh-CN" sz="1700"/>
              <a:t>We can conceive of this family of models as a simplification of the previous. </a:t>
            </a:r>
            <a:endParaRPr sz="1700"/>
          </a:p>
          <a:p>
            <a:pPr marL="0" lvl="0" indent="0" algn="l" rtl="0">
              <a:spcBef>
                <a:spcPts val="0"/>
              </a:spcBef>
              <a:spcAft>
                <a:spcPts val="0"/>
              </a:spcAft>
              <a:buClr>
                <a:schemeClr val="dk1"/>
              </a:buClr>
              <a:buSzPts val="1200"/>
              <a:buFont typeface="Arial"/>
              <a:buNone/>
            </a:pPr>
            <a:r>
              <a:rPr lang="zh-CN" sz="1700"/>
              <a:t>The MLP encoder used for queries on the previous slide are thrown out. </a:t>
            </a:r>
            <a:endParaRPr sz="1700"/>
          </a:p>
          <a:p>
            <a:pPr marL="0" lvl="0" indent="0" algn="l" rtl="0">
              <a:spcBef>
                <a:spcPts val="0"/>
              </a:spcBef>
              <a:spcAft>
                <a:spcPts val="0"/>
              </a:spcAft>
              <a:buClr>
                <a:schemeClr val="dk1"/>
              </a:buClr>
              <a:buSzPts val="1200"/>
              <a:buFont typeface="Arial"/>
              <a:buNone/>
            </a:pPr>
            <a:r>
              <a:rPr lang="zh-CN" sz="1700"/>
              <a:t>In fact DeepImpact can be viewed as the uniCOILdT5q without a query encoder. </a:t>
            </a:r>
            <a:endParaRPr sz="1700"/>
          </a:p>
          <a:p>
            <a:pPr marL="0" lvl="0" indent="0" algn="l" rtl="0">
              <a:spcBef>
                <a:spcPts val="0"/>
              </a:spcBef>
              <a:spcAft>
                <a:spcPts val="0"/>
              </a:spcAft>
              <a:buClr>
                <a:schemeClr val="dk1"/>
              </a:buClr>
              <a:buSzPts val="1200"/>
              <a:buFont typeface="Arial"/>
              <a:buNone/>
            </a:pPr>
            <a:r>
              <a:rPr lang="zh-CN" sz="1700"/>
              <a:t>Likewise, SPARTA could be seen as EPIC without a query encoder. </a:t>
            </a:r>
            <a:endParaRPr sz="1700"/>
          </a:p>
          <a:p>
            <a:pPr marL="0" lvl="0" indent="0" algn="l" rtl="0">
              <a:spcBef>
                <a:spcPts val="0"/>
              </a:spcBef>
              <a:spcAft>
                <a:spcPts val="0"/>
              </a:spcAft>
              <a:buClr>
                <a:schemeClr val="dk1"/>
              </a:buClr>
              <a:buSzPts val="1200"/>
              <a:buFont typeface="Arial"/>
              <a:buNone/>
            </a:pPr>
            <a:r>
              <a:rPr lang="zh-CN" sz="1700"/>
              <a:t>Comparing “within the family” that we see here, TILDE replaces the MLM head in SPARTA using an clsMLM head. </a:t>
            </a:r>
            <a:endParaRPr sz="1700"/>
          </a:p>
          <a:p>
            <a:pPr marL="0" lvl="0" indent="0" algn="l" rtl="0">
              <a:spcBef>
                <a:spcPts val="0"/>
              </a:spcBef>
              <a:spcAft>
                <a:spcPts val="0"/>
              </a:spcAft>
              <a:buClr>
                <a:schemeClr val="dk1"/>
              </a:buClr>
              <a:buSzPts val="1200"/>
              <a:buFont typeface="Arial"/>
              <a:buNone/>
            </a:pPr>
            <a:r>
              <a:rPr lang="zh-CN" sz="1700"/>
              <a:t>As Andrew - sorry, he who shall not be named - covered, this type of encoder is a simplified version of the MLM encoder that only takes the logits of the [CLS] token as the output vector.</a:t>
            </a:r>
            <a:endParaRPr sz="1700"/>
          </a:p>
        </p:txBody>
      </p:sp>
      <p:sp>
        <p:nvSpPr>
          <p:cNvPr id="2703" name="Google Shape;2703;g3d3899e18e2_8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a46cee0965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2a46cee0965_1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3d3899e18e2_8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4" name="Google Shape;2714;g3d3899e18e2_8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For the final subfamily of models, we have weighting and expansion for both query and document sides.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You can see that these are all SPLADE variants, which some of you are probably familiar with.</a:t>
            </a:r>
            <a:endParaRPr sz="1700"/>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Unlike EPIC that just picks the top-k terms, these Splade models use FLOPs regularizer - part of our sparse regularizer toolkit -  during training to keep things sparse. </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It's a second loss used during training, saying 'let's not get too wild with adding terms.'</a:t>
            </a:r>
            <a:endParaRPr sz="1700"/>
          </a:p>
          <a:p>
            <a:pPr marL="0" lvl="0" indent="0" algn="l" rtl="0">
              <a:lnSpc>
                <a:spcPct val="115000"/>
              </a:lnSpc>
              <a:spcBef>
                <a:spcPts val="1200"/>
              </a:spcBef>
              <a:spcAft>
                <a:spcPts val="0"/>
              </a:spcAft>
              <a:buClr>
                <a:schemeClr val="dk1"/>
              </a:buClr>
              <a:buSzPts val="1100"/>
              <a:buFont typeface="Arial"/>
              <a:buNone/>
            </a:pPr>
            <a:r>
              <a:rPr lang="zh-CN" sz="1700"/>
              <a:t>Both Splade-max and distilSplade-max use the same MLM setup for queries and documents. What's neat here is they do end-to-end expansion and weighting for everything - no separate steps needed.</a:t>
            </a:r>
            <a:endParaRPr sz="1700"/>
          </a:p>
          <a:p>
            <a:pPr marL="0" lvl="0" indent="0" algn="l" rtl="0">
              <a:lnSpc>
                <a:spcPct val="115000"/>
              </a:lnSpc>
              <a:spcBef>
                <a:spcPts val="1200"/>
              </a:spcBef>
              <a:spcAft>
                <a:spcPts val="0"/>
              </a:spcAft>
              <a:buClr>
                <a:schemeClr val="dk1"/>
              </a:buClr>
              <a:buSzPts val="1100"/>
              <a:buFont typeface="Arial"/>
              <a:buNone/>
            </a:pPr>
            <a:r>
              <a:rPr lang="zh-CN" sz="1700"/>
              <a:t>The main difference between the two is about training. Regular Splade-max trains with in-batch BM25 negatives, while distilSplade-max uses this distillation approach with hard negatives they've mined. </a:t>
            </a:r>
            <a:endParaRPr sz="1700"/>
          </a:p>
          <a:p>
            <a:pPr marL="0" lvl="0" indent="0" algn="l" rtl="0">
              <a:lnSpc>
                <a:spcPct val="115000"/>
              </a:lnSpc>
              <a:spcBef>
                <a:spcPts val="1200"/>
              </a:spcBef>
              <a:spcAft>
                <a:spcPts val="0"/>
              </a:spcAft>
              <a:buClr>
                <a:schemeClr val="dk1"/>
              </a:buClr>
              <a:buSzPts val="1100"/>
              <a:buFont typeface="Arial"/>
              <a:buNone/>
            </a:pPr>
            <a:r>
              <a:rPr lang="zh-CN" sz="1700"/>
              <a:t>In a nutshell, they're giving us full expansion and weighting, but making sure we don't pay too heavy a computational price for it by avoiding a separate doc2query step for expansion.</a:t>
            </a:r>
            <a:endParaRPr sz="1700"/>
          </a:p>
          <a:p>
            <a:pPr marL="0" lvl="0" indent="0" algn="l" rtl="0">
              <a:lnSpc>
                <a:spcPct val="115000"/>
              </a:lnSpc>
              <a:spcBef>
                <a:spcPts val="1200"/>
              </a:spcBef>
              <a:spcAft>
                <a:spcPts val="0"/>
              </a:spcAft>
              <a:buClr>
                <a:schemeClr val="dk1"/>
              </a:buClr>
              <a:buSzPts val="1100"/>
              <a:buFont typeface="Arial"/>
              <a:buNone/>
            </a:pPr>
            <a:r>
              <a:rPr lang="zh-CN" sz="1700"/>
              <a:t>I’d also like to draw your attention the two papers at the bottom. These are CSplade: Learned Sparse Retrieval with Causal Language Models and Scaling Sparse and Dense Retrieval in Decoder-Only LLMs. </a:t>
            </a:r>
            <a:endParaRPr sz="1700"/>
          </a:p>
          <a:p>
            <a:pPr marL="0" lvl="0" indent="0" algn="l" rtl="0">
              <a:lnSpc>
                <a:spcPct val="115000"/>
              </a:lnSpc>
              <a:spcBef>
                <a:spcPts val="1200"/>
              </a:spcBef>
              <a:spcAft>
                <a:spcPts val="1200"/>
              </a:spcAft>
              <a:buClr>
                <a:schemeClr val="dk1"/>
              </a:buClr>
              <a:buSzPts val="1100"/>
              <a:buFont typeface="Arial"/>
              <a:buNone/>
            </a:pPr>
            <a:r>
              <a:rPr lang="zh-CN" sz="1700"/>
              <a:t>These two papers are from 2025, and both are similar to Mistral-Splade in that they use an autoregressive setup for the backbone. We’ll be talking more about other interesting lines of work for LSR at the end of this section. </a:t>
            </a:r>
            <a:endParaRPr sz="1700"/>
          </a:p>
        </p:txBody>
      </p:sp>
      <p:sp>
        <p:nvSpPr>
          <p:cNvPr id="2715" name="Google Shape;2715;g3d3899e18e2_8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5"/>
        <p:cNvGrpSpPr/>
        <p:nvPr/>
      </p:nvGrpSpPr>
      <p:grpSpPr>
        <a:xfrm>
          <a:off x="0" y="0"/>
          <a:ext cx="0" cy="0"/>
          <a:chOff x="0" y="0"/>
          <a:chExt cx="0" cy="0"/>
        </a:xfrm>
      </p:grpSpPr>
      <p:sp>
        <p:nvSpPr>
          <p:cNvPr id="2726" name="Google Shape;2726;g3d3899e18e2_8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7" name="Google Shape;2727;g3d3899e18e2_8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So this is our overall summary of the Transformer models we’ve looked at. Query encoders are one of three options:</a:t>
            </a:r>
            <a:endParaRPr sz="1700"/>
          </a:p>
          <a:p>
            <a:pPr marL="0" lvl="0" indent="0" algn="l" rtl="0">
              <a:spcBef>
                <a:spcPts val="0"/>
              </a:spcBef>
              <a:spcAft>
                <a:spcPts val="0"/>
              </a:spcAft>
              <a:buClr>
                <a:schemeClr val="dk1"/>
              </a:buClr>
              <a:buSzPts val="1200"/>
              <a:buFont typeface="Arial"/>
              <a:buNone/>
            </a:pPr>
            <a:r>
              <a:rPr lang="zh-CN" sz="1700"/>
              <a:t>(i) binary (ii) MLP or (iii) MLM.</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Document encoders have a little more variety, with the expMLP doing term expansion before encoding, and clsMLM using the output logits of the CLS token as our vector. </a:t>
            </a:r>
            <a:endParaRPr sz="1700"/>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Supervision here is at the passage level, where</a:t>
            </a:r>
            <a:r>
              <a:rPr lang="zh-CN" sz="1700"/>
              <a:t> the term weights emerge as a byproduct of the model learning to distinguish relevant from non-relevant passages. These models say, 'I need to identify relevant documents,' and the term weights are whatever values help accomplish that goal. The weights arise organically through end-to-end optimization.</a:t>
            </a:r>
            <a:endParaRPr sz="1700"/>
          </a:p>
          <a:p>
            <a:pPr marL="0" lvl="0" indent="0" algn="l" rtl="0">
              <a:lnSpc>
                <a:spcPct val="115000"/>
              </a:lnSpc>
              <a:spcBef>
                <a:spcPts val="1200"/>
              </a:spcBef>
              <a:spcAft>
                <a:spcPts val="0"/>
              </a:spcAft>
              <a:buClr>
                <a:schemeClr val="dk1"/>
              </a:buClr>
              <a:buSzPts val="1100"/>
              <a:buFont typeface="Arial"/>
              <a:buNone/>
            </a:pPr>
            <a:r>
              <a:rPr lang="zh-CN" sz="1700"/>
              <a:t>The exceptions here are, DeepCT and TILDE, which explicitly supervise those term weights directly. They specifically train to predict 'this term should have X importance' based on predetermined signals like term recall. They're optimizing for getting those specific term weight values right, not just the final retrieval outcome.</a:t>
            </a:r>
            <a:endParaRPr sz="1700"/>
          </a:p>
          <a:p>
            <a:pPr marL="0" lvl="0" indent="0" algn="l" rtl="0">
              <a:lnSpc>
                <a:spcPct val="115000"/>
              </a:lnSpc>
              <a:spcBef>
                <a:spcPts val="1200"/>
              </a:spcBef>
              <a:spcAft>
                <a:spcPts val="0"/>
              </a:spcAft>
              <a:buClr>
                <a:schemeClr val="dk1"/>
              </a:buClr>
              <a:buSzPts val="1100"/>
              <a:buFont typeface="Arial"/>
              <a:buNone/>
            </a:pPr>
            <a:r>
              <a:rPr lang="zh-CN" sz="1700"/>
              <a:t>Less importantly, I’ve also included the supervision annotation strategy in the rightmost two columns. </a:t>
            </a:r>
            <a:endParaRPr sz="1700"/>
          </a:p>
          <a:p>
            <a:pPr marL="0" lvl="0" indent="0" algn="l" rtl="0">
              <a:lnSpc>
                <a:spcPct val="115000"/>
              </a:lnSpc>
              <a:spcBef>
                <a:spcPts val="1200"/>
              </a:spcBef>
              <a:spcAft>
                <a:spcPts val="0"/>
              </a:spcAft>
              <a:buClr>
                <a:schemeClr val="dk1"/>
              </a:buClr>
              <a:buSzPts val="1100"/>
              <a:buFont typeface="Arial"/>
              <a:buNone/>
            </a:pPr>
            <a:r>
              <a:rPr lang="zh-CN" sz="1150">
                <a:solidFill>
                  <a:srgbClr val="1D1C1D"/>
                </a:solidFill>
                <a:highlight>
                  <a:srgbClr val="FFFFFF"/>
                </a:highlight>
              </a:rPr>
              <a:t>As we covered, DeepCT uses term labels. everything else is supervised at the document level. And some approaches like the newest splade are done using distillation</a:t>
            </a:r>
            <a:endParaRPr sz="1700"/>
          </a:p>
          <a:p>
            <a:pPr marL="0" lvl="0" indent="0" algn="l" rtl="0">
              <a:spcBef>
                <a:spcPts val="120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p:txBody>
      </p:sp>
      <p:sp>
        <p:nvSpPr>
          <p:cNvPr id="2728" name="Google Shape;2728;g3d3899e18e2_8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3d3899e18e2_8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3d3899e18e2_8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3d3899e18e2_8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3d3899e18e2_8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1700"/>
              <a:t>And before we move on. I’ve just added some top 5 scorers from the BEIR leaderboard.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This the average NDCG@10 across 13 out of domain datasets.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And we can see that systems employing LSR come in with pretty competitive performance.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It’s cool that Mistral-SPLADE has the same performance as RepLLaMA.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And also that splade-v3, which I think is about 100M parameters, beats out Llama-8B. So you’re getting a lot of bang for your computational buck.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Very exciting I think!</a:t>
            </a:r>
            <a:endParaRPr/>
          </a:p>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3d3899e18e2_8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3d3899e18e2_8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700">
                <a:solidFill>
                  <a:schemeClr val="dk1"/>
                </a:solidFill>
              </a:rPr>
              <a:t>Now, to connect the architectures we’ve covered to our results. We’ve seen  a number of Transformer-based models, grouped together by their approaches to weighting and expansion. We spent some contrasting between these groupings and within them, and tied everything back to our LSR Framework. </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zh-CN" sz="1700">
                <a:solidFill>
                  <a:schemeClr val="dk1"/>
                </a:solidFill>
              </a:rPr>
              <a:t>This was an overview to get ourselves acquainted with the essentials and lineage of some of the most popular models for LSR.</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zh-CN" sz="1700">
                <a:solidFill>
                  <a:schemeClr val="dk1"/>
                </a:solidFill>
              </a:rPr>
              <a:t>Let’s now think how these characteristics impact performance. Are these approaches competitive on benchmark datasets?</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zh-CN" sz="1700">
                <a:solidFill>
                  <a:schemeClr val="dk1"/>
                </a:solidFill>
              </a:rPr>
              <a:t>Again, we’ll be mostly looking at the effects of weighting vs. expansion on the query vs. document side. This is a summary of only the most important points. </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We're going to freeze the setup and make single changes to see the difference in performance. And, there are 11 experiments in total, again controlling for variations in weighting and expansion on the query and document side. I’ve included the five here that really hammer home the main idea, which you are about to see!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And this is just a refresher of the different types of architectures that we looked at.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They all fundamentally use a transformer backbone.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I think the most interesting part of the table are the final two columns, that review whether each encoding strategy weights tokens, expands them, or neither.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Let’s look at some keys findings about this, with the added variable of document vs. query weighting incorporated.  </a:t>
            </a:r>
            <a:endParaRPr sz="170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3"/>
        <p:cNvGrpSpPr/>
        <p:nvPr/>
      </p:nvGrpSpPr>
      <p:grpSpPr>
        <a:xfrm>
          <a:off x="0" y="0"/>
          <a:ext cx="0" cy="0"/>
          <a:chOff x="0" y="0"/>
          <a:chExt cx="0" cy="0"/>
        </a:xfrm>
      </p:grpSpPr>
      <p:sp>
        <p:nvSpPr>
          <p:cNvPr id="2754" name="Google Shape;2754;g3d3899e18e2_8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5" name="Google Shape;2755;g3d3899e18e2_8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This is our first controlled experiment. We want to see how document weighting using an MLP affects our results, so we have expansion and weighting on the query side, that’s controlled. </a:t>
            </a:r>
            <a:endParaRPr sz="1700"/>
          </a:p>
          <a:p>
            <a:pPr marL="0" lvl="0" indent="0" algn="l" rtl="0">
              <a:spcBef>
                <a:spcPts val="0"/>
              </a:spcBef>
              <a:spcAft>
                <a:spcPts val="0"/>
              </a:spcAft>
              <a:buClr>
                <a:schemeClr val="dk1"/>
              </a:buClr>
              <a:buSzPts val="1200"/>
              <a:buFont typeface="Arial"/>
              <a:buNone/>
            </a:pPr>
            <a:r>
              <a:rPr lang="zh-CN" sz="1700"/>
              <a:t>Then we introduce a binary baseline. The results are a </a:t>
            </a:r>
            <a:endParaRPr sz="1700"/>
          </a:p>
          <a:p>
            <a:pPr marL="0" lvl="0" indent="0" algn="l" rtl="0">
              <a:spcBef>
                <a:spcPts val="0"/>
              </a:spcBef>
              <a:spcAft>
                <a:spcPts val="0"/>
              </a:spcAft>
              <a:buClr>
                <a:schemeClr val="dk1"/>
              </a:buClr>
              <a:buSzPts val="1200"/>
              <a:buFont typeface="Arial"/>
              <a:buNone/>
            </a:pPr>
            <a:r>
              <a:rPr lang="zh-CN" sz="1700"/>
              <a:t>Significant increase in performance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Our metric for the first is MSMARCO mean reciprocal rank; for the other 3 it’s NDCG.</a:t>
            </a:r>
            <a:endParaRPr sz="1700"/>
          </a:p>
          <a:p>
            <a:pPr marL="0" lvl="0" indent="0" algn="l" rtl="0">
              <a:spcBef>
                <a:spcPts val="0"/>
              </a:spcBef>
              <a:spcAft>
                <a:spcPts val="0"/>
              </a:spcAft>
              <a:buClr>
                <a:schemeClr val="dk1"/>
              </a:buClr>
              <a:buSzPts val="1200"/>
              <a:buFont typeface="Arial"/>
              <a:buNone/>
            </a:pPr>
            <a:r>
              <a:rPr lang="zh-CN" sz="1700"/>
              <a:t>We have the performance of a binary document weighting in light blue, and an MLP using weighting in Navy.</a:t>
            </a:r>
            <a:endParaRPr sz="1700"/>
          </a:p>
          <a:p>
            <a:pPr marL="0" lvl="0" indent="0" algn="l" rtl="0">
              <a:spcBef>
                <a:spcPts val="0"/>
              </a:spcBef>
              <a:spcAft>
                <a:spcPts val="0"/>
              </a:spcAft>
              <a:buClr>
                <a:schemeClr val="dk1"/>
              </a:buClr>
              <a:buSzPts val="1200"/>
              <a:buFont typeface="Arial"/>
              <a:buNone/>
            </a:pPr>
            <a:r>
              <a:rPr lang="zh-CN" sz="1700"/>
              <a:t>We can see considerable improvement across the board when we only use document weighting. </a:t>
            </a:r>
            <a:endParaRPr sz="1700"/>
          </a:p>
          <a:p>
            <a:pPr marL="0" lvl="0" indent="0" algn="l" rtl="0">
              <a:spcBef>
                <a:spcPts val="0"/>
              </a:spcBef>
              <a:spcAft>
                <a:spcPts val="0"/>
              </a:spcAft>
              <a:buClr>
                <a:schemeClr val="dk1"/>
              </a:buClr>
              <a:buSzPts val="1200"/>
              <a:buFont typeface="Arial"/>
              <a:buNone/>
            </a:pPr>
            <a:r>
              <a:rPr lang="zh-CN" sz="1700"/>
              <a:t>And actually, as we’ll see, document weighting ends up being the crucial determinant of performance because models without this fail on all MSMarco, DL 2019, and DL 2020.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It’s worth noting that even with a binary encoder, results are only about 10% lower than with BM25. This isn’t a great approach, but only using expansion/weighting on the query side does get you somewhere. The model isn’t totally failing with a binary doc encoder, though you’d be a little better off just using BM25.</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solidFill>
                  <a:schemeClr val="dk1"/>
                </a:solidFill>
              </a:rPr>
              <a:t>Curious, let’s look Now at expansion. </a:t>
            </a:r>
            <a:endParaRPr sz="1700"/>
          </a:p>
        </p:txBody>
      </p:sp>
      <p:sp>
        <p:nvSpPr>
          <p:cNvPr id="2756" name="Google Shape;2756;g3d3899e18e2_8_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p:cNvGrpSpPr/>
        <p:nvPr/>
      </p:nvGrpSpPr>
      <p:grpSpPr>
        <a:xfrm>
          <a:off x="0" y="0"/>
          <a:ext cx="0" cy="0"/>
          <a:chOff x="0" y="0"/>
          <a:chExt cx="0" cy="0"/>
        </a:xfrm>
      </p:grpSpPr>
      <p:sp>
        <p:nvSpPr>
          <p:cNvPr id="2778" name="Google Shape;2778;g3d3899e18e2_8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9" name="Google Shape;2779;g3d3899e18e2_8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Here, we are weighting query terms, but not expanding them. On the document side, we are comparing how expansion and weighting improves against just weighting.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We can see here that performance improves across the board, Indicating the importance of document expansion.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And guys, this is probably the biggest takeaway for the rest of this subsection. The second most important slide of the presentation, if you will. </a:t>
            </a:r>
            <a:endParaRPr sz="1700"/>
          </a:p>
        </p:txBody>
      </p:sp>
      <p:sp>
        <p:nvSpPr>
          <p:cNvPr id="2780" name="Google Shape;2780;g3d3899e18e2_8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g3d3899e18e2_8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3" name="Google Shape;2803;g3d3899e18e2_8_2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However, the performance only increases a small amount when queries are also weighted and expanded.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Now, what happens when our query is already expanded and weighted, and we want to see what happens when we do document expansion?</a:t>
            </a:r>
            <a:endParaRPr sz="1700"/>
          </a:p>
          <a:p>
            <a:pPr marL="0" lvl="0" indent="0" algn="l" rtl="0">
              <a:spcBef>
                <a:spcPts val="0"/>
              </a:spcBef>
              <a:spcAft>
                <a:spcPts val="0"/>
              </a:spcAft>
              <a:buClr>
                <a:schemeClr val="dk1"/>
              </a:buClr>
              <a:buSzPts val="1200"/>
              <a:buFont typeface="Arial"/>
              <a:buNone/>
            </a:pPr>
            <a:r>
              <a:rPr lang="zh-CN" sz="1700"/>
              <a:t>Against, a weighted document baseline, we don’t see much improvement.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The point here being that adding D expansion doesn't help much when Q is already expanded. There's a slight increase, but you get most of the performance improvement from expansion as long as Q or D has it. It’s not essential to have expansion on both the query and the document side. </a:t>
            </a:r>
            <a:endParaRPr sz="1700"/>
          </a:p>
        </p:txBody>
      </p:sp>
      <p:sp>
        <p:nvSpPr>
          <p:cNvPr id="2804" name="Google Shape;2804;g3d3899e18e2_8_2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3d3899e18e2_8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7" name="Google Shape;2827;g3d3899e18e2_8_3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Ok, let’s look at what happens when we mess with the query configuration in different ways.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We already know about the cancellation effect of weighting and expansion on both sides. Let’s see what happens when we only weight queries against a weighted and expanded document.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We again see minimal improvements compared to the baseline.</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But another way of looking at it is, that on these in-domain datasets, performance is very high with a binary query encoder as long as you have document expansion!</a:t>
            </a:r>
            <a:endParaRPr sz="1700"/>
          </a:p>
        </p:txBody>
      </p:sp>
      <p:sp>
        <p:nvSpPr>
          <p:cNvPr id="2828" name="Google Shape;2828;g3d3899e18e2_8_3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g3d3899e18e2_8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1" name="Google Shape;2851;g3d3899e18e2_8_3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And finally, looking at the query side again, but specifically weighting AND expansion,we see the cancellation effect at work. The navy bit going below zero over DL 2020 - that difference is the performance decrease when weighting and expansion are added, it was just hard to illustrate.</a:t>
            </a:r>
            <a:endParaRPr sz="1700"/>
          </a:p>
          <a:p>
            <a:pPr marL="0" lvl="0" indent="0" algn="l" rtl="0">
              <a:lnSpc>
                <a:spcPct val="115000"/>
              </a:lnSpc>
              <a:spcBef>
                <a:spcPts val="1200"/>
              </a:spcBef>
              <a:spcAft>
                <a:spcPts val="0"/>
              </a:spcAft>
              <a:buClr>
                <a:schemeClr val="dk1"/>
              </a:buClr>
              <a:buSzPts val="1100"/>
              <a:buFont typeface="Arial"/>
              <a:buNone/>
            </a:pPr>
            <a:r>
              <a:rPr lang="zh-CN" sz="1700"/>
              <a:t>If you're already doing document expansion, adding query expansion barely improves the ranking results but makes the system much slower – latency jumped significantly, by almost 300% on MSMarco and 82% on TripClick.</a:t>
            </a:r>
            <a:endParaRPr sz="1700"/>
          </a:p>
          <a:p>
            <a:pPr marL="0" lvl="0" indent="0" algn="l" rtl="0">
              <a:lnSpc>
                <a:spcPct val="115000"/>
              </a:lnSpc>
              <a:spcBef>
                <a:spcPts val="1200"/>
              </a:spcBef>
              <a:spcAft>
                <a:spcPts val="0"/>
              </a:spcAft>
              <a:buClr>
                <a:schemeClr val="dk1"/>
              </a:buClr>
              <a:buSzPts val="1100"/>
              <a:buFont typeface="Arial"/>
              <a:buNone/>
            </a:pPr>
            <a:r>
              <a:rPr lang="zh-CN" sz="1700"/>
              <a:t>This cancellation effect suggests that you might not need to implement both expansion methods.</a:t>
            </a:r>
            <a:endParaRPr sz="1700"/>
          </a:p>
          <a:p>
            <a:pPr marL="0" lvl="0" indent="0" algn="l" rtl="0">
              <a:lnSpc>
                <a:spcPct val="115000"/>
              </a:lnSpc>
              <a:spcBef>
                <a:spcPts val="1200"/>
              </a:spcBef>
              <a:spcAft>
                <a:spcPts val="0"/>
              </a:spcAft>
              <a:buClr>
                <a:schemeClr val="dk1"/>
              </a:buClr>
              <a:buSzPts val="1100"/>
              <a:buFont typeface="Arial"/>
              <a:buNone/>
            </a:pPr>
            <a:endParaRPr sz="1700"/>
          </a:p>
          <a:p>
            <a:pPr marL="0" lvl="0" indent="0" algn="l" rtl="0">
              <a:spcBef>
                <a:spcPts val="1200"/>
              </a:spcBef>
              <a:spcAft>
                <a:spcPts val="0"/>
              </a:spcAft>
              <a:buClr>
                <a:schemeClr val="dk1"/>
              </a:buClr>
              <a:buSzPts val="1200"/>
              <a:buFont typeface="Arial"/>
              <a:buNone/>
            </a:pPr>
            <a:endParaRPr/>
          </a:p>
        </p:txBody>
      </p:sp>
      <p:sp>
        <p:nvSpPr>
          <p:cNvPr id="2852" name="Google Shape;2852;g3d3899e18e2_8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a46cee0965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a46cee096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3"/>
        <p:cNvGrpSpPr/>
        <p:nvPr/>
      </p:nvGrpSpPr>
      <p:grpSpPr>
        <a:xfrm>
          <a:off x="0" y="0"/>
          <a:ext cx="0" cy="0"/>
          <a:chOff x="0" y="0"/>
          <a:chExt cx="0" cy="0"/>
        </a:xfrm>
      </p:grpSpPr>
      <p:sp>
        <p:nvSpPr>
          <p:cNvPr id="2874" name="Google Shape;2874;g3d3899e18e2_8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5" name="Google Shape;2875;g3d3899e18e2_8_3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Finally, in line with the LSR Framework, we look at how changing the choice of sparse regularizer affects our</a:t>
            </a:r>
            <a:endParaRPr sz="1700"/>
          </a:p>
          <a:p>
            <a:pPr marL="0" lvl="0" indent="0" algn="l" rtl="0">
              <a:spcBef>
                <a:spcPts val="0"/>
              </a:spcBef>
              <a:spcAft>
                <a:spcPts val="0"/>
              </a:spcAft>
              <a:buClr>
                <a:schemeClr val="dk1"/>
              </a:buClr>
              <a:buSzPts val="1200"/>
              <a:buFont typeface="Arial"/>
              <a:buNone/>
            </a:pPr>
            <a:r>
              <a:rPr lang="zh-CN" sz="1700"/>
              <a:t>results.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We see that moving to a top-k pruning strategy at inference time has no impact on performance, save a very minor improvement for DL 2019.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Before we move on to other work, I’d like to summarize a few key findings. </a:t>
            </a:r>
            <a:endParaRPr sz="1700"/>
          </a:p>
          <a:p>
            <a:pPr marL="0" lvl="0" indent="0" algn="l" rtl="0">
              <a:spcBef>
                <a:spcPts val="0"/>
              </a:spcBef>
              <a:spcAft>
                <a:spcPts val="0"/>
              </a:spcAft>
              <a:buClr>
                <a:schemeClr val="dk1"/>
              </a:buClr>
              <a:buSzPts val="1200"/>
              <a:buFont typeface="Arial"/>
              <a:buNone/>
            </a:pPr>
            <a:endParaRPr/>
          </a:p>
        </p:txBody>
      </p:sp>
      <p:sp>
        <p:nvSpPr>
          <p:cNvPr id="2876" name="Google Shape;2876;g3d3899e18e2_8_3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0"/>
        <p:cNvGrpSpPr/>
        <p:nvPr/>
      </p:nvGrpSpPr>
      <p:grpSpPr>
        <a:xfrm>
          <a:off x="0" y="0"/>
          <a:ext cx="0" cy="0"/>
          <a:chOff x="0" y="0"/>
          <a:chExt cx="0" cy="0"/>
        </a:xfrm>
      </p:grpSpPr>
      <p:sp>
        <p:nvSpPr>
          <p:cNvPr id="2901" name="Google Shape;2901;g3d3899e18e2_8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2" name="Google Shape;2902;g3d3899e18e2_8_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700"/>
              <a:t>Just to reiterate our key takeaways.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With regards to weighting:</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Document term weighting is the most important. </a:t>
            </a:r>
            <a:endParaRPr sz="1700"/>
          </a:p>
          <a:p>
            <a:pPr marL="0" lvl="0" indent="0" algn="l" rtl="0">
              <a:spcBef>
                <a:spcPts val="0"/>
              </a:spcBef>
              <a:spcAft>
                <a:spcPts val="0"/>
              </a:spcAft>
              <a:buNone/>
            </a:pPr>
            <a:r>
              <a:rPr lang="zh-CN" sz="1700"/>
              <a:t>Query weighting has a positive impact, but small.</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With regards to expansion:</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Document expansion and query expansion have a cancellation effect. </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You do need expansion - really on the document side - to have a solid performance increase. </a:t>
            </a:r>
            <a:endParaRPr sz="1700"/>
          </a:p>
        </p:txBody>
      </p:sp>
      <p:sp>
        <p:nvSpPr>
          <p:cNvPr id="2903" name="Google Shape;2903;g3d3899e18e2_8_3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9"/>
        <p:cNvGrpSpPr/>
        <p:nvPr/>
      </p:nvGrpSpPr>
      <p:grpSpPr>
        <a:xfrm>
          <a:off x="0" y="0"/>
          <a:ext cx="0" cy="0"/>
          <a:chOff x="0" y="0"/>
          <a:chExt cx="0" cy="0"/>
        </a:xfrm>
      </p:grpSpPr>
      <p:sp>
        <p:nvSpPr>
          <p:cNvPr id="2910" name="Google Shape;2910;g3d3899e18e2_8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1" name="Google Shape;2911;g3d3899e18e2_8_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Alright, so beyond the core LSR techniques we've discussed, there's a lot of really interesting work extending these ideas in different directions.</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In terms of supervision, getting rid of the need for human labels is a big one. Ma and colleagues showed in 2023 how we can actually enhance sparse retrieval using unsupervised learning – which could save a lot of annotation effort.</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Another cool direction leverages the power of Large Language Models. With PromptReps, Zhuang et al. demonstrated you can actually just </a:t>
            </a:r>
            <a:r>
              <a:rPr lang="zh-CN" sz="1700" i="1">
                <a:solidFill>
                  <a:schemeClr val="dk1"/>
                </a:solidFill>
              </a:rPr>
              <a:t>prompt</a:t>
            </a:r>
            <a:r>
              <a:rPr lang="zh-CN" sz="1700">
                <a:solidFill>
                  <a:schemeClr val="dk1"/>
                </a:solidFill>
              </a:rPr>
              <a:t> an LLM to generate sparse representations directly, zero-shot, without needing specific retrieval training for the LLM itself. [This is cool, but you all should know that these zero-shot sparse representations don’t perform nearly as well as supervised models like Mistral-SPLADE and SPLADEv3.</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Thinking practically, we often need LSR to work on long documents. Nguyen and the team at SIGIR '23 tackled this, developing ways to aggregate passage representations effectively across longer texts.</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Then there's the vocabulary itself – the terms the LSR model uses. Some  are exploring completely </a:t>
            </a:r>
            <a:r>
              <a:rPr lang="zh-CN" sz="1700" i="1">
                <a:solidFill>
                  <a:schemeClr val="dk1"/>
                </a:solidFill>
              </a:rPr>
              <a:t>replacing</a:t>
            </a:r>
            <a:r>
              <a:rPr lang="zh-CN" sz="1700">
                <a:solidFill>
                  <a:schemeClr val="dk1"/>
                </a:solidFill>
              </a:rPr>
              <a:t> the standard vocabulary, either using custom ones like Dudek et al. or corpus-specific ones like Yu et al. showed more recently.</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And building on that, instead of just replacing, Nguyen and others are looking at </a:t>
            </a:r>
            <a:r>
              <a:rPr lang="zh-CN" sz="1700" i="1">
                <a:solidFill>
                  <a:schemeClr val="dk1"/>
                </a:solidFill>
              </a:rPr>
              <a:t>augmenting</a:t>
            </a:r>
            <a:r>
              <a:rPr lang="zh-CN" sz="1700">
                <a:solidFill>
                  <a:schemeClr val="dk1"/>
                </a:solidFill>
              </a:rPr>
              <a:t> the vocabulary. Their DyVo system dynamically pulls in important entities, like names or places, to enrich the representation. This is done using an MLM head so you can get specific domain vocab. </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So, as you can see, it's a really active area with lots of different approaches being explored to boost performance and applicability.</a:t>
            </a:r>
            <a:endParaRPr sz="1700">
              <a:solidFill>
                <a:schemeClr val="dk1"/>
              </a:solidFill>
            </a:endParaRPr>
          </a:p>
          <a:p>
            <a:pPr marL="0" lvl="0" indent="0" algn="l" rtl="0">
              <a:spcBef>
                <a:spcPts val="120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p:txBody>
      </p:sp>
      <p:sp>
        <p:nvSpPr>
          <p:cNvPr id="2912" name="Google Shape;2912;g3d3899e18e2_8_3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3d3899e18e2_8_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0" name="Google Shape;2920;g3d3899e18e2_8_4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So sum up. We just looked at approaches to Text LSR. </a:t>
            </a:r>
            <a:endParaRPr sz="1700"/>
          </a:p>
          <a:p>
            <a:pPr marL="0" lvl="0" indent="0" algn="l" rtl="0">
              <a:spcBef>
                <a:spcPts val="0"/>
              </a:spcBef>
              <a:spcAft>
                <a:spcPts val="0"/>
              </a:spcAft>
              <a:buClr>
                <a:schemeClr val="dk1"/>
              </a:buClr>
              <a:buSzPts val="1200"/>
              <a:buFont typeface="Arial"/>
              <a:buNone/>
            </a:pPr>
            <a:endParaRPr sz="1700"/>
          </a:p>
          <a:p>
            <a:pPr marL="457200" lvl="0" indent="-336550" algn="l" rtl="0">
              <a:spcBef>
                <a:spcPts val="0"/>
              </a:spcBef>
              <a:spcAft>
                <a:spcPts val="0"/>
              </a:spcAft>
              <a:buSzPts val="1700"/>
              <a:buAutoNum type="arabicParenBoth"/>
            </a:pPr>
            <a:r>
              <a:rPr lang="zh-CN" sz="1700"/>
              <a:t>We reviewed our three-pronged framework for LSR, and how it applies to designing LSR systems for text. </a:t>
            </a:r>
            <a:endParaRPr sz="1700"/>
          </a:p>
          <a:p>
            <a:pPr marL="457200" lvl="0" indent="-336550" algn="l" rtl="0">
              <a:spcBef>
                <a:spcPts val="0"/>
              </a:spcBef>
              <a:spcAft>
                <a:spcPts val="0"/>
              </a:spcAft>
              <a:buSzPts val="1700"/>
              <a:buAutoNum type="arabicParenBoth"/>
            </a:pPr>
            <a:r>
              <a:rPr lang="zh-CN" sz="1700"/>
              <a:t>A pioneering pre-transformer model (SNRM)</a:t>
            </a:r>
            <a:endParaRPr sz="1700"/>
          </a:p>
          <a:p>
            <a:pPr marL="457200" lvl="0" indent="-336550" algn="l" rtl="0">
              <a:spcBef>
                <a:spcPts val="0"/>
              </a:spcBef>
              <a:spcAft>
                <a:spcPts val="0"/>
              </a:spcAft>
              <a:buSzPts val="1700"/>
              <a:buAutoNum type="arabicParenBoth"/>
            </a:pPr>
            <a:r>
              <a:rPr lang="zh-CN" sz="1700"/>
              <a:t>A pioneering transformer based model (Deep CT)</a:t>
            </a:r>
            <a:endParaRPr sz="1700"/>
          </a:p>
          <a:p>
            <a:pPr marL="457200" lvl="0" indent="-336550" algn="l" rtl="0">
              <a:spcBef>
                <a:spcPts val="0"/>
              </a:spcBef>
              <a:spcAft>
                <a:spcPts val="0"/>
              </a:spcAft>
              <a:buSzPts val="1700"/>
              <a:buAutoNum type="arabicParenBoth"/>
            </a:pPr>
            <a:r>
              <a:rPr lang="zh-CN" sz="1700"/>
              <a:t>A general overview of transformer-based models, and their differences grouped along characteristics of expansion vs. weighting on the document vs. query side. </a:t>
            </a:r>
            <a:endParaRPr sz="1700"/>
          </a:p>
          <a:p>
            <a:pPr marL="457200" lvl="0" indent="-336550" algn="l" rtl="0">
              <a:spcBef>
                <a:spcPts val="0"/>
              </a:spcBef>
              <a:spcAft>
                <a:spcPts val="0"/>
              </a:spcAft>
              <a:buSzPts val="1700"/>
              <a:buAutoNum type="arabicParenBoth"/>
            </a:pPr>
            <a:r>
              <a:rPr lang="zh-CN" sz="1700"/>
              <a:t>We also looked at how these transformer based models differ within their architectures and how we can conceptualize these differences in terms of our LSR framework.</a:t>
            </a:r>
            <a:endParaRPr sz="1700"/>
          </a:p>
          <a:p>
            <a:pPr marL="457200" lvl="0" indent="-336550" algn="l" rtl="0">
              <a:spcBef>
                <a:spcPts val="0"/>
              </a:spcBef>
              <a:spcAft>
                <a:spcPts val="0"/>
              </a:spcAft>
              <a:buSzPts val="1700"/>
              <a:buAutoNum type="arabicParenBoth"/>
            </a:pPr>
            <a:r>
              <a:rPr lang="zh-CN" sz="1700"/>
              <a:t>We looked at the effects of these differences on performance, across several controlled experiments, and concluded that document weighting is the most important. </a:t>
            </a:r>
            <a:endParaRPr sz="1700"/>
          </a:p>
          <a:p>
            <a:pPr marL="457200" lvl="0" indent="-336550" algn="l" rtl="0">
              <a:spcBef>
                <a:spcPts val="0"/>
              </a:spcBef>
              <a:spcAft>
                <a:spcPts val="0"/>
              </a:spcAft>
              <a:buSzPts val="1700"/>
              <a:buAutoNum type="arabicParenBoth"/>
            </a:pPr>
            <a:r>
              <a:rPr lang="zh-CN" sz="1700"/>
              <a:t>Finally, we briefly discussed future directions for LSR work.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I’ll now cede the floor to questions and later, Multilingual LSR - thank you!</a:t>
            </a:r>
            <a:br>
              <a:rPr lang="zh-CN" sz="1700"/>
            </a:br>
            <a:endParaRPr sz="1700"/>
          </a:p>
        </p:txBody>
      </p:sp>
      <p:sp>
        <p:nvSpPr>
          <p:cNvPr id="2921" name="Google Shape;2921;g3d3899e18e2_8_4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3d3899e18e2_1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0" name="Google Shape;2930;g3d3899e18e2_1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4"/>
        <p:cNvGrpSpPr/>
        <p:nvPr/>
      </p:nvGrpSpPr>
      <p:grpSpPr>
        <a:xfrm>
          <a:off x="0" y="0"/>
          <a:ext cx="0" cy="0"/>
          <a:chOff x="0" y="0"/>
          <a:chExt cx="0" cy="0"/>
        </a:xfrm>
      </p:grpSpPr>
      <p:sp>
        <p:nvSpPr>
          <p:cNvPr id="2935" name="Google Shape;2935;g3d3899e18e2_1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6" name="Google Shape;2936;g3d3899e18e2_1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0"/>
        <p:cNvGrpSpPr/>
        <p:nvPr/>
      </p:nvGrpSpPr>
      <p:grpSpPr>
        <a:xfrm>
          <a:off x="0" y="0"/>
          <a:ext cx="0" cy="0"/>
          <a:chOff x="0" y="0"/>
          <a:chExt cx="0" cy="0"/>
        </a:xfrm>
      </p:grpSpPr>
      <p:sp>
        <p:nvSpPr>
          <p:cNvPr id="2941" name="Google Shape;2941;g3d3899e18e2_1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2" name="Google Shape;2942;g3d3899e18e2_1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7"/>
        <p:cNvGrpSpPr/>
        <p:nvPr/>
      </p:nvGrpSpPr>
      <p:grpSpPr>
        <a:xfrm>
          <a:off x="0" y="0"/>
          <a:ext cx="0" cy="0"/>
          <a:chOff x="0" y="0"/>
          <a:chExt cx="0" cy="0"/>
        </a:xfrm>
      </p:grpSpPr>
      <p:sp>
        <p:nvSpPr>
          <p:cNvPr id="2948" name="Google Shape;2948;g3d3899e18e2_1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9" name="Google Shape;2949;g3d3899e18e2_1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950" name="Google Shape;2950;g3d3899e18e2_1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6"/>
        <p:cNvGrpSpPr/>
        <p:nvPr/>
      </p:nvGrpSpPr>
      <p:grpSpPr>
        <a:xfrm>
          <a:off x="0" y="0"/>
          <a:ext cx="0" cy="0"/>
          <a:chOff x="0" y="0"/>
          <a:chExt cx="0" cy="0"/>
        </a:xfrm>
      </p:grpSpPr>
      <p:sp>
        <p:nvSpPr>
          <p:cNvPr id="2957" name="Google Shape;2957;g3d3899e18e2_1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8" name="Google Shape;2958;g3d3899e18e2_1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959" name="Google Shape;2959;g3d3899e18e2_1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0"/>
        <p:cNvGrpSpPr/>
        <p:nvPr/>
      </p:nvGrpSpPr>
      <p:grpSpPr>
        <a:xfrm>
          <a:off x="0" y="0"/>
          <a:ext cx="0" cy="0"/>
          <a:chOff x="0" y="0"/>
          <a:chExt cx="0" cy="0"/>
        </a:xfrm>
      </p:grpSpPr>
      <p:sp>
        <p:nvSpPr>
          <p:cNvPr id="2981" name="Google Shape;2981;g3d3899e18e2_1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2" name="Google Shape;2982;g3d3899e18e2_10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983" name="Google Shape;2983;g3d3899e18e2_10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a46cee096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a46cee09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7"/>
        <p:cNvGrpSpPr/>
        <p:nvPr/>
      </p:nvGrpSpPr>
      <p:grpSpPr>
        <a:xfrm>
          <a:off x="0" y="0"/>
          <a:ext cx="0" cy="0"/>
          <a:chOff x="0" y="0"/>
          <a:chExt cx="0" cy="0"/>
        </a:xfrm>
      </p:grpSpPr>
      <p:sp>
        <p:nvSpPr>
          <p:cNvPr id="3008" name="Google Shape;3008;g3d3899e18e2_1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9" name="Google Shape;3009;g3d3899e18e2_1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010" name="Google Shape;3010;g3d3899e18e2_1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5"/>
        <p:cNvGrpSpPr/>
        <p:nvPr/>
      </p:nvGrpSpPr>
      <p:grpSpPr>
        <a:xfrm>
          <a:off x="0" y="0"/>
          <a:ext cx="0" cy="0"/>
          <a:chOff x="0" y="0"/>
          <a:chExt cx="0" cy="0"/>
        </a:xfrm>
      </p:grpSpPr>
      <p:sp>
        <p:nvSpPr>
          <p:cNvPr id="3036" name="Google Shape;3036;g3d3899e18e2_1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7" name="Google Shape;3037;g3d3899e18e2_1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038" name="Google Shape;3038;g3d3899e18e2_10_1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g3d3899e18e2_1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4" name="Google Shape;3064;g3d3899e18e2_1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065" name="Google Shape;3065;g3d3899e18e2_10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9"/>
        <p:cNvGrpSpPr/>
        <p:nvPr/>
      </p:nvGrpSpPr>
      <p:grpSpPr>
        <a:xfrm>
          <a:off x="0" y="0"/>
          <a:ext cx="0" cy="0"/>
          <a:chOff x="0" y="0"/>
          <a:chExt cx="0" cy="0"/>
        </a:xfrm>
      </p:grpSpPr>
      <p:sp>
        <p:nvSpPr>
          <p:cNvPr id="3090" name="Google Shape;3090;g3d3899e18e2_10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1" name="Google Shape;3091;g3d3899e18e2_10_2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092" name="Google Shape;3092;g3d3899e18e2_10_2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2"/>
        <p:cNvGrpSpPr/>
        <p:nvPr/>
      </p:nvGrpSpPr>
      <p:grpSpPr>
        <a:xfrm>
          <a:off x="0" y="0"/>
          <a:ext cx="0" cy="0"/>
          <a:chOff x="0" y="0"/>
          <a:chExt cx="0" cy="0"/>
        </a:xfrm>
      </p:grpSpPr>
      <p:sp>
        <p:nvSpPr>
          <p:cNvPr id="3123" name="Google Shape;3123;g3d3899e18e2_10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4" name="Google Shape;3124;g3d3899e18e2_10_2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125" name="Google Shape;3125;g3d3899e18e2_10_2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3d3899e18e2_1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0" name="Google Shape;3160;g3d3899e18e2_10_2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161" name="Google Shape;3161;g3d3899e18e2_10_2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7"/>
        <p:cNvGrpSpPr/>
        <p:nvPr/>
      </p:nvGrpSpPr>
      <p:grpSpPr>
        <a:xfrm>
          <a:off x="0" y="0"/>
          <a:ext cx="0" cy="0"/>
          <a:chOff x="0" y="0"/>
          <a:chExt cx="0" cy="0"/>
        </a:xfrm>
      </p:grpSpPr>
      <p:sp>
        <p:nvSpPr>
          <p:cNvPr id="3188" name="Google Shape;3188;g3d3899e18e2_1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9" name="Google Shape;3189;g3d3899e18e2_1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190" name="Google Shape;3190;g3d3899e18e2_1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3d3899e18e2_10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3d3899e18e2_1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g3d3899e18e2_1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3" name="Google Shape;3243;g3d3899e18e2_1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3d3899e18e2_1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4" name="Google Shape;3294;g3d3899e18e2_1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a46cee0965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a46cee0965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4"/>
        <p:cNvGrpSpPr/>
        <p:nvPr/>
      </p:nvGrpSpPr>
      <p:grpSpPr>
        <a:xfrm>
          <a:off x="0" y="0"/>
          <a:ext cx="0" cy="0"/>
          <a:chOff x="0" y="0"/>
          <a:chExt cx="0" cy="0"/>
        </a:xfrm>
      </p:grpSpPr>
      <p:sp>
        <p:nvSpPr>
          <p:cNvPr id="3345" name="Google Shape;3345;g3d3899e18e2_1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6" name="Google Shape;3346;g3d3899e18e2_10_4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347" name="Google Shape;3347;g3d3899e18e2_10_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3"/>
        <p:cNvGrpSpPr/>
        <p:nvPr/>
      </p:nvGrpSpPr>
      <p:grpSpPr>
        <a:xfrm>
          <a:off x="0" y="0"/>
          <a:ext cx="0" cy="0"/>
          <a:chOff x="0" y="0"/>
          <a:chExt cx="0" cy="0"/>
        </a:xfrm>
      </p:grpSpPr>
      <p:sp>
        <p:nvSpPr>
          <p:cNvPr id="3354" name="Google Shape;3354;g3d3899e18e2_10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5" name="Google Shape;3355;g3d3899e18e2_10_4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356" name="Google Shape;3356;g3d3899e18e2_10_4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3d3899e18e2_10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5" name="Google Shape;3365;g3d3899e18e2_10_4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366" name="Google Shape;3366;g3d3899e18e2_10_4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2"/>
        <p:cNvGrpSpPr/>
        <p:nvPr/>
      </p:nvGrpSpPr>
      <p:grpSpPr>
        <a:xfrm>
          <a:off x="0" y="0"/>
          <a:ext cx="0" cy="0"/>
          <a:chOff x="0" y="0"/>
          <a:chExt cx="0" cy="0"/>
        </a:xfrm>
      </p:grpSpPr>
      <p:sp>
        <p:nvSpPr>
          <p:cNvPr id="3393" name="Google Shape;3393;g3d3899e18e2_10_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4" name="Google Shape;3394;g3d3899e18e2_10_4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395" name="Google Shape;3395;g3d3899e18e2_10_4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2"/>
        <p:cNvGrpSpPr/>
        <p:nvPr/>
      </p:nvGrpSpPr>
      <p:grpSpPr>
        <a:xfrm>
          <a:off x="0" y="0"/>
          <a:ext cx="0" cy="0"/>
          <a:chOff x="0" y="0"/>
          <a:chExt cx="0" cy="0"/>
        </a:xfrm>
      </p:grpSpPr>
      <p:sp>
        <p:nvSpPr>
          <p:cNvPr id="3403" name="Google Shape;3403;g3d3899e18e2_10_5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4" name="Google Shape;3404;g3d3899e18e2_10_5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405" name="Google Shape;3405;g3d3899e18e2_10_5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3"/>
        <p:cNvGrpSpPr/>
        <p:nvPr/>
      </p:nvGrpSpPr>
      <p:grpSpPr>
        <a:xfrm>
          <a:off x="0" y="0"/>
          <a:ext cx="0" cy="0"/>
          <a:chOff x="0" y="0"/>
          <a:chExt cx="0" cy="0"/>
        </a:xfrm>
      </p:grpSpPr>
      <p:sp>
        <p:nvSpPr>
          <p:cNvPr id="3414" name="Google Shape;3414;g3d3899e18e2_1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5" name="Google Shape;3415;g3d3899e18e2_10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416" name="Google Shape;3416;g3d3899e18e2_10_5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3d3899e18e2_10_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9" name="Google Shape;3429;g3d3899e18e2_10_5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430" name="Google Shape;3430;g3d3899e18e2_10_5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7"/>
        <p:cNvGrpSpPr/>
        <p:nvPr/>
      </p:nvGrpSpPr>
      <p:grpSpPr>
        <a:xfrm>
          <a:off x="0" y="0"/>
          <a:ext cx="0" cy="0"/>
          <a:chOff x="0" y="0"/>
          <a:chExt cx="0" cy="0"/>
        </a:xfrm>
      </p:grpSpPr>
      <p:sp>
        <p:nvSpPr>
          <p:cNvPr id="3438" name="Google Shape;3438;g3d3899e18e2_10_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9" name="Google Shape;3439;g3d3899e18e2_10_5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440" name="Google Shape;3440;g3d3899e18e2_10_5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8"/>
        <p:cNvGrpSpPr/>
        <p:nvPr/>
      </p:nvGrpSpPr>
      <p:grpSpPr>
        <a:xfrm>
          <a:off x="0" y="0"/>
          <a:ext cx="0" cy="0"/>
          <a:chOff x="0" y="0"/>
          <a:chExt cx="0" cy="0"/>
        </a:xfrm>
      </p:grpSpPr>
      <p:sp>
        <p:nvSpPr>
          <p:cNvPr id="3449" name="Google Shape;3449;g3d3899e18e2_10_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0" name="Google Shape;3450;g3d3899e18e2_1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3d3899e18e2_10_5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3d3899e18e2_1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a46cee0965_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a46cee0965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4"/>
        <p:cNvGrpSpPr/>
        <p:nvPr/>
      </p:nvGrpSpPr>
      <p:grpSpPr>
        <a:xfrm>
          <a:off x="0" y="0"/>
          <a:ext cx="0" cy="0"/>
          <a:chOff x="0" y="0"/>
          <a:chExt cx="0" cy="0"/>
        </a:xfrm>
      </p:grpSpPr>
      <p:sp>
        <p:nvSpPr>
          <p:cNvPr id="3465" name="Google Shape;3465;g3d3899e18e2_10_5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6" name="Google Shape;3466;g3d3899e18e2_1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3"/>
        <p:cNvGrpSpPr/>
        <p:nvPr/>
      </p:nvGrpSpPr>
      <p:grpSpPr>
        <a:xfrm>
          <a:off x="0" y="0"/>
          <a:ext cx="0" cy="0"/>
          <a:chOff x="0" y="0"/>
          <a:chExt cx="0" cy="0"/>
        </a:xfrm>
      </p:grpSpPr>
      <p:sp>
        <p:nvSpPr>
          <p:cNvPr id="3474" name="Google Shape;3474;g3d3899e18e2_10_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5" name="Google Shape;3475;g3d3899e18e2_1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3d3899e18e2_10_5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3d3899e18e2_1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3d3899e18e2_10_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3d3899e18e2_1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9"/>
        <p:cNvGrpSpPr/>
        <p:nvPr/>
      </p:nvGrpSpPr>
      <p:grpSpPr>
        <a:xfrm>
          <a:off x="0" y="0"/>
          <a:ext cx="0" cy="0"/>
          <a:chOff x="0" y="0"/>
          <a:chExt cx="0" cy="0"/>
        </a:xfrm>
      </p:grpSpPr>
      <p:sp>
        <p:nvSpPr>
          <p:cNvPr id="3500" name="Google Shape;3500;g3d3899e18e2_1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1" name="Google Shape;3501;g3d3899e18e2_1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7"/>
        <p:cNvGrpSpPr/>
        <p:nvPr/>
      </p:nvGrpSpPr>
      <p:grpSpPr>
        <a:xfrm>
          <a:off x="0" y="0"/>
          <a:ext cx="0" cy="0"/>
          <a:chOff x="0" y="0"/>
          <a:chExt cx="0" cy="0"/>
        </a:xfrm>
      </p:grpSpPr>
      <p:sp>
        <p:nvSpPr>
          <p:cNvPr id="3508" name="Google Shape;3508;g3d3899e18e2_10_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9" name="Google Shape;3509;g3d3899e18e2_10_5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10" name="Google Shape;3510;g3d3899e18e2_10_5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8"/>
        <p:cNvGrpSpPr/>
        <p:nvPr/>
      </p:nvGrpSpPr>
      <p:grpSpPr>
        <a:xfrm>
          <a:off x="0" y="0"/>
          <a:ext cx="0" cy="0"/>
          <a:chOff x="0" y="0"/>
          <a:chExt cx="0" cy="0"/>
        </a:xfrm>
      </p:grpSpPr>
      <p:sp>
        <p:nvSpPr>
          <p:cNvPr id="3519" name="Google Shape;3519;g3d3899e18e2_10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0" name="Google Shape;3520;g3d3899e18e2_10_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21" name="Google Shape;3521;g3d3899e18e2_10_6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3"/>
        <p:cNvGrpSpPr/>
        <p:nvPr/>
      </p:nvGrpSpPr>
      <p:grpSpPr>
        <a:xfrm>
          <a:off x="0" y="0"/>
          <a:ext cx="0" cy="0"/>
          <a:chOff x="0" y="0"/>
          <a:chExt cx="0" cy="0"/>
        </a:xfrm>
      </p:grpSpPr>
      <p:sp>
        <p:nvSpPr>
          <p:cNvPr id="3534" name="Google Shape;3534;g3d3899e18e2_10_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5" name="Google Shape;3535;g3d3899e18e2_10_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36" name="Google Shape;3536;g3d3899e18e2_10_6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187</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3d3899e18e2_10_6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0" name="Google Shape;3570;g3d3899e18e2_10_6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71" name="Google Shape;3571;g3d3899e18e2_10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0"/>
        <p:cNvGrpSpPr/>
        <p:nvPr/>
      </p:nvGrpSpPr>
      <p:grpSpPr>
        <a:xfrm>
          <a:off x="0" y="0"/>
          <a:ext cx="0" cy="0"/>
          <a:chOff x="0" y="0"/>
          <a:chExt cx="0" cy="0"/>
        </a:xfrm>
      </p:grpSpPr>
      <p:sp>
        <p:nvSpPr>
          <p:cNvPr id="3581" name="Google Shape;3581;g3d3899e18e2_10_6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2" name="Google Shape;3582;g3d3899e18e2_10_6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83" name="Google Shape;3583;g3d3899e18e2_10_6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a46cee0965_1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a46cee0965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1"/>
        <p:cNvGrpSpPr/>
        <p:nvPr/>
      </p:nvGrpSpPr>
      <p:grpSpPr>
        <a:xfrm>
          <a:off x="0" y="0"/>
          <a:ext cx="0" cy="0"/>
          <a:chOff x="0" y="0"/>
          <a:chExt cx="0" cy="0"/>
        </a:xfrm>
      </p:grpSpPr>
      <p:sp>
        <p:nvSpPr>
          <p:cNvPr id="3592" name="Google Shape;3592;g3d3899e18e2_10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3" name="Google Shape;3593;g3d3899e18e2_10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94" name="Google Shape;3594;g3d3899e18e2_10_6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2"/>
        <p:cNvGrpSpPr/>
        <p:nvPr/>
      </p:nvGrpSpPr>
      <p:grpSpPr>
        <a:xfrm>
          <a:off x="0" y="0"/>
          <a:ext cx="0" cy="0"/>
          <a:chOff x="0" y="0"/>
          <a:chExt cx="0" cy="0"/>
        </a:xfrm>
      </p:grpSpPr>
      <p:sp>
        <p:nvSpPr>
          <p:cNvPr id="3603" name="Google Shape;3603;g3d3899e18e2_10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4" name="Google Shape;3604;g3d3899e18e2_10_6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05" name="Google Shape;3605;g3d3899e18e2_10_6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3"/>
        <p:cNvGrpSpPr/>
        <p:nvPr/>
      </p:nvGrpSpPr>
      <p:grpSpPr>
        <a:xfrm>
          <a:off x="0" y="0"/>
          <a:ext cx="0" cy="0"/>
          <a:chOff x="0" y="0"/>
          <a:chExt cx="0" cy="0"/>
        </a:xfrm>
      </p:grpSpPr>
      <p:sp>
        <p:nvSpPr>
          <p:cNvPr id="3614" name="Google Shape;3614;g3d3899e18e2_10_6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5" name="Google Shape;3615;g3d3899e18e2_10_6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16" name="Google Shape;3616;g3d3899e18e2_10_6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3d3899e18e2_10_7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6" name="Google Shape;3626;g3d3899e18e2_10_7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27" name="Google Shape;3627;g3d3899e18e2_10_7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5"/>
        <p:cNvGrpSpPr/>
        <p:nvPr/>
      </p:nvGrpSpPr>
      <p:grpSpPr>
        <a:xfrm>
          <a:off x="0" y="0"/>
          <a:ext cx="0" cy="0"/>
          <a:chOff x="0" y="0"/>
          <a:chExt cx="0" cy="0"/>
        </a:xfrm>
      </p:grpSpPr>
      <p:sp>
        <p:nvSpPr>
          <p:cNvPr id="3636" name="Google Shape;3636;g3d3899e18e2_1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7" name="Google Shape;3637;g3d3899e18e2_10_7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38" name="Google Shape;3638;g3d3899e18e2_10_7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6"/>
        <p:cNvGrpSpPr/>
        <p:nvPr/>
      </p:nvGrpSpPr>
      <p:grpSpPr>
        <a:xfrm>
          <a:off x="0" y="0"/>
          <a:ext cx="0" cy="0"/>
          <a:chOff x="0" y="0"/>
          <a:chExt cx="0" cy="0"/>
        </a:xfrm>
      </p:grpSpPr>
      <p:sp>
        <p:nvSpPr>
          <p:cNvPr id="3647" name="Google Shape;3647;g3d3899e18e2_1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8" name="Google Shape;3648;g3d3899e18e2_10_7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49" name="Google Shape;3649;g3d3899e18e2_10_7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195</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g3d3899e18e2_10_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9" name="Google Shape;3659;g3d3899e18e2_10_7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60" name="Google Shape;3660;g3d3899e18e2_10_7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196</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3d3899e18e2_10_7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9" name="Google Shape;3669;g3d3899e18e2_10_7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70" name="Google Shape;3670;g3d3899e18e2_10_7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3d3899e18e2_14_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3d3899e18e2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2"/>
        <p:cNvGrpSpPr/>
        <p:nvPr/>
      </p:nvGrpSpPr>
      <p:grpSpPr>
        <a:xfrm>
          <a:off x="0" y="0"/>
          <a:ext cx="0" cy="0"/>
          <a:chOff x="0" y="0"/>
          <a:chExt cx="0" cy="0"/>
        </a:xfrm>
      </p:grpSpPr>
      <p:sp>
        <p:nvSpPr>
          <p:cNvPr id="3683" name="Google Shape;3683;g3d3899e18e2_1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4" name="Google Shape;3684;g3d3899e18e2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1b4ab1c14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1b4ab1c1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1c5aa339c9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1c5aa339c9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8"/>
        <p:cNvGrpSpPr/>
        <p:nvPr/>
      </p:nvGrpSpPr>
      <p:grpSpPr>
        <a:xfrm>
          <a:off x="0" y="0"/>
          <a:ext cx="0" cy="0"/>
          <a:chOff x="0" y="0"/>
          <a:chExt cx="0" cy="0"/>
        </a:xfrm>
      </p:grpSpPr>
      <p:sp>
        <p:nvSpPr>
          <p:cNvPr id="3689" name="Google Shape;3689;g3d3899e18e2_14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0" name="Google Shape;3690;g3d3899e18e2_1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4"/>
        <p:cNvGrpSpPr/>
        <p:nvPr/>
      </p:nvGrpSpPr>
      <p:grpSpPr>
        <a:xfrm>
          <a:off x="0" y="0"/>
          <a:ext cx="0" cy="0"/>
          <a:chOff x="0" y="0"/>
          <a:chExt cx="0" cy="0"/>
        </a:xfrm>
      </p:grpSpPr>
      <p:sp>
        <p:nvSpPr>
          <p:cNvPr id="3695" name="Google Shape;3695;g3d3899e18e2_14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6" name="Google Shape;3696;g3d3899e18e2_1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6"/>
        <p:cNvGrpSpPr/>
        <p:nvPr/>
      </p:nvGrpSpPr>
      <p:grpSpPr>
        <a:xfrm>
          <a:off x="0" y="0"/>
          <a:ext cx="0" cy="0"/>
          <a:chOff x="0" y="0"/>
          <a:chExt cx="0" cy="0"/>
        </a:xfrm>
      </p:grpSpPr>
      <p:sp>
        <p:nvSpPr>
          <p:cNvPr id="3717" name="Google Shape;3717;g3d3899e18e2_14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8" name="Google Shape;3718;g3d3899e18e2_14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0"/>
        <p:cNvGrpSpPr/>
        <p:nvPr/>
      </p:nvGrpSpPr>
      <p:grpSpPr>
        <a:xfrm>
          <a:off x="0" y="0"/>
          <a:ext cx="0" cy="0"/>
          <a:chOff x="0" y="0"/>
          <a:chExt cx="0" cy="0"/>
        </a:xfrm>
      </p:grpSpPr>
      <p:sp>
        <p:nvSpPr>
          <p:cNvPr id="3731" name="Google Shape;3731;g3d3899e18e2_14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2" name="Google Shape;3732;g3d3899e18e2_14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3d3899e18e2_14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3d3899e18e2_14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5"/>
        <p:cNvGrpSpPr/>
        <p:nvPr/>
      </p:nvGrpSpPr>
      <p:grpSpPr>
        <a:xfrm>
          <a:off x="0" y="0"/>
          <a:ext cx="0" cy="0"/>
          <a:chOff x="0" y="0"/>
          <a:chExt cx="0" cy="0"/>
        </a:xfrm>
      </p:grpSpPr>
      <p:sp>
        <p:nvSpPr>
          <p:cNvPr id="3746" name="Google Shape;3746;g3d3899e18e2_14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7" name="Google Shape;3747;g3d3899e18e2_14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1"/>
        <p:cNvGrpSpPr/>
        <p:nvPr/>
      </p:nvGrpSpPr>
      <p:grpSpPr>
        <a:xfrm>
          <a:off x="0" y="0"/>
          <a:ext cx="0" cy="0"/>
          <a:chOff x="0" y="0"/>
          <a:chExt cx="0" cy="0"/>
        </a:xfrm>
      </p:grpSpPr>
      <p:sp>
        <p:nvSpPr>
          <p:cNvPr id="3762" name="Google Shape;3762;g3d3899e18e2_14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3" name="Google Shape;3763;g3d3899e18e2_1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2"/>
        <p:cNvGrpSpPr/>
        <p:nvPr/>
      </p:nvGrpSpPr>
      <p:grpSpPr>
        <a:xfrm>
          <a:off x="0" y="0"/>
          <a:ext cx="0" cy="0"/>
          <a:chOff x="0" y="0"/>
          <a:chExt cx="0" cy="0"/>
        </a:xfrm>
      </p:grpSpPr>
      <p:sp>
        <p:nvSpPr>
          <p:cNvPr id="3773" name="Google Shape;3773;g3d3899e18e2_14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4" name="Google Shape;3774;g3d3899e18e2_14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4"/>
        <p:cNvGrpSpPr/>
        <p:nvPr/>
      </p:nvGrpSpPr>
      <p:grpSpPr>
        <a:xfrm>
          <a:off x="0" y="0"/>
          <a:ext cx="0" cy="0"/>
          <a:chOff x="0" y="0"/>
          <a:chExt cx="0" cy="0"/>
        </a:xfrm>
      </p:grpSpPr>
      <p:sp>
        <p:nvSpPr>
          <p:cNvPr id="3785" name="Google Shape;3785;g3d3899e18e2_14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6" name="Google Shape;3786;g3d3899e18e2_14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8"/>
        <p:cNvGrpSpPr/>
        <p:nvPr/>
      </p:nvGrpSpPr>
      <p:grpSpPr>
        <a:xfrm>
          <a:off x="0" y="0"/>
          <a:ext cx="0" cy="0"/>
          <a:chOff x="0" y="0"/>
          <a:chExt cx="0" cy="0"/>
        </a:xfrm>
      </p:grpSpPr>
      <p:sp>
        <p:nvSpPr>
          <p:cNvPr id="3799" name="Google Shape;3799;g3d3899e18e2_14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0" name="Google Shape;3800;g3d3899e18e2_14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1cdab80a2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1cdab80a2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6"/>
        <p:cNvGrpSpPr/>
        <p:nvPr/>
      </p:nvGrpSpPr>
      <p:grpSpPr>
        <a:xfrm>
          <a:off x="0" y="0"/>
          <a:ext cx="0" cy="0"/>
          <a:chOff x="0" y="0"/>
          <a:chExt cx="0" cy="0"/>
        </a:xfrm>
      </p:grpSpPr>
      <p:sp>
        <p:nvSpPr>
          <p:cNvPr id="3807" name="Google Shape;3807;g3d3899e18e2_14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8" name="Google Shape;3808;g3d3899e18e2_1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5"/>
        <p:cNvGrpSpPr/>
        <p:nvPr/>
      </p:nvGrpSpPr>
      <p:grpSpPr>
        <a:xfrm>
          <a:off x="0" y="0"/>
          <a:ext cx="0" cy="0"/>
          <a:chOff x="0" y="0"/>
          <a:chExt cx="0" cy="0"/>
        </a:xfrm>
      </p:grpSpPr>
      <p:sp>
        <p:nvSpPr>
          <p:cNvPr id="3816" name="Google Shape;3816;g3d3899e18e2_14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7" name="Google Shape;3817;g3d3899e18e2_14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8"/>
        <p:cNvGrpSpPr/>
        <p:nvPr/>
      </p:nvGrpSpPr>
      <p:grpSpPr>
        <a:xfrm>
          <a:off x="0" y="0"/>
          <a:ext cx="0" cy="0"/>
          <a:chOff x="0" y="0"/>
          <a:chExt cx="0" cy="0"/>
        </a:xfrm>
      </p:grpSpPr>
      <p:sp>
        <p:nvSpPr>
          <p:cNvPr id="3829" name="Google Shape;3829;g3d3899e18e2_14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0" name="Google Shape;3830;g3d3899e18e2_14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2"/>
        <p:cNvGrpSpPr/>
        <p:nvPr/>
      </p:nvGrpSpPr>
      <p:grpSpPr>
        <a:xfrm>
          <a:off x="0" y="0"/>
          <a:ext cx="0" cy="0"/>
          <a:chOff x="0" y="0"/>
          <a:chExt cx="0" cy="0"/>
        </a:xfrm>
      </p:grpSpPr>
      <p:sp>
        <p:nvSpPr>
          <p:cNvPr id="3843" name="Google Shape;3843;g3d3899e18e2_14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4" name="Google Shape;3844;g3d3899e18e2_14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0"/>
        <p:cNvGrpSpPr/>
        <p:nvPr/>
      </p:nvGrpSpPr>
      <p:grpSpPr>
        <a:xfrm>
          <a:off x="0" y="0"/>
          <a:ext cx="0" cy="0"/>
          <a:chOff x="0" y="0"/>
          <a:chExt cx="0" cy="0"/>
        </a:xfrm>
      </p:grpSpPr>
      <p:sp>
        <p:nvSpPr>
          <p:cNvPr id="3851" name="Google Shape;3851;g3d3899e18e2_14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2" name="Google Shape;3852;g3d3899e18e2_14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7"/>
        <p:cNvGrpSpPr/>
        <p:nvPr/>
      </p:nvGrpSpPr>
      <p:grpSpPr>
        <a:xfrm>
          <a:off x="0" y="0"/>
          <a:ext cx="0" cy="0"/>
          <a:chOff x="0" y="0"/>
          <a:chExt cx="0" cy="0"/>
        </a:xfrm>
      </p:grpSpPr>
      <p:sp>
        <p:nvSpPr>
          <p:cNvPr id="3858" name="Google Shape;3858;g3d3899e18e2_14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9" name="Google Shape;3859;g3d3899e18e2_14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3d3899e18e2_14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3d3899e18e2_14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6"/>
        <p:cNvGrpSpPr/>
        <p:nvPr/>
      </p:nvGrpSpPr>
      <p:grpSpPr>
        <a:xfrm>
          <a:off x="0" y="0"/>
          <a:ext cx="0" cy="0"/>
          <a:chOff x="0" y="0"/>
          <a:chExt cx="0" cy="0"/>
        </a:xfrm>
      </p:grpSpPr>
      <p:sp>
        <p:nvSpPr>
          <p:cNvPr id="3877" name="Google Shape;3877;g3d3899e18e2_14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8" name="Google Shape;3878;g3d3899e18e2_14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7"/>
        <p:cNvGrpSpPr/>
        <p:nvPr/>
      </p:nvGrpSpPr>
      <p:grpSpPr>
        <a:xfrm>
          <a:off x="0" y="0"/>
          <a:ext cx="0" cy="0"/>
          <a:chOff x="0" y="0"/>
          <a:chExt cx="0" cy="0"/>
        </a:xfrm>
      </p:grpSpPr>
      <p:sp>
        <p:nvSpPr>
          <p:cNvPr id="3888" name="Google Shape;3888;g3d3899e18e2_14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9" name="Google Shape;3889;g3d3899e18e2_14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2"/>
        <p:cNvGrpSpPr/>
        <p:nvPr/>
      </p:nvGrpSpPr>
      <p:grpSpPr>
        <a:xfrm>
          <a:off x="0" y="0"/>
          <a:ext cx="0" cy="0"/>
          <a:chOff x="0" y="0"/>
          <a:chExt cx="0" cy="0"/>
        </a:xfrm>
      </p:grpSpPr>
      <p:sp>
        <p:nvSpPr>
          <p:cNvPr id="3903" name="Google Shape;3903;g3d3899e18e2_14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4" name="Google Shape;3904;g3d3899e18e2_14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1c5aa339c9_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1c5aa339c9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1"/>
        <p:cNvGrpSpPr/>
        <p:nvPr/>
      </p:nvGrpSpPr>
      <p:grpSpPr>
        <a:xfrm>
          <a:off x="0" y="0"/>
          <a:ext cx="0" cy="0"/>
          <a:chOff x="0" y="0"/>
          <a:chExt cx="0" cy="0"/>
        </a:xfrm>
      </p:grpSpPr>
      <p:sp>
        <p:nvSpPr>
          <p:cNvPr id="3912" name="Google Shape;3912;g3d3899e18e2_14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3" name="Google Shape;3913;g3d3899e18e2_14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1"/>
        <p:cNvGrpSpPr/>
        <p:nvPr/>
      </p:nvGrpSpPr>
      <p:grpSpPr>
        <a:xfrm>
          <a:off x="0" y="0"/>
          <a:ext cx="0" cy="0"/>
          <a:chOff x="0" y="0"/>
          <a:chExt cx="0" cy="0"/>
        </a:xfrm>
      </p:grpSpPr>
      <p:sp>
        <p:nvSpPr>
          <p:cNvPr id="3922" name="Google Shape;3922;g3d3899e18e2_14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3" name="Google Shape;3923;g3d3899e18e2_14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3d3899e18e2_14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3d3899e18e2_14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7"/>
        <p:cNvGrpSpPr/>
        <p:nvPr/>
      </p:nvGrpSpPr>
      <p:grpSpPr>
        <a:xfrm>
          <a:off x="0" y="0"/>
          <a:ext cx="0" cy="0"/>
          <a:chOff x="0" y="0"/>
          <a:chExt cx="0" cy="0"/>
        </a:xfrm>
      </p:grpSpPr>
      <p:sp>
        <p:nvSpPr>
          <p:cNvPr id="3938" name="Google Shape;3938;g3d3899e18e2_14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9" name="Google Shape;3939;g3d3899e18e2_14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6"/>
        <p:cNvGrpSpPr/>
        <p:nvPr/>
      </p:nvGrpSpPr>
      <p:grpSpPr>
        <a:xfrm>
          <a:off x="0" y="0"/>
          <a:ext cx="0" cy="0"/>
          <a:chOff x="0" y="0"/>
          <a:chExt cx="0" cy="0"/>
        </a:xfrm>
      </p:grpSpPr>
      <p:sp>
        <p:nvSpPr>
          <p:cNvPr id="3947" name="Google Shape;3947;g3d3899e18e2_14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8" name="Google Shape;3948;g3d3899e18e2_14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6"/>
        <p:cNvGrpSpPr/>
        <p:nvPr/>
      </p:nvGrpSpPr>
      <p:grpSpPr>
        <a:xfrm>
          <a:off x="0" y="0"/>
          <a:ext cx="0" cy="0"/>
          <a:chOff x="0" y="0"/>
          <a:chExt cx="0" cy="0"/>
        </a:xfrm>
      </p:grpSpPr>
      <p:sp>
        <p:nvSpPr>
          <p:cNvPr id="3957" name="Google Shape;3957;g3d3899e18e2_14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8" name="Google Shape;3958;g3d3899e18e2_14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7"/>
        <p:cNvGrpSpPr/>
        <p:nvPr/>
      </p:nvGrpSpPr>
      <p:grpSpPr>
        <a:xfrm>
          <a:off x="0" y="0"/>
          <a:ext cx="0" cy="0"/>
          <a:chOff x="0" y="0"/>
          <a:chExt cx="0" cy="0"/>
        </a:xfrm>
      </p:grpSpPr>
      <p:sp>
        <p:nvSpPr>
          <p:cNvPr id="3968" name="Google Shape;3968;g3d3899e18e2_14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9" name="Google Shape;3969;g3d3899e18e2_14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6"/>
        <p:cNvGrpSpPr/>
        <p:nvPr/>
      </p:nvGrpSpPr>
      <p:grpSpPr>
        <a:xfrm>
          <a:off x="0" y="0"/>
          <a:ext cx="0" cy="0"/>
          <a:chOff x="0" y="0"/>
          <a:chExt cx="0" cy="0"/>
        </a:xfrm>
      </p:grpSpPr>
      <p:sp>
        <p:nvSpPr>
          <p:cNvPr id="3977" name="Google Shape;3977;g3d3899e18e2_14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8" name="Google Shape;3978;g3d3899e18e2_14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4"/>
        <p:cNvGrpSpPr/>
        <p:nvPr/>
      </p:nvGrpSpPr>
      <p:grpSpPr>
        <a:xfrm>
          <a:off x="0" y="0"/>
          <a:ext cx="0" cy="0"/>
          <a:chOff x="0" y="0"/>
          <a:chExt cx="0" cy="0"/>
        </a:xfrm>
      </p:grpSpPr>
      <p:sp>
        <p:nvSpPr>
          <p:cNvPr id="3985" name="Google Shape;3985;g3d3899e18e2_14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6" name="Google Shape;3986;g3d3899e18e2_14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6"/>
        <p:cNvGrpSpPr/>
        <p:nvPr/>
      </p:nvGrpSpPr>
      <p:grpSpPr>
        <a:xfrm>
          <a:off x="0" y="0"/>
          <a:ext cx="0" cy="0"/>
          <a:chOff x="0" y="0"/>
          <a:chExt cx="0" cy="0"/>
        </a:xfrm>
      </p:grpSpPr>
      <p:sp>
        <p:nvSpPr>
          <p:cNvPr id="3997" name="Google Shape;3997;g3d3899e18e2_14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8" name="Google Shape;3998;g3d3899e18e2_14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1ce92da2e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1ce92da2e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5"/>
        <p:cNvGrpSpPr/>
        <p:nvPr/>
      </p:nvGrpSpPr>
      <p:grpSpPr>
        <a:xfrm>
          <a:off x="0" y="0"/>
          <a:ext cx="0" cy="0"/>
          <a:chOff x="0" y="0"/>
          <a:chExt cx="0" cy="0"/>
        </a:xfrm>
      </p:grpSpPr>
      <p:sp>
        <p:nvSpPr>
          <p:cNvPr id="4006" name="Google Shape;4006;g3d3899e18e2_14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7" name="Google Shape;4007;g3d3899e18e2_14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4"/>
        <p:cNvGrpSpPr/>
        <p:nvPr/>
      </p:nvGrpSpPr>
      <p:grpSpPr>
        <a:xfrm>
          <a:off x="0" y="0"/>
          <a:ext cx="0" cy="0"/>
          <a:chOff x="0" y="0"/>
          <a:chExt cx="0" cy="0"/>
        </a:xfrm>
      </p:grpSpPr>
      <p:sp>
        <p:nvSpPr>
          <p:cNvPr id="4015" name="Google Shape;4015;g3d3899e18e2_14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6" name="Google Shape;4016;g3d3899e18e2_14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2"/>
        <p:cNvGrpSpPr/>
        <p:nvPr/>
      </p:nvGrpSpPr>
      <p:grpSpPr>
        <a:xfrm>
          <a:off x="0" y="0"/>
          <a:ext cx="0" cy="0"/>
          <a:chOff x="0" y="0"/>
          <a:chExt cx="0" cy="0"/>
        </a:xfrm>
      </p:grpSpPr>
      <p:sp>
        <p:nvSpPr>
          <p:cNvPr id="4023" name="Google Shape;4023;g3d3899e18e2_14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4" name="Google Shape;4024;g3d3899e18e2_14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4"/>
        <p:cNvGrpSpPr/>
        <p:nvPr/>
      </p:nvGrpSpPr>
      <p:grpSpPr>
        <a:xfrm>
          <a:off x="0" y="0"/>
          <a:ext cx="0" cy="0"/>
          <a:chOff x="0" y="0"/>
          <a:chExt cx="0" cy="0"/>
        </a:xfrm>
      </p:grpSpPr>
      <p:sp>
        <p:nvSpPr>
          <p:cNvPr id="4045" name="Google Shape;4045;g3d3899e18e2_14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6" name="Google Shape;4046;g3d3899e18e2_14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4"/>
        <p:cNvGrpSpPr/>
        <p:nvPr/>
      </p:nvGrpSpPr>
      <p:grpSpPr>
        <a:xfrm>
          <a:off x="0" y="0"/>
          <a:ext cx="0" cy="0"/>
          <a:chOff x="0" y="0"/>
          <a:chExt cx="0" cy="0"/>
        </a:xfrm>
      </p:grpSpPr>
      <p:sp>
        <p:nvSpPr>
          <p:cNvPr id="4055" name="Google Shape;4055;g3d3899e18e2_14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6" name="Google Shape;4056;g3d3899e18e2_14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1"/>
        <p:cNvGrpSpPr/>
        <p:nvPr/>
      </p:nvGrpSpPr>
      <p:grpSpPr>
        <a:xfrm>
          <a:off x="0" y="0"/>
          <a:ext cx="0" cy="0"/>
          <a:chOff x="0" y="0"/>
          <a:chExt cx="0" cy="0"/>
        </a:xfrm>
      </p:grpSpPr>
      <p:sp>
        <p:nvSpPr>
          <p:cNvPr id="4062" name="Google Shape;4062;g3d3899e18e2_14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3" name="Google Shape;4063;g3d3899e18e2_14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6"/>
        <p:cNvGrpSpPr/>
        <p:nvPr/>
      </p:nvGrpSpPr>
      <p:grpSpPr>
        <a:xfrm>
          <a:off x="0" y="0"/>
          <a:ext cx="0" cy="0"/>
          <a:chOff x="0" y="0"/>
          <a:chExt cx="0" cy="0"/>
        </a:xfrm>
      </p:grpSpPr>
      <p:sp>
        <p:nvSpPr>
          <p:cNvPr id="4067" name="Google Shape;4067;g3d3899e18e2_14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8" name="Google Shape;4068;g3d3899e18e2_14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2"/>
        <p:cNvGrpSpPr/>
        <p:nvPr/>
      </p:nvGrpSpPr>
      <p:grpSpPr>
        <a:xfrm>
          <a:off x="0" y="0"/>
          <a:ext cx="0" cy="0"/>
          <a:chOff x="0" y="0"/>
          <a:chExt cx="0" cy="0"/>
        </a:xfrm>
      </p:grpSpPr>
      <p:sp>
        <p:nvSpPr>
          <p:cNvPr id="4073" name="Google Shape;4073;g3d3899e18e2_12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4" name="Google Shape;4074;g3d3899e18e2_1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8"/>
        <p:cNvGrpSpPr/>
        <p:nvPr/>
      </p:nvGrpSpPr>
      <p:grpSpPr>
        <a:xfrm>
          <a:off x="0" y="0"/>
          <a:ext cx="0" cy="0"/>
          <a:chOff x="0" y="0"/>
          <a:chExt cx="0" cy="0"/>
        </a:xfrm>
      </p:grpSpPr>
      <p:sp>
        <p:nvSpPr>
          <p:cNvPr id="4079" name="Google Shape;4079;g3d3899e18e2_12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0" name="Google Shape;4080;g3d3899e18e2_1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4"/>
        <p:cNvGrpSpPr/>
        <p:nvPr/>
      </p:nvGrpSpPr>
      <p:grpSpPr>
        <a:xfrm>
          <a:off x="0" y="0"/>
          <a:ext cx="0" cy="0"/>
          <a:chOff x="0" y="0"/>
          <a:chExt cx="0" cy="0"/>
        </a:xfrm>
      </p:grpSpPr>
      <p:sp>
        <p:nvSpPr>
          <p:cNvPr id="4085" name="Google Shape;4085;g3d3899e18e2_1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6" name="Google Shape;4086;g3d3899e18e2_1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This is the whole agenda of our LSR tutorial. </a:t>
            </a:r>
            <a:br>
              <a:rPr lang="zh-CN"/>
            </a:br>
            <a:r>
              <a:rPr lang="zh-CN"/>
              <a:t>I will be responsible for the Multimodal Section, which will last for 20 minutes.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1c5aa339c9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1c5aa339c9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1"/>
        <p:cNvGrpSpPr/>
        <p:nvPr/>
      </p:nvGrpSpPr>
      <p:grpSpPr>
        <a:xfrm>
          <a:off x="0" y="0"/>
          <a:ext cx="0" cy="0"/>
          <a:chOff x="0" y="0"/>
          <a:chExt cx="0" cy="0"/>
        </a:xfrm>
      </p:grpSpPr>
      <p:sp>
        <p:nvSpPr>
          <p:cNvPr id="4092" name="Google Shape;4092;g3d3899e18e2_1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3" name="Google Shape;4093;g3d3899e18e2_1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zh-CN" sz="1400"/>
              <a:t>The main goal of multimodal LSR is to bridge the semantic and modality gap betwen queries and documents using lexical represenations. </a:t>
            </a:r>
            <a:endParaRPr sz="1400"/>
          </a:p>
          <a:p>
            <a:pPr marL="457200" lvl="0" indent="-317500" algn="l" rtl="0">
              <a:spcBef>
                <a:spcPts val="0"/>
              </a:spcBef>
              <a:spcAft>
                <a:spcPts val="0"/>
              </a:spcAft>
              <a:buSzPts val="1400"/>
              <a:buChar char="●"/>
            </a:pPr>
            <a:r>
              <a:rPr lang="zh-CN" sz="1400"/>
              <a:t>Given the text query “delft canal" and the “image"</a:t>
            </a:r>
            <a:endParaRPr sz="1400"/>
          </a:p>
          <a:p>
            <a:pPr marL="914400" lvl="1" indent="-317500" algn="l" rtl="0">
              <a:spcBef>
                <a:spcPts val="0"/>
              </a:spcBef>
              <a:spcAft>
                <a:spcPts val="0"/>
              </a:spcAft>
              <a:buSzPts val="1400"/>
              <a:buChar char="○"/>
            </a:pPr>
            <a:r>
              <a:rPr lang="zh-CN" sz="1400"/>
              <a:t>We want to </a:t>
            </a:r>
            <a:endParaRPr sz="140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2"/>
        <p:cNvGrpSpPr/>
        <p:nvPr/>
      </p:nvGrpSpPr>
      <p:grpSpPr>
        <a:xfrm>
          <a:off x="0" y="0"/>
          <a:ext cx="0" cy="0"/>
          <a:chOff x="0" y="0"/>
          <a:chExt cx="0" cy="0"/>
        </a:xfrm>
      </p:grpSpPr>
      <p:sp>
        <p:nvSpPr>
          <p:cNvPr id="4113" name="Google Shape;4113;g3d3899e18e2_12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4" name="Google Shape;4114;g3d3899e18e2_1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Go through this slide more quickly</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0"/>
        <p:cNvGrpSpPr/>
        <p:nvPr/>
      </p:nvGrpSpPr>
      <p:grpSpPr>
        <a:xfrm>
          <a:off x="0" y="0"/>
          <a:ext cx="0" cy="0"/>
          <a:chOff x="0" y="0"/>
          <a:chExt cx="0" cy="0"/>
        </a:xfrm>
      </p:grpSpPr>
      <p:sp>
        <p:nvSpPr>
          <p:cNvPr id="4121" name="Google Shape;4121;g3d3899e18e2_12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2" name="Google Shape;4122;g3d3899e18e2_1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Go through this slide more quickly</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7"/>
        <p:cNvGrpSpPr/>
        <p:nvPr/>
      </p:nvGrpSpPr>
      <p:grpSpPr>
        <a:xfrm>
          <a:off x="0" y="0"/>
          <a:ext cx="0" cy="0"/>
          <a:chOff x="0" y="0"/>
          <a:chExt cx="0" cy="0"/>
        </a:xfrm>
      </p:grpSpPr>
      <p:sp>
        <p:nvSpPr>
          <p:cNvPr id="4128" name="Google Shape;4128;g3d3899e18e2_12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9" name="Google Shape;4129;g3d3899e18e2_1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Go through this slide more quickly</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4"/>
        <p:cNvGrpSpPr/>
        <p:nvPr/>
      </p:nvGrpSpPr>
      <p:grpSpPr>
        <a:xfrm>
          <a:off x="0" y="0"/>
          <a:ext cx="0" cy="0"/>
          <a:chOff x="0" y="0"/>
          <a:chExt cx="0" cy="0"/>
        </a:xfrm>
      </p:grpSpPr>
      <p:sp>
        <p:nvSpPr>
          <p:cNvPr id="4135" name="Google Shape;4135;g3d3899e18e2_12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6" name="Google Shape;4136;g3d3899e18e2_1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Go through this slide more quickly</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1"/>
        <p:cNvGrpSpPr/>
        <p:nvPr/>
      </p:nvGrpSpPr>
      <p:grpSpPr>
        <a:xfrm>
          <a:off x="0" y="0"/>
          <a:ext cx="0" cy="0"/>
          <a:chOff x="0" y="0"/>
          <a:chExt cx="0" cy="0"/>
        </a:xfrm>
      </p:grpSpPr>
      <p:sp>
        <p:nvSpPr>
          <p:cNvPr id="4142" name="Google Shape;4142;g3d3899e18e2_12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3" name="Google Shape;4143;g3d3899e18e2_1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Go through this slide more quickly</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3d3899e18e2_12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3d3899e18e2_1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6"/>
        <p:cNvGrpSpPr/>
        <p:nvPr/>
      </p:nvGrpSpPr>
      <p:grpSpPr>
        <a:xfrm>
          <a:off x="0" y="0"/>
          <a:ext cx="0" cy="0"/>
          <a:chOff x="0" y="0"/>
          <a:chExt cx="0" cy="0"/>
        </a:xfrm>
      </p:grpSpPr>
      <p:sp>
        <p:nvSpPr>
          <p:cNvPr id="4157" name="Google Shape;4157;g3d3899e18e2_12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8" name="Google Shape;4158;g3d3899e18e2_1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5"/>
        <p:cNvGrpSpPr/>
        <p:nvPr/>
      </p:nvGrpSpPr>
      <p:grpSpPr>
        <a:xfrm>
          <a:off x="0" y="0"/>
          <a:ext cx="0" cy="0"/>
          <a:chOff x="0" y="0"/>
          <a:chExt cx="0" cy="0"/>
        </a:xfrm>
      </p:grpSpPr>
      <p:sp>
        <p:nvSpPr>
          <p:cNvPr id="4166" name="Google Shape;4166;g3d3899e18e2_12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7" name="Google Shape;4167;g3d3899e18e2_12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7"/>
        <p:cNvGrpSpPr/>
        <p:nvPr/>
      </p:nvGrpSpPr>
      <p:grpSpPr>
        <a:xfrm>
          <a:off x="0" y="0"/>
          <a:ext cx="0" cy="0"/>
          <a:chOff x="0" y="0"/>
          <a:chExt cx="0" cy="0"/>
        </a:xfrm>
      </p:grpSpPr>
      <p:sp>
        <p:nvSpPr>
          <p:cNvPr id="4178" name="Google Shape;4178;g3d3899e18e2_12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9" name="Google Shape;4179;g3d3899e18e2_1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1c5aa339c9_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1c5aa339c9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8"/>
        <p:cNvGrpSpPr/>
        <p:nvPr/>
      </p:nvGrpSpPr>
      <p:grpSpPr>
        <a:xfrm>
          <a:off x="0" y="0"/>
          <a:ext cx="0" cy="0"/>
          <a:chOff x="0" y="0"/>
          <a:chExt cx="0" cy="0"/>
        </a:xfrm>
      </p:grpSpPr>
      <p:sp>
        <p:nvSpPr>
          <p:cNvPr id="4189" name="Google Shape;4189;g3d3899e18e2_12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0" name="Google Shape;4190;g3d3899e18e2_12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1"/>
        <p:cNvGrpSpPr/>
        <p:nvPr/>
      </p:nvGrpSpPr>
      <p:grpSpPr>
        <a:xfrm>
          <a:off x="0" y="0"/>
          <a:ext cx="0" cy="0"/>
          <a:chOff x="0" y="0"/>
          <a:chExt cx="0" cy="0"/>
        </a:xfrm>
      </p:grpSpPr>
      <p:sp>
        <p:nvSpPr>
          <p:cNvPr id="4202" name="Google Shape;4202;g3d3899e18e2_12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3" name="Google Shape;4203;g3d3899e18e2_12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3"/>
        <p:cNvGrpSpPr/>
        <p:nvPr/>
      </p:nvGrpSpPr>
      <p:grpSpPr>
        <a:xfrm>
          <a:off x="0" y="0"/>
          <a:ext cx="0" cy="0"/>
          <a:chOff x="0" y="0"/>
          <a:chExt cx="0" cy="0"/>
        </a:xfrm>
      </p:grpSpPr>
      <p:sp>
        <p:nvSpPr>
          <p:cNvPr id="4214" name="Google Shape;4214;g3d3899e18e2_1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5" name="Google Shape;4215;g3d3899e18e2_12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Before going into details about each methods. </a:t>
            </a:r>
            <a:endParaRPr/>
          </a:p>
          <a:p>
            <a:pPr marL="457200" lvl="0" indent="-298450" algn="l" rtl="0">
              <a:spcBef>
                <a:spcPts val="0"/>
              </a:spcBef>
              <a:spcAft>
                <a:spcPts val="0"/>
              </a:spcAft>
              <a:buSzPts val="1100"/>
              <a:buChar char="●"/>
            </a:pPr>
            <a:r>
              <a:rPr lang="zh-CN"/>
              <a:t>In this slide, I will present a foundation for comparison, including datasets and metrics. </a:t>
            </a:r>
            <a:endParaRPr/>
          </a:p>
          <a:p>
            <a:pPr marL="457200" lvl="0" indent="-298450" algn="l" rtl="0">
              <a:spcBef>
                <a:spcPts val="0"/>
              </a:spcBef>
              <a:spcAft>
                <a:spcPts val="0"/>
              </a:spcAft>
              <a:buSzPts val="1100"/>
              <a:buChar char="●"/>
            </a:pPr>
            <a:r>
              <a:rPr lang="zh-CN"/>
              <a:t>For datasets, the literature usually includes MSCOCO 5k and Flickro30k. </a:t>
            </a:r>
            <a:endParaRPr/>
          </a:p>
          <a:p>
            <a:pPr marL="457200" lvl="0" indent="-298450" algn="l" rtl="0">
              <a:spcBef>
                <a:spcPts val="0"/>
              </a:spcBef>
              <a:spcAft>
                <a:spcPts val="0"/>
              </a:spcAft>
              <a:buSzPts val="1100"/>
              <a:buChar char="●"/>
            </a:pPr>
            <a:r>
              <a:rPr lang="zh-CN"/>
              <a:t>Metrics: R@K = Hit@K</a:t>
            </a:r>
            <a:endParaRPr/>
          </a:p>
          <a:p>
            <a:pPr marL="0" lvl="0" indent="0" algn="l" rtl="0">
              <a:spcBef>
                <a:spcPts val="0"/>
              </a:spcBef>
              <a:spcAft>
                <a:spcPts val="0"/>
              </a:spcAft>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2"/>
        <p:cNvGrpSpPr/>
        <p:nvPr/>
      </p:nvGrpSpPr>
      <p:grpSpPr>
        <a:xfrm>
          <a:off x="0" y="0"/>
          <a:ext cx="0" cy="0"/>
          <a:chOff x="0" y="0"/>
          <a:chExt cx="0" cy="0"/>
        </a:xfrm>
      </p:grpSpPr>
      <p:sp>
        <p:nvSpPr>
          <p:cNvPr id="4223" name="Google Shape;4223;g3d3899e18e2_12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4" name="Google Shape;4224;g3d3899e18e2_12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This that, I would like to start with visual sparta. </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0"/>
        <p:cNvGrpSpPr/>
        <p:nvPr/>
      </p:nvGrpSpPr>
      <p:grpSpPr>
        <a:xfrm>
          <a:off x="0" y="0"/>
          <a:ext cx="0" cy="0"/>
          <a:chOff x="0" y="0"/>
          <a:chExt cx="0" cy="0"/>
        </a:xfrm>
      </p:grpSpPr>
      <p:sp>
        <p:nvSpPr>
          <p:cNvPr id="4231" name="Google Shape;4231;g3d3899e18e2_12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2" name="Google Shape;4232;g3d3899e18e2_12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8"/>
        <p:cNvGrpSpPr/>
        <p:nvPr/>
      </p:nvGrpSpPr>
      <p:grpSpPr>
        <a:xfrm>
          <a:off x="0" y="0"/>
          <a:ext cx="0" cy="0"/>
          <a:chOff x="0" y="0"/>
          <a:chExt cx="0" cy="0"/>
        </a:xfrm>
      </p:grpSpPr>
      <p:sp>
        <p:nvSpPr>
          <p:cNvPr id="4239" name="Google Shape;4239;g3d3899e18e2_12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0" name="Google Shape;4240;g3d3899e18e2_12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The presentation on the Image Encoder is not very fluent. </a:t>
            </a: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3d3899e18e2_12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1" name="Google Shape;4261;g3d3899e18e2_12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The presentation on the Image Encoder is not very fluent. </a:t>
            </a: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6"/>
        <p:cNvGrpSpPr/>
        <p:nvPr/>
      </p:nvGrpSpPr>
      <p:grpSpPr>
        <a:xfrm>
          <a:off x="0" y="0"/>
          <a:ext cx="0" cy="0"/>
          <a:chOff x="0" y="0"/>
          <a:chExt cx="0" cy="0"/>
        </a:xfrm>
      </p:grpSpPr>
      <p:sp>
        <p:nvSpPr>
          <p:cNvPr id="4307" name="Google Shape;4307;g3d3899e18e2_12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8" name="Google Shape;4308;g3d3899e18e2_12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The presentation on the Image Encoder is not very fluent. </a:t>
            </a: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3d3899e18e2_12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3d3899e18e2_12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1"/>
        <p:cNvGrpSpPr/>
        <p:nvPr/>
      </p:nvGrpSpPr>
      <p:grpSpPr>
        <a:xfrm>
          <a:off x="0" y="0"/>
          <a:ext cx="0" cy="0"/>
          <a:chOff x="0" y="0"/>
          <a:chExt cx="0" cy="0"/>
        </a:xfrm>
      </p:grpSpPr>
      <p:sp>
        <p:nvSpPr>
          <p:cNvPr id="4372" name="Google Shape;4372;g3d3899e18e2_12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3" name="Google Shape;4373;g3d3899e18e2_12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1cdab80a2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1cdab80a2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4"/>
        <p:cNvGrpSpPr/>
        <p:nvPr/>
      </p:nvGrpSpPr>
      <p:grpSpPr>
        <a:xfrm>
          <a:off x="0" y="0"/>
          <a:ext cx="0" cy="0"/>
          <a:chOff x="0" y="0"/>
          <a:chExt cx="0" cy="0"/>
        </a:xfrm>
      </p:grpSpPr>
      <p:sp>
        <p:nvSpPr>
          <p:cNvPr id="4385" name="Google Shape;4385;g3d3899e18e2_12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6" name="Google Shape;4386;g3d3899e18e2_12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8"/>
        <p:cNvGrpSpPr/>
        <p:nvPr/>
      </p:nvGrpSpPr>
      <p:grpSpPr>
        <a:xfrm>
          <a:off x="0" y="0"/>
          <a:ext cx="0" cy="0"/>
          <a:chOff x="0" y="0"/>
          <a:chExt cx="0" cy="0"/>
        </a:xfrm>
      </p:grpSpPr>
      <p:sp>
        <p:nvSpPr>
          <p:cNvPr id="4399" name="Google Shape;4399;g3d3899e18e2_1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0" name="Google Shape;4400;g3d3899e18e2_1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3"/>
        <p:cNvGrpSpPr/>
        <p:nvPr/>
      </p:nvGrpSpPr>
      <p:grpSpPr>
        <a:xfrm>
          <a:off x="0" y="0"/>
          <a:ext cx="0" cy="0"/>
          <a:chOff x="0" y="0"/>
          <a:chExt cx="0" cy="0"/>
        </a:xfrm>
      </p:grpSpPr>
      <p:sp>
        <p:nvSpPr>
          <p:cNvPr id="4414" name="Google Shape;4414;g3d3899e18e2_12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5" name="Google Shape;4415;g3d3899e18e2_12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2"/>
        <p:cNvGrpSpPr/>
        <p:nvPr/>
      </p:nvGrpSpPr>
      <p:grpSpPr>
        <a:xfrm>
          <a:off x="0" y="0"/>
          <a:ext cx="0" cy="0"/>
          <a:chOff x="0" y="0"/>
          <a:chExt cx="0" cy="0"/>
        </a:xfrm>
      </p:grpSpPr>
      <p:sp>
        <p:nvSpPr>
          <p:cNvPr id="4443" name="Google Shape;4443;g3d3899e18e2_12_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4" name="Google Shape;4444;g3d3899e18e2_12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7"/>
        <p:cNvGrpSpPr/>
        <p:nvPr/>
      </p:nvGrpSpPr>
      <p:grpSpPr>
        <a:xfrm>
          <a:off x="0" y="0"/>
          <a:ext cx="0" cy="0"/>
          <a:chOff x="0" y="0"/>
          <a:chExt cx="0" cy="0"/>
        </a:xfrm>
      </p:grpSpPr>
      <p:sp>
        <p:nvSpPr>
          <p:cNvPr id="4468" name="Google Shape;4468;g3d3899e18e2_12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9" name="Google Shape;4469;g3d3899e18e2_12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8"/>
        <p:cNvGrpSpPr/>
        <p:nvPr/>
      </p:nvGrpSpPr>
      <p:grpSpPr>
        <a:xfrm>
          <a:off x="0" y="0"/>
          <a:ext cx="0" cy="0"/>
          <a:chOff x="0" y="0"/>
          <a:chExt cx="0" cy="0"/>
        </a:xfrm>
      </p:grpSpPr>
      <p:sp>
        <p:nvSpPr>
          <p:cNvPr id="4499" name="Google Shape;4499;g3d3899e18e2_12_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0" name="Google Shape;4500;g3d3899e18e2_12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g3d3899e18e2_12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3" name="Google Shape;4533;g3d3899e18e2_12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8"/>
        <p:cNvGrpSpPr/>
        <p:nvPr/>
      </p:nvGrpSpPr>
      <p:grpSpPr>
        <a:xfrm>
          <a:off x="0" y="0"/>
          <a:ext cx="0" cy="0"/>
          <a:chOff x="0" y="0"/>
          <a:chExt cx="0" cy="0"/>
        </a:xfrm>
      </p:grpSpPr>
      <p:sp>
        <p:nvSpPr>
          <p:cNvPr id="4569" name="Google Shape;4569;g3d3899e18e2_12_5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0" name="Google Shape;4570;g3d3899e18e2_12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7"/>
        <p:cNvGrpSpPr/>
        <p:nvPr/>
      </p:nvGrpSpPr>
      <p:grpSpPr>
        <a:xfrm>
          <a:off x="0" y="0"/>
          <a:ext cx="0" cy="0"/>
          <a:chOff x="0" y="0"/>
          <a:chExt cx="0" cy="0"/>
        </a:xfrm>
      </p:grpSpPr>
      <p:sp>
        <p:nvSpPr>
          <p:cNvPr id="4608" name="Google Shape;4608;g3d3899e18e2_12_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9" name="Google Shape;4609;g3d3899e18e2_12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8"/>
        <p:cNvGrpSpPr/>
        <p:nvPr/>
      </p:nvGrpSpPr>
      <p:grpSpPr>
        <a:xfrm>
          <a:off x="0" y="0"/>
          <a:ext cx="0" cy="0"/>
          <a:chOff x="0" y="0"/>
          <a:chExt cx="0" cy="0"/>
        </a:xfrm>
      </p:grpSpPr>
      <p:sp>
        <p:nvSpPr>
          <p:cNvPr id="4639" name="Google Shape;4639;g3d3899e18e2_12_5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0" name="Google Shape;4640;g3d3899e18e2_12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There are recent VLMs model that were trained with a language model head on both text and images. </a:t>
            </a:r>
            <a:endParaRPr/>
          </a:p>
          <a:p>
            <a:pPr marL="457200" lvl="0" indent="-298450" algn="l" rtl="0">
              <a:spcBef>
                <a:spcPts val="0"/>
              </a:spcBef>
              <a:spcAft>
                <a:spcPts val="0"/>
              </a:spcAft>
              <a:buSzPts val="1100"/>
              <a:buChar char="●"/>
            </a:pPr>
            <a:r>
              <a:rPr lang="zh-CN"/>
              <a:t>However the semantic division is unclear.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a46cee0965_1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a46cee0965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4"/>
        <p:cNvGrpSpPr/>
        <p:nvPr/>
      </p:nvGrpSpPr>
      <p:grpSpPr>
        <a:xfrm>
          <a:off x="0" y="0"/>
          <a:ext cx="0" cy="0"/>
          <a:chOff x="0" y="0"/>
          <a:chExt cx="0" cy="0"/>
        </a:xfrm>
      </p:grpSpPr>
      <p:sp>
        <p:nvSpPr>
          <p:cNvPr id="4675" name="Google Shape;4675;g3d3899e18e2_12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6" name="Google Shape;4676;g3d3899e18e2_12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5"/>
        <p:cNvGrpSpPr/>
        <p:nvPr/>
      </p:nvGrpSpPr>
      <p:grpSpPr>
        <a:xfrm>
          <a:off x="0" y="0"/>
          <a:ext cx="0" cy="0"/>
          <a:chOff x="0" y="0"/>
          <a:chExt cx="0" cy="0"/>
        </a:xfrm>
      </p:grpSpPr>
      <p:sp>
        <p:nvSpPr>
          <p:cNvPr id="4726" name="Google Shape;4726;g3d3899e18e2_12_6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7" name="Google Shape;4727;g3d3899e18e2_12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zh-CN">
                <a:solidFill>
                  <a:schemeClr val="dk1"/>
                </a:solidFill>
              </a:rPr>
              <a:t>Optional to present this here:</a:t>
            </a:r>
            <a:endParaRPr>
              <a:solidFill>
                <a:schemeClr val="dk1"/>
              </a:solidFill>
            </a:endParaRPr>
          </a:p>
          <a:p>
            <a:pPr marL="914400" lvl="1" indent="-298450" algn="l" rtl="0">
              <a:spcBef>
                <a:spcPts val="0"/>
              </a:spcBef>
              <a:spcAft>
                <a:spcPts val="0"/>
              </a:spcAft>
              <a:buClr>
                <a:schemeClr val="dk1"/>
              </a:buClr>
              <a:buSzPts val="1100"/>
              <a:buChar char="○"/>
            </a:pPr>
            <a:r>
              <a:rPr lang="zh-CN">
                <a:solidFill>
                  <a:schemeClr val="dk1"/>
                </a:solidFill>
              </a:rPr>
              <a:t>There are recent VLMs model that were trained with a language model head on both text and images. </a:t>
            </a:r>
            <a:endParaRPr>
              <a:solidFill>
                <a:schemeClr val="dk1"/>
              </a:solidFill>
            </a:endParaRPr>
          </a:p>
          <a:p>
            <a:pPr marL="914400" lvl="1" indent="-298450" algn="l" rtl="0">
              <a:spcBef>
                <a:spcPts val="0"/>
              </a:spcBef>
              <a:spcAft>
                <a:spcPts val="0"/>
              </a:spcAft>
              <a:buClr>
                <a:schemeClr val="dk1"/>
              </a:buClr>
              <a:buSzPts val="1100"/>
              <a:buChar char="○"/>
            </a:pPr>
            <a:r>
              <a:rPr lang="zh-CN">
                <a:solidFill>
                  <a:schemeClr val="dk1"/>
                </a:solidFill>
              </a:rPr>
              <a:t>However the semantic division is unclear. </a:t>
            </a: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6"/>
        <p:cNvGrpSpPr/>
        <p:nvPr/>
      </p:nvGrpSpPr>
      <p:grpSpPr>
        <a:xfrm>
          <a:off x="0" y="0"/>
          <a:ext cx="0" cy="0"/>
          <a:chOff x="0" y="0"/>
          <a:chExt cx="0" cy="0"/>
        </a:xfrm>
      </p:grpSpPr>
      <p:sp>
        <p:nvSpPr>
          <p:cNvPr id="4737" name="Google Shape;4737;g3d3899e18e2_12_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8" name="Google Shape;4738;g3d3899e18e2_12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5"/>
        <p:cNvGrpSpPr/>
        <p:nvPr/>
      </p:nvGrpSpPr>
      <p:grpSpPr>
        <a:xfrm>
          <a:off x="0" y="0"/>
          <a:ext cx="0" cy="0"/>
          <a:chOff x="0" y="0"/>
          <a:chExt cx="0" cy="0"/>
        </a:xfrm>
      </p:grpSpPr>
      <p:sp>
        <p:nvSpPr>
          <p:cNvPr id="4746" name="Google Shape;4746;g3d3899e18e2_12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7" name="Google Shape;4747;g3d3899e18e2_12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13 miutes</a:t>
            </a: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3d3899e18e2_12_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3d3899e18e2_12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6"/>
        <p:cNvGrpSpPr/>
        <p:nvPr/>
      </p:nvGrpSpPr>
      <p:grpSpPr>
        <a:xfrm>
          <a:off x="0" y="0"/>
          <a:ext cx="0" cy="0"/>
          <a:chOff x="0" y="0"/>
          <a:chExt cx="0" cy="0"/>
        </a:xfrm>
      </p:grpSpPr>
      <p:sp>
        <p:nvSpPr>
          <p:cNvPr id="4767" name="Google Shape;4767;g3d3899e18e2_12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8" name="Google Shape;4768;g3d3899e18e2_12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8"/>
        <p:cNvGrpSpPr/>
        <p:nvPr/>
      </p:nvGrpSpPr>
      <p:grpSpPr>
        <a:xfrm>
          <a:off x="0" y="0"/>
          <a:ext cx="0" cy="0"/>
          <a:chOff x="0" y="0"/>
          <a:chExt cx="0" cy="0"/>
        </a:xfrm>
      </p:grpSpPr>
      <p:sp>
        <p:nvSpPr>
          <p:cNvPr id="4779" name="Google Shape;4779;g3d3899e18e2_12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0" name="Google Shape;4780;g3d3899e18e2_12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7"/>
        <p:cNvGrpSpPr/>
        <p:nvPr/>
      </p:nvGrpSpPr>
      <p:grpSpPr>
        <a:xfrm>
          <a:off x="0" y="0"/>
          <a:ext cx="0" cy="0"/>
          <a:chOff x="0" y="0"/>
          <a:chExt cx="0" cy="0"/>
        </a:xfrm>
      </p:grpSpPr>
      <p:sp>
        <p:nvSpPr>
          <p:cNvPr id="4788" name="Google Shape;4788;g3d3899e18e2_12_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9" name="Google Shape;4789;g3d3899e18e2_12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6"/>
        <p:cNvGrpSpPr/>
        <p:nvPr/>
      </p:nvGrpSpPr>
      <p:grpSpPr>
        <a:xfrm>
          <a:off x="0" y="0"/>
          <a:ext cx="0" cy="0"/>
          <a:chOff x="0" y="0"/>
          <a:chExt cx="0" cy="0"/>
        </a:xfrm>
      </p:grpSpPr>
      <p:sp>
        <p:nvSpPr>
          <p:cNvPr id="4797" name="Google Shape;4797;g3d3899e18e2_12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8" name="Google Shape;4798;g3d3899e18e2_12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3d3899e18e2_12_7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3d3899e18e2_12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a46cee0965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a46cee0965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8"/>
        <p:cNvGrpSpPr/>
        <p:nvPr/>
      </p:nvGrpSpPr>
      <p:grpSpPr>
        <a:xfrm>
          <a:off x="0" y="0"/>
          <a:ext cx="0" cy="0"/>
          <a:chOff x="0" y="0"/>
          <a:chExt cx="0" cy="0"/>
        </a:xfrm>
      </p:grpSpPr>
      <p:sp>
        <p:nvSpPr>
          <p:cNvPr id="4819" name="Google Shape;4819;g3d3899e18e2_12_7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0" name="Google Shape;4820;g3d3899e18e2_12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6"/>
        <p:cNvGrpSpPr/>
        <p:nvPr/>
      </p:nvGrpSpPr>
      <p:grpSpPr>
        <a:xfrm>
          <a:off x="0" y="0"/>
          <a:ext cx="0" cy="0"/>
          <a:chOff x="0" y="0"/>
          <a:chExt cx="0" cy="0"/>
        </a:xfrm>
      </p:grpSpPr>
      <p:sp>
        <p:nvSpPr>
          <p:cNvPr id="4827" name="Google Shape;4827;g3d3899e18e2_12_7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8" name="Google Shape;4828;g3d3899e18e2_12_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4"/>
        <p:cNvGrpSpPr/>
        <p:nvPr/>
      </p:nvGrpSpPr>
      <p:grpSpPr>
        <a:xfrm>
          <a:off x="0" y="0"/>
          <a:ext cx="0" cy="0"/>
          <a:chOff x="0" y="0"/>
          <a:chExt cx="0" cy="0"/>
        </a:xfrm>
      </p:grpSpPr>
      <p:sp>
        <p:nvSpPr>
          <p:cNvPr id="4835" name="Google Shape;4835;g3d3899e18e2_12_7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6" name="Google Shape;4836;g3d3899e18e2_12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2"/>
        <p:cNvGrpSpPr/>
        <p:nvPr/>
      </p:nvGrpSpPr>
      <p:grpSpPr>
        <a:xfrm>
          <a:off x="0" y="0"/>
          <a:ext cx="0" cy="0"/>
          <a:chOff x="0" y="0"/>
          <a:chExt cx="0" cy="0"/>
        </a:xfrm>
      </p:grpSpPr>
      <p:sp>
        <p:nvSpPr>
          <p:cNvPr id="4843" name="Google Shape;4843;g3d3899e18e2_12_7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4" name="Google Shape;4844;g3d3899e18e2_12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1"/>
        <p:cNvGrpSpPr/>
        <p:nvPr/>
      </p:nvGrpSpPr>
      <p:grpSpPr>
        <a:xfrm>
          <a:off x="0" y="0"/>
          <a:ext cx="0" cy="0"/>
          <a:chOff x="0" y="0"/>
          <a:chExt cx="0" cy="0"/>
        </a:xfrm>
      </p:grpSpPr>
      <p:sp>
        <p:nvSpPr>
          <p:cNvPr id="4852" name="Google Shape;4852;g3d3899e18e2_12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3" name="Google Shape;4853;g3d3899e18e2_12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1"/>
        <p:cNvGrpSpPr/>
        <p:nvPr/>
      </p:nvGrpSpPr>
      <p:grpSpPr>
        <a:xfrm>
          <a:off x="0" y="0"/>
          <a:ext cx="0" cy="0"/>
          <a:chOff x="0" y="0"/>
          <a:chExt cx="0" cy="0"/>
        </a:xfrm>
      </p:grpSpPr>
      <p:sp>
        <p:nvSpPr>
          <p:cNvPr id="4862" name="Google Shape;4862;g3d3899e18e2_12_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3" name="Google Shape;4863;g3d3899e18e2_12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0"/>
        <p:cNvGrpSpPr/>
        <p:nvPr/>
      </p:nvGrpSpPr>
      <p:grpSpPr>
        <a:xfrm>
          <a:off x="0" y="0"/>
          <a:ext cx="0" cy="0"/>
          <a:chOff x="0" y="0"/>
          <a:chExt cx="0" cy="0"/>
        </a:xfrm>
      </p:grpSpPr>
      <p:sp>
        <p:nvSpPr>
          <p:cNvPr id="4871" name="Google Shape;4871;g3d3899e18e2_12_7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2" name="Google Shape;4872;g3d3899e18e2_12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0"/>
        <p:cNvGrpSpPr/>
        <p:nvPr/>
      </p:nvGrpSpPr>
      <p:grpSpPr>
        <a:xfrm>
          <a:off x="0" y="0"/>
          <a:ext cx="0" cy="0"/>
          <a:chOff x="0" y="0"/>
          <a:chExt cx="0" cy="0"/>
        </a:xfrm>
      </p:grpSpPr>
      <p:sp>
        <p:nvSpPr>
          <p:cNvPr id="4881" name="Google Shape;4881;g3d3899e18e2_12_8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2" name="Google Shape;4882;g3d3899e18e2_12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9"/>
        <p:cNvGrpSpPr/>
        <p:nvPr/>
      </p:nvGrpSpPr>
      <p:grpSpPr>
        <a:xfrm>
          <a:off x="0" y="0"/>
          <a:ext cx="0" cy="0"/>
          <a:chOff x="0" y="0"/>
          <a:chExt cx="0" cy="0"/>
        </a:xfrm>
      </p:grpSpPr>
      <p:sp>
        <p:nvSpPr>
          <p:cNvPr id="4890" name="Google Shape;4890;g3d3899e18e2_12_8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1" name="Google Shape;4891;g3d3899e18e2_12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Prepare some slides for potential questions (for example, how to convert D2S)?</a:t>
            </a:r>
            <a:endParaRPr/>
          </a:p>
          <a:p>
            <a:pPr marL="457200" lvl="0" indent="-298450" algn="l" rtl="0">
              <a:spcBef>
                <a:spcPts val="0"/>
              </a:spcBef>
              <a:spcAft>
                <a:spcPts val="0"/>
              </a:spcAft>
              <a:buSzPts val="1100"/>
              <a:buChar char="●"/>
            </a:pPr>
            <a:r>
              <a:rPr lang="zh-CN"/>
              <a:t>The benefits of LSR in multimodal? </a:t>
            </a:r>
            <a:endParaRPr/>
          </a:p>
          <a:p>
            <a:pPr marL="457200" lvl="0" indent="-298450" algn="l" rtl="0">
              <a:spcBef>
                <a:spcPts val="0"/>
              </a:spcBef>
              <a:spcAft>
                <a:spcPts val="0"/>
              </a:spcAft>
              <a:buSzPts val="1100"/>
              <a:buChar char="●"/>
            </a:pPr>
            <a:r>
              <a:rPr lang="zh-CN"/>
              <a:t>Time should be around 19 minutes, to give us some buffer!</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7"/>
        <p:cNvGrpSpPr/>
        <p:nvPr/>
      </p:nvGrpSpPr>
      <p:grpSpPr>
        <a:xfrm>
          <a:off x="0" y="0"/>
          <a:ext cx="0" cy="0"/>
          <a:chOff x="0" y="0"/>
          <a:chExt cx="0" cy="0"/>
        </a:xfrm>
      </p:grpSpPr>
      <p:sp>
        <p:nvSpPr>
          <p:cNvPr id="4898" name="Google Shape;4898;g3d3899e18e2_12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9" name="Google Shape;4899;g3d3899e18e2_12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a46cee096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a46cee096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1"/>
        <p:cNvGrpSpPr/>
        <p:nvPr/>
      </p:nvGrpSpPr>
      <p:grpSpPr>
        <a:xfrm>
          <a:off x="0" y="0"/>
          <a:ext cx="0" cy="0"/>
          <a:chOff x="0" y="0"/>
          <a:chExt cx="0" cy="0"/>
        </a:xfrm>
      </p:grpSpPr>
      <p:sp>
        <p:nvSpPr>
          <p:cNvPr id="4912" name="Google Shape;4912;g3d3899e18e2_12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3" name="Google Shape;4913;g3d3899e18e2_12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7"/>
        <p:cNvGrpSpPr/>
        <p:nvPr/>
      </p:nvGrpSpPr>
      <p:grpSpPr>
        <a:xfrm>
          <a:off x="0" y="0"/>
          <a:ext cx="0" cy="0"/>
          <a:chOff x="0" y="0"/>
          <a:chExt cx="0" cy="0"/>
        </a:xfrm>
      </p:grpSpPr>
      <p:sp>
        <p:nvSpPr>
          <p:cNvPr id="4928" name="Google Shape;4928;g3d3899e18e2_12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9" name="Google Shape;4929;g3d3899e18e2_12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9"/>
        <p:cNvGrpSpPr/>
        <p:nvPr/>
      </p:nvGrpSpPr>
      <p:grpSpPr>
        <a:xfrm>
          <a:off x="0" y="0"/>
          <a:ext cx="0" cy="0"/>
          <a:chOff x="0" y="0"/>
          <a:chExt cx="0" cy="0"/>
        </a:xfrm>
      </p:grpSpPr>
      <p:sp>
        <p:nvSpPr>
          <p:cNvPr id="4960" name="Google Shape;4960;g3d3899e18e2_12_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1" name="Google Shape;4961;g3d3899e18e2_12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7"/>
        <p:cNvGrpSpPr/>
        <p:nvPr/>
      </p:nvGrpSpPr>
      <p:grpSpPr>
        <a:xfrm>
          <a:off x="0" y="0"/>
          <a:ext cx="0" cy="0"/>
          <a:chOff x="0" y="0"/>
          <a:chExt cx="0" cy="0"/>
        </a:xfrm>
      </p:grpSpPr>
      <p:sp>
        <p:nvSpPr>
          <p:cNvPr id="4988" name="Google Shape;4988;g3d3899e18e2_12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9" name="Google Shape;4989;g3d3899e18e2_12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4"/>
        <p:cNvGrpSpPr/>
        <p:nvPr/>
      </p:nvGrpSpPr>
      <p:grpSpPr>
        <a:xfrm>
          <a:off x="0" y="0"/>
          <a:ext cx="0" cy="0"/>
          <a:chOff x="0" y="0"/>
          <a:chExt cx="0" cy="0"/>
        </a:xfrm>
      </p:grpSpPr>
      <p:sp>
        <p:nvSpPr>
          <p:cNvPr id="5015" name="Google Shape;5015;g3d3899e18e2_12_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6" name="Google Shape;5016;g3d3899e18e2_12_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0"/>
        <p:cNvGrpSpPr/>
        <p:nvPr/>
      </p:nvGrpSpPr>
      <p:grpSpPr>
        <a:xfrm>
          <a:off x="0" y="0"/>
          <a:ext cx="0" cy="0"/>
          <a:chOff x="0" y="0"/>
          <a:chExt cx="0" cy="0"/>
        </a:xfrm>
      </p:grpSpPr>
      <p:sp>
        <p:nvSpPr>
          <p:cNvPr id="5041" name="Google Shape;5041;g3d3899e18e2_12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2" name="Google Shape;5042;g3d3899e18e2_12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5"/>
        <p:cNvGrpSpPr/>
        <p:nvPr/>
      </p:nvGrpSpPr>
      <p:grpSpPr>
        <a:xfrm>
          <a:off x="0" y="0"/>
          <a:ext cx="0" cy="0"/>
          <a:chOff x="0" y="0"/>
          <a:chExt cx="0" cy="0"/>
        </a:xfrm>
      </p:grpSpPr>
      <p:sp>
        <p:nvSpPr>
          <p:cNvPr id="5066" name="Google Shape;5066;g3d3899e18e2_12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7" name="Google Shape;5067;g3d3899e18e2_12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9"/>
        <p:cNvGrpSpPr/>
        <p:nvPr/>
      </p:nvGrpSpPr>
      <p:grpSpPr>
        <a:xfrm>
          <a:off x="0" y="0"/>
          <a:ext cx="0" cy="0"/>
          <a:chOff x="0" y="0"/>
          <a:chExt cx="0" cy="0"/>
        </a:xfrm>
      </p:grpSpPr>
      <p:sp>
        <p:nvSpPr>
          <p:cNvPr id="5090" name="Google Shape;5090;g3d3899e18e2_12_1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1" name="Google Shape;5091;g3d3899e18e2_12_1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2"/>
        <p:cNvGrpSpPr/>
        <p:nvPr/>
      </p:nvGrpSpPr>
      <p:grpSpPr>
        <a:xfrm>
          <a:off x="0" y="0"/>
          <a:ext cx="0" cy="0"/>
          <a:chOff x="0" y="0"/>
          <a:chExt cx="0" cy="0"/>
        </a:xfrm>
      </p:grpSpPr>
      <p:sp>
        <p:nvSpPr>
          <p:cNvPr id="5113" name="Google Shape;5113;g3d3899e18e2_12_1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4" name="Google Shape;5114;g3d3899e18e2_12_1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4"/>
        <p:cNvGrpSpPr/>
        <p:nvPr/>
      </p:nvGrpSpPr>
      <p:grpSpPr>
        <a:xfrm>
          <a:off x="0" y="0"/>
          <a:ext cx="0" cy="0"/>
          <a:chOff x="0" y="0"/>
          <a:chExt cx="0" cy="0"/>
        </a:xfrm>
      </p:grpSpPr>
      <p:sp>
        <p:nvSpPr>
          <p:cNvPr id="5135" name="Google Shape;5135;g3d3899e18e2_12_1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6" name="Google Shape;5136;g3d3899e18e2_12_1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1b4d65ed47_4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1b4d65ed47_4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630dd139a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630dd139a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6"/>
        <p:cNvGrpSpPr/>
        <p:nvPr/>
      </p:nvGrpSpPr>
      <p:grpSpPr>
        <a:xfrm>
          <a:off x="0" y="0"/>
          <a:ext cx="0" cy="0"/>
          <a:chOff x="0" y="0"/>
          <a:chExt cx="0" cy="0"/>
        </a:xfrm>
      </p:grpSpPr>
      <p:sp>
        <p:nvSpPr>
          <p:cNvPr id="5157" name="Google Shape;5157;g3d3899e18e2_16_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8" name="Google Shape;5158;g3d3899e18e2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2"/>
        <p:cNvGrpSpPr/>
        <p:nvPr/>
      </p:nvGrpSpPr>
      <p:grpSpPr>
        <a:xfrm>
          <a:off x="0" y="0"/>
          <a:ext cx="0" cy="0"/>
          <a:chOff x="0" y="0"/>
          <a:chExt cx="0" cy="0"/>
        </a:xfrm>
      </p:grpSpPr>
      <p:sp>
        <p:nvSpPr>
          <p:cNvPr id="5163" name="Google Shape;5163;g3d3899e18e2_16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4" name="Google Shape;5164;g3d3899e18e2_1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8"/>
        <p:cNvGrpSpPr/>
        <p:nvPr/>
      </p:nvGrpSpPr>
      <p:grpSpPr>
        <a:xfrm>
          <a:off x="0" y="0"/>
          <a:ext cx="0" cy="0"/>
          <a:chOff x="0" y="0"/>
          <a:chExt cx="0" cy="0"/>
        </a:xfrm>
      </p:grpSpPr>
      <p:sp>
        <p:nvSpPr>
          <p:cNvPr id="5169" name="Google Shape;5169;g3d3899e18e2_16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0" name="Google Shape;5170;g3d3899e18e2_16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4"/>
        <p:cNvGrpSpPr/>
        <p:nvPr/>
      </p:nvGrpSpPr>
      <p:grpSpPr>
        <a:xfrm>
          <a:off x="0" y="0"/>
          <a:ext cx="0" cy="0"/>
          <a:chOff x="0" y="0"/>
          <a:chExt cx="0" cy="0"/>
        </a:xfrm>
      </p:grpSpPr>
      <p:sp>
        <p:nvSpPr>
          <p:cNvPr id="5175" name="Google Shape;5175;g3d3899e18e2_16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6" name="Google Shape;5176;g3d3899e18e2_16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6"/>
        <p:cNvGrpSpPr/>
        <p:nvPr/>
      </p:nvGrpSpPr>
      <p:grpSpPr>
        <a:xfrm>
          <a:off x="0" y="0"/>
          <a:ext cx="0" cy="0"/>
          <a:chOff x="0" y="0"/>
          <a:chExt cx="0" cy="0"/>
        </a:xfrm>
      </p:grpSpPr>
      <p:sp>
        <p:nvSpPr>
          <p:cNvPr id="5197" name="Google Shape;5197;g3d3899e18e2_16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8" name="Google Shape;5198;g3d3899e18e2_16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0"/>
        <p:cNvGrpSpPr/>
        <p:nvPr/>
      </p:nvGrpSpPr>
      <p:grpSpPr>
        <a:xfrm>
          <a:off x="0" y="0"/>
          <a:ext cx="0" cy="0"/>
          <a:chOff x="0" y="0"/>
          <a:chExt cx="0" cy="0"/>
        </a:xfrm>
      </p:grpSpPr>
      <p:sp>
        <p:nvSpPr>
          <p:cNvPr id="5211" name="Google Shape;5211;g3d3899e18e2_16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2" name="Google Shape;5212;g3d3899e18e2_16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8"/>
        <p:cNvGrpSpPr/>
        <p:nvPr/>
      </p:nvGrpSpPr>
      <p:grpSpPr>
        <a:xfrm>
          <a:off x="0" y="0"/>
          <a:ext cx="0" cy="0"/>
          <a:chOff x="0" y="0"/>
          <a:chExt cx="0" cy="0"/>
        </a:xfrm>
      </p:grpSpPr>
      <p:sp>
        <p:nvSpPr>
          <p:cNvPr id="5219" name="Google Shape;5219;g3d3899e18e2_16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0" name="Google Shape;5220;g3d3899e18e2_16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5"/>
        <p:cNvGrpSpPr/>
        <p:nvPr/>
      </p:nvGrpSpPr>
      <p:grpSpPr>
        <a:xfrm>
          <a:off x="0" y="0"/>
          <a:ext cx="0" cy="0"/>
          <a:chOff x="0" y="0"/>
          <a:chExt cx="0" cy="0"/>
        </a:xfrm>
      </p:grpSpPr>
      <p:sp>
        <p:nvSpPr>
          <p:cNvPr id="5226" name="Google Shape;5226;g3d3899e18e2_16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7" name="Google Shape;5227;g3d3899e18e2_16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1"/>
        <p:cNvGrpSpPr/>
        <p:nvPr/>
      </p:nvGrpSpPr>
      <p:grpSpPr>
        <a:xfrm>
          <a:off x="0" y="0"/>
          <a:ext cx="0" cy="0"/>
          <a:chOff x="0" y="0"/>
          <a:chExt cx="0" cy="0"/>
        </a:xfrm>
      </p:grpSpPr>
      <p:sp>
        <p:nvSpPr>
          <p:cNvPr id="5242" name="Google Shape;5242;g3d3899e18e2_16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3" name="Google Shape;5243;g3d3899e18e2_16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2"/>
        <p:cNvGrpSpPr/>
        <p:nvPr/>
      </p:nvGrpSpPr>
      <p:grpSpPr>
        <a:xfrm>
          <a:off x="0" y="0"/>
          <a:ext cx="0" cy="0"/>
          <a:chOff x="0" y="0"/>
          <a:chExt cx="0" cy="0"/>
        </a:xfrm>
      </p:grpSpPr>
      <p:sp>
        <p:nvSpPr>
          <p:cNvPr id="5253" name="Google Shape;5253;g3d3899e18e2_16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4" name="Google Shape;5254;g3d3899e18e2_16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630dd139a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630dd139a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4"/>
        <p:cNvGrpSpPr/>
        <p:nvPr/>
      </p:nvGrpSpPr>
      <p:grpSpPr>
        <a:xfrm>
          <a:off x="0" y="0"/>
          <a:ext cx="0" cy="0"/>
          <a:chOff x="0" y="0"/>
          <a:chExt cx="0" cy="0"/>
        </a:xfrm>
      </p:grpSpPr>
      <p:sp>
        <p:nvSpPr>
          <p:cNvPr id="5265" name="Google Shape;5265;g3d3899e18e2_16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6" name="Google Shape;5266;g3d3899e18e2_16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8"/>
        <p:cNvGrpSpPr/>
        <p:nvPr/>
      </p:nvGrpSpPr>
      <p:grpSpPr>
        <a:xfrm>
          <a:off x="0" y="0"/>
          <a:ext cx="0" cy="0"/>
          <a:chOff x="0" y="0"/>
          <a:chExt cx="0" cy="0"/>
        </a:xfrm>
      </p:grpSpPr>
      <p:sp>
        <p:nvSpPr>
          <p:cNvPr id="5279" name="Google Shape;5279;g3d3899e18e2_16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0" name="Google Shape;5280;g3d3899e18e2_16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g3d3899e18e2_16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8" name="Google Shape;5288;g3d3899e18e2_16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5"/>
        <p:cNvGrpSpPr/>
        <p:nvPr/>
      </p:nvGrpSpPr>
      <p:grpSpPr>
        <a:xfrm>
          <a:off x="0" y="0"/>
          <a:ext cx="0" cy="0"/>
          <a:chOff x="0" y="0"/>
          <a:chExt cx="0" cy="0"/>
        </a:xfrm>
      </p:grpSpPr>
      <p:sp>
        <p:nvSpPr>
          <p:cNvPr id="5296" name="Google Shape;5296;g3d3899e18e2_16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7" name="Google Shape;5297;g3d3899e18e2_16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8"/>
        <p:cNvGrpSpPr/>
        <p:nvPr/>
      </p:nvGrpSpPr>
      <p:grpSpPr>
        <a:xfrm>
          <a:off x="0" y="0"/>
          <a:ext cx="0" cy="0"/>
          <a:chOff x="0" y="0"/>
          <a:chExt cx="0" cy="0"/>
        </a:xfrm>
      </p:grpSpPr>
      <p:sp>
        <p:nvSpPr>
          <p:cNvPr id="5309" name="Google Shape;5309;g3d3899e18e2_16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0" name="Google Shape;5310;g3d3899e18e2_16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2"/>
        <p:cNvGrpSpPr/>
        <p:nvPr/>
      </p:nvGrpSpPr>
      <p:grpSpPr>
        <a:xfrm>
          <a:off x="0" y="0"/>
          <a:ext cx="0" cy="0"/>
          <a:chOff x="0" y="0"/>
          <a:chExt cx="0" cy="0"/>
        </a:xfrm>
      </p:grpSpPr>
      <p:sp>
        <p:nvSpPr>
          <p:cNvPr id="5323" name="Google Shape;5323;g3d3899e18e2_16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4" name="Google Shape;5324;g3d3899e18e2_16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0"/>
        <p:cNvGrpSpPr/>
        <p:nvPr/>
      </p:nvGrpSpPr>
      <p:grpSpPr>
        <a:xfrm>
          <a:off x="0" y="0"/>
          <a:ext cx="0" cy="0"/>
          <a:chOff x="0" y="0"/>
          <a:chExt cx="0" cy="0"/>
        </a:xfrm>
      </p:grpSpPr>
      <p:sp>
        <p:nvSpPr>
          <p:cNvPr id="5331" name="Google Shape;5331;g3d3899e18e2_16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2" name="Google Shape;5332;g3d3899e18e2_16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7"/>
        <p:cNvGrpSpPr/>
        <p:nvPr/>
      </p:nvGrpSpPr>
      <p:grpSpPr>
        <a:xfrm>
          <a:off x="0" y="0"/>
          <a:ext cx="0" cy="0"/>
          <a:chOff x="0" y="0"/>
          <a:chExt cx="0" cy="0"/>
        </a:xfrm>
      </p:grpSpPr>
      <p:sp>
        <p:nvSpPr>
          <p:cNvPr id="5338" name="Google Shape;5338;g3d3899e18e2_16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9" name="Google Shape;5339;g3d3899e18e2_16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7"/>
        <p:cNvGrpSpPr/>
        <p:nvPr/>
      </p:nvGrpSpPr>
      <p:grpSpPr>
        <a:xfrm>
          <a:off x="0" y="0"/>
          <a:ext cx="0" cy="0"/>
          <a:chOff x="0" y="0"/>
          <a:chExt cx="0" cy="0"/>
        </a:xfrm>
      </p:grpSpPr>
      <p:sp>
        <p:nvSpPr>
          <p:cNvPr id="5348" name="Google Shape;5348;g3d3899e18e2_16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9" name="Google Shape;5349;g3d3899e18e2_16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6"/>
        <p:cNvGrpSpPr/>
        <p:nvPr/>
      </p:nvGrpSpPr>
      <p:grpSpPr>
        <a:xfrm>
          <a:off x="0" y="0"/>
          <a:ext cx="0" cy="0"/>
          <a:chOff x="0" y="0"/>
          <a:chExt cx="0" cy="0"/>
        </a:xfrm>
      </p:grpSpPr>
      <p:sp>
        <p:nvSpPr>
          <p:cNvPr id="5357" name="Google Shape;5357;g3d3899e18e2_16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8" name="Google Shape;5358;g3d3899e18e2_16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630dd139a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630dd139a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7"/>
        <p:cNvGrpSpPr/>
        <p:nvPr/>
      </p:nvGrpSpPr>
      <p:grpSpPr>
        <a:xfrm>
          <a:off x="0" y="0"/>
          <a:ext cx="0" cy="0"/>
          <a:chOff x="0" y="0"/>
          <a:chExt cx="0" cy="0"/>
        </a:xfrm>
      </p:grpSpPr>
      <p:sp>
        <p:nvSpPr>
          <p:cNvPr id="5368" name="Google Shape;5368;g3d3899e18e2_16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9" name="Google Shape;5369;g3d3899e18e2_16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2"/>
        <p:cNvGrpSpPr/>
        <p:nvPr/>
      </p:nvGrpSpPr>
      <p:grpSpPr>
        <a:xfrm>
          <a:off x="0" y="0"/>
          <a:ext cx="0" cy="0"/>
          <a:chOff x="0" y="0"/>
          <a:chExt cx="0" cy="0"/>
        </a:xfrm>
      </p:grpSpPr>
      <p:sp>
        <p:nvSpPr>
          <p:cNvPr id="5383" name="Google Shape;5383;g3d3899e18e2_16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4" name="Google Shape;5384;g3d3899e18e2_16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1"/>
        <p:cNvGrpSpPr/>
        <p:nvPr/>
      </p:nvGrpSpPr>
      <p:grpSpPr>
        <a:xfrm>
          <a:off x="0" y="0"/>
          <a:ext cx="0" cy="0"/>
          <a:chOff x="0" y="0"/>
          <a:chExt cx="0" cy="0"/>
        </a:xfrm>
      </p:grpSpPr>
      <p:sp>
        <p:nvSpPr>
          <p:cNvPr id="5392" name="Google Shape;5392;g3d3899e18e2_16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3" name="Google Shape;5393;g3d3899e18e2_16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1"/>
        <p:cNvGrpSpPr/>
        <p:nvPr/>
      </p:nvGrpSpPr>
      <p:grpSpPr>
        <a:xfrm>
          <a:off x="0" y="0"/>
          <a:ext cx="0" cy="0"/>
          <a:chOff x="0" y="0"/>
          <a:chExt cx="0" cy="0"/>
        </a:xfrm>
      </p:grpSpPr>
      <p:sp>
        <p:nvSpPr>
          <p:cNvPr id="5402" name="Google Shape;5402;g3d3899e18e2_16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3" name="Google Shape;5403;g3d3899e18e2_16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9"/>
        <p:cNvGrpSpPr/>
        <p:nvPr/>
      </p:nvGrpSpPr>
      <p:grpSpPr>
        <a:xfrm>
          <a:off x="0" y="0"/>
          <a:ext cx="0" cy="0"/>
          <a:chOff x="0" y="0"/>
          <a:chExt cx="0" cy="0"/>
        </a:xfrm>
      </p:grpSpPr>
      <p:sp>
        <p:nvSpPr>
          <p:cNvPr id="5410" name="Google Shape;5410;g3d3899e18e2_16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1" name="Google Shape;5411;g3d3899e18e2_16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7"/>
        <p:cNvGrpSpPr/>
        <p:nvPr/>
      </p:nvGrpSpPr>
      <p:grpSpPr>
        <a:xfrm>
          <a:off x="0" y="0"/>
          <a:ext cx="0" cy="0"/>
          <a:chOff x="0" y="0"/>
          <a:chExt cx="0" cy="0"/>
        </a:xfrm>
      </p:grpSpPr>
      <p:sp>
        <p:nvSpPr>
          <p:cNvPr id="5418" name="Google Shape;5418;g3d3899e18e2_16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9" name="Google Shape;5419;g3d3899e18e2_16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6"/>
        <p:cNvGrpSpPr/>
        <p:nvPr/>
      </p:nvGrpSpPr>
      <p:grpSpPr>
        <a:xfrm>
          <a:off x="0" y="0"/>
          <a:ext cx="0" cy="0"/>
          <a:chOff x="0" y="0"/>
          <a:chExt cx="0" cy="0"/>
        </a:xfrm>
      </p:grpSpPr>
      <p:sp>
        <p:nvSpPr>
          <p:cNvPr id="5427" name="Google Shape;5427;g3d3899e18e2_16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8" name="Google Shape;5428;g3d3899e18e2_16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6"/>
        <p:cNvGrpSpPr/>
        <p:nvPr/>
      </p:nvGrpSpPr>
      <p:grpSpPr>
        <a:xfrm>
          <a:off x="0" y="0"/>
          <a:ext cx="0" cy="0"/>
          <a:chOff x="0" y="0"/>
          <a:chExt cx="0" cy="0"/>
        </a:xfrm>
      </p:grpSpPr>
      <p:sp>
        <p:nvSpPr>
          <p:cNvPr id="5437" name="Google Shape;5437;g3d3899e18e2_16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8" name="Google Shape;5438;g3d3899e18e2_16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7"/>
        <p:cNvGrpSpPr/>
        <p:nvPr/>
      </p:nvGrpSpPr>
      <p:grpSpPr>
        <a:xfrm>
          <a:off x="0" y="0"/>
          <a:ext cx="0" cy="0"/>
          <a:chOff x="0" y="0"/>
          <a:chExt cx="0" cy="0"/>
        </a:xfrm>
      </p:grpSpPr>
      <p:sp>
        <p:nvSpPr>
          <p:cNvPr id="5448" name="Google Shape;5448;g3d3899e18e2_16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9" name="Google Shape;5449;g3d3899e18e2_16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6"/>
        <p:cNvGrpSpPr/>
        <p:nvPr/>
      </p:nvGrpSpPr>
      <p:grpSpPr>
        <a:xfrm>
          <a:off x="0" y="0"/>
          <a:ext cx="0" cy="0"/>
          <a:chOff x="0" y="0"/>
          <a:chExt cx="0" cy="0"/>
        </a:xfrm>
      </p:grpSpPr>
      <p:sp>
        <p:nvSpPr>
          <p:cNvPr id="5457" name="Google Shape;5457;g3d3899e18e2_16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8" name="Google Shape;5458;g3d3899e18e2_16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630dd139a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630dd139a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4"/>
        <p:cNvGrpSpPr/>
        <p:nvPr/>
      </p:nvGrpSpPr>
      <p:grpSpPr>
        <a:xfrm>
          <a:off x="0" y="0"/>
          <a:ext cx="0" cy="0"/>
          <a:chOff x="0" y="0"/>
          <a:chExt cx="0" cy="0"/>
        </a:xfrm>
      </p:grpSpPr>
      <p:sp>
        <p:nvSpPr>
          <p:cNvPr id="5465" name="Google Shape;5465;g3d3899e18e2_16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6" name="Google Shape;5466;g3d3899e18e2_16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6"/>
        <p:cNvGrpSpPr/>
        <p:nvPr/>
      </p:nvGrpSpPr>
      <p:grpSpPr>
        <a:xfrm>
          <a:off x="0" y="0"/>
          <a:ext cx="0" cy="0"/>
          <a:chOff x="0" y="0"/>
          <a:chExt cx="0" cy="0"/>
        </a:xfrm>
      </p:grpSpPr>
      <p:sp>
        <p:nvSpPr>
          <p:cNvPr id="5477" name="Google Shape;5477;g3d3899e18e2_16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8" name="Google Shape;5478;g3d3899e18e2_16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5"/>
        <p:cNvGrpSpPr/>
        <p:nvPr/>
      </p:nvGrpSpPr>
      <p:grpSpPr>
        <a:xfrm>
          <a:off x="0" y="0"/>
          <a:ext cx="0" cy="0"/>
          <a:chOff x="0" y="0"/>
          <a:chExt cx="0" cy="0"/>
        </a:xfrm>
      </p:grpSpPr>
      <p:sp>
        <p:nvSpPr>
          <p:cNvPr id="5486" name="Google Shape;5486;g3d3899e18e2_16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7" name="Google Shape;5487;g3d3899e18e2_16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4"/>
        <p:cNvGrpSpPr/>
        <p:nvPr/>
      </p:nvGrpSpPr>
      <p:grpSpPr>
        <a:xfrm>
          <a:off x="0" y="0"/>
          <a:ext cx="0" cy="0"/>
          <a:chOff x="0" y="0"/>
          <a:chExt cx="0" cy="0"/>
        </a:xfrm>
      </p:grpSpPr>
      <p:sp>
        <p:nvSpPr>
          <p:cNvPr id="5495" name="Google Shape;5495;g3d3899e18e2_16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6" name="Google Shape;5496;g3d3899e18e2_16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2"/>
        <p:cNvGrpSpPr/>
        <p:nvPr/>
      </p:nvGrpSpPr>
      <p:grpSpPr>
        <a:xfrm>
          <a:off x="0" y="0"/>
          <a:ext cx="0" cy="0"/>
          <a:chOff x="0" y="0"/>
          <a:chExt cx="0" cy="0"/>
        </a:xfrm>
      </p:grpSpPr>
      <p:sp>
        <p:nvSpPr>
          <p:cNvPr id="5503" name="Google Shape;5503;g3d3899e18e2_16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4" name="Google Shape;5504;g3d3899e18e2_16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4"/>
        <p:cNvGrpSpPr/>
        <p:nvPr/>
      </p:nvGrpSpPr>
      <p:grpSpPr>
        <a:xfrm>
          <a:off x="0" y="0"/>
          <a:ext cx="0" cy="0"/>
          <a:chOff x="0" y="0"/>
          <a:chExt cx="0" cy="0"/>
        </a:xfrm>
      </p:grpSpPr>
      <p:sp>
        <p:nvSpPr>
          <p:cNvPr id="5525" name="Google Shape;5525;g3d3899e18e2_16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6" name="Google Shape;5526;g3d3899e18e2_16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4"/>
        <p:cNvGrpSpPr/>
        <p:nvPr/>
      </p:nvGrpSpPr>
      <p:grpSpPr>
        <a:xfrm>
          <a:off x="0" y="0"/>
          <a:ext cx="0" cy="0"/>
          <a:chOff x="0" y="0"/>
          <a:chExt cx="0" cy="0"/>
        </a:xfrm>
      </p:grpSpPr>
      <p:sp>
        <p:nvSpPr>
          <p:cNvPr id="5535" name="Google Shape;5535;g3d3899e18e2_16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6" name="Google Shape;5536;g3d3899e18e2_16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1"/>
        <p:cNvGrpSpPr/>
        <p:nvPr/>
      </p:nvGrpSpPr>
      <p:grpSpPr>
        <a:xfrm>
          <a:off x="0" y="0"/>
          <a:ext cx="0" cy="0"/>
          <a:chOff x="0" y="0"/>
          <a:chExt cx="0" cy="0"/>
        </a:xfrm>
      </p:grpSpPr>
      <p:sp>
        <p:nvSpPr>
          <p:cNvPr id="5542" name="Google Shape;5542;g3d3899e18e2_16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3" name="Google Shape;5543;g3d3899e18e2_16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6"/>
        <p:cNvGrpSpPr/>
        <p:nvPr/>
      </p:nvGrpSpPr>
      <p:grpSpPr>
        <a:xfrm>
          <a:off x="0" y="0"/>
          <a:ext cx="0" cy="0"/>
          <a:chOff x="0" y="0"/>
          <a:chExt cx="0" cy="0"/>
        </a:xfrm>
      </p:grpSpPr>
      <p:sp>
        <p:nvSpPr>
          <p:cNvPr id="5547" name="Google Shape;5547;g3d3899e18e2_16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8" name="Google Shape;5548;g3d3899e18e2_16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2"/>
        <p:cNvGrpSpPr/>
        <p:nvPr/>
      </p:nvGrpSpPr>
      <p:grpSpPr>
        <a:xfrm>
          <a:off x="0" y="0"/>
          <a:ext cx="0" cy="0"/>
          <a:chOff x="0" y="0"/>
          <a:chExt cx="0" cy="0"/>
        </a:xfrm>
      </p:grpSpPr>
      <p:sp>
        <p:nvSpPr>
          <p:cNvPr id="5553" name="Google Shape;5553;g3d3899e18e2_2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4" name="Google Shape;5554;g3d3899e18e2_2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630dd139a7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630dd139a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8"/>
        <p:cNvGrpSpPr/>
        <p:nvPr/>
      </p:nvGrpSpPr>
      <p:grpSpPr>
        <a:xfrm>
          <a:off x="0" y="0"/>
          <a:ext cx="0" cy="0"/>
          <a:chOff x="0" y="0"/>
          <a:chExt cx="0" cy="0"/>
        </a:xfrm>
      </p:grpSpPr>
      <p:sp>
        <p:nvSpPr>
          <p:cNvPr id="5559" name="Google Shape;5559;g3d3899e18e2_2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0" name="Google Shape;5560;g3d3899e18e2_2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4"/>
        <p:cNvGrpSpPr/>
        <p:nvPr/>
      </p:nvGrpSpPr>
      <p:grpSpPr>
        <a:xfrm>
          <a:off x="0" y="0"/>
          <a:ext cx="0" cy="0"/>
          <a:chOff x="0" y="0"/>
          <a:chExt cx="0" cy="0"/>
        </a:xfrm>
      </p:grpSpPr>
      <p:sp>
        <p:nvSpPr>
          <p:cNvPr id="5565" name="Google Shape;5565;g3d3899e18e2_2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6" name="Google Shape;5566;g3d3899e18e2_2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0"/>
        <p:cNvGrpSpPr/>
        <p:nvPr/>
      </p:nvGrpSpPr>
      <p:grpSpPr>
        <a:xfrm>
          <a:off x="0" y="0"/>
          <a:ext cx="0" cy="0"/>
          <a:chOff x="0" y="0"/>
          <a:chExt cx="0" cy="0"/>
        </a:xfrm>
      </p:grpSpPr>
      <p:sp>
        <p:nvSpPr>
          <p:cNvPr id="5571" name="Google Shape;5571;g3d3899e18e2_2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2" name="Google Shape;5572;g3d3899e18e2_2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6"/>
        <p:cNvGrpSpPr/>
        <p:nvPr/>
      </p:nvGrpSpPr>
      <p:grpSpPr>
        <a:xfrm>
          <a:off x="0" y="0"/>
          <a:ext cx="0" cy="0"/>
          <a:chOff x="0" y="0"/>
          <a:chExt cx="0" cy="0"/>
        </a:xfrm>
      </p:grpSpPr>
      <p:sp>
        <p:nvSpPr>
          <p:cNvPr id="5577" name="Google Shape;5577;g3d3899e18e2_2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8" name="Google Shape;5578;g3d3899e18e2_2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2"/>
        <p:cNvGrpSpPr/>
        <p:nvPr/>
      </p:nvGrpSpPr>
      <p:grpSpPr>
        <a:xfrm>
          <a:off x="0" y="0"/>
          <a:ext cx="0" cy="0"/>
          <a:chOff x="0" y="0"/>
          <a:chExt cx="0" cy="0"/>
        </a:xfrm>
      </p:grpSpPr>
      <p:sp>
        <p:nvSpPr>
          <p:cNvPr id="5583" name="Google Shape;5583;g3d3899e18e2_2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4" name="Google Shape;5584;g3d3899e18e2_2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7"/>
        <p:cNvGrpSpPr/>
        <p:nvPr/>
      </p:nvGrpSpPr>
      <p:grpSpPr>
        <a:xfrm>
          <a:off x="0" y="0"/>
          <a:ext cx="0" cy="0"/>
          <a:chOff x="0" y="0"/>
          <a:chExt cx="0" cy="0"/>
        </a:xfrm>
      </p:grpSpPr>
      <p:sp>
        <p:nvSpPr>
          <p:cNvPr id="5588" name="Google Shape;5588;g3d3899e18e2_1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9" name="Google Shape;5589;g3d3899e18e2_1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4"/>
        <p:cNvGrpSpPr/>
        <p:nvPr/>
      </p:nvGrpSpPr>
      <p:grpSpPr>
        <a:xfrm>
          <a:off x="0" y="0"/>
          <a:ext cx="0" cy="0"/>
          <a:chOff x="0" y="0"/>
          <a:chExt cx="0" cy="0"/>
        </a:xfrm>
      </p:grpSpPr>
      <p:sp>
        <p:nvSpPr>
          <p:cNvPr id="5595" name="Google Shape;5595;g3d3899e18e2_18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6" name="Google Shape;5596;g3d3899e18e2_1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1"/>
        <p:cNvGrpSpPr/>
        <p:nvPr/>
      </p:nvGrpSpPr>
      <p:grpSpPr>
        <a:xfrm>
          <a:off x="0" y="0"/>
          <a:ext cx="0" cy="0"/>
          <a:chOff x="0" y="0"/>
          <a:chExt cx="0" cy="0"/>
        </a:xfrm>
      </p:grpSpPr>
      <p:sp>
        <p:nvSpPr>
          <p:cNvPr id="5602" name="Google Shape;5602;g3d3899e18e2_18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3" name="Google Shape;5603;g3d3899e18e2_18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8"/>
        <p:cNvGrpSpPr/>
        <p:nvPr/>
      </p:nvGrpSpPr>
      <p:grpSpPr>
        <a:xfrm>
          <a:off x="0" y="0"/>
          <a:ext cx="0" cy="0"/>
          <a:chOff x="0" y="0"/>
          <a:chExt cx="0" cy="0"/>
        </a:xfrm>
      </p:grpSpPr>
      <p:sp>
        <p:nvSpPr>
          <p:cNvPr id="5609" name="Google Shape;5609;g3d3899e18e2_18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0" name="Google Shape;5610;g3d3899e18e2_18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6"/>
        <p:cNvGrpSpPr/>
        <p:nvPr/>
      </p:nvGrpSpPr>
      <p:grpSpPr>
        <a:xfrm>
          <a:off x="0" y="0"/>
          <a:ext cx="0" cy="0"/>
          <a:chOff x="0" y="0"/>
          <a:chExt cx="0" cy="0"/>
        </a:xfrm>
      </p:grpSpPr>
      <p:sp>
        <p:nvSpPr>
          <p:cNvPr id="5617" name="Google Shape;5617;g3d3899e18e2_18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8" name="Google Shape;5618;g3d3899e18e2_18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630dd139a7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630dd139a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6"/>
        <p:cNvGrpSpPr/>
        <p:nvPr/>
      </p:nvGrpSpPr>
      <p:grpSpPr>
        <a:xfrm>
          <a:off x="0" y="0"/>
          <a:ext cx="0" cy="0"/>
          <a:chOff x="0" y="0"/>
          <a:chExt cx="0" cy="0"/>
        </a:xfrm>
      </p:grpSpPr>
      <p:sp>
        <p:nvSpPr>
          <p:cNvPr id="5627" name="Google Shape;5627;g3d3899e18e2_18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8" name="Google Shape;5628;g3d3899e18e2_18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6"/>
        <p:cNvGrpSpPr/>
        <p:nvPr/>
      </p:nvGrpSpPr>
      <p:grpSpPr>
        <a:xfrm>
          <a:off x="0" y="0"/>
          <a:ext cx="0" cy="0"/>
          <a:chOff x="0" y="0"/>
          <a:chExt cx="0" cy="0"/>
        </a:xfrm>
      </p:grpSpPr>
      <p:sp>
        <p:nvSpPr>
          <p:cNvPr id="5637" name="Google Shape;5637;g3d3899e18e2_18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8" name="Google Shape;5638;g3d3899e18e2_18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7"/>
        <p:cNvGrpSpPr/>
        <p:nvPr/>
      </p:nvGrpSpPr>
      <p:grpSpPr>
        <a:xfrm>
          <a:off x="0" y="0"/>
          <a:ext cx="0" cy="0"/>
          <a:chOff x="0" y="0"/>
          <a:chExt cx="0" cy="0"/>
        </a:xfrm>
      </p:grpSpPr>
      <p:sp>
        <p:nvSpPr>
          <p:cNvPr id="5648" name="Google Shape;5648;g3d3899e18e2_18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9" name="Google Shape;5649;g3d3899e18e2_18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8"/>
        <p:cNvGrpSpPr/>
        <p:nvPr/>
      </p:nvGrpSpPr>
      <p:grpSpPr>
        <a:xfrm>
          <a:off x="0" y="0"/>
          <a:ext cx="0" cy="0"/>
          <a:chOff x="0" y="0"/>
          <a:chExt cx="0" cy="0"/>
        </a:xfrm>
      </p:grpSpPr>
      <p:sp>
        <p:nvSpPr>
          <p:cNvPr id="5659" name="Google Shape;5659;g3d3899e18e2_18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0" name="Google Shape;5660;g3d3899e18e2_18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9"/>
        <p:cNvGrpSpPr/>
        <p:nvPr/>
      </p:nvGrpSpPr>
      <p:grpSpPr>
        <a:xfrm>
          <a:off x="0" y="0"/>
          <a:ext cx="0" cy="0"/>
          <a:chOff x="0" y="0"/>
          <a:chExt cx="0" cy="0"/>
        </a:xfrm>
      </p:grpSpPr>
      <p:sp>
        <p:nvSpPr>
          <p:cNvPr id="5670" name="Google Shape;5670;g3d3899e18e2_18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1" name="Google Shape;5671;g3d3899e18e2_18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0"/>
        <p:cNvGrpSpPr/>
        <p:nvPr/>
      </p:nvGrpSpPr>
      <p:grpSpPr>
        <a:xfrm>
          <a:off x="0" y="0"/>
          <a:ext cx="0" cy="0"/>
          <a:chOff x="0" y="0"/>
          <a:chExt cx="0" cy="0"/>
        </a:xfrm>
      </p:grpSpPr>
      <p:sp>
        <p:nvSpPr>
          <p:cNvPr id="5681" name="Google Shape;5681;g3d3899e18e2_18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2" name="Google Shape;5682;g3d3899e18e2_18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8"/>
        <p:cNvGrpSpPr/>
        <p:nvPr/>
      </p:nvGrpSpPr>
      <p:grpSpPr>
        <a:xfrm>
          <a:off x="0" y="0"/>
          <a:ext cx="0" cy="0"/>
          <a:chOff x="0" y="0"/>
          <a:chExt cx="0" cy="0"/>
        </a:xfrm>
      </p:grpSpPr>
      <p:sp>
        <p:nvSpPr>
          <p:cNvPr id="5689" name="Google Shape;5689;g3d3899e18e2_18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0" name="Google Shape;5690;g3d3899e18e2_18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6"/>
        <p:cNvGrpSpPr/>
        <p:nvPr/>
      </p:nvGrpSpPr>
      <p:grpSpPr>
        <a:xfrm>
          <a:off x="0" y="0"/>
          <a:ext cx="0" cy="0"/>
          <a:chOff x="0" y="0"/>
          <a:chExt cx="0" cy="0"/>
        </a:xfrm>
      </p:grpSpPr>
      <p:sp>
        <p:nvSpPr>
          <p:cNvPr id="5697" name="Google Shape;5697;g3d3899e18e2_18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8" name="Google Shape;5698;g3d3899e18e2_18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4"/>
        <p:cNvGrpSpPr/>
        <p:nvPr/>
      </p:nvGrpSpPr>
      <p:grpSpPr>
        <a:xfrm>
          <a:off x="0" y="0"/>
          <a:ext cx="0" cy="0"/>
          <a:chOff x="0" y="0"/>
          <a:chExt cx="0" cy="0"/>
        </a:xfrm>
      </p:grpSpPr>
      <p:sp>
        <p:nvSpPr>
          <p:cNvPr id="5745" name="Google Shape;5745;g3d3899e18e2_18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6" name="Google Shape;5746;g3d3899e18e2_18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3"/>
        <p:cNvGrpSpPr/>
        <p:nvPr/>
      </p:nvGrpSpPr>
      <p:grpSpPr>
        <a:xfrm>
          <a:off x="0" y="0"/>
          <a:ext cx="0" cy="0"/>
          <a:chOff x="0" y="0"/>
          <a:chExt cx="0" cy="0"/>
        </a:xfrm>
      </p:grpSpPr>
      <p:sp>
        <p:nvSpPr>
          <p:cNvPr id="5754" name="Google Shape;5754;g3d3899e18e2_18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3d3899e18e2_18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630dd139a7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3630dd139a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1"/>
        <p:cNvGrpSpPr/>
        <p:nvPr/>
      </p:nvGrpSpPr>
      <p:grpSpPr>
        <a:xfrm>
          <a:off x="0" y="0"/>
          <a:ext cx="0" cy="0"/>
          <a:chOff x="0" y="0"/>
          <a:chExt cx="0" cy="0"/>
        </a:xfrm>
      </p:grpSpPr>
      <p:sp>
        <p:nvSpPr>
          <p:cNvPr id="5762" name="Google Shape;5762;g3d3899e18e2_18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3" name="Google Shape;5763;g3d3899e18e2_18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9"/>
        <p:cNvGrpSpPr/>
        <p:nvPr/>
      </p:nvGrpSpPr>
      <p:grpSpPr>
        <a:xfrm>
          <a:off x="0" y="0"/>
          <a:ext cx="0" cy="0"/>
          <a:chOff x="0" y="0"/>
          <a:chExt cx="0" cy="0"/>
        </a:xfrm>
      </p:grpSpPr>
      <p:sp>
        <p:nvSpPr>
          <p:cNvPr id="5770" name="Google Shape;5770;g3d3899e18e2_18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1" name="Google Shape;5771;g3d3899e18e2_18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8"/>
        <p:cNvGrpSpPr/>
        <p:nvPr/>
      </p:nvGrpSpPr>
      <p:grpSpPr>
        <a:xfrm>
          <a:off x="0" y="0"/>
          <a:ext cx="0" cy="0"/>
          <a:chOff x="0" y="0"/>
          <a:chExt cx="0" cy="0"/>
        </a:xfrm>
      </p:grpSpPr>
      <p:sp>
        <p:nvSpPr>
          <p:cNvPr id="5779" name="Google Shape;5779;g3d3899e18e2_18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0" name="Google Shape;5780;g3d3899e18e2_18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6"/>
        <p:cNvGrpSpPr/>
        <p:nvPr/>
      </p:nvGrpSpPr>
      <p:grpSpPr>
        <a:xfrm>
          <a:off x="0" y="0"/>
          <a:ext cx="0" cy="0"/>
          <a:chOff x="0" y="0"/>
          <a:chExt cx="0" cy="0"/>
        </a:xfrm>
      </p:grpSpPr>
      <p:sp>
        <p:nvSpPr>
          <p:cNvPr id="5787" name="Google Shape;5787;g3d3899e18e2_18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8" name="Google Shape;5788;g3d3899e18e2_18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4"/>
        <p:cNvGrpSpPr/>
        <p:nvPr/>
      </p:nvGrpSpPr>
      <p:grpSpPr>
        <a:xfrm>
          <a:off x="0" y="0"/>
          <a:ext cx="0" cy="0"/>
          <a:chOff x="0" y="0"/>
          <a:chExt cx="0" cy="0"/>
        </a:xfrm>
      </p:grpSpPr>
      <p:sp>
        <p:nvSpPr>
          <p:cNvPr id="5795" name="Google Shape;5795;g3d3899e18e2_18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6" name="Google Shape;5796;g3d3899e18e2_18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2"/>
        <p:cNvGrpSpPr/>
        <p:nvPr/>
      </p:nvGrpSpPr>
      <p:grpSpPr>
        <a:xfrm>
          <a:off x="0" y="0"/>
          <a:ext cx="0" cy="0"/>
          <a:chOff x="0" y="0"/>
          <a:chExt cx="0" cy="0"/>
        </a:xfrm>
      </p:grpSpPr>
      <p:sp>
        <p:nvSpPr>
          <p:cNvPr id="5803" name="Google Shape;5803;g3d3899e18e2_18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4" name="Google Shape;5804;g3d3899e18e2_18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0"/>
        <p:cNvGrpSpPr/>
        <p:nvPr/>
      </p:nvGrpSpPr>
      <p:grpSpPr>
        <a:xfrm>
          <a:off x="0" y="0"/>
          <a:ext cx="0" cy="0"/>
          <a:chOff x="0" y="0"/>
          <a:chExt cx="0" cy="0"/>
        </a:xfrm>
      </p:grpSpPr>
      <p:sp>
        <p:nvSpPr>
          <p:cNvPr id="5811" name="Google Shape;5811;g3d3899e18e2_18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2" name="Google Shape;5812;g3d3899e18e2_18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0"/>
        <p:cNvGrpSpPr/>
        <p:nvPr/>
      </p:nvGrpSpPr>
      <p:grpSpPr>
        <a:xfrm>
          <a:off x="0" y="0"/>
          <a:ext cx="0" cy="0"/>
          <a:chOff x="0" y="0"/>
          <a:chExt cx="0" cy="0"/>
        </a:xfrm>
      </p:grpSpPr>
      <p:sp>
        <p:nvSpPr>
          <p:cNvPr id="5821" name="Google Shape;5821;g3d3899e18e2_18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2" name="Google Shape;5822;g3d3899e18e2_18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0"/>
        <p:cNvGrpSpPr/>
        <p:nvPr/>
      </p:nvGrpSpPr>
      <p:grpSpPr>
        <a:xfrm>
          <a:off x="0" y="0"/>
          <a:ext cx="0" cy="0"/>
          <a:chOff x="0" y="0"/>
          <a:chExt cx="0" cy="0"/>
        </a:xfrm>
      </p:grpSpPr>
      <p:sp>
        <p:nvSpPr>
          <p:cNvPr id="5831" name="Google Shape;5831;g3d3899e18e2_18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2" name="Google Shape;5832;g3d3899e18e2_18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1"/>
        <p:cNvGrpSpPr/>
        <p:nvPr/>
      </p:nvGrpSpPr>
      <p:grpSpPr>
        <a:xfrm>
          <a:off x="0" y="0"/>
          <a:ext cx="0" cy="0"/>
          <a:chOff x="0" y="0"/>
          <a:chExt cx="0" cy="0"/>
        </a:xfrm>
      </p:grpSpPr>
      <p:sp>
        <p:nvSpPr>
          <p:cNvPr id="5842" name="Google Shape;5842;g3d3899e18e2_18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3" name="Google Shape;5843;g3d3899e18e2_18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630dd139a7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630dd139a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9"/>
        <p:cNvGrpSpPr/>
        <p:nvPr/>
      </p:nvGrpSpPr>
      <p:grpSpPr>
        <a:xfrm>
          <a:off x="0" y="0"/>
          <a:ext cx="0" cy="0"/>
          <a:chOff x="0" y="0"/>
          <a:chExt cx="0" cy="0"/>
        </a:xfrm>
      </p:grpSpPr>
      <p:sp>
        <p:nvSpPr>
          <p:cNvPr id="5900" name="Google Shape;5900;g3d3899e18e2_18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1" name="Google Shape;5901;g3d3899e18e2_18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9"/>
        <p:cNvGrpSpPr/>
        <p:nvPr/>
      </p:nvGrpSpPr>
      <p:grpSpPr>
        <a:xfrm>
          <a:off x="0" y="0"/>
          <a:ext cx="0" cy="0"/>
          <a:chOff x="0" y="0"/>
          <a:chExt cx="0" cy="0"/>
        </a:xfrm>
      </p:grpSpPr>
      <p:sp>
        <p:nvSpPr>
          <p:cNvPr id="5910" name="Google Shape;5910;g3d3899e18e2_18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1" name="Google Shape;5911;g3d3899e18e2_18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9"/>
        <p:cNvGrpSpPr/>
        <p:nvPr/>
      </p:nvGrpSpPr>
      <p:grpSpPr>
        <a:xfrm>
          <a:off x="0" y="0"/>
          <a:ext cx="0" cy="0"/>
          <a:chOff x="0" y="0"/>
          <a:chExt cx="0" cy="0"/>
        </a:xfrm>
      </p:grpSpPr>
      <p:sp>
        <p:nvSpPr>
          <p:cNvPr id="5920" name="Google Shape;5920;g3d3899e18e2_18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1" name="Google Shape;5921;g3d3899e18e2_18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9"/>
        <p:cNvGrpSpPr/>
        <p:nvPr/>
      </p:nvGrpSpPr>
      <p:grpSpPr>
        <a:xfrm>
          <a:off x="0" y="0"/>
          <a:ext cx="0" cy="0"/>
          <a:chOff x="0" y="0"/>
          <a:chExt cx="0" cy="0"/>
        </a:xfrm>
      </p:grpSpPr>
      <p:sp>
        <p:nvSpPr>
          <p:cNvPr id="5930" name="Google Shape;5930;g3d3899e18e2_18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1" name="Google Shape;5931;g3d3899e18e2_18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7"/>
        <p:cNvGrpSpPr/>
        <p:nvPr/>
      </p:nvGrpSpPr>
      <p:grpSpPr>
        <a:xfrm>
          <a:off x="0" y="0"/>
          <a:ext cx="0" cy="0"/>
          <a:chOff x="0" y="0"/>
          <a:chExt cx="0" cy="0"/>
        </a:xfrm>
      </p:grpSpPr>
      <p:sp>
        <p:nvSpPr>
          <p:cNvPr id="5938" name="Google Shape;5938;g3d3899e18e2_18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9" name="Google Shape;5939;g3d3899e18e2_18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6"/>
        <p:cNvGrpSpPr/>
        <p:nvPr/>
      </p:nvGrpSpPr>
      <p:grpSpPr>
        <a:xfrm>
          <a:off x="0" y="0"/>
          <a:ext cx="0" cy="0"/>
          <a:chOff x="0" y="0"/>
          <a:chExt cx="0" cy="0"/>
        </a:xfrm>
      </p:grpSpPr>
      <p:sp>
        <p:nvSpPr>
          <p:cNvPr id="5947" name="Google Shape;5947;g3d3899e18e2_18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8" name="Google Shape;5948;g3d3899e18e2_18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4"/>
        <p:cNvGrpSpPr/>
        <p:nvPr/>
      </p:nvGrpSpPr>
      <p:grpSpPr>
        <a:xfrm>
          <a:off x="0" y="0"/>
          <a:ext cx="0" cy="0"/>
          <a:chOff x="0" y="0"/>
          <a:chExt cx="0" cy="0"/>
        </a:xfrm>
      </p:grpSpPr>
      <p:sp>
        <p:nvSpPr>
          <p:cNvPr id="5955" name="Google Shape;5955;g3d3899e18e2_18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6" name="Google Shape;5956;g3d3899e18e2_18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3"/>
        <p:cNvGrpSpPr/>
        <p:nvPr/>
      </p:nvGrpSpPr>
      <p:grpSpPr>
        <a:xfrm>
          <a:off x="0" y="0"/>
          <a:ext cx="0" cy="0"/>
          <a:chOff x="0" y="0"/>
          <a:chExt cx="0" cy="0"/>
        </a:xfrm>
      </p:grpSpPr>
      <p:sp>
        <p:nvSpPr>
          <p:cNvPr id="5964" name="Google Shape;5964;g3d3899e18e2_18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5" name="Google Shape;5965;g3d3899e18e2_18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2"/>
        <p:cNvGrpSpPr/>
        <p:nvPr/>
      </p:nvGrpSpPr>
      <p:grpSpPr>
        <a:xfrm>
          <a:off x="0" y="0"/>
          <a:ext cx="0" cy="0"/>
          <a:chOff x="0" y="0"/>
          <a:chExt cx="0" cy="0"/>
        </a:xfrm>
      </p:grpSpPr>
      <p:sp>
        <p:nvSpPr>
          <p:cNvPr id="5973" name="Google Shape;5973;g3d3899e18e2_18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4" name="Google Shape;5974;g3d3899e18e2_18_3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975" name="Google Shape;5975;g3d3899e18e2_18_3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378</a:t>
            </a:fld>
            <a:endParaRPr/>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2"/>
        <p:cNvGrpSpPr/>
        <p:nvPr/>
      </p:nvGrpSpPr>
      <p:grpSpPr>
        <a:xfrm>
          <a:off x="0" y="0"/>
          <a:ext cx="0" cy="0"/>
          <a:chOff x="0" y="0"/>
          <a:chExt cx="0" cy="0"/>
        </a:xfrm>
      </p:grpSpPr>
      <p:sp>
        <p:nvSpPr>
          <p:cNvPr id="5983" name="Google Shape;5983;g3d3899e18e2_18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4" name="Google Shape;5984;g3d3899e18e2_18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630dd139a7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630dd139a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1"/>
        <p:cNvGrpSpPr/>
        <p:nvPr/>
      </p:nvGrpSpPr>
      <p:grpSpPr>
        <a:xfrm>
          <a:off x="0" y="0"/>
          <a:ext cx="0" cy="0"/>
          <a:chOff x="0" y="0"/>
          <a:chExt cx="0" cy="0"/>
        </a:xfrm>
      </p:grpSpPr>
      <p:sp>
        <p:nvSpPr>
          <p:cNvPr id="5992" name="Google Shape;5992;g3d3899e18e2_18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3" name="Google Shape;5993;g3d3899e18e2_18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630dd139a7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630dd139a7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1c0fb4d67a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1c0fb4d67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630dd139a7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630dd139a7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d2f6cdfb3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d2f6cdfb3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630dd139a7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630dd139a7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30dd139a7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30dd139a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630dd139a7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3630dd139a7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d3899e18e2_4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d3899e18e2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3d3899e18e2_4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3d3899e18e2_4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d3899e18e2_4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3d3899e18e2_4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d3899e18e2_4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3d3899e18e2_4_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62" name="Google Shape;762;g3d3899e18e2_4_1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d3899e18e2_4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3d3899e18e2_4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81" name="Google Shape;781;g3d3899e18e2_4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d3899e18e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d3899e18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d3899e18e2_4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3d3899e18e2_4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3d3899e18e2_4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3d3899e18e2_4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3d3899e18e2_4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3d3899e18e2_4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d3899e18e2_4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3d3899e18e2_4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d3899e18e2_4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3d3899e18e2_4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3d3899e18e2_4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3d3899e18e2_4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3d3899e18e2_4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3d3899e18e2_4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3d3899e18e2_4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3d3899e18e2_4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d3899e18e2_4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3d3899e18e2_4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3d3899e18e2_4_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3d3899e18e2_4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a46cee0965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a46cee0965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3d3899e18e2_4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3d3899e18e2_4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3d3899e18e2_4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3d3899e18e2_4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3d3899e18e2_4_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3d3899e18e2_4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3d3899e18e2_4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3d3899e18e2_4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zh-CN" b="1">
                <a:solidFill>
                  <a:schemeClr val="dk1"/>
                </a:solidFill>
              </a:rPr>
              <a:t>TFC2</a:t>
            </a:r>
            <a:r>
              <a:rPr lang="zh-CN">
                <a:solidFill>
                  <a:schemeClr val="dk1"/>
                </a:solidFill>
              </a:rPr>
              <a:t>: The increase in the retrieval score due to an increase in TF should be smaller for larger TFs.</a:t>
            </a:r>
            <a:endParaRPr>
              <a:solidFill>
                <a:schemeClr val="dk1"/>
              </a:solidFill>
            </a:endParaRPr>
          </a:p>
          <a:p>
            <a:pPr marL="0" lvl="0" indent="0" algn="l" rtl="0">
              <a:lnSpc>
                <a:spcPct val="115000"/>
              </a:lnSpc>
              <a:spcBef>
                <a:spcPts val="1200"/>
              </a:spcBef>
              <a:spcAft>
                <a:spcPts val="120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3d3899e18e2_4_5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3d3899e18e2_4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zh-CN" b="1">
                <a:solidFill>
                  <a:schemeClr val="dk1"/>
                </a:solidFill>
              </a:rPr>
              <a:t>TFC2</a:t>
            </a:r>
            <a:r>
              <a:rPr lang="zh-CN">
                <a:solidFill>
                  <a:schemeClr val="dk1"/>
                </a:solidFill>
              </a:rPr>
              <a:t>: The increase in the retrieval score due to an increase in TF should be smaller for larger TFs.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3d3899e18e2_4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3d3899e18e2_4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3d3899e18e2_4_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3d3899e18e2_4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3d3899e18e2_4_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3d3899e18e2_4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3d3899e18e2_4_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3d3899e18e2_4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3d3899e18e2_4_6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3d3899e18e2_4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1c0fb4d67a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1c0fb4d67a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3d3899e18e2_4_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3d3899e18e2_4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3d3899e18e2_4_7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3d3899e18e2_4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3d3899e18e2_4_7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3d3899e18e2_4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3d3899e18e2_4_7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3d3899e18e2_4_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3d3899e18e2_4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3d3899e18e2_4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3d3899e18e2_4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3d3899e18e2_4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3d3899e18e2_4_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3d3899e18e2_4_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3d3899e18e2_4_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3d3899e18e2_4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3d3899e18e2_4_9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9" name="Google Shape;1659;g3d3899e18e2_4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3d3899e18e2_4_10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3d3899e18e2_4_1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1c0fb4d67a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31c0fb4d67a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3d3899e18e2_4_10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3d3899e18e2_4_1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g3d3899e18e2_4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 name="Google Shape;1758;g3d3899e18e2_4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3d3899e18e2_4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3d3899e18e2_4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3d3899e18e2_4_1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3d3899e18e2_4_1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3d3899e18e2_4_1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3d3899e18e2_4_1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3d3899e18e2_4_1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3d3899e18e2_4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g3d3899e18e2_4_1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5" name="Google Shape;1945;g3d3899e18e2_4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d3899e18e2_4_1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3d3899e18e2_4_1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g3d3899e18e2_4_1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7" name="Google Shape;1977;g3d3899e18e2_4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3d3899e18e2_4_1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g3d3899e18e2_4_1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012" name="Google Shape;2012;g3d3899e18e2_4_13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1c0fb4d67a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31c0fb4d67a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g3d3899e18e2_4_1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0" name="Google Shape;2030;g3d3899e18e2_4_1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3d3899e18e2_4_1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8" name="Google Shape;2038;g3d3899e18e2_4_1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3d3899e18e2_4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3d3899e18e2_4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3d3899e18e2_4_1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3" name="Google Shape;2063;g3d3899e18e2_4_1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3d3899e18e2_4_1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3d3899e18e2_4_1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g3d3899e18e2_4_1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7" name="Google Shape;2087;g3d3899e18e2_4_1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3d3899e18e2_4_1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3d3899e18e2_4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g3d3899e18e2_4_1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7" name="Google Shape;2107;g3d3899e18e2_4_1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g3d3899e18e2_4_1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9" name="Google Shape;2119;g3d3899e18e2_4_1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120" name="Google Shape;2120;g3d3899e18e2_4_1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3d3899e18e2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3d3899e18e2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0" name="Google Shape;60;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 name="Google Shape;6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2" name="Google Shape;72;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3" name="Google Shape;7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9" name="Google Shape;7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0" name="Google Shape;8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3" name="Google Shape;8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 name="Google Shape;87;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8" name="Google Shape;88;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9" name="Google Shape;8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2" name="Google Shape;9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 name="Google Shape;95;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6" name="Google Shape;9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26"/>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6"/>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06" name="Google Shape;106;p26"/>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07" name="Google Shape;107;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
        <p:cNvGrpSpPr/>
        <p:nvPr/>
      </p:nvGrpSpPr>
      <p:grpSpPr>
        <a:xfrm>
          <a:off x="0" y="0"/>
          <a:ext cx="0" cy="0"/>
          <a:chOff x="0" y="0"/>
          <a:chExt cx="0" cy="0"/>
        </a:xfrm>
      </p:grpSpPr>
      <p:sp>
        <p:nvSpPr>
          <p:cNvPr id="109" name="Google Shape;109;p27"/>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7"/>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11" name="Google Shape;111;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4" name="Google Shape;11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5" name="Google Shape;115;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8" name="Google Shape;118;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9" name="Google Shape;119;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0" name="Google Shape;120;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23" name="Google Shape;123;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6" name="Google Shape;126;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7" name="Google Shape;127;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30" name="Google Shape;130;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
        <p:cNvGrpSpPr/>
        <p:nvPr/>
      </p:nvGrpSpPr>
      <p:grpSpPr>
        <a:xfrm>
          <a:off x="0" y="0"/>
          <a:ext cx="0" cy="0"/>
          <a:chOff x="0" y="0"/>
          <a:chExt cx="0" cy="0"/>
        </a:xfrm>
      </p:grpSpPr>
      <p:sp>
        <p:nvSpPr>
          <p:cNvPr id="132" name="Google Shape;132;p33"/>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3" name="Google Shape;133;p33"/>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34" name="Google Shape;134;p33"/>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135" name="Google Shape;135;p3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3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37" name="Google Shape;137;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Impact"/>
              <a:buNone/>
              <a:defRPr sz="2100" b="1">
                <a:latin typeface="Impact"/>
                <a:ea typeface="Impact"/>
                <a:cs typeface="Impact"/>
                <a:sym typeface="Impact"/>
              </a:defRPr>
            </a:lvl1pPr>
          </a:lstStyle>
          <a:p>
            <a:endParaRPr/>
          </a:p>
        </p:txBody>
      </p:sp>
      <p:sp>
        <p:nvSpPr>
          <p:cNvPr id="140" name="Google Shape;140;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sp>
        <p:nvSpPr>
          <p:cNvPr id="142" name="Google Shape;142;p35"/>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5"/>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144" name="Google Shape;144;p35"/>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145" name="Google Shape;145;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2"/>
        <p:cNvGrpSpPr/>
        <p:nvPr/>
      </p:nvGrpSpPr>
      <p:grpSpPr>
        <a:xfrm>
          <a:off x="0" y="0"/>
          <a:ext cx="0" cy="0"/>
          <a:chOff x="0" y="0"/>
          <a:chExt cx="0" cy="0"/>
        </a:xfrm>
      </p:grpSpPr>
      <p:sp>
        <p:nvSpPr>
          <p:cNvPr id="153" name="Google Shape;153;p38"/>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8"/>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5" name="Google Shape;155;p38"/>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56" name="Google Shape;156;p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7"/>
        <p:cNvGrpSpPr/>
        <p:nvPr/>
      </p:nvGrpSpPr>
      <p:grpSpPr>
        <a:xfrm>
          <a:off x="0" y="0"/>
          <a:ext cx="0" cy="0"/>
          <a:chOff x="0" y="0"/>
          <a:chExt cx="0" cy="0"/>
        </a:xfrm>
      </p:grpSpPr>
      <p:sp>
        <p:nvSpPr>
          <p:cNvPr id="158" name="Google Shape;158;p39"/>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9"/>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60" name="Google Shape;160;p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63" name="Google Shape;163;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4" name="Google Shape;164;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5"/>
        <p:cNvGrpSpPr/>
        <p:nvPr/>
      </p:nvGrpSpPr>
      <p:grpSpPr>
        <a:xfrm>
          <a:off x="0" y="0"/>
          <a:ext cx="0" cy="0"/>
          <a:chOff x="0" y="0"/>
          <a:chExt cx="0" cy="0"/>
        </a:xfrm>
      </p:grpSpPr>
      <p:sp>
        <p:nvSpPr>
          <p:cNvPr id="166" name="Google Shape;166;p4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67" name="Google Shape;167;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8" name="Google Shape;168;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9" name="Google Shape;169;p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sp>
        <p:nvSpPr>
          <p:cNvPr id="171" name="Google Shape;171;p4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2" name="Google Shape;172;p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sp>
        <p:nvSpPr>
          <p:cNvPr id="174" name="Google Shape;174;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75" name="Google Shape;175;p4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6" name="Google Shape;176;p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177"/>
        <p:cNvGrpSpPr/>
        <p:nvPr/>
      </p:nvGrpSpPr>
      <p:grpSpPr>
        <a:xfrm>
          <a:off x="0" y="0"/>
          <a:ext cx="0" cy="0"/>
          <a:chOff x="0" y="0"/>
          <a:chExt cx="0" cy="0"/>
        </a:xfrm>
      </p:grpSpPr>
      <p:sp>
        <p:nvSpPr>
          <p:cNvPr id="178" name="Google Shape;178;p44"/>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79" name="Google Shape;179;p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0"/>
        <p:cNvGrpSpPr/>
        <p:nvPr/>
      </p:nvGrpSpPr>
      <p:grpSpPr>
        <a:xfrm>
          <a:off x="0" y="0"/>
          <a:ext cx="0" cy="0"/>
          <a:chOff x="0" y="0"/>
          <a:chExt cx="0" cy="0"/>
        </a:xfrm>
      </p:grpSpPr>
      <p:sp>
        <p:nvSpPr>
          <p:cNvPr id="181" name="Google Shape;181;p45"/>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 name="Google Shape;182;p45"/>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83" name="Google Shape;183;p45"/>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184" name="Google Shape;184;p45"/>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85" name="Google Shape;185;p4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6" name="Google Shape;186;p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Google Shape;188;p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Impact"/>
              <a:buNone/>
              <a:defRPr sz="2100" b="1">
                <a:latin typeface="Impact"/>
                <a:ea typeface="Impact"/>
                <a:cs typeface="Impact"/>
                <a:sym typeface="Impact"/>
              </a:defRPr>
            </a:lvl1pPr>
          </a:lstStyle>
          <a:p>
            <a:endParaRPr/>
          </a:p>
        </p:txBody>
      </p:sp>
      <p:sp>
        <p:nvSpPr>
          <p:cNvPr id="189" name="Google Shape;189;p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47"/>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7"/>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193" name="Google Shape;193;p47"/>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194" name="Google Shape;194;p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5"/>
        <p:cNvGrpSpPr/>
        <p:nvPr/>
      </p:nvGrpSpPr>
      <p:grpSpPr>
        <a:xfrm>
          <a:off x="0" y="0"/>
          <a:ext cx="0" cy="0"/>
          <a:chOff x="0" y="0"/>
          <a:chExt cx="0" cy="0"/>
        </a:xfrm>
      </p:grpSpPr>
      <p:sp>
        <p:nvSpPr>
          <p:cNvPr id="196" name="Google Shape;196;p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Impact"/>
              <a:buNone/>
              <a:defRPr sz="2100" b="1">
                <a:latin typeface="Impact"/>
                <a:ea typeface="Impact"/>
                <a:cs typeface="Impact"/>
                <a:sym typeface="Impact"/>
              </a:defRPr>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6" name="Google Shape;5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7" name="Google Shape;5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99"/>
        <p:cNvGrpSpPr/>
        <p:nvPr/>
      </p:nvGrpSpPr>
      <p:grpSpPr>
        <a:xfrm>
          <a:off x="0" y="0"/>
          <a:ext cx="0" cy="0"/>
          <a:chOff x="0" y="0"/>
          <a:chExt cx="0" cy="0"/>
        </a:xfrm>
      </p:grpSpPr>
      <p:sp>
        <p:nvSpPr>
          <p:cNvPr id="100" name="Google Shape;100;p25"/>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101" name="Google Shape;101;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102" name="Google Shape;102;p2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148"/>
        <p:cNvGrpSpPr/>
        <p:nvPr/>
      </p:nvGrpSpPr>
      <p:grpSpPr>
        <a:xfrm>
          <a:off x="0" y="0"/>
          <a:ext cx="0" cy="0"/>
          <a:chOff x="0" y="0"/>
          <a:chExt cx="0" cy="0"/>
        </a:xfrm>
      </p:grpSpPr>
      <p:sp>
        <p:nvSpPr>
          <p:cNvPr id="149" name="Google Shape;149;p37"/>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150" name="Google Shape;150;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151" name="Google Shape;151;p3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3.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5.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6.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7.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8.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9.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0.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8.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9.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0.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57.png"/></Relationships>
</file>

<file path=ppt/slides/_rels/slide1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1.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61.png"/><Relationship Id="rId4" Type="http://schemas.openxmlformats.org/officeDocument/2006/relationships/image" Target="../media/image56.png"/></Relationships>
</file>

<file path=ppt/slides/_rels/slide1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2.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61.png"/><Relationship Id="rId4" Type="http://schemas.openxmlformats.org/officeDocument/2006/relationships/image" Target="../media/image56.png"/></Relationships>
</file>

<file path=ppt/slides/_rels/slide16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163.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3.png"/></Relationships>
</file>

<file path=ppt/slides/_rels/slide16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notesSlide" Target="../notesSlides/notesSlide164.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7.png"/><Relationship Id="rId9" Type="http://schemas.openxmlformats.org/officeDocument/2006/relationships/image" Target="../media/image61.png"/></Relationships>
</file>

<file path=ppt/slides/_rels/slide16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165.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2.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58.png"/><Relationship Id="rId4" Type="http://schemas.openxmlformats.org/officeDocument/2006/relationships/image" Target="../media/image57.pn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4.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0.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1.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2.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3.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5.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6.xm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187.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3.png"/></Relationships>
</file>

<file path=ppt/slides/_rels/slide1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8.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1.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2.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3.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5.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2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8.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2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9.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4.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2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8.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2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3.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4.xml"/></Relationships>
</file>

<file path=ppt/slides/_rels/slide238.xml.rels><?xml version="1.0" encoding="UTF-8" standalone="yes"?>
<Relationships xmlns="http://schemas.openxmlformats.org/package/2006/relationships"><Relationship Id="rId3" Type="http://schemas.openxmlformats.org/officeDocument/2006/relationships/hyperlink" Target="https://scholar.google.com/citations?user=svxZfscAAAAJ&amp;hl=en" TargetMode="External"/><Relationship Id="rId2" Type="http://schemas.openxmlformats.org/officeDocument/2006/relationships/notesSlide" Target="../notesSlides/notesSlide238.xml"/><Relationship Id="rId1" Type="http://schemas.openxmlformats.org/officeDocument/2006/relationships/slideLayout" Target="../slideLayouts/slideLayout3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240.xml"/><Relationship Id="rId1" Type="http://schemas.openxmlformats.org/officeDocument/2006/relationships/slideLayout" Target="../slideLayouts/slideLayout36.xml"/><Relationship Id="rId5" Type="http://schemas.openxmlformats.org/officeDocument/2006/relationships/image" Target="../media/image102.png"/><Relationship Id="rId4" Type="http://schemas.openxmlformats.org/officeDocument/2006/relationships/image" Target="../media/image101.pn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3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3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3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6.xml"/></Relationships>
</file>

<file path=ppt/slides/_rels/slide2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6.xml"/><Relationship Id="rId1" Type="http://schemas.openxmlformats.org/officeDocument/2006/relationships/slideLayout" Target="../slideLayouts/slideLayout36.xml"/></Relationships>
</file>

<file path=ppt/slides/_rels/slide2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7.xml"/><Relationship Id="rId1" Type="http://schemas.openxmlformats.org/officeDocument/2006/relationships/slideLayout" Target="../slideLayouts/slideLayout36.xml"/></Relationships>
</file>

<file path=ppt/slides/_rels/slide2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8.xml"/><Relationship Id="rId1" Type="http://schemas.openxmlformats.org/officeDocument/2006/relationships/slideLayout" Target="../slideLayouts/slideLayout36.xml"/></Relationships>
</file>

<file path=ppt/slides/_rels/slide2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9.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0.xml"/><Relationship Id="rId1" Type="http://schemas.openxmlformats.org/officeDocument/2006/relationships/slideLayout" Target="../slideLayouts/slideLayout36.xml"/></Relationships>
</file>

<file path=ppt/slides/_rels/slide2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1.xml"/><Relationship Id="rId1" Type="http://schemas.openxmlformats.org/officeDocument/2006/relationships/slideLayout" Target="../slideLayouts/slideLayout3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36.xml"/></Relationships>
</file>

<file path=ppt/slides/_rels/slide2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3.xml"/><Relationship Id="rId1" Type="http://schemas.openxmlformats.org/officeDocument/2006/relationships/slideLayout" Target="../slideLayouts/slideLayout36.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36.xml"/></Relationships>
</file>

<file path=ppt/slides/_rels/slide2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5.xml"/><Relationship Id="rId1" Type="http://schemas.openxmlformats.org/officeDocument/2006/relationships/slideLayout" Target="../slideLayouts/slideLayout36.xml"/></Relationships>
</file>

<file path=ppt/slides/_rels/slide2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6.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7.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36.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36.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36.xml"/></Relationships>
</file>

<file path=ppt/slides/_rels/slide2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2.xml"/><Relationship Id="rId1" Type="http://schemas.openxmlformats.org/officeDocument/2006/relationships/slideLayout" Target="../slideLayouts/slideLayout36.xml"/></Relationships>
</file>

<file path=ppt/slides/_rels/slide2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3.xml"/><Relationship Id="rId1" Type="http://schemas.openxmlformats.org/officeDocument/2006/relationships/slideLayout" Target="../slideLayouts/slideLayout36.xml"/></Relationships>
</file>

<file path=ppt/slides/_rels/slide2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4.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5.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6.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7.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8.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9.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0.xml"/><Relationship Id="rId1" Type="http://schemas.openxmlformats.org/officeDocument/2006/relationships/slideLayout" Target="../slideLayouts/slideLayout36.xml"/><Relationship Id="rId5" Type="http://schemas.openxmlformats.org/officeDocument/2006/relationships/image" Target="../media/image102.png"/><Relationship Id="rId4" Type="http://schemas.openxmlformats.org/officeDocument/2006/relationships/image" Target="../media/image104.png"/></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36.xml"/></Relationships>
</file>

<file path=ppt/slides/_rels/slide2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2.xml"/><Relationship Id="rId1" Type="http://schemas.openxmlformats.org/officeDocument/2006/relationships/slideLayout" Target="../slideLayouts/slideLayout36.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36.xml"/></Relationships>
</file>

<file path=ppt/slides/_rels/slide2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4.xml"/><Relationship Id="rId1" Type="http://schemas.openxmlformats.org/officeDocument/2006/relationships/slideLayout" Target="../slideLayouts/slideLayout3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3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36.xml"/></Relationships>
</file>

<file path=ppt/slides/_rels/slide2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7.xml"/><Relationship Id="rId1" Type="http://schemas.openxmlformats.org/officeDocument/2006/relationships/slideLayout" Target="../slideLayouts/slideLayout36.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36.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36.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36.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36.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36.xml"/></Relationships>
</file>

<file path=ppt/slides/_rels/slide2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4.xml"/><Relationship Id="rId1" Type="http://schemas.openxmlformats.org/officeDocument/2006/relationships/slideLayout" Target="../slideLayouts/slideLayout37.xml"/></Relationships>
</file>

<file path=ppt/slides/_rels/slide2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5.xml"/><Relationship Id="rId1" Type="http://schemas.openxmlformats.org/officeDocument/2006/relationships/slideLayout" Target="../slideLayouts/slideLayout37.xml"/><Relationship Id="rId4" Type="http://schemas.openxmlformats.org/officeDocument/2006/relationships/image" Target="../media/image108.png"/></Relationships>
</file>

<file path=ppt/slides/_rels/slide2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6.xml"/><Relationship Id="rId1" Type="http://schemas.openxmlformats.org/officeDocument/2006/relationships/slideLayout" Target="../slideLayouts/slideLayout37.xml"/><Relationship Id="rId4" Type="http://schemas.openxmlformats.org/officeDocument/2006/relationships/image" Target="../media/image107.png"/></Relationships>
</file>

<file path=ppt/slides/_rels/slide2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7.xml"/><Relationship Id="rId1" Type="http://schemas.openxmlformats.org/officeDocument/2006/relationships/slideLayout" Target="../slideLayouts/slideLayout37.xml"/></Relationships>
</file>

<file path=ppt/slides/_rels/slide288.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288.xml"/><Relationship Id="rId1" Type="http://schemas.openxmlformats.org/officeDocument/2006/relationships/slideLayout" Target="../slideLayouts/slideLayout36.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36.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36.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36.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36.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36.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36.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36.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36.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36.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3.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3.xml"/></Relationships>
</file>

<file path=ppt/slides/_rels/slide3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4.xml"/><Relationship Id="rId1" Type="http://schemas.openxmlformats.org/officeDocument/2006/relationships/slideLayout" Target="../slideLayouts/slideLayout3.xml"/></Relationships>
</file>

<file path=ppt/slides/_rels/slide3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5.xml"/><Relationship Id="rId1" Type="http://schemas.openxmlformats.org/officeDocument/2006/relationships/slideLayout" Target="../slideLayouts/slideLayout3.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3.xml"/></Relationships>
</file>

<file path=ppt/slides/_rels/slide3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7.xml"/><Relationship Id="rId1" Type="http://schemas.openxmlformats.org/officeDocument/2006/relationships/slideLayout" Target="../slideLayouts/slideLayout3.xml"/></Relationships>
</file>

<file path=ppt/slides/_rels/slide3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8.xml"/><Relationship Id="rId1" Type="http://schemas.openxmlformats.org/officeDocument/2006/relationships/slideLayout" Target="../slideLayouts/slideLayout3.xml"/></Relationships>
</file>

<file path=ppt/slides/_rels/slide3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0.xml"/><Relationship Id="rId1" Type="http://schemas.openxmlformats.org/officeDocument/2006/relationships/slideLayout" Target="../slideLayouts/slideLayout3.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2.xml"/><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3.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4.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5.xml"/><Relationship Id="rId1" Type="http://schemas.openxmlformats.org/officeDocument/2006/relationships/slideLayout" Target="../slideLayouts/slideLayout3.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3.xml"/></Relationships>
</file>

<file path=ppt/slides/_rels/slide3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7.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3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8.xml"/><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0.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1.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3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2.xml"/><Relationship Id="rId1" Type="http://schemas.openxmlformats.org/officeDocument/2006/relationships/slideLayout" Target="../slideLayouts/slideLayout3.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3.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5.xml"/><Relationship Id="rId1" Type="http://schemas.openxmlformats.org/officeDocument/2006/relationships/slideLayout" Target="../slideLayouts/slideLayout3.xml"/></Relationships>
</file>

<file path=ppt/slides/_rels/slide3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6.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3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7.xml"/><Relationship Id="rId1" Type="http://schemas.openxmlformats.org/officeDocument/2006/relationships/slideLayout" Target="../slideLayouts/slideLayout3.xml"/></Relationships>
</file>

<file path=ppt/slides/_rels/slide3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8.xml"/><Relationship Id="rId1" Type="http://schemas.openxmlformats.org/officeDocument/2006/relationships/slideLayout" Target="../slideLayouts/slideLayout3.xml"/></Relationships>
</file>

<file path=ppt/slides/_rels/slide3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0.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3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1.xml"/><Relationship Id="rId1" Type="http://schemas.openxmlformats.org/officeDocument/2006/relationships/slideLayout" Target="../slideLayouts/slideLayout3.xml"/></Relationships>
</file>

<file path=ppt/slides/_rels/slide3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2.xml"/><Relationship Id="rId1" Type="http://schemas.openxmlformats.org/officeDocument/2006/relationships/slideLayout" Target="../slideLayouts/slideLayout3.xml"/></Relationships>
</file>

<file path=ppt/slides/_rels/slide3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3.xml"/><Relationship Id="rId1" Type="http://schemas.openxmlformats.org/officeDocument/2006/relationships/slideLayout" Target="../slideLayouts/slideLayout3.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3.xml"/></Relationships>
</file>

<file path=ppt/slides/_rels/slide3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5.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3.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3.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3.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3.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3.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3.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3.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3.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23.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25.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25.xml"/></Relationships>
</file>

<file path=ppt/slides/_rels/slide3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9.xml"/><Relationship Id="rId1" Type="http://schemas.openxmlformats.org/officeDocument/2006/relationships/slideLayout" Target="../slideLayouts/slideLayout25.xml"/><Relationship Id="rId6" Type="http://schemas.openxmlformats.org/officeDocument/2006/relationships/hyperlink" Target="https://aclanthology.org/people/j/jheng-hong-yang/" TargetMode="External"/><Relationship Id="rId5" Type="http://schemas.openxmlformats.org/officeDocument/2006/relationships/hyperlink" Target="https://aclanthology.org/people/s/sheng-chieh-lin/" TargetMode="External"/><Relationship Id="rId4" Type="http://schemas.openxmlformats.org/officeDocument/2006/relationships/hyperlink" Target="https://aclanthology.org/2021.repl4nlp-1.17.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5.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25.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25.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25.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25.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25.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25.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25.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25.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25.xml"/></Relationships>
</file>

<file path=ppt/slides/_rels/slide3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1.xml"/><Relationship Id="rId1" Type="http://schemas.openxmlformats.org/officeDocument/2006/relationships/slideLayout" Target="../slideLayouts/slideLayout25.xml"/></Relationships>
</file>

<file path=ppt/slides/_rels/slide3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2.xml"/><Relationship Id="rId1" Type="http://schemas.openxmlformats.org/officeDocument/2006/relationships/slideLayout" Target="../slideLayouts/slideLayout25.xml"/></Relationships>
</file>

<file path=ppt/slides/_rels/slide3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3.xml"/><Relationship Id="rId1" Type="http://schemas.openxmlformats.org/officeDocument/2006/relationships/slideLayout" Target="../slideLayouts/slideLayout25.xml"/></Relationships>
</file>

<file path=ppt/slides/_rels/slide3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4.xml"/><Relationship Id="rId1" Type="http://schemas.openxmlformats.org/officeDocument/2006/relationships/slideLayout" Target="../slideLayouts/slideLayout25.xml"/></Relationships>
</file>

<file path=ppt/slides/_rels/slide3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5.xml"/><Relationship Id="rId1" Type="http://schemas.openxmlformats.org/officeDocument/2006/relationships/slideLayout" Target="../slideLayouts/slideLayout25.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25.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25.xml"/></Relationships>
</file>

<file path=ppt/slides/_rels/slide3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8.xml"/><Relationship Id="rId1" Type="http://schemas.openxmlformats.org/officeDocument/2006/relationships/slideLayout" Target="../slideLayouts/slideLayout25.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70.xml"/><Relationship Id="rId1" Type="http://schemas.openxmlformats.org/officeDocument/2006/relationships/slideLayout" Target="../slideLayouts/slideLayout25.xml"/></Relationships>
</file>

<file path=ppt/slides/_rels/slide3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1.xml"/><Relationship Id="rId1" Type="http://schemas.openxmlformats.org/officeDocument/2006/relationships/slideLayout" Target="../slideLayouts/slideLayout25.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25.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25.xml"/></Relationships>
</file>

<file path=ppt/slides/_rels/slide374.xml.rels><?xml version="1.0" encoding="UTF-8" standalone="yes"?>
<Relationships xmlns="http://schemas.openxmlformats.org/package/2006/relationships"><Relationship Id="rId3" Type="http://schemas.openxmlformats.org/officeDocument/2006/relationships/hyperlink" Target="https://arxiv.org/search/cs?searchtype=author&amp;query=Zhuang,+S" TargetMode="External"/><Relationship Id="rId7" Type="http://schemas.openxmlformats.org/officeDocument/2006/relationships/hyperlink" Target="https://arxiv.org/search/cs?searchtype=author&amp;query=Zuccon,+G" TargetMode="External"/><Relationship Id="rId2" Type="http://schemas.openxmlformats.org/officeDocument/2006/relationships/notesSlide" Target="../notesSlides/notesSlide374.xml"/><Relationship Id="rId1" Type="http://schemas.openxmlformats.org/officeDocument/2006/relationships/slideLayout" Target="../slideLayouts/slideLayout25.xml"/><Relationship Id="rId6" Type="http://schemas.openxmlformats.org/officeDocument/2006/relationships/hyperlink" Target="https://arxiv.org/search/cs?searchtype=author&amp;query=Lin,+J" TargetMode="External"/><Relationship Id="rId5" Type="http://schemas.openxmlformats.org/officeDocument/2006/relationships/hyperlink" Target="https://arxiv.org/search/cs?searchtype=author&amp;query=Koopman,+B" TargetMode="External"/><Relationship Id="rId4" Type="http://schemas.openxmlformats.org/officeDocument/2006/relationships/hyperlink" Target="https://arxiv.org/search/cs?searchtype=author&amp;query=Ma,+X" TargetMode="Externa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25.xml"/></Relationships>
</file>

<file path=ppt/slides/_rels/slide3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6.xml"/><Relationship Id="rId1" Type="http://schemas.openxmlformats.org/officeDocument/2006/relationships/slideLayout" Target="../slideLayouts/slideLayout25.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377.xml"/><Relationship Id="rId1" Type="http://schemas.openxmlformats.org/officeDocument/2006/relationships/slideLayout" Target="../slideLayouts/slideLayout25.xml"/></Relationships>
</file>

<file path=ppt/slides/_rels/slide378.xml.rels><?xml version="1.0" encoding="UTF-8" standalone="yes"?>
<Relationships xmlns="http://schemas.openxmlformats.org/package/2006/relationships"><Relationship Id="rId8" Type="http://schemas.openxmlformats.org/officeDocument/2006/relationships/hyperlink" Target="https://arxiv.org/search/cs?searchtype=author&amp;query=Li,+C" TargetMode="External"/><Relationship Id="rId3" Type="http://schemas.openxmlformats.org/officeDocument/2006/relationships/hyperlink" Target="https://arxiv.org/search/cs?searchtype=author&amp;query=Li,+M" TargetMode="External"/><Relationship Id="rId7" Type="http://schemas.openxmlformats.org/officeDocument/2006/relationships/hyperlink" Target="https://arxiv.org/search/cs?searchtype=author&amp;query=Kuzi,+S" TargetMode="External"/><Relationship Id="rId2" Type="http://schemas.openxmlformats.org/officeDocument/2006/relationships/notesSlide" Target="../notesSlides/notesSlide378.xml"/><Relationship Id="rId1" Type="http://schemas.openxmlformats.org/officeDocument/2006/relationships/slideLayout" Target="../slideLayouts/slideLayout25.xml"/><Relationship Id="rId6" Type="http://schemas.openxmlformats.org/officeDocument/2006/relationships/hyperlink" Target="https://arxiv.org/search/cs?searchtype=author&amp;query=Xia,+P" TargetMode="External"/><Relationship Id="rId5" Type="http://schemas.openxmlformats.org/officeDocument/2006/relationships/hyperlink" Target="https://arxiv.org/search/cs?searchtype=author&amp;query=Van+Durme,+B" TargetMode="External"/><Relationship Id="rId10" Type="http://schemas.openxmlformats.org/officeDocument/2006/relationships/hyperlink" Target="https://arxiv.org/search/cs?searchtype=author&amp;query=Najork,+M" TargetMode="External"/><Relationship Id="rId4" Type="http://schemas.openxmlformats.org/officeDocument/2006/relationships/hyperlink" Target="https://arxiv.org/search/cs?searchtype=author&amp;query=Chen,+T" TargetMode="External"/><Relationship Id="rId9" Type="http://schemas.openxmlformats.org/officeDocument/2006/relationships/hyperlink" Target="https://arxiv.org/search/cs?searchtype=author&amp;query=Bendersky,+M" TargetMode="Externa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379.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380.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demo.ir-measur.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demo.ir-measur.es"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github.com/reneuir/lsr-benchmark" TargetMode="External"/><Relationship Id="rId7"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github.com/TusKANNy/awesome-learned-sparse-retrieval" TargetMode="External"/><Relationship Id="rId5" Type="http://schemas.openxmlformats.org/officeDocument/2006/relationships/hyperlink" Target="https://ir-measur.es/en/latest/" TargetMode="External"/><Relationship Id="rId4" Type="http://schemas.openxmlformats.org/officeDocument/2006/relationships/hyperlink" Target="https://ir-datasets.co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5.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6.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7.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9"/>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202" name="Google Shape;202;p49"/>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8"/>
          <p:cNvSpPr txBox="1">
            <a:spLocks noGrp="1"/>
          </p:cNvSpPr>
          <p:nvPr>
            <p:ph type="body" idx="1"/>
          </p:nvPr>
        </p:nvSpPr>
        <p:spPr>
          <a:xfrm>
            <a:off x="311700" y="667700"/>
            <a:ext cx="8520600" cy="390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zh-CN" sz="3300" b="1">
                <a:solidFill>
                  <a:schemeClr val="dk1"/>
                </a:solidFill>
              </a:rPr>
              <a:t>Why Sparse?</a:t>
            </a:r>
            <a:endParaRPr sz="3300" b="1">
              <a:solidFill>
                <a:schemeClr val="dk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0"/>
              </a:spcAft>
              <a:buNone/>
            </a:pPr>
            <a:r>
              <a:rPr lang="zh-CN" sz="3300" b="1">
                <a:solidFill>
                  <a:schemeClr val="dk1"/>
                </a:solidFill>
              </a:rPr>
              <a:t>Why Learned?</a:t>
            </a:r>
            <a:endParaRPr sz="3300" b="1">
              <a:solidFill>
                <a:schemeClr val="dk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1200"/>
              </a:spcAft>
              <a:buNone/>
            </a:pPr>
            <a:r>
              <a:rPr lang="zh-CN" sz="3300" b="1">
                <a:solidFill>
                  <a:schemeClr val="dk1"/>
                </a:solidFill>
              </a:rPr>
              <a:t>Why now?</a:t>
            </a:r>
            <a:endParaRPr sz="3300" b="1">
              <a:solidFill>
                <a:schemeClr val="dk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p148"/>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rgbClr val="000000"/>
              </a:buClr>
              <a:buSzPts val="1100"/>
              <a:buFont typeface="Arial"/>
              <a:buNone/>
            </a:pPr>
            <a:r>
              <a:rPr lang="zh-CN"/>
              <a:t>Initialization of LSR</a:t>
            </a:r>
            <a:endParaRPr/>
          </a:p>
        </p:txBody>
      </p:sp>
      <p:sp>
        <p:nvSpPr>
          <p:cNvPr id="2148" name="Google Shape;2148;p148"/>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Carlos Lassance </a:t>
            </a:r>
            <a:endParaRPr sz="1600">
              <a:latin typeface="Raleway"/>
              <a:ea typeface="Raleway"/>
              <a:cs typeface="Raleway"/>
              <a:sym typeface="Raleway"/>
            </a:endParaRPr>
          </a:p>
        </p:txBody>
      </p:sp>
      <p:sp>
        <p:nvSpPr>
          <p:cNvPr id="2149" name="Google Shape;2149;p148"/>
          <p:cNvSpPr txBox="1"/>
          <p:nvPr/>
        </p:nvSpPr>
        <p:spPr>
          <a:xfrm>
            <a:off x="485875" y="1645500"/>
            <a:ext cx="3809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200"/>
              <a:t>Slides available at https://lsr-tutorial.github.io/</a:t>
            </a:r>
            <a:endParaRPr sz="22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149"/>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Datasets and Evaluation</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LSR Framework</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b="1">
                <a:solidFill>
                  <a:schemeClr val="dk1"/>
                </a:solidFill>
                <a:latin typeface="Arial"/>
                <a:ea typeface="Arial"/>
                <a:cs typeface="Arial"/>
                <a:sym typeface="Arial"/>
              </a:rPr>
              <a:t>Initialization of LSR</a:t>
            </a:r>
            <a:r>
              <a:rPr lang="zh-CN" sz="1700">
                <a:solidFill>
                  <a:schemeClr val="dk1"/>
                </a:solidFill>
                <a:latin typeface="Arial"/>
                <a:ea typeface="Arial"/>
                <a:cs typeface="Arial"/>
                <a:sym typeface="Arial"/>
              </a:rPr>
              <a:t> </a:t>
            </a:r>
            <a:r>
              <a:rPr lang="zh-CN" sz="1700" b="1">
                <a:solidFill>
                  <a:schemeClr val="dk1"/>
                </a:solidFill>
                <a:latin typeface="Arial"/>
                <a:ea typeface="Arial"/>
                <a:cs typeface="Arial"/>
                <a:sym typeface="Arial"/>
              </a:rPr>
              <a:t>← now</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Modalities</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English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Multilingual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Multimodal Data</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Indexing &amp; efficiency</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Hybrid dense-sparse retrieval</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Conclusion</a:t>
            </a:r>
            <a:endParaRPr sz="1700">
              <a:solidFill>
                <a:schemeClr val="dk2"/>
              </a:solidFill>
              <a:latin typeface="Arial"/>
              <a:ea typeface="Arial"/>
              <a:cs typeface="Arial"/>
              <a:sym typeface="Arial"/>
            </a:endParaRPr>
          </a:p>
        </p:txBody>
      </p:sp>
      <p:sp>
        <p:nvSpPr>
          <p:cNvPr id="2155" name="Google Shape;2155;p149"/>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2156" name="Google Shape;2156;p1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1" name="Google Shape;2161;p150"/>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Clr>
                <a:schemeClr val="dk2"/>
              </a:buClr>
              <a:buSzPts val="1700"/>
              <a:buFont typeface="Arial"/>
              <a:buChar char="●"/>
            </a:pPr>
            <a:r>
              <a:rPr lang="zh-CN" sz="1700" b="1">
                <a:solidFill>
                  <a:schemeClr val="dk2"/>
                </a:solidFill>
                <a:latin typeface="Arial"/>
                <a:ea typeface="Arial"/>
                <a:cs typeface="Arial"/>
                <a:sym typeface="Arial"/>
              </a:rPr>
              <a:t>Initialization of LSR with “MLM” Encoding:</a:t>
            </a:r>
            <a:endParaRPr sz="1700" b="1">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Masked Language Modelling</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Causal Language Modelling</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Sparse Autoencoders</a:t>
            </a:r>
            <a:endParaRPr sz="1700">
              <a:solidFill>
                <a:schemeClr val="dk2"/>
              </a:solidFill>
              <a:latin typeface="Arial"/>
              <a:ea typeface="Arial"/>
              <a:cs typeface="Arial"/>
              <a:sym typeface="Arial"/>
            </a:endParaRPr>
          </a:p>
          <a:p>
            <a:pPr marL="914400" lvl="0" indent="0" algn="l" rtl="0">
              <a:spcBef>
                <a:spcPts val="0"/>
              </a:spcBef>
              <a:spcAft>
                <a:spcPts val="0"/>
              </a:spcAft>
              <a:buNone/>
            </a:pP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Solving problems with initialization:</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Pretraining / Middle training</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Re-using previous models</a:t>
            </a:r>
            <a:endParaRPr sz="1700">
              <a:solidFill>
                <a:schemeClr val="dk2"/>
              </a:solidFill>
              <a:latin typeface="Arial"/>
              <a:ea typeface="Arial"/>
              <a:cs typeface="Arial"/>
              <a:sym typeface="Arial"/>
            </a:endParaRPr>
          </a:p>
        </p:txBody>
      </p:sp>
      <p:sp>
        <p:nvSpPr>
          <p:cNvPr id="2162" name="Google Shape;2162;p15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102</a:t>
            </a:fld>
            <a:endParaRPr/>
          </a:p>
        </p:txBody>
      </p:sp>
      <p:sp>
        <p:nvSpPr>
          <p:cNvPr id="2163" name="Google Shape;2163;p1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Outline - LSR Initialization</a:t>
            </a: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None/>
            </a:pPr>
            <a:endParaRPr b="1">
              <a:solidFill>
                <a:srgbClr val="611BB8"/>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sp>
        <p:nvSpPr>
          <p:cNvPr id="2168" name="Google Shape;2168;p151"/>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Pre-initialized MLM Head</a:t>
            </a: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Clr>
                <a:schemeClr val="dk1"/>
              </a:buClr>
              <a:buSzPct val="39286"/>
              <a:buFont typeface="Arial"/>
              <a:buNone/>
            </a:pP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169" name="Google Shape;2169;p151"/>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2170" name="Google Shape;2170;p151"/>
          <p:cNvGrpSpPr/>
          <p:nvPr/>
        </p:nvGrpSpPr>
        <p:grpSpPr>
          <a:xfrm>
            <a:off x="874213" y="4217625"/>
            <a:ext cx="2101670" cy="195612"/>
            <a:chOff x="538513" y="3050300"/>
            <a:chExt cx="2101670" cy="195612"/>
          </a:xfrm>
        </p:grpSpPr>
        <p:sp>
          <p:nvSpPr>
            <p:cNvPr id="2171" name="Google Shape;2171;p151"/>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tokyo</a:t>
              </a:r>
              <a:endParaRPr sz="800" i="0" u="none" strike="noStrike" cap="none">
                <a:solidFill>
                  <a:srgbClr val="000000"/>
                </a:solidFill>
              </a:endParaRPr>
            </a:p>
          </p:txBody>
        </p:sp>
        <p:sp>
          <p:nvSpPr>
            <p:cNvPr id="2172" name="Google Shape;2172;p151"/>
            <p:cNvSpPr/>
            <p:nvPr/>
          </p:nvSpPr>
          <p:spPr>
            <a:xfrm>
              <a:off x="1300901"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[MASK]</a:t>
              </a:r>
              <a:endParaRPr sz="800" i="0" u="none" strike="noStrike" cap="none">
                <a:solidFill>
                  <a:srgbClr val="000000"/>
                </a:solidFill>
                <a:latin typeface="Arial"/>
                <a:ea typeface="Arial"/>
                <a:cs typeface="Arial"/>
                <a:sym typeface="Arial"/>
              </a:endParaRPr>
            </a:p>
          </p:txBody>
        </p:sp>
        <p:sp>
          <p:nvSpPr>
            <p:cNvPr id="2173" name="Google Shape;2173;p151"/>
            <p:cNvSpPr/>
            <p:nvPr/>
          </p:nvSpPr>
          <p:spPr>
            <a:xfrm>
              <a:off x="17582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blossom</a:t>
              </a:r>
              <a:endParaRPr sz="800" i="0" u="none" strike="noStrike" cap="none">
                <a:solidFill>
                  <a:srgbClr val="000000"/>
                </a:solidFill>
                <a:latin typeface="Arial"/>
                <a:ea typeface="Arial"/>
                <a:cs typeface="Arial"/>
                <a:sym typeface="Arial"/>
              </a:endParaRPr>
            </a:p>
          </p:txBody>
        </p:sp>
        <p:sp>
          <p:nvSpPr>
            <p:cNvPr id="2174" name="Google Shape;2174;p151"/>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175" name="Google Shape;2175;p151"/>
            <p:cNvSpPr/>
            <p:nvPr/>
          </p:nvSpPr>
          <p:spPr>
            <a:xfrm>
              <a:off x="22534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2176" name="Google Shape;2176;p151"/>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177" name="Google Shape;2177;p151"/>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178" name="Google Shape;2178;p151"/>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179" name="Google Shape;2179;p151"/>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180" name="Google Shape;2180;p151"/>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181" name="Google Shape;2181;p151"/>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[MASK]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182" name="Google Shape;2182;p151"/>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p151"/>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4" name="Google Shape;2184;p151"/>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185" name="Google Shape;2185;p151"/>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186" name="Google Shape;2186;p151"/>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187" name="Google Shape;2187;p151"/>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188" name="Google Shape;2188;p151"/>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189" name="Google Shape;2189;p151"/>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190" name="Google Shape;2190;p151"/>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2191" name="Google Shape;2191;p151"/>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2192" name="Google Shape;2192;p151"/>
          <p:cNvCxnSpPr>
            <a:stCxn id="2178" idx="0"/>
            <a:endCxn id="2184"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2193" name="Google Shape;2193;p151"/>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2194" name="Google Shape;2194;p151"/>
          <p:cNvSpPr txBox="1"/>
          <p:nvPr/>
        </p:nvSpPr>
        <p:spPr>
          <a:xfrm>
            <a:off x="3547400" y="10357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cherry</a:t>
            </a:r>
            <a:endParaRPr sz="800">
              <a:solidFill>
                <a:srgbClr val="F0F0F0"/>
              </a:solidFill>
            </a:endParaRPr>
          </a:p>
        </p:txBody>
      </p:sp>
      <p:sp>
        <p:nvSpPr>
          <p:cNvPr id="2195" name="Google Shape;2195;p151"/>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[MASK]</a:t>
            </a:r>
            <a:endParaRPr sz="800">
              <a:solidFill>
                <a:srgbClr val="F0F0F0"/>
              </a:solidFill>
            </a:endParaRPr>
          </a:p>
        </p:txBody>
      </p:sp>
      <p:sp>
        <p:nvSpPr>
          <p:cNvPr id="2196" name="Google Shape;2196;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103</a:t>
            </a:fld>
            <a:endParaRPr/>
          </a:p>
        </p:txBody>
      </p:sp>
      <p:sp>
        <p:nvSpPr>
          <p:cNvPr id="2197" name="Google Shape;2197;p151"/>
          <p:cNvSpPr txBox="1"/>
          <p:nvPr/>
        </p:nvSpPr>
        <p:spPr>
          <a:xfrm>
            <a:off x="798025" y="470328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2202" name="Google Shape;2202;p152"/>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Pre-initialized MLM Head</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203" name="Google Shape;2203;p152"/>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2204" name="Google Shape;2204;p152"/>
          <p:cNvGrpSpPr/>
          <p:nvPr/>
        </p:nvGrpSpPr>
        <p:grpSpPr>
          <a:xfrm>
            <a:off x="874213" y="4217625"/>
            <a:ext cx="2101670" cy="195612"/>
            <a:chOff x="538513" y="3050300"/>
            <a:chExt cx="2101670" cy="195612"/>
          </a:xfrm>
        </p:grpSpPr>
        <p:sp>
          <p:nvSpPr>
            <p:cNvPr id="2205" name="Google Shape;2205;p152"/>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tokyo</a:t>
              </a:r>
              <a:endParaRPr sz="800" i="0" u="none" strike="noStrike" cap="none">
                <a:solidFill>
                  <a:srgbClr val="000000"/>
                </a:solidFill>
              </a:endParaRPr>
            </a:p>
          </p:txBody>
        </p:sp>
        <p:sp>
          <p:nvSpPr>
            <p:cNvPr id="2206" name="Google Shape;2206;p152"/>
            <p:cNvSpPr/>
            <p:nvPr/>
          </p:nvSpPr>
          <p:spPr>
            <a:xfrm>
              <a:off x="1300901"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[MASK]</a:t>
              </a:r>
              <a:endParaRPr sz="800" i="0" u="none" strike="noStrike" cap="none">
                <a:solidFill>
                  <a:srgbClr val="000000"/>
                </a:solidFill>
                <a:latin typeface="Arial"/>
                <a:ea typeface="Arial"/>
                <a:cs typeface="Arial"/>
                <a:sym typeface="Arial"/>
              </a:endParaRPr>
            </a:p>
          </p:txBody>
        </p:sp>
        <p:sp>
          <p:nvSpPr>
            <p:cNvPr id="2207" name="Google Shape;2207;p152"/>
            <p:cNvSpPr/>
            <p:nvPr/>
          </p:nvSpPr>
          <p:spPr>
            <a:xfrm>
              <a:off x="17582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blossom</a:t>
              </a:r>
              <a:endParaRPr sz="800" i="0" u="none" strike="noStrike" cap="none">
                <a:solidFill>
                  <a:srgbClr val="000000"/>
                </a:solidFill>
                <a:latin typeface="Arial"/>
                <a:ea typeface="Arial"/>
                <a:cs typeface="Arial"/>
                <a:sym typeface="Arial"/>
              </a:endParaRPr>
            </a:p>
          </p:txBody>
        </p:sp>
        <p:sp>
          <p:nvSpPr>
            <p:cNvPr id="2208" name="Google Shape;2208;p152"/>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209" name="Google Shape;2209;p152"/>
            <p:cNvSpPr/>
            <p:nvPr/>
          </p:nvSpPr>
          <p:spPr>
            <a:xfrm>
              <a:off x="22534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2210" name="Google Shape;2210;p152"/>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11" name="Google Shape;2211;p152"/>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212" name="Google Shape;2212;p152"/>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213" name="Google Shape;2213;p152"/>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214" name="Google Shape;2214;p152"/>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215" name="Google Shape;2215;p152"/>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[MASK]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216" name="Google Shape;2216;p152"/>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152"/>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18" name="Google Shape;2218;p152"/>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19" name="Google Shape;2219;p152"/>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20" name="Google Shape;2220;p152"/>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21" name="Google Shape;2221;p152"/>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22" name="Google Shape;2222;p152"/>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23" name="Google Shape;2223;p152"/>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24" name="Google Shape;2224;p152"/>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2225" name="Google Shape;2225;p152"/>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2226" name="Google Shape;2226;p152"/>
          <p:cNvCxnSpPr>
            <a:stCxn id="2212" idx="0"/>
            <a:endCxn id="2218"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2227" name="Google Shape;2227;p152"/>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2228" name="Google Shape;2228;p152"/>
          <p:cNvSpPr txBox="1"/>
          <p:nvPr/>
        </p:nvSpPr>
        <p:spPr>
          <a:xfrm>
            <a:off x="3547400" y="10357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cherry</a:t>
            </a:r>
            <a:endParaRPr sz="800">
              <a:solidFill>
                <a:srgbClr val="F0F0F0"/>
              </a:solidFill>
            </a:endParaRPr>
          </a:p>
        </p:txBody>
      </p:sp>
      <p:graphicFrame>
        <p:nvGraphicFramePr>
          <p:cNvPr id="2229" name="Google Shape;2229;p152"/>
          <p:cNvGraphicFramePr/>
          <p:nvPr/>
        </p:nvGraphicFramePr>
        <p:xfrm>
          <a:off x="6428325" y="2221125"/>
          <a:ext cx="1660300" cy="2560110"/>
        </p:xfrm>
        <a:graphic>
          <a:graphicData uri="http://schemas.openxmlformats.org/drawingml/2006/table">
            <a:tbl>
              <a:tblPr>
                <a:noFill/>
                <a:tableStyleId>{81380722-8950-4CB5-8313-3FF1E1080F2C}</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[MASK]</a:t>
                      </a:r>
                      <a:endParaRPr sz="1200"/>
                    </a:p>
                  </a:txBody>
                  <a:tcPr marL="91425" marR="91425" marT="91425" marB="91425"/>
                </a:tc>
                <a:tc>
                  <a:txBody>
                    <a:bodyPr/>
                    <a:lstStyle/>
                    <a:p>
                      <a:pPr marL="0" lvl="0" indent="0" algn="l" rtl="0">
                        <a:spcBef>
                          <a:spcPts val="0"/>
                        </a:spcBef>
                        <a:spcAft>
                          <a:spcPts val="0"/>
                        </a:spcAft>
                        <a:buNone/>
                      </a:pPr>
                      <a:r>
                        <a:rPr lang="zh-CN" sz="1200"/>
                        <a:t>3.5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japan</a:t>
                      </a:r>
                      <a:endParaRPr sz="1200"/>
                    </a:p>
                  </a:txBody>
                  <a:tcPr marL="91425" marR="91425" marT="91425" marB="91425"/>
                </a:tc>
                <a:tc>
                  <a:txBody>
                    <a:bodyPr/>
                    <a:lstStyle/>
                    <a:p>
                      <a:pPr marL="0" lvl="0" indent="0" algn="l" rtl="0">
                        <a:spcBef>
                          <a:spcPts val="0"/>
                        </a:spcBef>
                        <a:spcAft>
                          <a:spcPts val="0"/>
                        </a:spcAft>
                        <a:buNone/>
                      </a:pPr>
                      <a:r>
                        <a:rPr lang="zh-CN" sz="1200"/>
                        <a:t>3.2</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cherry</a:t>
                      </a:r>
                      <a:endParaRPr sz="1200"/>
                    </a:p>
                  </a:txBody>
                  <a:tcPr marL="91425" marR="91425" marT="91425" marB="91425"/>
                </a:tc>
                <a:tc>
                  <a:txBody>
                    <a:bodyPr/>
                    <a:lstStyle/>
                    <a:p>
                      <a:pPr marL="0" lvl="0" indent="0" algn="l" rtl="0">
                        <a:spcBef>
                          <a:spcPts val="0"/>
                        </a:spcBef>
                        <a:spcAft>
                          <a:spcPts val="0"/>
                        </a:spcAft>
                        <a:buNone/>
                      </a:pPr>
                      <a:r>
                        <a:rPr lang="zh-CN" sz="1200"/>
                        <a:t>4.7</a:t>
                      </a: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3.0</a:t>
                      </a: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r>
                        <a:rPr lang="zh-CN" sz="1200"/>
                        <a:t>sakura</a:t>
                      </a:r>
                      <a:endParaRPr sz="1200"/>
                    </a:p>
                  </a:txBody>
                  <a:tcPr marL="91425" marR="91425" marT="91425" marB="91425"/>
                </a:tc>
                <a:tc>
                  <a:txBody>
                    <a:bodyPr/>
                    <a:lstStyle/>
                    <a:p>
                      <a:pPr marL="0" lvl="0" indent="0" algn="l" rtl="0">
                        <a:spcBef>
                          <a:spcPts val="0"/>
                        </a:spcBef>
                        <a:spcAft>
                          <a:spcPts val="0"/>
                        </a:spcAft>
                        <a:buNone/>
                      </a:pPr>
                      <a:r>
                        <a:rPr lang="zh-CN" sz="1200"/>
                        <a:t>4.1</a:t>
                      </a: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1.0</a:t>
                      </a: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2230" name="Google Shape;2230;p152"/>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before softmax</a:t>
            </a:r>
            <a:endParaRPr b="1">
              <a:solidFill>
                <a:schemeClr val="dk2"/>
              </a:solidFill>
            </a:endParaRPr>
          </a:p>
        </p:txBody>
      </p:sp>
      <p:sp>
        <p:nvSpPr>
          <p:cNvPr id="2231" name="Google Shape;2231;p152"/>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[MASK]</a:t>
            </a:r>
            <a:endParaRPr sz="800">
              <a:solidFill>
                <a:srgbClr val="F0F0F0"/>
              </a:solidFill>
            </a:endParaRPr>
          </a:p>
        </p:txBody>
      </p:sp>
      <p:sp>
        <p:nvSpPr>
          <p:cNvPr id="2232" name="Google Shape;2232;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104</a:t>
            </a:fld>
            <a:endParaRPr/>
          </a:p>
        </p:txBody>
      </p:sp>
      <p:sp>
        <p:nvSpPr>
          <p:cNvPr id="2233" name="Google Shape;2233;p152"/>
          <p:cNvSpPr txBox="1"/>
          <p:nvPr/>
        </p:nvSpPr>
        <p:spPr>
          <a:xfrm>
            <a:off x="798025" y="470328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237"/>
        <p:cNvGrpSpPr/>
        <p:nvPr/>
      </p:nvGrpSpPr>
      <p:grpSpPr>
        <a:xfrm>
          <a:off x="0" y="0"/>
          <a:ext cx="0" cy="0"/>
          <a:chOff x="0" y="0"/>
          <a:chExt cx="0" cy="0"/>
        </a:xfrm>
      </p:grpSpPr>
      <p:sp>
        <p:nvSpPr>
          <p:cNvPr id="2238" name="Google Shape;2238;p153"/>
          <p:cNvSpPr txBox="1">
            <a:spLocks noGrp="1"/>
          </p:cNvSpPr>
          <p:nvPr>
            <p:ph type="title"/>
          </p:nvPr>
        </p:nvSpPr>
        <p:spPr>
          <a:xfrm>
            <a:off x="264250" y="170050"/>
            <a:ext cx="7194300" cy="600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Sidenote - Transformer as an identity function</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239" name="Google Shape;2239;p153"/>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Identity function</a:t>
            </a:r>
            <a:endParaRPr sz="1400" b="0" i="0" u="none" strike="noStrike" cap="none">
              <a:solidFill>
                <a:srgbClr val="000000"/>
              </a:solidFill>
              <a:latin typeface="Arial"/>
              <a:ea typeface="Arial"/>
              <a:cs typeface="Arial"/>
              <a:sym typeface="Arial"/>
            </a:endParaRPr>
          </a:p>
        </p:txBody>
      </p:sp>
      <p:grpSp>
        <p:nvGrpSpPr>
          <p:cNvPr id="2240" name="Google Shape;2240;p153"/>
          <p:cNvGrpSpPr/>
          <p:nvPr/>
        </p:nvGrpSpPr>
        <p:grpSpPr>
          <a:xfrm>
            <a:off x="874213" y="4217625"/>
            <a:ext cx="2101670" cy="195612"/>
            <a:chOff x="538513" y="3050300"/>
            <a:chExt cx="2101670" cy="195612"/>
          </a:xfrm>
        </p:grpSpPr>
        <p:sp>
          <p:nvSpPr>
            <p:cNvPr id="2241" name="Google Shape;2241;p153"/>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tokyo</a:t>
              </a:r>
              <a:endParaRPr sz="800" i="0" u="none" strike="noStrike" cap="none">
                <a:solidFill>
                  <a:srgbClr val="000000"/>
                </a:solidFill>
              </a:endParaRPr>
            </a:p>
          </p:txBody>
        </p:sp>
        <p:sp>
          <p:nvSpPr>
            <p:cNvPr id="2242" name="Google Shape;2242;p153"/>
            <p:cNvSpPr/>
            <p:nvPr/>
          </p:nvSpPr>
          <p:spPr>
            <a:xfrm>
              <a:off x="1300901"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cherry</a:t>
              </a:r>
              <a:endParaRPr sz="800" i="0" u="none" strike="noStrike" cap="none">
                <a:solidFill>
                  <a:srgbClr val="000000"/>
                </a:solidFill>
                <a:latin typeface="Arial"/>
                <a:ea typeface="Arial"/>
                <a:cs typeface="Arial"/>
                <a:sym typeface="Arial"/>
              </a:endParaRPr>
            </a:p>
          </p:txBody>
        </p:sp>
        <p:sp>
          <p:nvSpPr>
            <p:cNvPr id="2243" name="Google Shape;2243;p153"/>
            <p:cNvSpPr/>
            <p:nvPr/>
          </p:nvSpPr>
          <p:spPr>
            <a:xfrm>
              <a:off x="17582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blossom</a:t>
              </a:r>
              <a:endParaRPr sz="800" i="0" u="none" strike="noStrike" cap="none">
                <a:solidFill>
                  <a:srgbClr val="000000"/>
                </a:solidFill>
                <a:latin typeface="Arial"/>
                <a:ea typeface="Arial"/>
                <a:cs typeface="Arial"/>
                <a:sym typeface="Arial"/>
              </a:endParaRPr>
            </a:p>
          </p:txBody>
        </p:sp>
        <p:sp>
          <p:nvSpPr>
            <p:cNvPr id="2244" name="Google Shape;2244;p153"/>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245" name="Google Shape;2245;p153"/>
            <p:cNvSpPr/>
            <p:nvPr/>
          </p:nvSpPr>
          <p:spPr>
            <a:xfrm>
              <a:off x="22534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2246" name="Google Shape;2246;p153"/>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47" name="Google Shape;2247;p153"/>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248" name="Google Shape;2248;p153"/>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249" name="Google Shape;2249;p153"/>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250" name="Google Shape;2250;p153"/>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251" name="Google Shape;2251;p153"/>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2" name="Google Shape;2252;p153"/>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3" name="Google Shape;2253;p153"/>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54" name="Google Shape;2254;p153"/>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55" name="Google Shape;2255;p153"/>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56" name="Google Shape;2256;p153"/>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57" name="Google Shape;2257;p153"/>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58" name="Google Shape;2258;p153"/>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59" name="Google Shape;2259;p153"/>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2260" name="Google Shape;2260;p153"/>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2261" name="Google Shape;2261;p153"/>
          <p:cNvCxnSpPr>
            <a:stCxn id="2248" idx="0"/>
            <a:endCxn id="2253"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2262" name="Google Shape;2262;p153"/>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2263" name="Google Shape;2263;p153"/>
          <p:cNvSpPr txBox="1"/>
          <p:nvPr/>
        </p:nvSpPr>
        <p:spPr>
          <a:xfrm>
            <a:off x="3547400" y="10357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cherry</a:t>
            </a:r>
            <a:endParaRPr sz="800">
              <a:solidFill>
                <a:srgbClr val="F0F0F0"/>
              </a:solidFill>
            </a:endParaRPr>
          </a:p>
        </p:txBody>
      </p:sp>
      <p:sp>
        <p:nvSpPr>
          <p:cNvPr id="2264" name="Google Shape;2264;p153"/>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cherry]</a:t>
            </a:r>
            <a:endParaRPr sz="800">
              <a:solidFill>
                <a:srgbClr val="F0F0F0"/>
              </a:solidFill>
            </a:endParaRPr>
          </a:p>
        </p:txBody>
      </p:sp>
      <p:sp>
        <p:nvSpPr>
          <p:cNvPr id="2265" name="Google Shape;2265;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105</a:t>
            </a:fld>
            <a:endParaRPr/>
          </a:p>
        </p:txBody>
      </p:sp>
      <p:sp>
        <p:nvSpPr>
          <p:cNvPr id="2266" name="Google Shape;2266;p153"/>
          <p:cNvSpPr txBox="1"/>
          <p:nvPr/>
        </p:nvSpPr>
        <p:spPr>
          <a:xfrm>
            <a:off x="798025" y="4429806"/>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267" name="Google Shape;2267;p153"/>
          <p:cNvSpPr/>
          <p:nvPr/>
        </p:nvSpPr>
        <p:spPr>
          <a:xfrm>
            <a:off x="5939250" y="1401350"/>
            <a:ext cx="3081900" cy="188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Well trained vocab table</a:t>
            </a:r>
            <a:endParaRPr/>
          </a:p>
          <a:p>
            <a:pPr marL="0" lvl="0" indent="0" algn="ctr" rtl="0">
              <a:spcBef>
                <a:spcPts val="0"/>
              </a:spcBef>
              <a:spcAft>
                <a:spcPts val="0"/>
              </a:spcAft>
              <a:buNone/>
            </a:pPr>
            <a:r>
              <a:rPr lang="zh-CN"/>
              <a:t>=</a:t>
            </a:r>
            <a:endParaRPr/>
          </a:p>
          <a:p>
            <a:pPr marL="0" lvl="0" indent="0" algn="ctr" rtl="0">
              <a:spcBef>
                <a:spcPts val="0"/>
              </a:spcBef>
              <a:spcAft>
                <a:spcPts val="0"/>
              </a:spcAft>
              <a:buNone/>
            </a:pPr>
            <a:r>
              <a:rPr lang="zh-CN"/>
              <a:t>Good document expansion even with identity function</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272" name="Google Shape;2272;p154"/>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Sidenote on transformer layers</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273" name="Google Shape;2273;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106</a:t>
            </a:fld>
            <a:endParaRPr/>
          </a:p>
        </p:txBody>
      </p:sp>
      <p:pic>
        <p:nvPicPr>
          <p:cNvPr id="2274" name="Google Shape;2274;p154"/>
          <p:cNvPicPr preferRelativeResize="0"/>
          <p:nvPr/>
        </p:nvPicPr>
        <p:blipFill>
          <a:blip r:embed="rId3">
            <a:alphaModFix/>
          </a:blip>
          <a:stretch>
            <a:fillRect/>
          </a:stretch>
        </p:blipFill>
        <p:spPr>
          <a:xfrm>
            <a:off x="467950" y="742750"/>
            <a:ext cx="2137799" cy="4095950"/>
          </a:xfrm>
          <a:prstGeom prst="rect">
            <a:avLst/>
          </a:prstGeom>
          <a:noFill/>
          <a:ln>
            <a:noFill/>
          </a:ln>
        </p:spPr>
      </p:pic>
      <p:sp>
        <p:nvSpPr>
          <p:cNvPr id="2275" name="Google Shape;2275;p154"/>
          <p:cNvSpPr txBox="1"/>
          <p:nvPr/>
        </p:nvSpPr>
        <p:spPr>
          <a:xfrm>
            <a:off x="116725" y="4743300"/>
            <a:ext cx="822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Image from: https://towardsdatascience.com/a-complete-guide-to-bert-with-code-9f87602e4a11/</a:t>
            </a:r>
            <a:endParaRPr/>
          </a:p>
        </p:txBody>
      </p:sp>
      <p:sp>
        <p:nvSpPr>
          <p:cNvPr id="2276" name="Google Shape;2276;p154"/>
          <p:cNvSpPr/>
          <p:nvPr/>
        </p:nvSpPr>
        <p:spPr>
          <a:xfrm>
            <a:off x="4250450" y="1127650"/>
            <a:ext cx="36603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There are residual connections everywhere</a:t>
            </a:r>
            <a:endParaRPr/>
          </a:p>
          <a:p>
            <a:pPr marL="0" lvl="0" indent="0" algn="ctr" rtl="0">
              <a:spcBef>
                <a:spcPts val="0"/>
              </a:spcBef>
              <a:spcAft>
                <a:spcPts val="0"/>
              </a:spcAft>
              <a:buNone/>
            </a:pPr>
            <a:r>
              <a:rPr lang="zh-CN"/>
              <a:t>=</a:t>
            </a:r>
            <a:endParaRPr/>
          </a:p>
          <a:p>
            <a:pPr marL="0" lvl="0" indent="0" algn="ctr" rtl="0">
              <a:spcBef>
                <a:spcPts val="0"/>
              </a:spcBef>
              <a:spcAft>
                <a:spcPts val="0"/>
              </a:spcAft>
              <a:buNone/>
            </a:pPr>
            <a:r>
              <a:rPr lang="zh-CN"/>
              <a:t>Facilitates something closer to identity</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sp>
        <p:nvSpPr>
          <p:cNvPr id="2281" name="Google Shape;2281;p155"/>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Pre-initialized CLM Head</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282" name="Google Shape;2282;p155"/>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2283" name="Google Shape;2283;p155"/>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84" name="Google Shape;2284;p155"/>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285" name="Google Shape;2285;p155"/>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grpSp>
        <p:nvGrpSpPr>
          <p:cNvPr id="2286" name="Google Shape;2286;p155"/>
          <p:cNvGrpSpPr/>
          <p:nvPr/>
        </p:nvGrpSpPr>
        <p:grpSpPr>
          <a:xfrm>
            <a:off x="1255405" y="4217625"/>
            <a:ext cx="1278985" cy="195612"/>
            <a:chOff x="919705" y="3050300"/>
            <a:chExt cx="1278985" cy="195612"/>
          </a:xfrm>
        </p:grpSpPr>
        <p:sp>
          <p:nvSpPr>
            <p:cNvPr id="2287" name="Google Shape;2287;p155"/>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tokyo</a:t>
              </a:r>
              <a:endParaRPr sz="800" i="0" u="none" strike="noStrike" cap="none">
                <a:solidFill>
                  <a:srgbClr val="000000"/>
                </a:solidFill>
              </a:endParaRPr>
            </a:p>
          </p:txBody>
        </p:sp>
        <p:sp>
          <p:nvSpPr>
            <p:cNvPr id="2288" name="Google Shape;2288;p155"/>
            <p:cNvSpPr/>
            <p:nvPr/>
          </p:nvSpPr>
          <p:spPr>
            <a:xfrm>
              <a:off x="1300901"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[cherry]</a:t>
              </a:r>
              <a:endParaRPr sz="800" i="0" u="none" strike="noStrike" cap="none">
                <a:solidFill>
                  <a:srgbClr val="000000"/>
                </a:solidFill>
                <a:latin typeface="Arial"/>
                <a:ea typeface="Arial"/>
                <a:cs typeface="Arial"/>
                <a:sym typeface="Arial"/>
              </a:endParaRPr>
            </a:p>
          </p:txBody>
        </p:sp>
        <p:sp>
          <p:nvSpPr>
            <p:cNvPr id="2289" name="Google Shape;2289;p155"/>
            <p:cNvSpPr/>
            <p:nvPr/>
          </p:nvSpPr>
          <p:spPr>
            <a:xfrm>
              <a:off x="17582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blossom</a:t>
              </a:r>
              <a:endParaRPr sz="800" i="0" u="none" strike="noStrike" cap="none">
                <a:solidFill>
                  <a:srgbClr val="000000"/>
                </a:solidFill>
                <a:latin typeface="Arial"/>
                <a:ea typeface="Arial"/>
                <a:cs typeface="Arial"/>
                <a:sym typeface="Arial"/>
              </a:endParaRPr>
            </a:p>
          </p:txBody>
        </p:sp>
      </p:grpSp>
      <p:sp>
        <p:nvSpPr>
          <p:cNvPr id="2290" name="Google Shape;2290;p155"/>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1" name="Google Shape;2291;p155"/>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2" name="Google Shape;2292;p155"/>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93" name="Google Shape;2293;p155"/>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94" name="Google Shape;2294;p155"/>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95" name="Google Shape;2295;p155"/>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96" name="Google Shape;2296;p155"/>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97" name="Google Shape;2297;p155"/>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298" name="Google Shape;2298;p155"/>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2299" name="Google Shape;2299;p155"/>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2300" name="Google Shape;2300;p155"/>
          <p:cNvCxnSpPr>
            <a:stCxn id="2284" idx="0"/>
            <a:endCxn id="2292"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2301" name="Google Shape;2301;p155"/>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2302" name="Google Shape;2302;p155"/>
          <p:cNvSpPr txBox="1"/>
          <p:nvPr/>
        </p:nvSpPr>
        <p:spPr>
          <a:xfrm>
            <a:off x="3547400" y="10357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blossom</a:t>
            </a:r>
            <a:endParaRPr sz="800">
              <a:solidFill>
                <a:srgbClr val="F0F0F0"/>
              </a:solidFill>
            </a:endParaRPr>
          </a:p>
        </p:txBody>
      </p:sp>
      <p:graphicFrame>
        <p:nvGraphicFramePr>
          <p:cNvPr id="2303" name="Google Shape;2303;p155"/>
          <p:cNvGraphicFramePr/>
          <p:nvPr/>
        </p:nvGraphicFramePr>
        <p:xfrm>
          <a:off x="6428325" y="2221125"/>
          <a:ext cx="1660300" cy="2560110"/>
        </p:xfrm>
        <a:graphic>
          <a:graphicData uri="http://schemas.openxmlformats.org/drawingml/2006/table">
            <a:tbl>
              <a:tblPr>
                <a:noFill/>
                <a:tableStyleId>{81380722-8950-4CB5-8313-3FF1E1080F2C}</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[MASK]</a:t>
                      </a:r>
                      <a:endParaRPr sz="1200"/>
                    </a:p>
                  </a:txBody>
                  <a:tcPr marL="91425" marR="91425" marT="91425" marB="91425"/>
                </a:tc>
                <a:tc>
                  <a:txBody>
                    <a:bodyPr/>
                    <a:lstStyle/>
                    <a:p>
                      <a:pPr marL="0" lvl="0" indent="0" algn="l" rtl="0">
                        <a:spcBef>
                          <a:spcPts val="0"/>
                        </a:spcBef>
                        <a:spcAft>
                          <a:spcPts val="0"/>
                        </a:spcAft>
                        <a:buNone/>
                      </a:pPr>
                      <a:r>
                        <a:rPr lang="zh-CN" sz="1200"/>
                        <a:t>3.5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japan</a:t>
                      </a:r>
                      <a:endParaRPr sz="1200"/>
                    </a:p>
                  </a:txBody>
                  <a:tcPr marL="91425" marR="91425" marT="91425" marB="91425"/>
                </a:tc>
                <a:tc>
                  <a:txBody>
                    <a:bodyPr/>
                    <a:lstStyle/>
                    <a:p>
                      <a:pPr marL="0" lvl="0" indent="0" algn="l" rtl="0">
                        <a:spcBef>
                          <a:spcPts val="0"/>
                        </a:spcBef>
                        <a:spcAft>
                          <a:spcPts val="0"/>
                        </a:spcAft>
                        <a:buNone/>
                      </a:pPr>
                      <a:r>
                        <a:rPr lang="zh-CN" sz="1200"/>
                        <a:t>3.2</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blossom</a:t>
                      </a:r>
                      <a:endParaRPr sz="1200"/>
                    </a:p>
                  </a:txBody>
                  <a:tcPr marL="91425" marR="91425" marT="91425" marB="91425"/>
                </a:tc>
                <a:tc>
                  <a:txBody>
                    <a:bodyPr/>
                    <a:lstStyle/>
                    <a:p>
                      <a:pPr marL="0" lvl="0" indent="0" algn="l" rtl="0">
                        <a:spcBef>
                          <a:spcPts val="0"/>
                        </a:spcBef>
                        <a:spcAft>
                          <a:spcPts val="0"/>
                        </a:spcAft>
                        <a:buNone/>
                      </a:pPr>
                      <a:r>
                        <a:rPr lang="zh-CN" sz="1200"/>
                        <a:t>4.7</a:t>
                      </a: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r>
                        <a:rPr lang="zh-CN" sz="1200"/>
                        <a:t>bloom</a:t>
                      </a:r>
                      <a:endParaRPr sz="1200"/>
                    </a:p>
                  </a:txBody>
                  <a:tcPr marL="91425" marR="91425" marT="91425" marB="91425"/>
                </a:tc>
                <a:tc>
                  <a:txBody>
                    <a:bodyPr/>
                    <a:lstStyle/>
                    <a:p>
                      <a:pPr marL="0" lvl="0" indent="0" algn="l" rtl="0">
                        <a:spcBef>
                          <a:spcPts val="0"/>
                        </a:spcBef>
                        <a:spcAft>
                          <a:spcPts val="0"/>
                        </a:spcAft>
                        <a:buNone/>
                      </a:pPr>
                      <a:r>
                        <a:rPr lang="zh-CN" sz="1200"/>
                        <a:t>3.0</a:t>
                      </a: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r>
                        <a:rPr lang="zh-CN" sz="1200"/>
                        <a:t>tree</a:t>
                      </a:r>
                      <a:endParaRPr sz="1200"/>
                    </a:p>
                  </a:txBody>
                  <a:tcPr marL="91425" marR="91425" marT="91425" marB="91425"/>
                </a:tc>
                <a:tc>
                  <a:txBody>
                    <a:bodyPr/>
                    <a:lstStyle/>
                    <a:p>
                      <a:pPr marL="0" lvl="0" indent="0" algn="l" rtl="0">
                        <a:spcBef>
                          <a:spcPts val="0"/>
                        </a:spcBef>
                        <a:spcAft>
                          <a:spcPts val="0"/>
                        </a:spcAft>
                        <a:buNone/>
                      </a:pPr>
                      <a:r>
                        <a:rPr lang="zh-CN" sz="1200"/>
                        <a:t>4.1</a:t>
                      </a: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1.0</a:t>
                      </a: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2304" name="Google Shape;2304;p155"/>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before softmax</a:t>
            </a:r>
            <a:endParaRPr b="1">
              <a:solidFill>
                <a:schemeClr val="dk2"/>
              </a:solidFill>
            </a:endParaRPr>
          </a:p>
        </p:txBody>
      </p:sp>
      <p:sp>
        <p:nvSpPr>
          <p:cNvPr id="2305" name="Google Shape;2305;p155"/>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cherry</a:t>
            </a:r>
            <a:endParaRPr sz="800">
              <a:solidFill>
                <a:srgbClr val="F0F0F0"/>
              </a:solidFill>
            </a:endParaRPr>
          </a:p>
        </p:txBody>
      </p:sp>
      <p:sp>
        <p:nvSpPr>
          <p:cNvPr id="2306" name="Google Shape;2306;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107</a:t>
            </a:fld>
            <a:endParaRPr/>
          </a:p>
        </p:txBody>
      </p:sp>
      <p:sp>
        <p:nvSpPr>
          <p:cNvPr id="2307" name="Google Shape;2307;p155"/>
          <p:cNvSpPr txBox="1"/>
          <p:nvPr/>
        </p:nvSpPr>
        <p:spPr>
          <a:xfrm>
            <a:off x="798025" y="4450843"/>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308" name="Google Shape;2308;p155"/>
          <p:cNvSpPr/>
          <p:nvPr/>
        </p:nvSpPr>
        <p:spPr>
          <a:xfrm>
            <a:off x="874213" y="4217637"/>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309" name="Google Shape;2309;p155"/>
          <p:cNvSpPr/>
          <p:nvPr/>
        </p:nvSpPr>
        <p:spPr>
          <a:xfrm>
            <a:off x="1024925"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sp>
        <p:nvSpPr>
          <p:cNvPr id="2314" name="Google Shape;2314;p156"/>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Pre-initialized CLM Head</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315" name="Google Shape;2315;p156"/>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2316" name="Google Shape;2316;p156"/>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17" name="Google Shape;2317;p156"/>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318" name="Google Shape;2318;p156"/>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319" name="Google Shape;2319;p156"/>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0" name="Google Shape;2320;p156"/>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1" name="Google Shape;2321;p156"/>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22" name="Google Shape;2322;p156"/>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23" name="Google Shape;2323;p156"/>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24" name="Google Shape;2324;p156"/>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25" name="Google Shape;2325;p156"/>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26" name="Google Shape;2326;p156"/>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27" name="Google Shape;2327;p156"/>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2328" name="Google Shape;2328;p156"/>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2329" name="Google Shape;2329;p156"/>
          <p:cNvCxnSpPr>
            <a:stCxn id="2317" idx="0"/>
            <a:endCxn id="2321"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2330" name="Google Shape;2330;p156"/>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2331" name="Google Shape;2331;p156"/>
          <p:cNvSpPr txBox="1"/>
          <p:nvPr/>
        </p:nvSpPr>
        <p:spPr>
          <a:xfrm>
            <a:off x="3547400" y="10357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blossom</a:t>
            </a:r>
            <a:endParaRPr sz="800">
              <a:solidFill>
                <a:srgbClr val="F0F0F0"/>
              </a:solidFill>
            </a:endParaRPr>
          </a:p>
        </p:txBody>
      </p:sp>
      <p:graphicFrame>
        <p:nvGraphicFramePr>
          <p:cNvPr id="2332" name="Google Shape;2332;p156"/>
          <p:cNvGraphicFramePr/>
          <p:nvPr/>
        </p:nvGraphicFramePr>
        <p:xfrm>
          <a:off x="6428325" y="2221125"/>
          <a:ext cx="1660300" cy="2560110"/>
        </p:xfrm>
        <a:graphic>
          <a:graphicData uri="http://schemas.openxmlformats.org/drawingml/2006/table">
            <a:tbl>
              <a:tblPr>
                <a:noFill/>
                <a:tableStyleId>{81380722-8950-4CB5-8313-3FF1E1080F2C}</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[MASK]</a:t>
                      </a:r>
                      <a:endParaRPr sz="1200"/>
                    </a:p>
                  </a:txBody>
                  <a:tcPr marL="91425" marR="91425" marT="91425" marB="91425"/>
                </a:tc>
                <a:tc>
                  <a:txBody>
                    <a:bodyPr/>
                    <a:lstStyle/>
                    <a:p>
                      <a:pPr marL="0" lvl="0" indent="0" algn="l" rtl="0">
                        <a:spcBef>
                          <a:spcPts val="0"/>
                        </a:spcBef>
                        <a:spcAft>
                          <a:spcPts val="0"/>
                        </a:spcAft>
                        <a:buNone/>
                      </a:pPr>
                      <a:r>
                        <a:rPr lang="zh-CN" sz="1200"/>
                        <a:t>3.5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japan</a:t>
                      </a:r>
                      <a:endParaRPr sz="1200"/>
                    </a:p>
                  </a:txBody>
                  <a:tcPr marL="91425" marR="91425" marT="91425" marB="91425"/>
                </a:tc>
                <a:tc>
                  <a:txBody>
                    <a:bodyPr/>
                    <a:lstStyle/>
                    <a:p>
                      <a:pPr marL="0" lvl="0" indent="0" algn="l" rtl="0">
                        <a:spcBef>
                          <a:spcPts val="0"/>
                        </a:spcBef>
                        <a:spcAft>
                          <a:spcPts val="0"/>
                        </a:spcAft>
                        <a:buNone/>
                      </a:pPr>
                      <a:r>
                        <a:rPr lang="zh-CN" sz="1200"/>
                        <a:t>3.2</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blossom</a:t>
                      </a:r>
                      <a:endParaRPr sz="1200"/>
                    </a:p>
                  </a:txBody>
                  <a:tcPr marL="91425" marR="91425" marT="91425" marB="91425"/>
                </a:tc>
                <a:tc>
                  <a:txBody>
                    <a:bodyPr/>
                    <a:lstStyle/>
                    <a:p>
                      <a:pPr marL="0" lvl="0" indent="0" algn="l" rtl="0">
                        <a:spcBef>
                          <a:spcPts val="0"/>
                        </a:spcBef>
                        <a:spcAft>
                          <a:spcPts val="0"/>
                        </a:spcAft>
                        <a:buNone/>
                      </a:pPr>
                      <a:r>
                        <a:rPr lang="zh-CN" sz="1200"/>
                        <a:t>4.7</a:t>
                      </a: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r>
                        <a:rPr lang="zh-CN" sz="1200"/>
                        <a:t>bloom</a:t>
                      </a:r>
                      <a:endParaRPr sz="1200"/>
                    </a:p>
                  </a:txBody>
                  <a:tcPr marL="91425" marR="91425" marT="91425" marB="91425"/>
                </a:tc>
                <a:tc>
                  <a:txBody>
                    <a:bodyPr/>
                    <a:lstStyle/>
                    <a:p>
                      <a:pPr marL="0" lvl="0" indent="0" algn="l" rtl="0">
                        <a:spcBef>
                          <a:spcPts val="0"/>
                        </a:spcBef>
                        <a:spcAft>
                          <a:spcPts val="0"/>
                        </a:spcAft>
                        <a:buNone/>
                      </a:pPr>
                      <a:r>
                        <a:rPr lang="zh-CN" sz="1200"/>
                        <a:t>3.0</a:t>
                      </a: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r>
                        <a:rPr lang="zh-CN" sz="1200"/>
                        <a:t>tree</a:t>
                      </a:r>
                      <a:endParaRPr sz="1200"/>
                    </a:p>
                  </a:txBody>
                  <a:tcPr marL="91425" marR="91425" marT="91425" marB="91425"/>
                </a:tc>
                <a:tc>
                  <a:txBody>
                    <a:bodyPr/>
                    <a:lstStyle/>
                    <a:p>
                      <a:pPr marL="0" lvl="0" indent="0" algn="l" rtl="0">
                        <a:spcBef>
                          <a:spcPts val="0"/>
                        </a:spcBef>
                        <a:spcAft>
                          <a:spcPts val="0"/>
                        </a:spcAft>
                        <a:buNone/>
                      </a:pPr>
                      <a:r>
                        <a:rPr lang="zh-CN" sz="1200"/>
                        <a:t>4.1</a:t>
                      </a: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1.0</a:t>
                      </a: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2333" name="Google Shape;2333;p156"/>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before softmax</a:t>
            </a:r>
            <a:endParaRPr b="1">
              <a:solidFill>
                <a:schemeClr val="dk2"/>
              </a:solidFill>
            </a:endParaRPr>
          </a:p>
        </p:txBody>
      </p:sp>
      <p:sp>
        <p:nvSpPr>
          <p:cNvPr id="2334" name="Google Shape;2334;p156"/>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cherry</a:t>
            </a:r>
            <a:endParaRPr sz="800">
              <a:solidFill>
                <a:srgbClr val="F0F0F0"/>
              </a:solidFill>
            </a:endParaRPr>
          </a:p>
        </p:txBody>
      </p:sp>
      <p:sp>
        <p:nvSpPr>
          <p:cNvPr id="2335" name="Google Shape;2335;p1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108</a:t>
            </a:fld>
            <a:endParaRPr/>
          </a:p>
        </p:txBody>
      </p:sp>
      <p:sp>
        <p:nvSpPr>
          <p:cNvPr id="2336" name="Google Shape;2336;p156"/>
          <p:cNvSpPr txBox="1"/>
          <p:nvPr/>
        </p:nvSpPr>
        <p:spPr>
          <a:xfrm>
            <a:off x="798025" y="4450843"/>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337" name="Google Shape;2337;p156"/>
          <p:cNvSpPr/>
          <p:nvPr/>
        </p:nvSpPr>
        <p:spPr>
          <a:xfrm>
            <a:off x="5975475" y="233575"/>
            <a:ext cx="3045600" cy="160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a:solidFill>
                  <a:schemeClr val="dk2"/>
                </a:solidFill>
              </a:rPr>
              <a:t>Now token needs to generate next</a:t>
            </a:r>
            <a:endParaRPr sz="1800">
              <a:solidFill>
                <a:schemeClr val="dk2"/>
              </a:solidFill>
            </a:endParaRPr>
          </a:p>
          <a:p>
            <a:pPr marL="0" lvl="0" indent="0" algn="l" rtl="0">
              <a:spcBef>
                <a:spcPts val="0"/>
              </a:spcBef>
              <a:spcAft>
                <a:spcPts val="0"/>
              </a:spcAft>
              <a:buNone/>
            </a:pPr>
            <a:r>
              <a:rPr lang="zh-CN" sz="1800">
                <a:solidFill>
                  <a:schemeClr val="dk2"/>
                </a:solidFill>
              </a:rPr>
              <a:t>Still good document expansion</a:t>
            </a:r>
            <a:endParaRPr sz="1800">
              <a:solidFill>
                <a:schemeClr val="dk2"/>
              </a:solidFill>
            </a:endParaRPr>
          </a:p>
          <a:p>
            <a:pPr marL="0" lvl="0" indent="0" algn="l" rtl="0">
              <a:spcBef>
                <a:spcPts val="0"/>
              </a:spcBef>
              <a:spcAft>
                <a:spcPts val="0"/>
              </a:spcAft>
              <a:buNone/>
            </a:pPr>
            <a:r>
              <a:rPr lang="zh-CN" sz="1800">
                <a:solidFill>
                  <a:schemeClr val="dk2"/>
                </a:solidFill>
              </a:rPr>
              <a:t>Does not use what comes after to prime the expansion</a:t>
            </a:r>
            <a:endParaRPr sz="1800">
              <a:solidFill>
                <a:schemeClr val="dk2"/>
              </a:solidFill>
            </a:endParaRPr>
          </a:p>
        </p:txBody>
      </p:sp>
      <p:grpSp>
        <p:nvGrpSpPr>
          <p:cNvPr id="2338" name="Google Shape;2338;p156"/>
          <p:cNvGrpSpPr/>
          <p:nvPr/>
        </p:nvGrpSpPr>
        <p:grpSpPr>
          <a:xfrm>
            <a:off x="1255405" y="4217625"/>
            <a:ext cx="1278985" cy="195612"/>
            <a:chOff x="919705" y="3050300"/>
            <a:chExt cx="1278985" cy="195612"/>
          </a:xfrm>
        </p:grpSpPr>
        <p:sp>
          <p:nvSpPr>
            <p:cNvPr id="2339" name="Google Shape;2339;p156"/>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tokyo</a:t>
              </a:r>
              <a:endParaRPr sz="800" i="0" u="none" strike="noStrike" cap="none">
                <a:solidFill>
                  <a:srgbClr val="000000"/>
                </a:solidFill>
              </a:endParaRPr>
            </a:p>
          </p:txBody>
        </p:sp>
        <p:sp>
          <p:nvSpPr>
            <p:cNvPr id="2340" name="Google Shape;2340;p156"/>
            <p:cNvSpPr/>
            <p:nvPr/>
          </p:nvSpPr>
          <p:spPr>
            <a:xfrm>
              <a:off x="1300901"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[cherry]</a:t>
              </a:r>
              <a:endParaRPr sz="800" i="0" u="none" strike="noStrike" cap="none">
                <a:solidFill>
                  <a:srgbClr val="000000"/>
                </a:solidFill>
                <a:latin typeface="Arial"/>
                <a:ea typeface="Arial"/>
                <a:cs typeface="Arial"/>
                <a:sym typeface="Arial"/>
              </a:endParaRPr>
            </a:p>
          </p:txBody>
        </p:sp>
        <p:sp>
          <p:nvSpPr>
            <p:cNvPr id="2341" name="Google Shape;2341;p156"/>
            <p:cNvSpPr/>
            <p:nvPr/>
          </p:nvSpPr>
          <p:spPr>
            <a:xfrm>
              <a:off x="17582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blossom</a:t>
              </a:r>
              <a:endParaRPr sz="800" i="0" u="none" strike="noStrike" cap="none">
                <a:solidFill>
                  <a:srgbClr val="000000"/>
                </a:solidFill>
                <a:latin typeface="Arial"/>
                <a:ea typeface="Arial"/>
                <a:cs typeface="Arial"/>
                <a:sym typeface="Arial"/>
              </a:endParaRPr>
            </a:p>
          </p:txBody>
        </p:sp>
      </p:grpSp>
      <p:sp>
        <p:nvSpPr>
          <p:cNvPr id="2342" name="Google Shape;2342;p156"/>
          <p:cNvSpPr txBox="1"/>
          <p:nvPr/>
        </p:nvSpPr>
        <p:spPr>
          <a:xfrm>
            <a:off x="798025" y="4450843"/>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343" name="Google Shape;2343;p156"/>
          <p:cNvSpPr/>
          <p:nvPr/>
        </p:nvSpPr>
        <p:spPr>
          <a:xfrm>
            <a:off x="874213" y="4217637"/>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344" name="Google Shape;2344;p156"/>
          <p:cNvSpPr/>
          <p:nvPr/>
        </p:nvSpPr>
        <p:spPr>
          <a:xfrm>
            <a:off x="1024925"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348"/>
        <p:cNvGrpSpPr/>
        <p:nvPr/>
      </p:nvGrpSpPr>
      <p:grpSpPr>
        <a:xfrm>
          <a:off x="0" y="0"/>
          <a:ext cx="0" cy="0"/>
          <a:chOff x="0" y="0"/>
          <a:chExt cx="0" cy="0"/>
        </a:xfrm>
      </p:grpSpPr>
      <p:sp>
        <p:nvSpPr>
          <p:cNvPr id="2349" name="Google Shape;2349;p157"/>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Pre-initialized CLM Head</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350" name="Google Shape;2350;p157"/>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2351" name="Google Shape;2351;p157"/>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52" name="Google Shape;2352;p157"/>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353" name="Google Shape;2353;p157"/>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354" name="Google Shape;2354;p157"/>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5" name="Google Shape;2355;p157"/>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6" name="Google Shape;2356;p157"/>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57" name="Google Shape;2357;p157"/>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58" name="Google Shape;2358;p157"/>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59" name="Google Shape;2359;p157"/>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60" name="Google Shape;2360;p157"/>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61" name="Google Shape;2361;p157"/>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362" name="Google Shape;2362;p157"/>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2363" name="Google Shape;2363;p157"/>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2364" name="Google Shape;2364;p157"/>
          <p:cNvCxnSpPr>
            <a:stCxn id="2352" idx="0"/>
            <a:endCxn id="2356"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2365" name="Google Shape;2365;p157"/>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2366" name="Google Shape;2366;p157"/>
          <p:cNvSpPr txBox="1"/>
          <p:nvPr/>
        </p:nvSpPr>
        <p:spPr>
          <a:xfrm>
            <a:off x="3547400" y="10357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blossom</a:t>
            </a:r>
            <a:endParaRPr sz="800">
              <a:solidFill>
                <a:srgbClr val="F0F0F0"/>
              </a:solidFill>
            </a:endParaRPr>
          </a:p>
        </p:txBody>
      </p:sp>
      <p:graphicFrame>
        <p:nvGraphicFramePr>
          <p:cNvPr id="2367" name="Google Shape;2367;p157"/>
          <p:cNvGraphicFramePr/>
          <p:nvPr/>
        </p:nvGraphicFramePr>
        <p:xfrm>
          <a:off x="6428325" y="2221125"/>
          <a:ext cx="1660300" cy="2560110"/>
        </p:xfrm>
        <a:graphic>
          <a:graphicData uri="http://schemas.openxmlformats.org/drawingml/2006/table">
            <a:tbl>
              <a:tblPr>
                <a:noFill/>
                <a:tableStyleId>{81380722-8950-4CB5-8313-3FF1E1080F2C}</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[MASK]</a:t>
                      </a:r>
                      <a:endParaRPr sz="1200"/>
                    </a:p>
                  </a:txBody>
                  <a:tcPr marL="91425" marR="91425" marT="91425" marB="91425"/>
                </a:tc>
                <a:tc>
                  <a:txBody>
                    <a:bodyPr/>
                    <a:lstStyle/>
                    <a:p>
                      <a:pPr marL="0" lvl="0" indent="0" algn="l" rtl="0">
                        <a:spcBef>
                          <a:spcPts val="0"/>
                        </a:spcBef>
                        <a:spcAft>
                          <a:spcPts val="0"/>
                        </a:spcAft>
                        <a:buNone/>
                      </a:pPr>
                      <a:r>
                        <a:rPr lang="zh-CN" sz="1200"/>
                        <a:t>3.5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japan</a:t>
                      </a:r>
                      <a:endParaRPr sz="1200"/>
                    </a:p>
                  </a:txBody>
                  <a:tcPr marL="91425" marR="91425" marT="91425" marB="91425"/>
                </a:tc>
                <a:tc>
                  <a:txBody>
                    <a:bodyPr/>
                    <a:lstStyle/>
                    <a:p>
                      <a:pPr marL="0" lvl="0" indent="0" algn="l" rtl="0">
                        <a:spcBef>
                          <a:spcPts val="0"/>
                        </a:spcBef>
                        <a:spcAft>
                          <a:spcPts val="0"/>
                        </a:spcAft>
                        <a:buNone/>
                      </a:pPr>
                      <a:r>
                        <a:rPr lang="zh-CN" sz="1200"/>
                        <a:t>3.2</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blossom</a:t>
                      </a:r>
                      <a:endParaRPr sz="1200"/>
                    </a:p>
                  </a:txBody>
                  <a:tcPr marL="91425" marR="91425" marT="91425" marB="91425"/>
                </a:tc>
                <a:tc>
                  <a:txBody>
                    <a:bodyPr/>
                    <a:lstStyle/>
                    <a:p>
                      <a:pPr marL="0" lvl="0" indent="0" algn="l" rtl="0">
                        <a:spcBef>
                          <a:spcPts val="0"/>
                        </a:spcBef>
                        <a:spcAft>
                          <a:spcPts val="0"/>
                        </a:spcAft>
                        <a:buNone/>
                      </a:pPr>
                      <a:r>
                        <a:rPr lang="zh-CN" sz="1200"/>
                        <a:t>4.7</a:t>
                      </a: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r>
                        <a:rPr lang="zh-CN" sz="1200"/>
                        <a:t>bloom</a:t>
                      </a:r>
                      <a:endParaRPr sz="1200"/>
                    </a:p>
                  </a:txBody>
                  <a:tcPr marL="91425" marR="91425" marT="91425" marB="91425"/>
                </a:tc>
                <a:tc>
                  <a:txBody>
                    <a:bodyPr/>
                    <a:lstStyle/>
                    <a:p>
                      <a:pPr marL="0" lvl="0" indent="0" algn="l" rtl="0">
                        <a:spcBef>
                          <a:spcPts val="0"/>
                        </a:spcBef>
                        <a:spcAft>
                          <a:spcPts val="0"/>
                        </a:spcAft>
                        <a:buNone/>
                      </a:pPr>
                      <a:r>
                        <a:rPr lang="zh-CN" sz="1200"/>
                        <a:t>3.0</a:t>
                      </a: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r>
                        <a:rPr lang="zh-CN" sz="1200"/>
                        <a:t>tree</a:t>
                      </a:r>
                      <a:endParaRPr sz="1200"/>
                    </a:p>
                  </a:txBody>
                  <a:tcPr marL="91425" marR="91425" marT="91425" marB="91425"/>
                </a:tc>
                <a:tc>
                  <a:txBody>
                    <a:bodyPr/>
                    <a:lstStyle/>
                    <a:p>
                      <a:pPr marL="0" lvl="0" indent="0" algn="l" rtl="0">
                        <a:spcBef>
                          <a:spcPts val="0"/>
                        </a:spcBef>
                        <a:spcAft>
                          <a:spcPts val="0"/>
                        </a:spcAft>
                        <a:buNone/>
                      </a:pPr>
                      <a:r>
                        <a:rPr lang="zh-CN" sz="1200"/>
                        <a:t>4.1</a:t>
                      </a: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1.0</a:t>
                      </a: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2368" name="Google Shape;2368;p157"/>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before softmax</a:t>
            </a:r>
            <a:endParaRPr b="1">
              <a:solidFill>
                <a:schemeClr val="dk2"/>
              </a:solidFill>
            </a:endParaRPr>
          </a:p>
        </p:txBody>
      </p:sp>
      <p:sp>
        <p:nvSpPr>
          <p:cNvPr id="2369" name="Google Shape;2369;p157"/>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cherry</a:t>
            </a:r>
            <a:endParaRPr sz="800">
              <a:solidFill>
                <a:srgbClr val="F0F0F0"/>
              </a:solidFill>
            </a:endParaRPr>
          </a:p>
        </p:txBody>
      </p:sp>
      <p:sp>
        <p:nvSpPr>
          <p:cNvPr id="2370" name="Google Shape;2370;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109</a:t>
            </a:fld>
            <a:endParaRPr/>
          </a:p>
        </p:txBody>
      </p:sp>
      <p:sp>
        <p:nvSpPr>
          <p:cNvPr id="2371" name="Google Shape;2371;p157"/>
          <p:cNvSpPr txBox="1"/>
          <p:nvPr/>
        </p:nvSpPr>
        <p:spPr>
          <a:xfrm>
            <a:off x="798025" y="4450843"/>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372" name="Google Shape;2372;p157"/>
          <p:cNvSpPr txBox="1"/>
          <p:nvPr/>
        </p:nvSpPr>
        <p:spPr>
          <a:xfrm>
            <a:off x="5933400" y="181000"/>
            <a:ext cx="2840100" cy="14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Models in this family:</a:t>
            </a:r>
            <a:br>
              <a:rPr lang="zh-CN" sz="1800">
                <a:solidFill>
                  <a:schemeClr val="dk2"/>
                </a:solidFill>
              </a:rPr>
            </a:br>
            <a:r>
              <a:rPr lang="zh-CN" sz="1800">
                <a:solidFill>
                  <a:schemeClr val="dk2"/>
                </a:solidFill>
              </a:rPr>
              <a:t>CSPLADE</a:t>
            </a:r>
            <a:endParaRPr sz="1800">
              <a:solidFill>
                <a:schemeClr val="dk2"/>
              </a:solidFill>
            </a:endParaRPr>
          </a:p>
          <a:p>
            <a:pPr marL="0" lvl="0" indent="0" algn="l" rtl="0">
              <a:spcBef>
                <a:spcPts val="0"/>
              </a:spcBef>
              <a:spcAft>
                <a:spcPts val="0"/>
              </a:spcAft>
              <a:buNone/>
            </a:pPr>
            <a:r>
              <a:rPr lang="zh-CN" sz="1800">
                <a:solidFill>
                  <a:schemeClr val="dk2"/>
                </a:solidFill>
              </a:rPr>
              <a:t>LION</a:t>
            </a:r>
            <a:endParaRPr sz="1800">
              <a:solidFill>
                <a:schemeClr val="dk2"/>
              </a:solidFill>
            </a:endParaRPr>
          </a:p>
          <a:p>
            <a:pPr marL="0" lvl="0" indent="0" algn="l" rtl="0">
              <a:spcBef>
                <a:spcPts val="0"/>
              </a:spcBef>
              <a:spcAft>
                <a:spcPts val="0"/>
              </a:spcAft>
              <a:buNone/>
            </a:pPr>
            <a:r>
              <a:rPr lang="zh-CN" sz="1800">
                <a:solidFill>
                  <a:schemeClr val="dk2"/>
                </a:solidFill>
              </a:rPr>
              <a:t>LACONIC</a:t>
            </a:r>
            <a:endParaRPr sz="1800">
              <a:solidFill>
                <a:schemeClr val="dk2"/>
              </a:solidFill>
            </a:endParaRPr>
          </a:p>
          <a:p>
            <a:pPr marL="0" lvl="0" indent="0" algn="l" rtl="0">
              <a:spcBef>
                <a:spcPts val="0"/>
              </a:spcBef>
              <a:spcAft>
                <a:spcPts val="0"/>
              </a:spcAft>
              <a:buNone/>
            </a:pPr>
            <a:r>
              <a:rPr lang="zh-CN" sz="1800">
                <a:solidFill>
                  <a:schemeClr val="dk2"/>
                </a:solidFill>
              </a:rPr>
              <a:t>SPLADE-Code</a:t>
            </a:r>
            <a:endParaRPr sz="1800">
              <a:solidFill>
                <a:schemeClr val="dk2"/>
              </a:solidFill>
            </a:endParaRPr>
          </a:p>
        </p:txBody>
      </p:sp>
      <p:grpSp>
        <p:nvGrpSpPr>
          <p:cNvPr id="2373" name="Google Shape;2373;p157"/>
          <p:cNvGrpSpPr/>
          <p:nvPr/>
        </p:nvGrpSpPr>
        <p:grpSpPr>
          <a:xfrm>
            <a:off x="1255405" y="4217625"/>
            <a:ext cx="1278985" cy="195612"/>
            <a:chOff x="919705" y="3050300"/>
            <a:chExt cx="1278985" cy="195612"/>
          </a:xfrm>
        </p:grpSpPr>
        <p:sp>
          <p:nvSpPr>
            <p:cNvPr id="2374" name="Google Shape;2374;p157"/>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tokyo</a:t>
              </a:r>
              <a:endParaRPr sz="800" i="0" u="none" strike="noStrike" cap="none">
                <a:solidFill>
                  <a:srgbClr val="000000"/>
                </a:solidFill>
              </a:endParaRPr>
            </a:p>
          </p:txBody>
        </p:sp>
        <p:sp>
          <p:nvSpPr>
            <p:cNvPr id="2375" name="Google Shape;2375;p157"/>
            <p:cNvSpPr/>
            <p:nvPr/>
          </p:nvSpPr>
          <p:spPr>
            <a:xfrm>
              <a:off x="1300901"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[cherry]</a:t>
              </a:r>
              <a:endParaRPr sz="800" i="0" u="none" strike="noStrike" cap="none">
                <a:solidFill>
                  <a:srgbClr val="000000"/>
                </a:solidFill>
                <a:latin typeface="Arial"/>
                <a:ea typeface="Arial"/>
                <a:cs typeface="Arial"/>
                <a:sym typeface="Arial"/>
              </a:endParaRPr>
            </a:p>
          </p:txBody>
        </p:sp>
        <p:sp>
          <p:nvSpPr>
            <p:cNvPr id="2376" name="Google Shape;2376;p157"/>
            <p:cNvSpPr/>
            <p:nvPr/>
          </p:nvSpPr>
          <p:spPr>
            <a:xfrm>
              <a:off x="17582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blossom</a:t>
              </a:r>
              <a:endParaRPr sz="800" i="0" u="none" strike="noStrike" cap="none">
                <a:solidFill>
                  <a:srgbClr val="000000"/>
                </a:solidFill>
                <a:latin typeface="Arial"/>
                <a:ea typeface="Arial"/>
                <a:cs typeface="Arial"/>
                <a:sym typeface="Arial"/>
              </a:endParaRPr>
            </a:p>
          </p:txBody>
        </p:sp>
      </p:grpSp>
      <p:sp>
        <p:nvSpPr>
          <p:cNvPr id="2377" name="Google Shape;2377;p157"/>
          <p:cNvSpPr txBox="1"/>
          <p:nvPr/>
        </p:nvSpPr>
        <p:spPr>
          <a:xfrm>
            <a:off x="798025" y="4450843"/>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378" name="Google Shape;2378;p157"/>
          <p:cNvSpPr/>
          <p:nvPr/>
        </p:nvSpPr>
        <p:spPr>
          <a:xfrm>
            <a:off x="874213" y="4217637"/>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379" name="Google Shape;2379;p157"/>
          <p:cNvSpPr/>
          <p:nvPr/>
        </p:nvSpPr>
        <p:spPr>
          <a:xfrm>
            <a:off x="1024925"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9"/>
          <p:cNvSpPr txBox="1">
            <a:spLocks noGrp="1"/>
          </p:cNvSpPr>
          <p:nvPr>
            <p:ph type="body" idx="1"/>
          </p:nvPr>
        </p:nvSpPr>
        <p:spPr>
          <a:xfrm>
            <a:off x="311700" y="667700"/>
            <a:ext cx="8520600" cy="390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zh-CN" sz="3300" b="1">
                <a:solidFill>
                  <a:schemeClr val="dk1"/>
                </a:solidFill>
              </a:rPr>
              <a:t>Why Sparse?</a:t>
            </a:r>
            <a:endParaRPr sz="3300" b="1">
              <a:solidFill>
                <a:schemeClr val="dk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0"/>
              </a:spcAft>
              <a:buNone/>
            </a:pPr>
            <a:r>
              <a:rPr lang="zh-CN" sz="3300">
                <a:solidFill>
                  <a:schemeClr val="dk2"/>
                </a:solidFill>
              </a:rPr>
              <a:t>Why Learned?</a:t>
            </a:r>
            <a:endParaRPr sz="3300">
              <a:solidFill>
                <a:schemeClr val="dk2"/>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1200"/>
              </a:spcAft>
              <a:buNone/>
            </a:pPr>
            <a:r>
              <a:rPr lang="zh-CN" sz="3300">
                <a:solidFill>
                  <a:srgbClr val="000000"/>
                </a:solidFill>
              </a:rPr>
              <a:t>Why now?</a:t>
            </a:r>
            <a:endParaRPr sz="3300">
              <a:solidFill>
                <a:srgbClr val="000000"/>
              </a:solidFill>
            </a:endParaRPr>
          </a:p>
        </p:txBody>
      </p:sp>
      <p:sp>
        <p:nvSpPr>
          <p:cNvPr id="349" name="Google Shape;349;p59"/>
          <p:cNvSpPr txBox="1"/>
          <p:nvPr/>
        </p:nvSpPr>
        <p:spPr>
          <a:xfrm>
            <a:off x="5780125" y="746025"/>
            <a:ext cx="300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2200" b="1">
                <a:solidFill>
                  <a:schemeClr val="dk1"/>
                </a:solidFill>
              </a:rPr>
              <a:t>← now</a:t>
            </a:r>
            <a:endParaRPr sz="19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384" name="Google Shape;2384;p158"/>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Sparse autoencoders</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385" name="Google Shape;2385;p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110</a:t>
            </a:fld>
            <a:endParaRPr/>
          </a:p>
        </p:txBody>
      </p:sp>
      <p:pic>
        <p:nvPicPr>
          <p:cNvPr id="2386" name="Google Shape;2386;p158"/>
          <p:cNvPicPr preferRelativeResize="0"/>
          <p:nvPr/>
        </p:nvPicPr>
        <p:blipFill>
          <a:blip r:embed="rId3">
            <a:alphaModFix/>
          </a:blip>
          <a:stretch>
            <a:fillRect/>
          </a:stretch>
        </p:blipFill>
        <p:spPr>
          <a:xfrm>
            <a:off x="152400" y="1063444"/>
            <a:ext cx="8839201" cy="2231959"/>
          </a:xfrm>
          <a:prstGeom prst="rect">
            <a:avLst/>
          </a:prstGeom>
          <a:noFill/>
          <a:ln>
            <a:noFill/>
          </a:ln>
        </p:spPr>
      </p:pic>
      <p:sp>
        <p:nvSpPr>
          <p:cNvPr id="2387" name="Google Shape;2387;p158"/>
          <p:cNvSpPr txBox="1"/>
          <p:nvPr/>
        </p:nvSpPr>
        <p:spPr>
          <a:xfrm>
            <a:off x="98250" y="4212950"/>
            <a:ext cx="894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Huben, Robert, et al. "Sparse autoencoders find highly interpretable features in language models." The Twelfth International Conference on Learning Representations. 2023.</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392" name="Google Shape;2392;p159"/>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Sparse autoencoders - SPLARE</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393" name="Google Shape;2393;p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111</a:t>
            </a:fld>
            <a:endParaRPr/>
          </a:p>
        </p:txBody>
      </p:sp>
      <p:sp>
        <p:nvSpPr>
          <p:cNvPr id="2394" name="Google Shape;2394;p159"/>
          <p:cNvSpPr txBox="1"/>
          <p:nvPr/>
        </p:nvSpPr>
        <p:spPr>
          <a:xfrm>
            <a:off x="98250" y="4212950"/>
            <a:ext cx="894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Formal, Thibault, et al. "Learning Retrieval Models with Sparse Autoencoders." The Fourteenth International Conference on Learning Representations.</a:t>
            </a:r>
            <a:endParaRPr/>
          </a:p>
        </p:txBody>
      </p:sp>
      <p:pic>
        <p:nvPicPr>
          <p:cNvPr id="2395" name="Google Shape;2395;p159"/>
          <p:cNvPicPr preferRelativeResize="0"/>
          <p:nvPr/>
        </p:nvPicPr>
        <p:blipFill>
          <a:blip r:embed="rId3">
            <a:alphaModFix/>
          </a:blip>
          <a:stretch>
            <a:fillRect/>
          </a:stretch>
        </p:blipFill>
        <p:spPr>
          <a:xfrm>
            <a:off x="1004375" y="895150"/>
            <a:ext cx="7583336" cy="316540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160"/>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Sparse autoencoders - SPLARE</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401" name="Google Shape;2401;p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112</a:t>
            </a:fld>
            <a:endParaRPr/>
          </a:p>
        </p:txBody>
      </p:sp>
      <p:sp>
        <p:nvSpPr>
          <p:cNvPr id="2402" name="Google Shape;2402;p160"/>
          <p:cNvSpPr txBox="1"/>
          <p:nvPr/>
        </p:nvSpPr>
        <p:spPr>
          <a:xfrm>
            <a:off x="98250" y="4212950"/>
            <a:ext cx="894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Formal, Thibault, et al. "Learning Retrieval Models with Sparse Autoencoders." The Fourteenth International Conference on Learning Representations.</a:t>
            </a:r>
            <a:endParaRPr/>
          </a:p>
        </p:txBody>
      </p:sp>
      <p:pic>
        <p:nvPicPr>
          <p:cNvPr id="2403" name="Google Shape;2403;p160"/>
          <p:cNvPicPr preferRelativeResize="0"/>
          <p:nvPr/>
        </p:nvPicPr>
        <p:blipFill>
          <a:blip r:embed="rId3">
            <a:alphaModFix/>
          </a:blip>
          <a:stretch>
            <a:fillRect/>
          </a:stretch>
        </p:blipFill>
        <p:spPr>
          <a:xfrm>
            <a:off x="1004375" y="895150"/>
            <a:ext cx="7583336" cy="3165401"/>
          </a:xfrm>
          <a:prstGeom prst="rect">
            <a:avLst/>
          </a:prstGeom>
          <a:noFill/>
          <a:ln>
            <a:noFill/>
          </a:ln>
        </p:spPr>
      </p:pic>
      <p:sp>
        <p:nvSpPr>
          <p:cNvPr id="2404" name="Google Shape;2404;p160"/>
          <p:cNvSpPr/>
          <p:nvPr/>
        </p:nvSpPr>
        <p:spPr>
          <a:xfrm>
            <a:off x="5679925" y="110250"/>
            <a:ext cx="3081900" cy="104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a:solidFill>
                  <a:schemeClr val="dk2"/>
                </a:solidFill>
              </a:rPr>
              <a:t>Concepts instead of words</a:t>
            </a:r>
            <a:endParaRPr sz="1800">
              <a:solidFill>
                <a:schemeClr val="dk2"/>
              </a:solidFill>
            </a:endParaRPr>
          </a:p>
          <a:p>
            <a:pPr marL="0" lvl="0" indent="0" algn="l" rtl="0">
              <a:spcBef>
                <a:spcPts val="0"/>
              </a:spcBef>
              <a:spcAft>
                <a:spcPts val="0"/>
              </a:spcAft>
              <a:buNone/>
            </a:pPr>
            <a:r>
              <a:rPr lang="zh-CN" sz="1800">
                <a:solidFill>
                  <a:schemeClr val="dk2"/>
                </a:solidFill>
              </a:rPr>
              <a:t>Easier multilingual</a:t>
            </a:r>
            <a:endParaRPr sz="1800">
              <a:solidFill>
                <a:schemeClr val="dk2"/>
              </a:solidFill>
            </a:endParaRPr>
          </a:p>
          <a:p>
            <a:pPr marL="0" lvl="0" indent="0" algn="l" rtl="0">
              <a:spcBef>
                <a:spcPts val="0"/>
              </a:spcBef>
              <a:spcAft>
                <a:spcPts val="0"/>
              </a:spcAft>
              <a:buNone/>
            </a:pPr>
            <a:r>
              <a:rPr lang="zh-CN" sz="1800">
                <a:solidFill>
                  <a:schemeClr val="dk2"/>
                </a:solidFill>
              </a:rPr>
              <a:t>Inconclusive if can exact match</a:t>
            </a:r>
            <a:endParaRPr sz="1800">
              <a:solidFill>
                <a:schemeClr val="dk2"/>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408"/>
        <p:cNvGrpSpPr/>
        <p:nvPr/>
      </p:nvGrpSpPr>
      <p:grpSpPr>
        <a:xfrm>
          <a:off x="0" y="0"/>
          <a:ext cx="0" cy="0"/>
          <a:chOff x="0" y="0"/>
          <a:chExt cx="0" cy="0"/>
        </a:xfrm>
      </p:grpSpPr>
      <p:sp>
        <p:nvSpPr>
          <p:cNvPr id="2409" name="Google Shape;2409;p161"/>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zh-CN" b="1">
                <a:solidFill>
                  <a:srgbClr val="611BB8"/>
                </a:solidFill>
              </a:rPr>
              <a:t>Sparse autoencoders - SPLARE</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410" name="Google Shape;2410;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113</a:t>
            </a:fld>
            <a:endParaRPr/>
          </a:p>
        </p:txBody>
      </p:sp>
      <p:sp>
        <p:nvSpPr>
          <p:cNvPr id="2411" name="Google Shape;2411;p161"/>
          <p:cNvSpPr txBox="1"/>
          <p:nvPr/>
        </p:nvSpPr>
        <p:spPr>
          <a:xfrm>
            <a:off x="98250" y="4212950"/>
            <a:ext cx="894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Formal, Thibault, et al. "Learning Retrieval Models with Sparse Autoencoders." The Fourteenth International Conference on Learning Representations.</a:t>
            </a:r>
            <a:endParaRPr/>
          </a:p>
        </p:txBody>
      </p:sp>
      <p:pic>
        <p:nvPicPr>
          <p:cNvPr id="2412" name="Google Shape;2412;p161"/>
          <p:cNvPicPr preferRelativeResize="0"/>
          <p:nvPr/>
        </p:nvPicPr>
        <p:blipFill>
          <a:blip r:embed="rId3">
            <a:alphaModFix/>
          </a:blip>
          <a:stretch>
            <a:fillRect/>
          </a:stretch>
        </p:blipFill>
        <p:spPr>
          <a:xfrm>
            <a:off x="190975" y="895150"/>
            <a:ext cx="7583336" cy="3165401"/>
          </a:xfrm>
          <a:prstGeom prst="rect">
            <a:avLst/>
          </a:prstGeom>
          <a:noFill/>
          <a:ln>
            <a:noFill/>
          </a:ln>
        </p:spPr>
      </p:pic>
      <p:sp>
        <p:nvSpPr>
          <p:cNvPr id="2413" name="Google Shape;2413;p161"/>
          <p:cNvSpPr/>
          <p:nvPr/>
        </p:nvSpPr>
        <p:spPr>
          <a:xfrm>
            <a:off x="5679925" y="110250"/>
            <a:ext cx="3081900" cy="104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a:solidFill>
                  <a:schemeClr val="dk2"/>
                </a:solidFill>
              </a:rPr>
              <a:t>Concepts instead of words</a:t>
            </a:r>
            <a:endParaRPr sz="1800">
              <a:solidFill>
                <a:schemeClr val="dk2"/>
              </a:solidFill>
            </a:endParaRPr>
          </a:p>
          <a:p>
            <a:pPr marL="0" lvl="0" indent="0" algn="l" rtl="0">
              <a:spcBef>
                <a:spcPts val="0"/>
              </a:spcBef>
              <a:spcAft>
                <a:spcPts val="0"/>
              </a:spcAft>
              <a:buNone/>
            </a:pPr>
            <a:r>
              <a:rPr lang="zh-CN" sz="1800">
                <a:solidFill>
                  <a:schemeClr val="dk2"/>
                </a:solidFill>
              </a:rPr>
              <a:t>Easier multilingual</a:t>
            </a:r>
            <a:endParaRPr sz="1800">
              <a:solidFill>
                <a:schemeClr val="dk2"/>
              </a:solidFill>
            </a:endParaRPr>
          </a:p>
          <a:p>
            <a:pPr marL="0" lvl="0" indent="0" algn="l" rtl="0">
              <a:spcBef>
                <a:spcPts val="0"/>
              </a:spcBef>
              <a:spcAft>
                <a:spcPts val="0"/>
              </a:spcAft>
              <a:buNone/>
            </a:pPr>
            <a:r>
              <a:rPr lang="zh-CN" sz="1800">
                <a:solidFill>
                  <a:schemeClr val="dk2"/>
                </a:solidFill>
              </a:rPr>
              <a:t>Inconclusive if can exact match</a:t>
            </a:r>
            <a:endParaRPr sz="1800">
              <a:solidFill>
                <a:schemeClr val="dk2"/>
              </a:solidFill>
            </a:endParaRPr>
          </a:p>
        </p:txBody>
      </p:sp>
      <p:pic>
        <p:nvPicPr>
          <p:cNvPr id="2414" name="Google Shape;2414;p161"/>
          <p:cNvPicPr preferRelativeResize="0"/>
          <p:nvPr/>
        </p:nvPicPr>
        <p:blipFill>
          <a:blip r:embed="rId4">
            <a:alphaModFix/>
          </a:blip>
          <a:stretch>
            <a:fillRect/>
          </a:stretch>
        </p:blipFill>
        <p:spPr>
          <a:xfrm>
            <a:off x="2834694" y="373425"/>
            <a:ext cx="6117929" cy="3991651"/>
          </a:xfrm>
          <a:prstGeom prst="rect">
            <a:avLst/>
          </a:prstGeom>
          <a:noFill/>
          <a:ln>
            <a:noFill/>
          </a:ln>
        </p:spPr>
      </p:pic>
      <p:cxnSp>
        <p:nvCxnSpPr>
          <p:cNvPr id="2415" name="Google Shape;2415;p161"/>
          <p:cNvCxnSpPr/>
          <p:nvPr/>
        </p:nvCxnSpPr>
        <p:spPr>
          <a:xfrm rot="10800000">
            <a:off x="7369500" y="672200"/>
            <a:ext cx="562200" cy="1291800"/>
          </a:xfrm>
          <a:prstGeom prst="straightConnector1">
            <a:avLst/>
          </a:prstGeom>
          <a:noFill/>
          <a:ln w="38100" cap="flat" cmpd="sng">
            <a:solidFill>
              <a:srgbClr val="FF9900"/>
            </a:solidFill>
            <a:prstDash val="solid"/>
            <a:round/>
            <a:headEnd type="none" w="med" len="med"/>
            <a:tailEnd type="triangle" w="med" len="med"/>
          </a:ln>
        </p:spPr>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419"/>
        <p:cNvGrpSpPr/>
        <p:nvPr/>
      </p:nvGrpSpPr>
      <p:grpSpPr>
        <a:xfrm>
          <a:off x="0" y="0"/>
          <a:ext cx="0" cy="0"/>
          <a:chOff x="0" y="0"/>
          <a:chExt cx="0" cy="0"/>
        </a:xfrm>
      </p:grpSpPr>
      <p:sp>
        <p:nvSpPr>
          <p:cNvPr id="2420" name="Google Shape;2420;p162"/>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Initialization of LSR with “MLM” Encoding:</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Masked Language Modelling</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Causal Language Modelling</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Sparse Autoencoders</a:t>
            </a:r>
            <a:endParaRPr sz="1700">
              <a:solidFill>
                <a:schemeClr val="dk2"/>
              </a:solidFill>
              <a:latin typeface="Arial"/>
              <a:ea typeface="Arial"/>
              <a:cs typeface="Arial"/>
              <a:sym typeface="Arial"/>
            </a:endParaRPr>
          </a:p>
          <a:p>
            <a:pPr marL="914400" lvl="0" indent="0" algn="l" rtl="0">
              <a:spcBef>
                <a:spcPts val="0"/>
              </a:spcBef>
              <a:spcAft>
                <a:spcPts val="0"/>
              </a:spcAft>
              <a:buNone/>
            </a:pP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b="1">
                <a:solidFill>
                  <a:schemeClr val="dk2"/>
                </a:solidFill>
                <a:latin typeface="Arial"/>
                <a:ea typeface="Arial"/>
                <a:cs typeface="Arial"/>
                <a:sym typeface="Arial"/>
              </a:rPr>
              <a:t>Solving problems with initialization:</a:t>
            </a:r>
            <a:endParaRPr sz="1700" b="1">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Pretraining / Middle training</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Re-using previous models</a:t>
            </a:r>
            <a:endParaRPr sz="1700">
              <a:solidFill>
                <a:schemeClr val="dk2"/>
              </a:solidFill>
              <a:latin typeface="Arial"/>
              <a:ea typeface="Arial"/>
              <a:cs typeface="Arial"/>
              <a:sym typeface="Arial"/>
            </a:endParaRPr>
          </a:p>
        </p:txBody>
      </p:sp>
      <p:sp>
        <p:nvSpPr>
          <p:cNvPr id="2421" name="Google Shape;2421;p16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114</a:t>
            </a:fld>
            <a:endParaRPr/>
          </a:p>
        </p:txBody>
      </p:sp>
      <p:sp>
        <p:nvSpPr>
          <p:cNvPr id="2422" name="Google Shape;2422;p1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Outline - LSR Initialization</a:t>
            </a: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None/>
            </a:pPr>
            <a:endParaRPr b="1">
              <a:solidFill>
                <a:srgbClr val="611BB8"/>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7" name="Google Shape;2427;p163"/>
          <p:cNvSpPr txBox="1">
            <a:spLocks noGrp="1"/>
          </p:cNvSpPr>
          <p:nvPr>
            <p:ph type="title"/>
          </p:nvPr>
        </p:nvSpPr>
        <p:spPr>
          <a:xfrm>
            <a:off x="264250" y="170050"/>
            <a:ext cx="771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When initialization causes problems - SPLADE-X</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428" name="Google Shape;2428;p1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115</a:t>
            </a:fld>
            <a:endParaRPr/>
          </a:p>
        </p:txBody>
      </p:sp>
      <p:pic>
        <p:nvPicPr>
          <p:cNvPr id="2429" name="Google Shape;2429;p163"/>
          <p:cNvPicPr preferRelativeResize="0"/>
          <p:nvPr/>
        </p:nvPicPr>
        <p:blipFill>
          <a:blip r:embed="rId3">
            <a:alphaModFix/>
          </a:blip>
          <a:stretch>
            <a:fillRect/>
          </a:stretch>
        </p:blipFill>
        <p:spPr>
          <a:xfrm>
            <a:off x="3108524" y="1054965"/>
            <a:ext cx="5912626" cy="3647886"/>
          </a:xfrm>
          <a:prstGeom prst="rect">
            <a:avLst/>
          </a:prstGeom>
          <a:noFill/>
          <a:ln>
            <a:noFill/>
          </a:ln>
        </p:spPr>
      </p:pic>
      <p:sp>
        <p:nvSpPr>
          <p:cNvPr id="2430" name="Google Shape;2430;p163"/>
          <p:cNvSpPr txBox="1"/>
          <p:nvPr/>
        </p:nvSpPr>
        <p:spPr>
          <a:xfrm>
            <a:off x="5069550" y="4494500"/>
            <a:ext cx="34029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MLM score</a:t>
            </a:r>
            <a:endParaRPr sz="1800">
              <a:solidFill>
                <a:schemeClr val="dk2"/>
              </a:solidFill>
            </a:endParaRPr>
          </a:p>
        </p:txBody>
      </p:sp>
      <p:sp>
        <p:nvSpPr>
          <p:cNvPr id="2431" name="Google Shape;2431;p163"/>
          <p:cNvSpPr txBox="1"/>
          <p:nvPr/>
        </p:nvSpPr>
        <p:spPr>
          <a:xfrm>
            <a:off x="0" y="4663225"/>
            <a:ext cx="6000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sp>
        <p:nvSpPr>
          <p:cNvPr id="2436" name="Google Shape;2436;p164"/>
          <p:cNvSpPr txBox="1">
            <a:spLocks noGrp="1"/>
          </p:cNvSpPr>
          <p:nvPr>
            <p:ph type="title"/>
          </p:nvPr>
        </p:nvSpPr>
        <p:spPr>
          <a:xfrm>
            <a:off x="264250" y="170050"/>
            <a:ext cx="771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When initialization causes problems - SPLADE-X</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437" name="Google Shape;2437;p1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116</a:t>
            </a:fld>
            <a:endParaRPr/>
          </a:p>
        </p:txBody>
      </p:sp>
      <p:pic>
        <p:nvPicPr>
          <p:cNvPr id="2438" name="Google Shape;2438;p164"/>
          <p:cNvPicPr preferRelativeResize="0"/>
          <p:nvPr/>
        </p:nvPicPr>
        <p:blipFill>
          <a:blip r:embed="rId3">
            <a:alphaModFix/>
          </a:blip>
          <a:stretch>
            <a:fillRect/>
          </a:stretch>
        </p:blipFill>
        <p:spPr>
          <a:xfrm>
            <a:off x="3108524" y="1054965"/>
            <a:ext cx="5912626" cy="3647886"/>
          </a:xfrm>
          <a:prstGeom prst="rect">
            <a:avLst/>
          </a:prstGeom>
          <a:noFill/>
          <a:ln>
            <a:noFill/>
          </a:ln>
        </p:spPr>
      </p:pic>
      <p:sp>
        <p:nvSpPr>
          <p:cNvPr id="2439" name="Google Shape;2439;p164"/>
          <p:cNvSpPr txBox="1"/>
          <p:nvPr/>
        </p:nvSpPr>
        <p:spPr>
          <a:xfrm>
            <a:off x="5069550" y="4494500"/>
            <a:ext cx="34029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MLM score</a:t>
            </a:r>
            <a:endParaRPr sz="1800">
              <a:solidFill>
                <a:schemeClr val="dk2"/>
              </a:solidFill>
            </a:endParaRPr>
          </a:p>
        </p:txBody>
      </p:sp>
      <p:sp>
        <p:nvSpPr>
          <p:cNvPr id="2440" name="Google Shape;2440;p164"/>
          <p:cNvSpPr txBox="1"/>
          <p:nvPr/>
        </p:nvSpPr>
        <p:spPr>
          <a:xfrm>
            <a:off x="0" y="4663225"/>
            <a:ext cx="6000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sp>
        <p:nvSpPr>
          <p:cNvPr id="2441" name="Google Shape;2441;p164"/>
          <p:cNvSpPr/>
          <p:nvPr/>
        </p:nvSpPr>
        <p:spPr>
          <a:xfrm>
            <a:off x="336075" y="1150668"/>
            <a:ext cx="2380500" cy="663900"/>
          </a:xfrm>
          <a:prstGeom prst="rect">
            <a:avLst/>
          </a:prstGeom>
          <a:solidFill>
            <a:srgbClr val="611B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Pretrained model has unsuited scores</a:t>
            </a:r>
            <a:endParaRPr>
              <a:solidFill>
                <a:schemeClr val="lt1"/>
              </a:solidFill>
              <a:latin typeface="Source Sans Pro"/>
              <a:ea typeface="Source Sans Pro"/>
              <a:cs typeface="Source Sans Pro"/>
              <a:sym typeface="Source Sans Pro"/>
            </a:endParaRPr>
          </a:p>
        </p:txBody>
      </p:sp>
      <p:sp>
        <p:nvSpPr>
          <p:cNvPr id="2442" name="Google Shape;2442;p164"/>
          <p:cNvSpPr/>
          <p:nvPr/>
        </p:nvSpPr>
        <p:spPr>
          <a:xfrm>
            <a:off x="336075" y="2859100"/>
            <a:ext cx="2380500" cy="663900"/>
          </a:xfrm>
          <a:prstGeom prst="rect">
            <a:avLst/>
          </a:prstGeom>
          <a:solidFill>
            <a:srgbClr val="611B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Hard to bring mass down</a:t>
            </a:r>
            <a:endParaRPr>
              <a:solidFill>
                <a:schemeClr val="lt1"/>
              </a:solidFill>
              <a:latin typeface="Source Sans Pro"/>
              <a:ea typeface="Source Sans Pro"/>
              <a:cs typeface="Source Sans Pro"/>
              <a:sym typeface="Source Sans Pro"/>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2447" name="Google Shape;2447;p1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117</a:t>
            </a:fld>
            <a:endParaRPr/>
          </a:p>
        </p:txBody>
      </p:sp>
      <p:sp>
        <p:nvSpPr>
          <p:cNvPr id="2448" name="Google Shape;2448;p1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Pretraining / Middle Training  </a:t>
            </a:r>
            <a:endParaRPr b="1">
              <a:solidFill>
                <a:srgbClr val="611BB8"/>
              </a:solidFill>
            </a:endParaRPr>
          </a:p>
        </p:txBody>
      </p:sp>
      <p:sp>
        <p:nvSpPr>
          <p:cNvPr id="2449" name="Google Shape;2449;p1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Integrate FLOPS regularization with MLM (MLM+FLOPS)</a:t>
            </a:r>
            <a:endParaRPr/>
          </a:p>
          <a:p>
            <a:pPr marL="914400" lvl="1" indent="-317500" algn="l" rtl="0">
              <a:spcBef>
                <a:spcPts val="0"/>
              </a:spcBef>
              <a:spcAft>
                <a:spcPts val="0"/>
              </a:spcAft>
              <a:buSzPts val="1400"/>
              <a:buChar char="○"/>
            </a:pPr>
            <a:r>
              <a:rPr lang="zh-CN"/>
              <a:t>“Pushing the score mass to the left in the previous figure”</a:t>
            </a:r>
            <a:endParaRPr/>
          </a:p>
          <a:p>
            <a:pPr marL="457200" lvl="0" indent="-342900" algn="l" rtl="0">
              <a:spcBef>
                <a:spcPts val="0"/>
              </a:spcBef>
              <a:spcAft>
                <a:spcPts val="0"/>
              </a:spcAft>
              <a:buSzPts val="1800"/>
              <a:buChar char="●"/>
            </a:pPr>
            <a:r>
              <a:rPr lang="zh-CN"/>
              <a:t>Masked Next Token Prediction (LION): </a:t>
            </a:r>
            <a:endParaRPr/>
          </a:p>
          <a:p>
            <a:pPr marL="914400" lvl="1" indent="-317500" algn="l" rtl="0">
              <a:spcBef>
                <a:spcPts val="0"/>
              </a:spcBef>
              <a:spcAft>
                <a:spcPts val="0"/>
              </a:spcAft>
              <a:buSzPts val="1400"/>
              <a:buChar char="○"/>
            </a:pPr>
            <a:r>
              <a:rPr lang="zh-CN"/>
              <a:t>Align decoder-models to use bidirectional attention</a:t>
            </a:r>
            <a:endParaRPr/>
          </a:p>
          <a:p>
            <a:pPr marL="457200" lvl="0" indent="-342900" algn="l" rtl="0">
              <a:spcBef>
                <a:spcPts val="0"/>
              </a:spcBef>
              <a:spcAft>
                <a:spcPts val="0"/>
              </a:spcAft>
              <a:buSzPts val="1800"/>
              <a:buChar char="●"/>
            </a:pPr>
            <a:r>
              <a:rPr lang="zh-CN"/>
              <a:t>Sparse Alignment Pretraining (MILCO)</a:t>
            </a:r>
            <a:endParaRPr/>
          </a:p>
          <a:p>
            <a:pPr marL="914400" lvl="1" indent="-317500" algn="l" rtl="0">
              <a:spcBef>
                <a:spcPts val="0"/>
              </a:spcBef>
              <a:spcAft>
                <a:spcPts val="0"/>
              </a:spcAft>
              <a:buSzPts val="1400"/>
              <a:buChar char="○"/>
            </a:pPr>
            <a:r>
              <a:rPr lang="zh-CN"/>
              <a:t>Maps multilingual input into English </a:t>
            </a:r>
            <a:endParaRPr/>
          </a:p>
          <a:p>
            <a:pPr marL="457200" lvl="0" indent="-342900" algn="l" rtl="0">
              <a:spcBef>
                <a:spcPts val="0"/>
              </a:spcBef>
              <a:spcAft>
                <a:spcPts val="0"/>
              </a:spcAft>
              <a:buSzPts val="1800"/>
              <a:buChar char="●"/>
            </a:pPr>
            <a:r>
              <a:rPr lang="zh-CN"/>
              <a:t>Unsupervised contrastive training (LACONIC): </a:t>
            </a:r>
            <a:endParaRPr/>
          </a:p>
          <a:p>
            <a:pPr marL="914400" lvl="1" indent="-317500" algn="l" rtl="0">
              <a:spcBef>
                <a:spcPts val="0"/>
              </a:spcBef>
              <a:spcAft>
                <a:spcPts val="0"/>
              </a:spcAft>
              <a:buSzPts val="1400"/>
              <a:buChar char="○"/>
            </a:pPr>
            <a:r>
              <a:rPr lang="zh-CN"/>
              <a:t>Calibrates scores in simpler cases</a:t>
            </a:r>
            <a:endParaRPr/>
          </a:p>
          <a:p>
            <a:pPr marL="914400" lvl="1" indent="-317500" algn="l" rtl="0">
              <a:spcBef>
                <a:spcPts val="0"/>
              </a:spcBef>
              <a:spcAft>
                <a:spcPts val="0"/>
              </a:spcAft>
              <a:buSzPts val="1400"/>
              <a:buChar char="○"/>
            </a:pPr>
            <a:r>
              <a:rPr lang="zh-CN"/>
              <a:t>Dense models mostly use this one.</a:t>
            </a:r>
            <a:endParaRPr/>
          </a:p>
        </p:txBody>
      </p:sp>
      <p:sp>
        <p:nvSpPr>
          <p:cNvPr id="2450" name="Google Shape;2450;p165"/>
          <p:cNvSpPr txBox="1"/>
          <p:nvPr/>
        </p:nvSpPr>
        <p:spPr>
          <a:xfrm>
            <a:off x="0" y="4148875"/>
            <a:ext cx="8943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MLM+FLOPS: </a:t>
            </a:r>
            <a:r>
              <a:rPr lang="zh-CN" sz="1000">
                <a:solidFill>
                  <a:srgbClr val="222222"/>
                </a:solidFill>
                <a:highlight>
                  <a:schemeClr val="lt1"/>
                </a:highlight>
              </a:rPr>
              <a:t>Lassance et al.</a:t>
            </a:r>
            <a:r>
              <a:rPr lang="zh-CN" sz="1000">
                <a:solidFill>
                  <a:srgbClr val="222222"/>
                </a:solidFill>
                <a:highlight>
                  <a:srgbClr val="FFFFFF"/>
                </a:highlight>
              </a:rPr>
              <a:t> An Experimental Study on Pretraining Transformers from Scratch for IR. ECIR 2023</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chemeClr val="lt1"/>
                </a:highlight>
              </a:rPr>
              <a:t>LION: Zeng, et al. "Scaling sparse and dense retrieval in decoder-only llms." SIGIR 2025</a:t>
            </a:r>
            <a:endParaRPr sz="1000">
              <a:solidFill>
                <a:srgbClr val="222222"/>
              </a:solidFill>
              <a:highlight>
                <a:schemeClr val="lt1"/>
              </a:highlight>
            </a:endParaRPr>
          </a:p>
          <a:p>
            <a:pPr marL="0" lvl="0" indent="0" algn="l" rtl="0">
              <a:spcBef>
                <a:spcPts val="0"/>
              </a:spcBef>
              <a:spcAft>
                <a:spcPts val="0"/>
              </a:spcAft>
              <a:buNone/>
            </a:pPr>
            <a:r>
              <a:rPr lang="zh-CN" sz="1000">
                <a:solidFill>
                  <a:srgbClr val="222222"/>
                </a:solidFill>
                <a:highlight>
                  <a:srgbClr val="FFFFFF"/>
                </a:highlight>
              </a:rPr>
              <a:t>LACONIC: Xu, et al. "LACONIC: Dense-Level Effectiveness for Scalable Sparse Retrieval via a Two-Phase Training Curriculum." arXiv </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MILCO: Thong et al. MILCO: Learned Sparse Retrieval Across Languages via a Multilingual Connector. ICLR 2026.</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Google Shape;2455;p1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118</a:t>
            </a:fld>
            <a:endParaRPr/>
          </a:p>
        </p:txBody>
      </p:sp>
      <p:sp>
        <p:nvSpPr>
          <p:cNvPr id="2456" name="Google Shape;2456;p1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Re-using previous models</a:t>
            </a:r>
            <a:endParaRPr b="1">
              <a:solidFill>
                <a:srgbClr val="611BB8"/>
              </a:solidFill>
            </a:endParaRPr>
          </a:p>
        </p:txBody>
      </p:sp>
      <p:sp>
        <p:nvSpPr>
          <p:cNvPr id="2457" name="Google Shape;2457;p1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One way to avoid initialization issues is to use a well initialized model</a:t>
            </a:r>
            <a:endParaRPr/>
          </a:p>
          <a:p>
            <a:pPr marL="914400" lvl="1" indent="-317500" algn="l" rtl="0">
              <a:spcBef>
                <a:spcPts val="0"/>
              </a:spcBef>
              <a:spcAft>
                <a:spcPts val="0"/>
              </a:spcAft>
              <a:buSzPts val="1400"/>
              <a:buChar char="○"/>
            </a:pPr>
            <a:r>
              <a:rPr lang="zh-CN"/>
              <a:t>Also it is a greener approach</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SPLADE-v3 starts from SPLADE++</a:t>
            </a:r>
            <a:endParaRPr/>
          </a:p>
          <a:p>
            <a:pPr marL="914400" lvl="1" indent="-317500" algn="l" rtl="0">
              <a:spcBef>
                <a:spcPts val="0"/>
              </a:spcBef>
              <a:spcAft>
                <a:spcPts val="0"/>
              </a:spcAft>
              <a:buSzPts val="1400"/>
              <a:buChar char="○"/>
            </a:pPr>
            <a:r>
              <a:rPr lang="zh-CN"/>
              <a:t>Initializing from scratch was too finicky</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MILCO intelligently mixes:</a:t>
            </a:r>
            <a:endParaRPr/>
          </a:p>
          <a:p>
            <a:pPr marL="914400" lvl="1" indent="-317500" algn="l" rtl="0">
              <a:spcBef>
                <a:spcPts val="0"/>
              </a:spcBef>
              <a:spcAft>
                <a:spcPts val="0"/>
              </a:spcAft>
              <a:buSzPts val="1400"/>
              <a:buChar char="○"/>
            </a:pPr>
            <a:r>
              <a:rPr lang="zh-CN"/>
              <a:t>Pre-initialized (english only)  head from SPLADE-v3</a:t>
            </a:r>
            <a:endParaRPr/>
          </a:p>
          <a:p>
            <a:pPr marL="914400" lvl="1" indent="-317500" algn="l" rtl="0">
              <a:spcBef>
                <a:spcPts val="0"/>
              </a:spcBef>
              <a:spcAft>
                <a:spcPts val="0"/>
              </a:spcAft>
              <a:buSzPts val="1400"/>
              <a:buChar char="○"/>
            </a:pPr>
            <a:r>
              <a:rPr lang="zh-CN"/>
              <a:t>Pre-initialized (multilingual) encoder from BGE-m3</a:t>
            </a:r>
            <a:endParaRPr/>
          </a:p>
        </p:txBody>
      </p:sp>
      <p:sp>
        <p:nvSpPr>
          <p:cNvPr id="2458" name="Google Shape;2458;p166"/>
          <p:cNvSpPr txBox="1"/>
          <p:nvPr/>
        </p:nvSpPr>
        <p:spPr>
          <a:xfrm>
            <a:off x="0" y="4533625"/>
            <a:ext cx="8520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100"/>
              <a:t>Thong Nguyen, Yibin Lei, Jia-Huei Ju, Eugene Yang, &amp; Andrew Yates (2026). MILCO: Learned Sparse Retrieval Across Languages via a Multilingual Connector. In The Fourteenth International Conference on Learning Representations.</a:t>
            </a:r>
            <a:endParaRPr sz="110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3" name="Google Shape;2463;p1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119</a:t>
            </a:fld>
            <a:endParaRPr/>
          </a:p>
        </p:txBody>
      </p:sp>
      <p:sp>
        <p:nvSpPr>
          <p:cNvPr id="2464" name="Google Shape;2464;p1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Re-using previous models</a:t>
            </a:r>
            <a:endParaRPr b="1">
              <a:solidFill>
                <a:srgbClr val="611BB8"/>
              </a:solidFill>
            </a:endParaRPr>
          </a:p>
        </p:txBody>
      </p:sp>
      <p:sp>
        <p:nvSpPr>
          <p:cNvPr id="2465" name="Google Shape;2465;p1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One way to avoid initialization issues is to use a well initialized model</a:t>
            </a:r>
            <a:endParaRPr/>
          </a:p>
          <a:p>
            <a:pPr marL="914400" lvl="1" indent="-317500" algn="l" rtl="0">
              <a:spcBef>
                <a:spcPts val="0"/>
              </a:spcBef>
              <a:spcAft>
                <a:spcPts val="0"/>
              </a:spcAft>
              <a:buSzPts val="1400"/>
              <a:buChar char="○"/>
            </a:pPr>
            <a:r>
              <a:rPr lang="zh-CN"/>
              <a:t>Also it is a greener approach</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SPLADE-v3 starts from SPLADE++</a:t>
            </a:r>
            <a:endParaRPr/>
          </a:p>
          <a:p>
            <a:pPr marL="914400" lvl="1" indent="-317500" algn="l" rtl="0">
              <a:spcBef>
                <a:spcPts val="0"/>
              </a:spcBef>
              <a:spcAft>
                <a:spcPts val="0"/>
              </a:spcAft>
              <a:buSzPts val="1400"/>
              <a:buChar char="○"/>
            </a:pPr>
            <a:r>
              <a:rPr lang="zh-CN"/>
              <a:t>Initializing from scratch was too finicky</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MILCO intelligently mixes:</a:t>
            </a:r>
            <a:endParaRPr/>
          </a:p>
          <a:p>
            <a:pPr marL="914400" lvl="1" indent="-317500" algn="l" rtl="0">
              <a:spcBef>
                <a:spcPts val="0"/>
              </a:spcBef>
              <a:spcAft>
                <a:spcPts val="0"/>
              </a:spcAft>
              <a:buSzPts val="1400"/>
              <a:buChar char="○"/>
            </a:pPr>
            <a:r>
              <a:rPr lang="zh-CN"/>
              <a:t>Pre-initialized (english only)  head from SPLADE-v3</a:t>
            </a:r>
            <a:endParaRPr/>
          </a:p>
          <a:p>
            <a:pPr marL="914400" lvl="1" indent="-317500" algn="l" rtl="0">
              <a:spcBef>
                <a:spcPts val="0"/>
              </a:spcBef>
              <a:spcAft>
                <a:spcPts val="0"/>
              </a:spcAft>
              <a:buSzPts val="1400"/>
              <a:buChar char="○"/>
            </a:pPr>
            <a:r>
              <a:rPr lang="zh-CN"/>
              <a:t>Pre-initialized (multilingual) encoder from BGE-m3</a:t>
            </a:r>
            <a:endParaRPr/>
          </a:p>
        </p:txBody>
      </p:sp>
      <p:sp>
        <p:nvSpPr>
          <p:cNvPr id="2466" name="Google Shape;2466;p167"/>
          <p:cNvSpPr txBox="1"/>
          <p:nvPr/>
        </p:nvSpPr>
        <p:spPr>
          <a:xfrm>
            <a:off x="0" y="4533625"/>
            <a:ext cx="8520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100"/>
              <a:t>Thong Nguyen, Yibin Lei, Jia-Huei Ju, Eugene Yang, &amp; Andrew Yates (2026). MILCO: Learned Sparse Retrieval Across Languages via a Multilingual Connector. In The Fourteenth International Conference on Learning Representations.</a:t>
            </a:r>
            <a:endParaRPr sz="1100"/>
          </a:p>
        </p:txBody>
      </p:sp>
      <p:sp>
        <p:nvSpPr>
          <p:cNvPr id="2467" name="Google Shape;2467;p167"/>
          <p:cNvSpPr/>
          <p:nvPr/>
        </p:nvSpPr>
        <p:spPr>
          <a:xfrm>
            <a:off x="5721450" y="2754550"/>
            <a:ext cx="2535000" cy="13302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dk1"/>
                </a:solidFill>
                <a:latin typeface="Source Sans Pro"/>
                <a:ea typeface="Source Sans Pro"/>
                <a:cs typeface="Source Sans Pro"/>
                <a:sym typeface="Source Sans Pro"/>
              </a:rPr>
              <a:t>We will talk more about MILCO later</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0"/>
          <p:cNvSpPr txBox="1"/>
          <p:nvPr/>
        </p:nvSpPr>
        <p:spPr>
          <a:xfrm>
            <a:off x="85925"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~100-5,000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(typical: 768)</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are latent.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(TAS-B)</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2"/>
              </a:buClr>
              <a:buSzPts val="1100"/>
              <a:buFont typeface="Arial"/>
              <a:buNone/>
            </a:pPr>
            <a:r>
              <a:rPr lang="zh-CN" sz="800" b="1">
                <a:solidFill>
                  <a:schemeClr val="lt2"/>
                </a:solidFill>
                <a:latin typeface="Courier New"/>
                <a:ea typeface="Courier New"/>
                <a:cs typeface="Courier New"/>
                <a:sym typeface="Courier New"/>
              </a:rPr>
              <a:t>[0.26, -0.3, 0.25, -0.05, 0.7, 0.52, -0.25, 0.09, -0.41, -0.2, -0.21, 0.24, 0.04, 0.09, -0.08, 0.25, 0.1, 0.01, -0.21, -0.3, 0.28, -0.27, 0.67, 0.24, -0.09, -0.22, -0.2, -0.13, -0.08, -0.06, 0.33, -0.04, 0.23, -0.09, -0.24, -0.14, 0.09, -0.11, -0.19, -0.04, -0.48, 0.08, -0.35, -0.04, -0.1, 0.0, -0.25, 0.19, -0.33, -0.01, -0.23, 0.4, 0.02, 0.15, -0.13, -0.11, -0.41, -0.24, 0.3, -0.18, 0.05, 0.36, 0.06, 0.41, -0.24, -0.31, -0.24, 0.43, 0.19, -0.51, 0.79, 0.35, ...]</a:t>
            </a:r>
            <a:endParaRPr sz="800" b="1">
              <a:solidFill>
                <a:schemeClr val="lt2"/>
              </a:solidFill>
              <a:latin typeface="Courier New"/>
              <a:ea typeface="Courier New"/>
              <a:cs typeface="Courier New"/>
              <a:sym typeface="Courier New"/>
            </a:endParaRPr>
          </a:p>
        </p:txBody>
      </p:sp>
      <p:sp>
        <p:nvSpPr>
          <p:cNvPr id="355" name="Google Shape;355;p60"/>
          <p:cNvSpPr txBox="1"/>
          <p:nvPr/>
        </p:nvSpPr>
        <p:spPr>
          <a:xfrm>
            <a:off x="4677800"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(but mostly 0’s)</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can be</a:t>
            </a:r>
            <a:br>
              <a:rPr lang="zh-CN" sz="1800" b="1">
                <a:solidFill>
                  <a:schemeClr val="lt2"/>
                </a:solidFill>
                <a:latin typeface="Source Sans Pro"/>
                <a:ea typeface="Source Sans Pro"/>
                <a:cs typeface="Source Sans Pro"/>
                <a:sym typeface="Source Sans Pro"/>
              </a:rPr>
            </a:br>
            <a:r>
              <a:rPr lang="zh-CN" sz="1800" b="1">
                <a:solidFill>
                  <a:schemeClr val="lt2"/>
                </a:solidFill>
                <a:latin typeface="Source Sans Pro"/>
                <a:ea typeface="Source Sans Pro"/>
                <a:cs typeface="Source Sans Pro"/>
                <a:sym typeface="Source Sans Pro"/>
              </a:rPr>
              <a:t>associated with concepts.</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(SPLADE)</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2"/>
              </a:buClr>
              <a:buSzPts val="1100"/>
              <a:buFont typeface="Arial"/>
              <a:buNone/>
            </a:pPr>
            <a:r>
              <a:rPr lang="zh-CN" sz="800">
                <a:solidFill>
                  <a:schemeClr val="lt2"/>
                </a:solidFill>
                <a:latin typeface="Courier New"/>
                <a:ea typeface="Courier New"/>
                <a:cs typeface="Courier New"/>
                <a:sym typeface="Courier New"/>
              </a:rPr>
              <a:t>{</a:t>
            </a:r>
            <a:r>
              <a:rPr lang="zh-CN" sz="800" b="1">
                <a:solidFill>
                  <a:schemeClr val="lt2"/>
                </a:solidFill>
                <a:latin typeface="Courier New"/>
                <a:ea typeface="Courier New"/>
                <a:cs typeface="Courier New"/>
                <a:sym typeface="Courier New"/>
              </a:rPr>
              <a:t>##ft</a:t>
            </a:r>
            <a:r>
              <a:rPr lang="zh-CN" sz="800">
                <a:solidFill>
                  <a:schemeClr val="lt2"/>
                </a:solidFill>
                <a:latin typeface="Courier New"/>
                <a:ea typeface="Courier New"/>
                <a:cs typeface="Courier New"/>
                <a:sym typeface="Courier New"/>
              </a:rPr>
              <a:t>: 2.77, </a:t>
            </a:r>
            <a:r>
              <a:rPr lang="zh-CN" sz="800" b="1">
                <a:solidFill>
                  <a:schemeClr val="lt2"/>
                </a:solidFill>
                <a:latin typeface="Courier New"/>
                <a:ea typeface="Courier New"/>
                <a:cs typeface="Courier New"/>
                <a:sym typeface="Courier New"/>
              </a:rPr>
              <a:t>del</a:t>
            </a:r>
            <a:r>
              <a:rPr lang="zh-CN" sz="800">
                <a:solidFill>
                  <a:schemeClr val="lt2"/>
                </a:solidFill>
                <a:latin typeface="Courier New"/>
                <a:ea typeface="Courier New"/>
                <a:cs typeface="Courier New"/>
                <a:sym typeface="Courier New"/>
              </a:rPr>
              <a:t>: 2.73, </a:t>
            </a:r>
            <a:r>
              <a:rPr lang="zh-CN" sz="800" b="1">
                <a:solidFill>
                  <a:schemeClr val="lt2"/>
                </a:solidFill>
                <a:latin typeface="Courier New"/>
                <a:ea typeface="Courier New"/>
                <a:cs typeface="Courier New"/>
                <a:sym typeface="Courier New"/>
              </a:rPr>
              <a:t>canal</a:t>
            </a:r>
            <a:r>
              <a:rPr lang="zh-CN" sz="800">
                <a:solidFill>
                  <a:schemeClr val="lt2"/>
                </a:solidFill>
                <a:latin typeface="Courier New"/>
                <a:ea typeface="Courier New"/>
                <a:cs typeface="Courier New"/>
                <a:sym typeface="Courier New"/>
              </a:rPr>
              <a:t>: 2.73, </a:t>
            </a:r>
            <a:r>
              <a:rPr lang="zh-CN" sz="800" b="1">
                <a:solidFill>
                  <a:schemeClr val="lt2"/>
                </a:solidFill>
                <a:latin typeface="Courier New"/>
                <a:ea typeface="Courier New"/>
                <a:cs typeface="Courier New"/>
                <a:sym typeface="Courier New"/>
              </a:rPr>
              <a:t>canals</a:t>
            </a:r>
            <a:r>
              <a:rPr lang="zh-CN" sz="800">
                <a:solidFill>
                  <a:schemeClr val="lt2"/>
                </a:solidFill>
                <a:latin typeface="Courier New"/>
                <a:ea typeface="Courier New"/>
                <a:cs typeface="Courier New"/>
                <a:sym typeface="Courier New"/>
              </a:rPr>
              <a:t>: 2.0, </a:t>
            </a:r>
            <a:r>
              <a:rPr lang="zh-CN" sz="800" b="1">
                <a:solidFill>
                  <a:schemeClr val="lt2"/>
                </a:solidFill>
                <a:latin typeface="Courier New"/>
                <a:ea typeface="Courier New"/>
                <a:cs typeface="Courier New"/>
                <a:sym typeface="Courier New"/>
              </a:rPr>
              <a:t>river</a:t>
            </a:r>
            <a:r>
              <a:rPr lang="zh-CN" sz="800">
                <a:solidFill>
                  <a:schemeClr val="lt2"/>
                </a:solidFill>
                <a:latin typeface="Courier New"/>
                <a:ea typeface="Courier New"/>
                <a:cs typeface="Courier New"/>
                <a:sym typeface="Courier New"/>
              </a:rPr>
              <a:t>: 0.92,</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of</a:t>
            </a:r>
            <a:r>
              <a:rPr lang="zh-CN" sz="800">
                <a:solidFill>
                  <a:schemeClr val="lt2"/>
                </a:solidFill>
                <a:latin typeface="Courier New"/>
                <a:ea typeface="Courier New"/>
                <a:cs typeface="Courier New"/>
                <a:sym typeface="Courier New"/>
              </a:rPr>
              <a:t>: 0.65, </a:t>
            </a:r>
            <a:r>
              <a:rPr lang="zh-CN" sz="800" b="1">
                <a:solidFill>
                  <a:schemeClr val="lt2"/>
                </a:solidFill>
                <a:latin typeface="Courier New"/>
                <a:ea typeface="Courier New"/>
                <a:cs typeface="Courier New"/>
                <a:sym typeface="Courier New"/>
              </a:rPr>
              <a:t>beach</a:t>
            </a:r>
            <a:r>
              <a:rPr lang="zh-CN" sz="800">
                <a:solidFill>
                  <a:schemeClr val="lt2"/>
                </a:solidFill>
                <a:latin typeface="Courier New"/>
                <a:ea typeface="Courier New"/>
                <a:cs typeface="Courier New"/>
                <a:sym typeface="Courier New"/>
              </a:rPr>
              <a:t>: 0.56, </a:t>
            </a:r>
            <a:r>
              <a:rPr lang="zh-CN" sz="800" b="1">
                <a:solidFill>
                  <a:schemeClr val="lt2"/>
                </a:solidFill>
                <a:latin typeface="Courier New"/>
                <a:ea typeface="Courier New"/>
                <a:cs typeface="Courier New"/>
                <a:sym typeface="Courier New"/>
              </a:rPr>
              <a:t>lake</a:t>
            </a:r>
            <a:r>
              <a:rPr lang="zh-CN" sz="800">
                <a:solidFill>
                  <a:schemeClr val="lt2"/>
                </a:solidFill>
                <a:latin typeface="Courier New"/>
                <a:ea typeface="Courier New"/>
                <a:cs typeface="Courier New"/>
                <a:sym typeface="Courier New"/>
              </a:rPr>
              <a:t>: 0.56, </a:t>
            </a:r>
            <a:r>
              <a:rPr lang="zh-CN" sz="800" b="1">
                <a:solidFill>
                  <a:schemeClr val="lt2"/>
                </a:solidFill>
                <a:latin typeface="Courier New"/>
                <a:ea typeface="Courier New"/>
                <a:cs typeface="Courier New"/>
                <a:sym typeface="Courier New"/>
              </a:rPr>
              <a:t>reservoir</a:t>
            </a:r>
            <a:r>
              <a:rPr lang="zh-CN" sz="800">
                <a:solidFill>
                  <a:schemeClr val="lt2"/>
                </a:solidFill>
                <a:latin typeface="Courier New"/>
                <a:ea typeface="Courier New"/>
                <a:cs typeface="Courier New"/>
                <a:sym typeface="Courier New"/>
              </a:rPr>
              <a:t>: 0.43, </a:t>
            </a:r>
            <a:r>
              <a:rPr lang="zh-CN" sz="800" b="1">
                <a:solidFill>
                  <a:schemeClr val="lt2"/>
                </a:solidFill>
                <a:latin typeface="Courier New"/>
                <a:ea typeface="Courier New"/>
                <a:cs typeface="Courier New"/>
                <a:sym typeface="Courier New"/>
              </a:rPr>
              <a:t>map</a:t>
            </a:r>
            <a:r>
              <a:rPr lang="zh-CN" sz="800">
                <a:solidFill>
                  <a:schemeClr val="lt2"/>
                </a:solidFill>
                <a:latin typeface="Courier New"/>
                <a:ea typeface="Courier New"/>
                <a:cs typeface="Courier New"/>
                <a:sym typeface="Courier New"/>
              </a:rPr>
              <a:t>: 0.39, </a:t>
            </a:r>
            <a:r>
              <a:rPr lang="zh-CN" sz="800" b="1">
                <a:solidFill>
                  <a:schemeClr val="lt2"/>
                </a:solidFill>
                <a:latin typeface="Courier New"/>
                <a:ea typeface="Courier New"/>
                <a:cs typeface="Courier New"/>
                <a:sym typeface="Courier New"/>
              </a:rPr>
              <a:t>marsh</a:t>
            </a:r>
            <a:r>
              <a:rPr lang="zh-CN" sz="800">
                <a:solidFill>
                  <a:schemeClr val="lt2"/>
                </a:solidFill>
                <a:latin typeface="Courier New"/>
                <a:ea typeface="Courier New"/>
                <a:cs typeface="Courier New"/>
                <a:sym typeface="Courier New"/>
              </a:rPr>
              <a:t>: 0.36, </a:t>
            </a:r>
            <a:r>
              <a:rPr lang="zh-CN" sz="800" b="1">
                <a:solidFill>
                  <a:schemeClr val="lt2"/>
                </a:solidFill>
                <a:latin typeface="Courier New"/>
                <a:ea typeface="Courier New"/>
                <a:cs typeface="Courier New"/>
                <a:sym typeface="Courier New"/>
              </a:rPr>
              <a:t>geography</a:t>
            </a:r>
            <a:r>
              <a:rPr lang="zh-CN" sz="800">
                <a:solidFill>
                  <a:schemeClr val="lt2"/>
                </a:solidFill>
                <a:latin typeface="Courier New"/>
                <a:ea typeface="Courier New"/>
                <a:cs typeface="Courier New"/>
                <a:sym typeface="Courier New"/>
              </a:rPr>
              <a:t>: 0.34, </a:t>
            </a:r>
            <a:r>
              <a:rPr lang="zh-CN" sz="800" b="1">
                <a:solidFill>
                  <a:schemeClr val="lt2"/>
                </a:solidFill>
                <a:latin typeface="Courier New"/>
                <a:ea typeface="Courier New"/>
                <a:cs typeface="Courier New"/>
                <a:sym typeface="Courier New"/>
              </a:rPr>
              <a:t>cave</a:t>
            </a:r>
            <a:r>
              <a:rPr lang="zh-CN" sz="800">
                <a:solidFill>
                  <a:schemeClr val="lt2"/>
                </a:solidFill>
                <a:latin typeface="Courier New"/>
                <a:ea typeface="Courier New"/>
                <a:cs typeface="Courier New"/>
                <a:sym typeface="Courier New"/>
              </a:rPr>
              <a:t>: 0.32, </a:t>
            </a:r>
            <a:r>
              <a:rPr lang="zh-CN" sz="800" b="1">
                <a:solidFill>
                  <a:schemeClr val="lt2"/>
                </a:solidFill>
                <a:latin typeface="Courier New"/>
                <a:ea typeface="Courier New"/>
                <a:cs typeface="Courier New"/>
                <a:sym typeface="Courier New"/>
              </a:rPr>
              <a:t>lane</a:t>
            </a:r>
            <a:r>
              <a:rPr lang="zh-CN" sz="800">
                <a:solidFill>
                  <a:schemeClr val="lt2"/>
                </a:solidFill>
                <a:latin typeface="Courier New"/>
                <a:ea typeface="Courier New"/>
                <a:cs typeface="Courier New"/>
                <a:sym typeface="Courier New"/>
              </a:rPr>
              <a:t>: 0.32, </a:t>
            </a:r>
            <a:r>
              <a:rPr lang="zh-CN" sz="800" b="1">
                <a:solidFill>
                  <a:schemeClr val="lt2"/>
                </a:solidFill>
                <a:latin typeface="Courier New"/>
                <a:ea typeface="Courier New"/>
                <a:cs typeface="Courier New"/>
                <a:sym typeface="Courier New"/>
              </a:rPr>
              <a:t>boat</a:t>
            </a:r>
            <a:r>
              <a:rPr lang="zh-CN" sz="800">
                <a:solidFill>
                  <a:schemeClr val="lt2"/>
                </a:solidFill>
                <a:latin typeface="Courier New"/>
                <a:ea typeface="Courier New"/>
                <a:cs typeface="Courier New"/>
                <a:sym typeface="Courier New"/>
              </a:rPr>
              <a:t>: 0.31, </a:t>
            </a:r>
            <a:r>
              <a:rPr lang="zh-CN" sz="800" b="1">
                <a:solidFill>
                  <a:schemeClr val="lt2"/>
                </a:solidFill>
                <a:latin typeface="Courier New"/>
                <a:ea typeface="Courier New"/>
                <a:cs typeface="Courier New"/>
                <a:sym typeface="Courier New"/>
              </a:rPr>
              <a:t>bridge</a:t>
            </a:r>
            <a:r>
              <a:rPr lang="zh-CN" sz="800">
                <a:solidFill>
                  <a:schemeClr val="lt2"/>
                </a:solidFill>
                <a:latin typeface="Courier New"/>
                <a:ea typeface="Courier New"/>
                <a:cs typeface="Courier New"/>
                <a:sym typeface="Courier New"/>
              </a:rPr>
              <a:t>: 0.31, </a:t>
            </a:r>
            <a:r>
              <a:rPr lang="zh-CN" sz="800" b="1">
                <a:solidFill>
                  <a:schemeClr val="lt2"/>
                </a:solidFill>
                <a:latin typeface="Courier New"/>
                <a:ea typeface="Courier New"/>
                <a:cs typeface="Courier New"/>
                <a:sym typeface="Courier New"/>
              </a:rPr>
              <a:t>germany</a:t>
            </a:r>
            <a:r>
              <a:rPr lang="zh-CN" sz="800">
                <a:solidFill>
                  <a:schemeClr val="lt2"/>
                </a:solidFill>
                <a:latin typeface="Courier New"/>
                <a:ea typeface="Courier New"/>
                <a:cs typeface="Courier New"/>
                <a:sym typeface="Courier New"/>
              </a:rPr>
              <a:t>: 0.28, </a:t>
            </a:r>
            <a:r>
              <a:rPr lang="zh-CN" sz="800" b="1">
                <a:solidFill>
                  <a:schemeClr val="lt2"/>
                </a:solidFill>
                <a:latin typeface="Courier New"/>
                <a:ea typeface="Courier New"/>
                <a:cs typeface="Courier New"/>
                <a:sym typeface="Courier New"/>
              </a:rPr>
              <a:t>ferry</a:t>
            </a:r>
            <a:r>
              <a:rPr lang="zh-CN" sz="800">
                <a:solidFill>
                  <a:schemeClr val="lt2"/>
                </a:solidFill>
                <a:latin typeface="Courier New"/>
                <a:ea typeface="Courier New"/>
                <a:cs typeface="Courier New"/>
                <a:sym typeface="Courier New"/>
              </a:rPr>
              <a:t>: 0.26, </a:t>
            </a:r>
            <a:r>
              <a:rPr lang="zh-CN" sz="800" b="1">
                <a:solidFill>
                  <a:schemeClr val="lt2"/>
                </a:solidFill>
                <a:latin typeface="Courier New"/>
                <a:ea typeface="Courier New"/>
                <a:cs typeface="Courier New"/>
                <a:sym typeface="Courier New"/>
              </a:rPr>
              <a:t>belgium</a:t>
            </a:r>
            <a:r>
              <a:rPr lang="zh-CN" sz="800">
                <a:solidFill>
                  <a:schemeClr val="lt2"/>
                </a:solidFill>
                <a:latin typeface="Courier New"/>
                <a:ea typeface="Courier New"/>
                <a:cs typeface="Courier New"/>
                <a:sym typeface="Courier New"/>
              </a:rPr>
              <a:t>: 0.26,</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museum</a:t>
            </a:r>
            <a:r>
              <a:rPr lang="zh-CN" sz="800">
                <a:solidFill>
                  <a:schemeClr val="lt2"/>
                </a:solidFill>
                <a:latin typeface="Courier New"/>
                <a:ea typeface="Courier New"/>
                <a:cs typeface="Courier New"/>
                <a:sym typeface="Courier New"/>
              </a:rPr>
              <a:t>: 0.26, </a:t>
            </a:r>
            <a:r>
              <a:rPr lang="zh-CN" sz="800" b="1">
                <a:solidFill>
                  <a:schemeClr val="lt2"/>
                </a:solidFill>
                <a:latin typeface="Courier New"/>
                <a:ea typeface="Courier New"/>
                <a:cs typeface="Courier New"/>
                <a:sym typeface="Courier New"/>
              </a:rPr>
              <a:t>channel</a:t>
            </a:r>
            <a:r>
              <a:rPr lang="zh-CN" sz="800">
                <a:solidFill>
                  <a:schemeClr val="lt2"/>
                </a:solidFill>
                <a:latin typeface="Courier New"/>
                <a:ea typeface="Courier New"/>
                <a:cs typeface="Courier New"/>
                <a:sym typeface="Courier New"/>
              </a:rPr>
              <a:t>: 0.25, </a:t>
            </a:r>
            <a:r>
              <a:rPr lang="zh-CN" sz="800" b="1">
                <a:solidFill>
                  <a:schemeClr val="lt2"/>
                </a:solidFill>
                <a:latin typeface="Courier New"/>
                <a:ea typeface="Courier New"/>
                <a:cs typeface="Courier New"/>
                <a:sym typeface="Courier New"/>
              </a:rPr>
              <a:t>ocean</a:t>
            </a:r>
            <a:r>
              <a:rPr lang="zh-CN" sz="800">
                <a:solidFill>
                  <a:schemeClr val="lt2"/>
                </a:solidFill>
                <a:latin typeface="Courier New"/>
                <a:ea typeface="Courier New"/>
                <a:cs typeface="Courier New"/>
                <a:sym typeface="Courier New"/>
              </a:rPr>
              <a:t>: 0.24, </a:t>
            </a:r>
            <a:r>
              <a:rPr lang="zh-CN" sz="800" b="1">
                <a:solidFill>
                  <a:schemeClr val="lt2"/>
                </a:solidFill>
                <a:latin typeface="Courier New"/>
                <a:ea typeface="Courier New"/>
                <a:cs typeface="Courier New"/>
                <a:sym typeface="Courier New"/>
              </a:rPr>
              <a:t>tunnel</a:t>
            </a:r>
            <a:r>
              <a:rPr lang="zh-CN" sz="800">
                <a:solidFill>
                  <a:schemeClr val="lt2"/>
                </a:solidFill>
                <a:latin typeface="Courier New"/>
                <a:ea typeface="Courier New"/>
                <a:cs typeface="Courier New"/>
                <a:sym typeface="Courier New"/>
              </a:rPr>
              <a:t>: 0.24,</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waterway</a:t>
            </a:r>
            <a:r>
              <a:rPr lang="zh-CN" sz="800">
                <a:solidFill>
                  <a:schemeClr val="lt2"/>
                </a:solidFill>
                <a:latin typeface="Courier New"/>
                <a:ea typeface="Courier New"/>
                <a:cs typeface="Courier New"/>
                <a:sym typeface="Courier New"/>
              </a:rPr>
              <a:t>: 0.23, </a:t>
            </a:r>
            <a:r>
              <a:rPr lang="zh-CN" sz="800" b="1">
                <a:solidFill>
                  <a:schemeClr val="lt2"/>
                </a:solidFill>
                <a:latin typeface="Courier New"/>
                <a:ea typeface="Courier New"/>
                <a:cs typeface="Courier New"/>
                <a:sym typeface="Courier New"/>
              </a:rPr>
              <a:t>lagoon</a:t>
            </a:r>
            <a:r>
              <a:rPr lang="zh-CN" sz="800">
                <a:solidFill>
                  <a:schemeClr val="lt2"/>
                </a:solidFill>
                <a:latin typeface="Courier New"/>
                <a:ea typeface="Courier New"/>
                <a:cs typeface="Courier New"/>
                <a:sym typeface="Courier New"/>
              </a:rPr>
              <a:t>: 0.23, </a:t>
            </a:r>
            <a:r>
              <a:rPr lang="zh-CN" sz="800" b="1">
                <a:solidFill>
                  <a:schemeClr val="lt2"/>
                </a:solidFill>
                <a:latin typeface="Courier New"/>
                <a:ea typeface="Courier New"/>
                <a:cs typeface="Courier New"/>
                <a:sym typeface="Courier New"/>
              </a:rPr>
              <a:t>beck</a:t>
            </a:r>
            <a:r>
              <a:rPr lang="zh-CN" sz="800">
                <a:solidFill>
                  <a:schemeClr val="lt2"/>
                </a:solidFill>
                <a:latin typeface="Courier New"/>
                <a:ea typeface="Courier New"/>
                <a:cs typeface="Courier New"/>
                <a:sym typeface="Courier New"/>
              </a:rPr>
              <a:t>: 0.21, </a:t>
            </a:r>
            <a:r>
              <a:rPr lang="zh-CN" sz="800" b="1">
                <a:solidFill>
                  <a:schemeClr val="lt2"/>
                </a:solidFill>
                <a:latin typeface="Courier New"/>
                <a:ea typeface="Courier New"/>
                <a:cs typeface="Courier New"/>
                <a:sym typeface="Courier New"/>
              </a:rPr>
              <a:t>pool</a:t>
            </a:r>
            <a:r>
              <a:rPr lang="zh-CN" sz="800">
                <a:solidFill>
                  <a:schemeClr val="lt2"/>
                </a:solidFill>
                <a:latin typeface="Courier New"/>
                <a:ea typeface="Courier New"/>
                <a:cs typeface="Courier New"/>
                <a:sym typeface="Courier New"/>
              </a:rPr>
              <a:t>: 0.17, </a:t>
            </a:r>
            <a:r>
              <a:rPr lang="zh-CN" sz="800" b="1">
                <a:solidFill>
                  <a:schemeClr val="lt2"/>
                </a:solidFill>
                <a:latin typeface="Courier New"/>
                <a:ea typeface="Courier New"/>
                <a:cs typeface="Courier New"/>
                <a:sym typeface="Courier New"/>
              </a:rPr>
              <a:t>harbor</a:t>
            </a:r>
            <a:r>
              <a:rPr lang="zh-CN" sz="800">
                <a:solidFill>
                  <a:schemeClr val="lt2"/>
                </a:solidFill>
                <a:latin typeface="Courier New"/>
                <a:ea typeface="Courier New"/>
                <a:cs typeface="Courier New"/>
                <a:sym typeface="Courier New"/>
              </a:rPr>
              <a:t>: 0.13, </a:t>
            </a:r>
            <a:r>
              <a:rPr lang="zh-CN" sz="800" b="1">
                <a:solidFill>
                  <a:schemeClr val="lt2"/>
                </a:solidFill>
                <a:latin typeface="Courier New"/>
                <a:ea typeface="Courier New"/>
                <a:cs typeface="Courier New"/>
                <a:sym typeface="Courier New"/>
              </a:rPr>
              <a:t>town</a:t>
            </a:r>
            <a:r>
              <a:rPr lang="zh-CN" sz="800">
                <a:solidFill>
                  <a:schemeClr val="lt2"/>
                </a:solidFill>
                <a:latin typeface="Courier New"/>
                <a:ea typeface="Courier New"/>
                <a:cs typeface="Courier New"/>
                <a:sym typeface="Courier New"/>
              </a:rPr>
              <a:t>: 0.13, </a:t>
            </a:r>
            <a:r>
              <a:rPr lang="zh-CN" sz="800" b="1">
                <a:solidFill>
                  <a:schemeClr val="lt2"/>
                </a:solidFill>
                <a:latin typeface="Courier New"/>
                <a:ea typeface="Courier New"/>
                <a:cs typeface="Courier New"/>
                <a:sym typeface="Courier New"/>
              </a:rPr>
              <a:t>city</a:t>
            </a:r>
            <a:r>
              <a:rPr lang="zh-CN" sz="800">
                <a:solidFill>
                  <a:schemeClr val="lt2"/>
                </a:solidFill>
                <a:latin typeface="Courier New"/>
                <a:ea typeface="Courier New"/>
                <a:cs typeface="Courier New"/>
                <a:sym typeface="Courier New"/>
              </a:rPr>
              <a:t>: 0.12, </a:t>
            </a:r>
            <a:r>
              <a:rPr lang="zh-CN" sz="800" b="1">
                <a:solidFill>
                  <a:schemeClr val="lt2"/>
                </a:solidFill>
                <a:latin typeface="Courier New"/>
                <a:ea typeface="Courier New"/>
                <a:cs typeface="Courier New"/>
                <a:sym typeface="Courier New"/>
              </a:rPr>
              <a:t>harbour</a:t>
            </a:r>
            <a:r>
              <a:rPr lang="zh-CN" sz="800">
                <a:solidFill>
                  <a:schemeClr val="lt2"/>
                </a:solidFill>
                <a:latin typeface="Courier New"/>
                <a:ea typeface="Courier New"/>
                <a:cs typeface="Courier New"/>
                <a:sym typeface="Courier New"/>
              </a:rPr>
              <a:t>: 0.12, </a:t>
            </a:r>
            <a:r>
              <a:rPr lang="zh-CN" sz="800" b="1">
                <a:solidFill>
                  <a:schemeClr val="lt2"/>
                </a:solidFill>
                <a:latin typeface="Courier New"/>
                <a:ea typeface="Courier New"/>
                <a:cs typeface="Courier New"/>
                <a:sym typeface="Courier New"/>
              </a:rPr>
              <a:t>zone</a:t>
            </a:r>
            <a:r>
              <a:rPr lang="zh-CN" sz="800">
                <a:solidFill>
                  <a:schemeClr val="lt2"/>
                </a:solidFill>
                <a:latin typeface="Courier New"/>
                <a:ea typeface="Courier New"/>
                <a:cs typeface="Courier New"/>
                <a:sym typeface="Courier New"/>
              </a:rPr>
              <a:t>: 0.11, </a:t>
            </a:r>
            <a:r>
              <a:rPr lang="zh-CN" sz="800" b="1">
                <a:solidFill>
                  <a:schemeClr val="lt2"/>
                </a:solidFill>
                <a:latin typeface="Courier New"/>
                <a:ea typeface="Courier New"/>
                <a:cs typeface="Courier New"/>
                <a:sym typeface="Courier New"/>
              </a:rPr>
              <a:t>port</a:t>
            </a:r>
            <a:r>
              <a:rPr lang="zh-CN" sz="800">
                <a:solidFill>
                  <a:schemeClr val="lt2"/>
                </a:solidFill>
                <a:latin typeface="Courier New"/>
                <a:ea typeface="Courier New"/>
                <a:cs typeface="Courier New"/>
                <a:sym typeface="Courier New"/>
              </a:rPr>
              <a:t>: 0.1, ...}</a:t>
            </a:r>
            <a:endParaRPr sz="800">
              <a:solidFill>
                <a:schemeClr val="lt2"/>
              </a:solidFill>
              <a:latin typeface="Courier New"/>
              <a:ea typeface="Courier New"/>
              <a:cs typeface="Courier New"/>
              <a:sym typeface="Courier New"/>
            </a:endParaRPr>
          </a:p>
        </p:txBody>
      </p:sp>
      <p:cxnSp>
        <p:nvCxnSpPr>
          <p:cNvPr id="356" name="Google Shape;356;p60"/>
          <p:cNvCxnSpPr>
            <a:stCxn id="357" idx="2"/>
          </p:cNvCxnSpPr>
          <p:nvPr/>
        </p:nvCxnSpPr>
        <p:spPr>
          <a:xfrm>
            <a:off x="4572000" y="611225"/>
            <a:ext cx="0" cy="4545300"/>
          </a:xfrm>
          <a:prstGeom prst="straightConnector1">
            <a:avLst/>
          </a:prstGeom>
          <a:noFill/>
          <a:ln w="38100" cap="flat" cmpd="sng">
            <a:solidFill>
              <a:schemeClr val="dk1"/>
            </a:solidFill>
            <a:prstDash val="solid"/>
            <a:round/>
            <a:headEnd type="none" w="med" len="med"/>
            <a:tailEnd type="none" w="med" len="med"/>
          </a:ln>
        </p:spPr>
      </p:cxnSp>
      <p:sp>
        <p:nvSpPr>
          <p:cNvPr id="357" name="Google Shape;357;p60"/>
          <p:cNvSpPr txBox="1">
            <a:spLocks noGrp="1"/>
          </p:cNvSpPr>
          <p:nvPr>
            <p:ph type="title"/>
          </p:nvPr>
        </p:nvSpPr>
        <p:spPr>
          <a:xfrm>
            <a:off x="311700" y="-12175"/>
            <a:ext cx="8520600" cy="623400"/>
          </a:xfrm>
          <a:prstGeom prst="rect">
            <a:avLst/>
          </a:prstGeom>
          <a:noFill/>
          <a:ln>
            <a:noFill/>
          </a:ln>
        </p:spPr>
        <p:txBody>
          <a:bodyPr spcFirstLastPara="1" wrap="square" lIns="91425" tIns="91425" rIns="91425" bIns="91425" anchor="t" anchorCtr="0">
            <a:normAutofit fontScale="90000"/>
          </a:bodyPr>
          <a:lstStyle/>
          <a:p>
            <a:pPr marL="0" lvl="0" indent="0" algn="ctr" rtl="0">
              <a:spcBef>
                <a:spcPts val="0"/>
              </a:spcBef>
              <a:spcAft>
                <a:spcPts val="0"/>
              </a:spcAft>
              <a:buSzPct val="111111"/>
              <a:buNone/>
            </a:pPr>
            <a:r>
              <a:rPr lang="zh-CN">
                <a:solidFill>
                  <a:schemeClr val="dk1"/>
                </a:solidFill>
              </a:rPr>
              <a:t>Dense vs Sparse</a:t>
            </a:r>
            <a:endParaRPr>
              <a:solidFill>
                <a:schemeClr val="dk1"/>
              </a:solidFill>
            </a:endParaRPr>
          </a:p>
        </p:txBody>
      </p:sp>
      <p:grpSp>
        <p:nvGrpSpPr>
          <p:cNvPr id="358" name="Google Shape;358;p60"/>
          <p:cNvGrpSpPr/>
          <p:nvPr/>
        </p:nvGrpSpPr>
        <p:grpSpPr>
          <a:xfrm>
            <a:off x="7672401" y="1024125"/>
            <a:ext cx="1385700" cy="1449050"/>
            <a:chOff x="4677726" y="1068425"/>
            <a:chExt cx="1385700" cy="1449050"/>
          </a:xfrm>
        </p:grpSpPr>
        <p:sp>
          <p:nvSpPr>
            <p:cNvPr id="359" name="Google Shape;359;p60"/>
            <p:cNvSpPr/>
            <p:nvPr/>
          </p:nvSpPr>
          <p:spPr>
            <a:xfrm>
              <a:off x="4677726"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60" name="Google Shape;360;p60"/>
            <p:cNvSpPr txBox="1"/>
            <p:nvPr/>
          </p:nvSpPr>
          <p:spPr>
            <a:xfrm>
              <a:off x="4677726"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61" name="Google Shape;361;p60"/>
            <p:cNvSpPr/>
            <p:nvPr/>
          </p:nvSpPr>
          <p:spPr>
            <a:xfrm>
              <a:off x="4677726" y="106842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362" name="Google Shape;362;p60"/>
            <p:cNvCxnSpPr/>
            <p:nvPr/>
          </p:nvCxnSpPr>
          <p:spPr>
            <a:xfrm rot="10800000">
              <a:off x="5370576"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63" name="Google Shape;363;p60"/>
            <p:cNvCxnSpPr/>
            <p:nvPr/>
          </p:nvCxnSpPr>
          <p:spPr>
            <a:xfrm rot="10800000">
              <a:off x="5370576" y="1248725"/>
              <a:ext cx="0" cy="255900"/>
            </a:xfrm>
            <a:prstGeom prst="straightConnector1">
              <a:avLst/>
            </a:prstGeom>
            <a:noFill/>
            <a:ln w="19050" cap="flat" cmpd="sng">
              <a:solidFill>
                <a:schemeClr val="dk2"/>
              </a:solidFill>
              <a:prstDash val="solid"/>
              <a:round/>
              <a:headEnd type="none" w="sm" len="sm"/>
              <a:tailEnd type="triangle" w="med" len="med"/>
            </a:ln>
          </p:spPr>
        </p:cxnSp>
      </p:grpSp>
      <p:grpSp>
        <p:nvGrpSpPr>
          <p:cNvPr id="364" name="Google Shape;364;p60"/>
          <p:cNvGrpSpPr/>
          <p:nvPr/>
        </p:nvGrpSpPr>
        <p:grpSpPr>
          <a:xfrm>
            <a:off x="3080563" y="1024125"/>
            <a:ext cx="1385700" cy="1449050"/>
            <a:chOff x="3080563" y="1068425"/>
            <a:chExt cx="1385700" cy="1449050"/>
          </a:xfrm>
        </p:grpSpPr>
        <p:sp>
          <p:nvSpPr>
            <p:cNvPr id="365" name="Google Shape;365;p60"/>
            <p:cNvSpPr/>
            <p:nvPr/>
          </p:nvSpPr>
          <p:spPr>
            <a:xfrm>
              <a:off x="3080563"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66" name="Google Shape;366;p60"/>
            <p:cNvSpPr txBox="1"/>
            <p:nvPr/>
          </p:nvSpPr>
          <p:spPr>
            <a:xfrm>
              <a:off x="3080563"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67" name="Google Shape;367;p60"/>
            <p:cNvSpPr/>
            <p:nvPr/>
          </p:nvSpPr>
          <p:spPr>
            <a:xfrm>
              <a:off x="3080563" y="106842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368" name="Google Shape;368;p60"/>
            <p:cNvCxnSpPr/>
            <p:nvPr/>
          </p:nvCxnSpPr>
          <p:spPr>
            <a:xfrm rot="10800000">
              <a:off x="3773413"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69" name="Google Shape;369;p60"/>
            <p:cNvCxnSpPr/>
            <p:nvPr/>
          </p:nvCxnSpPr>
          <p:spPr>
            <a:xfrm rot="10800000">
              <a:off x="3773413" y="1248725"/>
              <a:ext cx="0" cy="255900"/>
            </a:xfrm>
            <a:prstGeom prst="straightConnector1">
              <a:avLst/>
            </a:prstGeom>
            <a:noFill/>
            <a:ln w="19050" cap="flat" cmpd="sng">
              <a:solidFill>
                <a:schemeClr val="dk2"/>
              </a:solidFill>
              <a:prstDash val="solid"/>
              <a:round/>
              <a:headEnd type="none" w="sm" len="sm"/>
              <a:tailEnd type="triangle" w="med" len="med"/>
            </a:ln>
          </p:spPr>
        </p:cxnSp>
      </p:grpSp>
      <p:pic>
        <p:nvPicPr>
          <p:cNvPr id="370" name="Google Shape;370;p60"/>
          <p:cNvPicPr preferRelativeResize="0"/>
          <p:nvPr/>
        </p:nvPicPr>
        <p:blipFill>
          <a:blip r:embed="rId3">
            <a:alphaModFix/>
          </a:blip>
          <a:stretch>
            <a:fillRect/>
          </a:stretch>
        </p:blipFill>
        <p:spPr>
          <a:xfrm>
            <a:off x="4746225" y="645299"/>
            <a:ext cx="4243445" cy="252175"/>
          </a:xfrm>
          <a:prstGeom prst="rect">
            <a:avLst/>
          </a:prstGeom>
          <a:noFill/>
          <a:ln>
            <a:noFill/>
          </a:ln>
        </p:spPr>
      </p:pic>
      <p:pic>
        <p:nvPicPr>
          <p:cNvPr id="371" name="Google Shape;371;p60"/>
          <p:cNvPicPr preferRelativeResize="0"/>
          <p:nvPr/>
        </p:nvPicPr>
        <p:blipFill>
          <a:blip r:embed="rId4">
            <a:alphaModFix/>
          </a:blip>
          <a:stretch>
            <a:fillRect/>
          </a:stretch>
        </p:blipFill>
        <p:spPr>
          <a:xfrm>
            <a:off x="85916" y="645300"/>
            <a:ext cx="2111393" cy="25217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sp>
        <p:nvSpPr>
          <p:cNvPr id="2472" name="Google Shape;2472;p1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120</a:t>
            </a:fld>
            <a:endParaRPr/>
          </a:p>
        </p:txBody>
      </p:sp>
      <p:sp>
        <p:nvSpPr>
          <p:cNvPr id="2473" name="Google Shape;2473;p1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Conclusion</a:t>
            </a:r>
            <a:endParaRPr b="1">
              <a:solidFill>
                <a:srgbClr val="611BB8"/>
              </a:solidFill>
            </a:endParaRPr>
          </a:p>
        </p:txBody>
      </p:sp>
      <p:sp>
        <p:nvSpPr>
          <p:cNvPr id="2474" name="Google Shape;2474;p1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zh-CN"/>
              <a:t>Models may be initially easier to train</a:t>
            </a:r>
            <a:endParaRPr/>
          </a:p>
          <a:p>
            <a:pPr marL="914400" lvl="1" indent="-317500" algn="l" rtl="0">
              <a:spcBef>
                <a:spcPts val="0"/>
              </a:spcBef>
              <a:spcAft>
                <a:spcPts val="0"/>
              </a:spcAft>
              <a:buSzPts val="1400"/>
              <a:buChar char="○"/>
            </a:pPr>
            <a:r>
              <a:rPr lang="zh-CN"/>
              <a:t>MLM is closer to LSR than to dense retrieval</a:t>
            </a:r>
            <a:endParaRPr/>
          </a:p>
          <a:p>
            <a:pPr marL="914400" lvl="1" indent="-317500" algn="l" rtl="0">
              <a:spcBef>
                <a:spcPts val="0"/>
              </a:spcBef>
              <a:spcAft>
                <a:spcPts val="0"/>
              </a:spcAft>
              <a:buSzPts val="1400"/>
              <a:buChar char="○"/>
            </a:pPr>
            <a:r>
              <a:rPr lang="zh-CN"/>
              <a:t>More closed linked to transformer architecture</a:t>
            </a:r>
            <a:endParaRPr/>
          </a:p>
          <a:p>
            <a:pPr marL="914400" lvl="0" indent="0" algn="l" rtl="0">
              <a:spcBef>
                <a:spcPts val="1200"/>
              </a:spcBef>
              <a:spcAft>
                <a:spcPts val="0"/>
              </a:spcAft>
              <a:buNone/>
            </a:pPr>
            <a:endParaRPr/>
          </a:p>
          <a:p>
            <a:pPr marL="457200" lvl="0" indent="-342900" algn="l" rtl="0">
              <a:spcBef>
                <a:spcPts val="1200"/>
              </a:spcBef>
              <a:spcAft>
                <a:spcPts val="0"/>
              </a:spcAft>
              <a:buSzPts val="1800"/>
              <a:buChar char="●"/>
            </a:pPr>
            <a:r>
              <a:rPr lang="zh-CN"/>
              <a:t>LSR training can be finicky</a:t>
            </a:r>
            <a:endParaRPr/>
          </a:p>
          <a:p>
            <a:pPr marL="914400" lvl="1" indent="-317500" algn="l" rtl="0">
              <a:spcBef>
                <a:spcPts val="0"/>
              </a:spcBef>
              <a:spcAft>
                <a:spcPts val="0"/>
              </a:spcAft>
              <a:buSzPts val="1400"/>
              <a:buChar char="○"/>
            </a:pPr>
            <a:r>
              <a:rPr lang="zh-CN"/>
              <a:t>MLM-encoder can collapse / lead to over-expansion (more on that on multimodal!)</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Some things can make your life easier</a:t>
            </a:r>
            <a:endParaRPr/>
          </a:p>
          <a:p>
            <a:pPr marL="914400" lvl="1" indent="-317500" algn="l" rtl="0">
              <a:spcBef>
                <a:spcPts val="0"/>
              </a:spcBef>
              <a:spcAft>
                <a:spcPts val="0"/>
              </a:spcAft>
              <a:buSzPts val="1400"/>
              <a:buChar char="○"/>
            </a:pPr>
            <a:r>
              <a:rPr lang="zh-CN"/>
              <a:t>Training on easier tasks before hand </a:t>
            </a:r>
            <a:endParaRPr/>
          </a:p>
          <a:p>
            <a:pPr marL="914400" lvl="1" indent="-317500" algn="l" rtl="0">
              <a:spcBef>
                <a:spcPts val="0"/>
              </a:spcBef>
              <a:spcAft>
                <a:spcPts val="0"/>
              </a:spcAft>
              <a:buSzPts val="1400"/>
              <a:buChar char="○"/>
            </a:pPr>
            <a:r>
              <a:rPr lang="zh-CN"/>
              <a:t>Re-using other models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sp>
        <p:nvSpPr>
          <p:cNvPr id="2480" name="Google Shape;2480;p16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121</a:t>
            </a:fld>
            <a:endParaRPr/>
          </a:p>
        </p:txBody>
      </p:sp>
      <p:sp>
        <p:nvSpPr>
          <p:cNvPr id="2481" name="Google Shape;2481;p169"/>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pic>
        <p:nvPicPr>
          <p:cNvPr id="2482" name="Google Shape;2482;p169"/>
          <p:cNvPicPr preferRelativeResize="0"/>
          <p:nvPr/>
        </p:nvPicPr>
        <p:blipFill>
          <a:blip r:embed="rId3">
            <a:alphaModFix/>
          </a:blip>
          <a:stretch>
            <a:fillRect/>
          </a:stretch>
        </p:blipFill>
        <p:spPr>
          <a:xfrm>
            <a:off x="2697313" y="1017725"/>
            <a:ext cx="3749376" cy="3749376"/>
          </a:xfrm>
          <a:prstGeom prst="rect">
            <a:avLst/>
          </a:prstGeom>
          <a:noFill/>
          <a:ln>
            <a:noFill/>
          </a:ln>
        </p:spPr>
      </p:pic>
      <p:sp>
        <p:nvSpPr>
          <p:cNvPr id="2483" name="Google Shape;2483;p1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Questions</a:t>
            </a:r>
            <a:endParaRPr b="1">
              <a:solidFill>
                <a:srgbClr val="611BB8"/>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sp>
        <p:nvSpPr>
          <p:cNvPr id="2488" name="Google Shape;2488;p170"/>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2489" name="Google Shape;2489;p170"/>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493"/>
        <p:cNvGrpSpPr/>
        <p:nvPr/>
      </p:nvGrpSpPr>
      <p:grpSpPr>
        <a:xfrm>
          <a:off x="0" y="0"/>
          <a:ext cx="0" cy="0"/>
          <a:chOff x="0" y="0"/>
          <a:chExt cx="0" cy="0"/>
        </a:xfrm>
      </p:grpSpPr>
      <p:sp>
        <p:nvSpPr>
          <p:cNvPr id="2494" name="Google Shape;2494;p171"/>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Modalities: Text LSR</a:t>
            </a:r>
            <a:endParaRPr/>
          </a:p>
        </p:txBody>
      </p:sp>
      <p:sp>
        <p:nvSpPr>
          <p:cNvPr id="2495" name="Google Shape;2495;p171"/>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chemeClr val="dk2"/>
              </a:buClr>
              <a:buSzPts val="1100"/>
              <a:buFont typeface="Arial"/>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a:p>
            <a:pPr marL="0" lvl="0" indent="0" algn="r" rtl="0">
              <a:spcBef>
                <a:spcPts val="0"/>
              </a:spcBef>
              <a:spcAft>
                <a:spcPts val="0"/>
              </a:spcAft>
              <a:buNone/>
            </a:pPr>
            <a:r>
              <a:rPr lang="zh-CN" sz="1600" b="1">
                <a:latin typeface="Raleway"/>
                <a:ea typeface="Raleway"/>
                <a:cs typeface="Raleway"/>
                <a:sym typeface="Raleway"/>
              </a:rPr>
              <a:t>Siddharth Singh</a:t>
            </a:r>
            <a:endParaRPr sz="1600" b="1">
              <a:latin typeface="Raleway"/>
              <a:ea typeface="Raleway"/>
              <a:cs typeface="Raleway"/>
              <a:sym typeface="Raleway"/>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2500" name="Google Shape;2500;p172"/>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Datasets and Evaluation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LSR Framework</a:t>
            </a:r>
            <a:r>
              <a:rPr lang="zh-CN" sz="1700">
                <a:solidFill>
                  <a:srgbClr val="611BB8"/>
                </a:solidFill>
                <a:latin typeface="Arial"/>
                <a:ea typeface="Arial"/>
                <a:cs typeface="Arial"/>
                <a:sym typeface="Arial"/>
              </a:rPr>
              <a:t> </a:t>
            </a:r>
            <a:endParaRPr sz="1700">
              <a:solidFill>
                <a:schemeClr val="dk1"/>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Initialization of LSR </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b="1">
                <a:solidFill>
                  <a:schemeClr val="dk1"/>
                </a:solidFill>
                <a:latin typeface="Arial"/>
                <a:ea typeface="Arial"/>
                <a:cs typeface="Arial"/>
                <a:sym typeface="Arial"/>
              </a:rPr>
              <a:t>Modalities</a:t>
            </a:r>
            <a:endParaRPr sz="1700" b="1">
              <a:solidFill>
                <a:schemeClr val="dk1"/>
              </a:solidFill>
              <a:latin typeface="Arial"/>
              <a:ea typeface="Arial"/>
              <a:cs typeface="Arial"/>
              <a:sym typeface="Arial"/>
            </a:endParaRPr>
          </a:p>
          <a:p>
            <a:pPr marL="457200" lvl="0" indent="-336550" algn="l" rtl="0">
              <a:spcBef>
                <a:spcPts val="0"/>
              </a:spcBef>
              <a:spcAft>
                <a:spcPts val="0"/>
              </a:spcAft>
              <a:buClr>
                <a:schemeClr val="dk1"/>
              </a:buClr>
              <a:buSzPts val="1700"/>
              <a:buFont typeface="Arial"/>
              <a:buChar char="●"/>
            </a:pPr>
            <a:r>
              <a:rPr lang="zh-CN" sz="1700" b="1">
                <a:solidFill>
                  <a:schemeClr val="dk1"/>
                </a:solidFill>
                <a:latin typeface="Arial"/>
                <a:ea typeface="Arial"/>
                <a:cs typeface="Arial"/>
                <a:sym typeface="Arial"/>
              </a:rPr>
              <a:t>(English) Text ←  Now</a:t>
            </a:r>
            <a:endParaRPr sz="1700" b="1">
              <a:solidFill>
                <a:schemeClr val="dk1"/>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Multilingual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Multimodal Data</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Indexing &amp; Efficiency</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Hybrid Dense-Sparse Retrieval</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Conclusion</a:t>
            </a:r>
            <a:endParaRPr sz="1700">
              <a:solidFill>
                <a:schemeClr val="dk2"/>
              </a:solidFill>
              <a:latin typeface="Arial"/>
              <a:ea typeface="Arial"/>
              <a:cs typeface="Arial"/>
              <a:sym typeface="Arial"/>
            </a:endParaRPr>
          </a:p>
        </p:txBody>
      </p:sp>
      <p:sp>
        <p:nvSpPr>
          <p:cNvPr id="2501" name="Google Shape;2501;p172"/>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2502" name="Google Shape;2502;p1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124</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pic>
        <p:nvPicPr>
          <p:cNvPr id="2507" name="Google Shape;2507;p173"/>
          <p:cNvPicPr preferRelativeResize="0"/>
          <p:nvPr/>
        </p:nvPicPr>
        <p:blipFill>
          <a:blip r:embed="rId3">
            <a:alphaModFix/>
          </a:blip>
          <a:stretch>
            <a:fillRect/>
          </a:stretch>
        </p:blipFill>
        <p:spPr>
          <a:xfrm>
            <a:off x="152400" y="152400"/>
            <a:ext cx="4838700" cy="4838700"/>
          </a:xfrm>
          <a:prstGeom prst="rect">
            <a:avLst/>
          </a:prstGeom>
          <a:noFill/>
          <a:ln>
            <a:noFill/>
          </a:ln>
        </p:spPr>
      </p:pic>
      <p:pic>
        <p:nvPicPr>
          <p:cNvPr id="2508" name="Google Shape;2508;p173"/>
          <p:cNvPicPr preferRelativeResize="0"/>
          <p:nvPr/>
        </p:nvPicPr>
        <p:blipFill>
          <a:blip r:embed="rId4">
            <a:alphaModFix/>
          </a:blip>
          <a:stretch>
            <a:fillRect/>
          </a:stretch>
        </p:blipFill>
        <p:spPr>
          <a:xfrm>
            <a:off x="4991100" y="780100"/>
            <a:ext cx="3937399" cy="3937399"/>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pic>
        <p:nvPicPr>
          <p:cNvPr id="2513" name="Google Shape;2513;p174"/>
          <p:cNvPicPr preferRelativeResize="0"/>
          <p:nvPr/>
        </p:nvPicPr>
        <p:blipFill>
          <a:blip r:embed="rId3">
            <a:alphaModFix/>
          </a:blip>
          <a:stretch>
            <a:fillRect/>
          </a:stretch>
        </p:blipFill>
        <p:spPr>
          <a:xfrm>
            <a:off x="152400" y="152400"/>
            <a:ext cx="8594673" cy="48387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518"/>
        <p:cNvGrpSpPr/>
        <p:nvPr/>
      </p:nvGrpSpPr>
      <p:grpSpPr>
        <a:xfrm>
          <a:off x="0" y="0"/>
          <a:ext cx="0" cy="0"/>
          <a:chOff x="0" y="0"/>
          <a:chExt cx="0" cy="0"/>
        </a:xfrm>
      </p:grpSpPr>
      <p:sp>
        <p:nvSpPr>
          <p:cNvPr id="2519" name="Google Shape;2519;p17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127</a:t>
            </a:fld>
            <a:endParaRPr/>
          </a:p>
        </p:txBody>
      </p:sp>
      <p:sp>
        <p:nvSpPr>
          <p:cNvPr id="2520" name="Google Shape;2520;p175"/>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521" name="Google Shape;2521;p1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The Most Important Slide</a:t>
            </a:r>
            <a:endParaRPr sz="3000" b="1">
              <a:solidFill>
                <a:srgbClr val="611BB8"/>
              </a:solidFill>
              <a:latin typeface="Raleway"/>
              <a:ea typeface="Raleway"/>
              <a:cs typeface="Raleway"/>
              <a:sym typeface="Raleway"/>
            </a:endParaRPr>
          </a:p>
        </p:txBody>
      </p:sp>
      <p:sp>
        <p:nvSpPr>
          <p:cNvPr id="2522" name="Google Shape;2522;p175"/>
          <p:cNvSpPr txBox="1"/>
          <p:nvPr/>
        </p:nvSpPr>
        <p:spPr>
          <a:xfrm>
            <a:off x="351500" y="1126250"/>
            <a:ext cx="8350200" cy="3653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AutoNum type="arabicPeriod"/>
            </a:pPr>
            <a:r>
              <a:rPr lang="zh-CN" sz="1800" b="1">
                <a:solidFill>
                  <a:schemeClr val="dk1"/>
                </a:solidFill>
              </a:rPr>
              <a:t>How do we output a sparse vector with weighted, non-negative dimensions?</a:t>
            </a:r>
            <a:endParaRPr sz="1800" b="1">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zh-CN" sz="1800" b="1">
                <a:solidFill>
                  <a:schemeClr val="dk1"/>
                </a:solidFill>
              </a:rPr>
              <a:t>What parts of the LSR framework matter to get the </a:t>
            </a:r>
            <a:r>
              <a:rPr lang="zh-CN" sz="1800" b="1">
                <a:solidFill>
                  <a:srgbClr val="611BB8"/>
                </a:solidFill>
              </a:rPr>
              <a:t>right terms</a:t>
            </a:r>
            <a:r>
              <a:rPr lang="zh-CN" sz="1800" b="1">
                <a:solidFill>
                  <a:schemeClr val="dk1"/>
                </a:solidFill>
              </a:rPr>
              <a:t> and the </a:t>
            </a:r>
            <a:r>
              <a:rPr lang="zh-CN" sz="1800" b="1">
                <a:solidFill>
                  <a:srgbClr val="611BB8"/>
                </a:solidFill>
              </a:rPr>
              <a:t>right weights</a:t>
            </a:r>
            <a:r>
              <a:rPr lang="zh-CN" sz="1800" b="1">
                <a:solidFill>
                  <a:schemeClr val="dk1"/>
                </a:solidFill>
              </a:rPr>
              <a:t>?</a:t>
            </a:r>
            <a:endParaRPr sz="1800" b="1">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zh-CN" sz="1500" b="1">
                <a:solidFill>
                  <a:srgbClr val="5E2B97"/>
                </a:solidFill>
              </a:rPr>
              <a:t>Hint: Mostly the encoder!</a:t>
            </a:r>
            <a:endParaRPr sz="1500" b="1">
              <a:solidFill>
                <a:srgbClr val="5E2B97"/>
              </a:solidFill>
            </a:endParaRPr>
          </a:p>
          <a:p>
            <a:pPr marL="45720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zh-CN" sz="1800" b="1">
                <a:solidFill>
                  <a:schemeClr val="dk1"/>
                </a:solidFill>
              </a:rPr>
              <a:t>…and what aspects of the text retrieval setup affect LSR performance?</a:t>
            </a:r>
            <a:endParaRPr sz="1800" b="1">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zh-CN" sz="1500" b="1">
                <a:solidFill>
                  <a:srgbClr val="5E2B97"/>
                </a:solidFill>
              </a:rPr>
              <a:t>Hint: Mostly how we encode the query side or the document side - or both!</a:t>
            </a:r>
            <a:endParaRPr sz="2200" b="1">
              <a:solidFill>
                <a:srgbClr val="5E2B97"/>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sp>
        <p:nvSpPr>
          <p:cNvPr id="2527" name="Google Shape;2527;p1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3820" b="1">
                <a:solidFill>
                  <a:srgbClr val="5E2B97"/>
                </a:solidFill>
              </a:rPr>
              <a:t>Roadmap</a:t>
            </a:r>
            <a:endParaRPr sz="3820" b="1">
              <a:solidFill>
                <a:srgbClr val="5E2B97"/>
              </a:solidFill>
            </a:endParaRPr>
          </a:p>
        </p:txBody>
      </p:sp>
      <p:sp>
        <p:nvSpPr>
          <p:cNvPr id="2528" name="Google Shape;2528;p176"/>
          <p:cNvSpPr txBox="1">
            <a:spLocks noGrp="1"/>
          </p:cNvSpPr>
          <p:nvPr>
            <p:ph type="body" idx="1"/>
          </p:nvPr>
        </p:nvSpPr>
        <p:spPr>
          <a:xfrm>
            <a:off x="407400" y="1571150"/>
            <a:ext cx="8520600" cy="3416400"/>
          </a:xfrm>
          <a:prstGeom prst="rect">
            <a:avLst/>
          </a:prstGeom>
        </p:spPr>
        <p:txBody>
          <a:bodyPr spcFirstLastPara="1" wrap="square" lIns="91425" tIns="91425" rIns="91425" bIns="91425" anchor="t" anchorCtr="0">
            <a:normAutofit/>
          </a:bodyPr>
          <a:lstStyle/>
          <a:p>
            <a:pPr marL="457200" lvl="0" indent="-419100" algn="l" rtl="0">
              <a:spcBef>
                <a:spcPts val="0"/>
              </a:spcBef>
              <a:spcAft>
                <a:spcPts val="0"/>
              </a:spcAft>
              <a:buClr>
                <a:srgbClr val="611BB8"/>
              </a:buClr>
              <a:buSzPts val="3000"/>
              <a:buAutoNum type="arabicPeriod"/>
            </a:pPr>
            <a:r>
              <a:rPr lang="zh-CN" sz="3000">
                <a:solidFill>
                  <a:srgbClr val="611BB8"/>
                </a:solidFill>
              </a:rPr>
              <a:t>Background</a:t>
            </a:r>
            <a:endParaRPr sz="3000">
              <a:solidFill>
                <a:srgbClr val="611BB8"/>
              </a:solidFill>
            </a:endParaRPr>
          </a:p>
          <a:p>
            <a:pPr marL="457200" lvl="0" indent="-419100" algn="l" rtl="0">
              <a:spcBef>
                <a:spcPts val="0"/>
              </a:spcBef>
              <a:spcAft>
                <a:spcPts val="0"/>
              </a:spcAft>
              <a:buClr>
                <a:srgbClr val="611BB8"/>
              </a:buClr>
              <a:buSzPts val="3000"/>
              <a:buAutoNum type="arabicPeriod"/>
            </a:pPr>
            <a:r>
              <a:rPr lang="zh-CN" sz="3000">
                <a:solidFill>
                  <a:srgbClr val="611BB8"/>
                </a:solidFill>
              </a:rPr>
              <a:t>Architectures </a:t>
            </a:r>
            <a:endParaRPr sz="3000">
              <a:solidFill>
                <a:srgbClr val="611BB8"/>
              </a:solidFill>
            </a:endParaRPr>
          </a:p>
          <a:p>
            <a:pPr marL="457200" lvl="0" indent="-419100" algn="l" rtl="0">
              <a:spcBef>
                <a:spcPts val="0"/>
              </a:spcBef>
              <a:spcAft>
                <a:spcPts val="0"/>
              </a:spcAft>
              <a:buClr>
                <a:srgbClr val="611BB8"/>
              </a:buClr>
              <a:buSzPts val="3000"/>
              <a:buAutoNum type="arabicPeriod"/>
            </a:pPr>
            <a:r>
              <a:rPr lang="zh-CN" sz="3000">
                <a:solidFill>
                  <a:srgbClr val="611BB8"/>
                </a:solidFill>
              </a:rPr>
              <a:t>Results</a:t>
            </a:r>
            <a:endParaRPr sz="3000">
              <a:solidFill>
                <a:srgbClr val="611BB8"/>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sp>
        <p:nvSpPr>
          <p:cNvPr id="2533" name="Google Shape;2533;p1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457200" lvl="0" indent="-458470" algn="l" rtl="0">
              <a:spcBef>
                <a:spcPts val="0"/>
              </a:spcBef>
              <a:spcAft>
                <a:spcPts val="0"/>
              </a:spcAft>
              <a:buClr>
                <a:srgbClr val="5E2B97"/>
              </a:buClr>
              <a:buSzPts val="3620"/>
              <a:buAutoNum type="arabicPeriod"/>
            </a:pPr>
            <a:r>
              <a:rPr lang="zh-CN" sz="3620">
                <a:solidFill>
                  <a:srgbClr val="5E2B97"/>
                </a:solidFill>
              </a:rPr>
              <a:t>Background</a:t>
            </a:r>
            <a:endParaRPr sz="3620">
              <a:solidFill>
                <a:srgbClr val="5E2B97"/>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1"/>
          <p:cNvSpPr txBox="1"/>
          <p:nvPr/>
        </p:nvSpPr>
        <p:spPr>
          <a:xfrm>
            <a:off x="85925"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~100-5,000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(typical: 768)</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are latent.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(TAS-B)</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2"/>
              </a:buClr>
              <a:buSzPts val="1100"/>
              <a:buFont typeface="Arial"/>
              <a:buNone/>
            </a:pPr>
            <a:r>
              <a:rPr lang="zh-CN" sz="800" b="1">
                <a:solidFill>
                  <a:schemeClr val="lt2"/>
                </a:solidFill>
                <a:latin typeface="Courier New"/>
                <a:ea typeface="Courier New"/>
                <a:cs typeface="Courier New"/>
                <a:sym typeface="Courier New"/>
              </a:rPr>
              <a:t>[0.26, -0.3, 0.25, -0.05, 0.7, 0.52, -0.25, 0.09, -0.41, -0.2, -0.21, 0.24, 0.04, 0.09, -0.08, 0.25, 0.1, 0.01, -0.21, -0.3, 0.28, -0.27, 0.67, 0.24, -0.09, -0.22, -0.2, -0.13, -0.08, -0.06, 0.33, -0.04, 0.23, -0.09, -0.24, -0.14, 0.09, -0.11, -0.19, -0.04, -0.48, 0.08, -0.35, -0.04, -0.1, 0.0, -0.25, 0.19, -0.33, -0.01, -0.23, 0.4, 0.02, 0.15, -0.13, -0.11, -0.41, -0.24, 0.3, -0.18, 0.05, 0.36, 0.06, 0.41, -0.24, -0.31, -0.24, 0.43, 0.19, -0.51, 0.79, 0.35, ...]</a:t>
            </a:r>
            <a:endParaRPr sz="800" b="1">
              <a:solidFill>
                <a:schemeClr val="lt2"/>
              </a:solidFill>
              <a:latin typeface="Courier New"/>
              <a:ea typeface="Courier New"/>
              <a:cs typeface="Courier New"/>
              <a:sym typeface="Courier New"/>
            </a:endParaRPr>
          </a:p>
        </p:txBody>
      </p:sp>
      <p:sp>
        <p:nvSpPr>
          <p:cNvPr id="377" name="Google Shape;377;p61"/>
          <p:cNvSpPr txBox="1"/>
          <p:nvPr/>
        </p:nvSpPr>
        <p:spPr>
          <a:xfrm>
            <a:off x="4677800"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(but mostly 0’s)</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can be</a:t>
            </a:r>
            <a:br>
              <a:rPr lang="zh-CN" sz="1800" b="1">
                <a:solidFill>
                  <a:schemeClr val="lt2"/>
                </a:solidFill>
                <a:latin typeface="Source Sans Pro"/>
                <a:ea typeface="Source Sans Pro"/>
                <a:cs typeface="Source Sans Pro"/>
                <a:sym typeface="Source Sans Pro"/>
              </a:rPr>
            </a:br>
            <a:r>
              <a:rPr lang="zh-CN" sz="1800" b="1">
                <a:solidFill>
                  <a:schemeClr val="lt2"/>
                </a:solidFill>
                <a:latin typeface="Source Sans Pro"/>
                <a:ea typeface="Source Sans Pro"/>
                <a:cs typeface="Source Sans Pro"/>
                <a:sym typeface="Source Sans Pro"/>
              </a:rPr>
              <a:t>associated with concepts.</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(SPLADE)</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2"/>
              </a:buClr>
              <a:buSzPts val="1100"/>
              <a:buFont typeface="Arial"/>
              <a:buNone/>
            </a:pPr>
            <a:r>
              <a:rPr lang="zh-CN" sz="800">
                <a:solidFill>
                  <a:schemeClr val="lt2"/>
                </a:solidFill>
                <a:latin typeface="Courier New"/>
                <a:ea typeface="Courier New"/>
                <a:cs typeface="Courier New"/>
                <a:sym typeface="Courier New"/>
              </a:rPr>
              <a:t>{</a:t>
            </a:r>
            <a:r>
              <a:rPr lang="zh-CN" sz="800" b="1">
                <a:solidFill>
                  <a:schemeClr val="lt2"/>
                </a:solidFill>
                <a:latin typeface="Courier New"/>
                <a:ea typeface="Courier New"/>
                <a:cs typeface="Courier New"/>
                <a:sym typeface="Courier New"/>
              </a:rPr>
              <a:t>##ft</a:t>
            </a:r>
            <a:r>
              <a:rPr lang="zh-CN" sz="800">
                <a:solidFill>
                  <a:schemeClr val="lt2"/>
                </a:solidFill>
                <a:latin typeface="Courier New"/>
                <a:ea typeface="Courier New"/>
                <a:cs typeface="Courier New"/>
                <a:sym typeface="Courier New"/>
              </a:rPr>
              <a:t>: 2.77, </a:t>
            </a:r>
            <a:r>
              <a:rPr lang="zh-CN" sz="800" b="1">
                <a:solidFill>
                  <a:schemeClr val="lt2"/>
                </a:solidFill>
                <a:latin typeface="Courier New"/>
                <a:ea typeface="Courier New"/>
                <a:cs typeface="Courier New"/>
                <a:sym typeface="Courier New"/>
              </a:rPr>
              <a:t>del</a:t>
            </a:r>
            <a:r>
              <a:rPr lang="zh-CN" sz="800">
                <a:solidFill>
                  <a:schemeClr val="lt2"/>
                </a:solidFill>
                <a:latin typeface="Courier New"/>
                <a:ea typeface="Courier New"/>
                <a:cs typeface="Courier New"/>
                <a:sym typeface="Courier New"/>
              </a:rPr>
              <a:t>: 2.73, </a:t>
            </a:r>
            <a:r>
              <a:rPr lang="zh-CN" sz="800" b="1">
                <a:solidFill>
                  <a:schemeClr val="lt2"/>
                </a:solidFill>
                <a:latin typeface="Courier New"/>
                <a:ea typeface="Courier New"/>
                <a:cs typeface="Courier New"/>
                <a:sym typeface="Courier New"/>
              </a:rPr>
              <a:t>canal</a:t>
            </a:r>
            <a:r>
              <a:rPr lang="zh-CN" sz="800">
                <a:solidFill>
                  <a:schemeClr val="lt2"/>
                </a:solidFill>
                <a:latin typeface="Courier New"/>
                <a:ea typeface="Courier New"/>
                <a:cs typeface="Courier New"/>
                <a:sym typeface="Courier New"/>
              </a:rPr>
              <a:t>: 2.73, </a:t>
            </a:r>
            <a:r>
              <a:rPr lang="zh-CN" sz="800" b="1">
                <a:solidFill>
                  <a:schemeClr val="lt2"/>
                </a:solidFill>
                <a:latin typeface="Courier New"/>
                <a:ea typeface="Courier New"/>
                <a:cs typeface="Courier New"/>
                <a:sym typeface="Courier New"/>
              </a:rPr>
              <a:t>canals</a:t>
            </a:r>
            <a:r>
              <a:rPr lang="zh-CN" sz="800">
                <a:solidFill>
                  <a:schemeClr val="lt2"/>
                </a:solidFill>
                <a:latin typeface="Courier New"/>
                <a:ea typeface="Courier New"/>
                <a:cs typeface="Courier New"/>
                <a:sym typeface="Courier New"/>
              </a:rPr>
              <a:t>: 2.0, </a:t>
            </a:r>
            <a:r>
              <a:rPr lang="zh-CN" sz="800" b="1">
                <a:solidFill>
                  <a:schemeClr val="lt2"/>
                </a:solidFill>
                <a:latin typeface="Courier New"/>
                <a:ea typeface="Courier New"/>
                <a:cs typeface="Courier New"/>
                <a:sym typeface="Courier New"/>
              </a:rPr>
              <a:t>river</a:t>
            </a:r>
            <a:r>
              <a:rPr lang="zh-CN" sz="800">
                <a:solidFill>
                  <a:schemeClr val="lt2"/>
                </a:solidFill>
                <a:latin typeface="Courier New"/>
                <a:ea typeface="Courier New"/>
                <a:cs typeface="Courier New"/>
                <a:sym typeface="Courier New"/>
              </a:rPr>
              <a:t>: 0.92,</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of</a:t>
            </a:r>
            <a:r>
              <a:rPr lang="zh-CN" sz="800">
                <a:solidFill>
                  <a:schemeClr val="lt2"/>
                </a:solidFill>
                <a:latin typeface="Courier New"/>
                <a:ea typeface="Courier New"/>
                <a:cs typeface="Courier New"/>
                <a:sym typeface="Courier New"/>
              </a:rPr>
              <a:t>: 0.65, </a:t>
            </a:r>
            <a:r>
              <a:rPr lang="zh-CN" sz="800" b="1">
                <a:solidFill>
                  <a:schemeClr val="lt2"/>
                </a:solidFill>
                <a:latin typeface="Courier New"/>
                <a:ea typeface="Courier New"/>
                <a:cs typeface="Courier New"/>
                <a:sym typeface="Courier New"/>
              </a:rPr>
              <a:t>beach</a:t>
            </a:r>
            <a:r>
              <a:rPr lang="zh-CN" sz="800">
                <a:solidFill>
                  <a:schemeClr val="lt2"/>
                </a:solidFill>
                <a:latin typeface="Courier New"/>
                <a:ea typeface="Courier New"/>
                <a:cs typeface="Courier New"/>
                <a:sym typeface="Courier New"/>
              </a:rPr>
              <a:t>: 0.56, </a:t>
            </a:r>
            <a:r>
              <a:rPr lang="zh-CN" sz="800" b="1">
                <a:solidFill>
                  <a:schemeClr val="lt2"/>
                </a:solidFill>
                <a:latin typeface="Courier New"/>
                <a:ea typeface="Courier New"/>
                <a:cs typeface="Courier New"/>
                <a:sym typeface="Courier New"/>
              </a:rPr>
              <a:t>lake</a:t>
            </a:r>
            <a:r>
              <a:rPr lang="zh-CN" sz="800">
                <a:solidFill>
                  <a:schemeClr val="lt2"/>
                </a:solidFill>
                <a:latin typeface="Courier New"/>
                <a:ea typeface="Courier New"/>
                <a:cs typeface="Courier New"/>
                <a:sym typeface="Courier New"/>
              </a:rPr>
              <a:t>: 0.56, </a:t>
            </a:r>
            <a:r>
              <a:rPr lang="zh-CN" sz="800" b="1">
                <a:solidFill>
                  <a:schemeClr val="lt2"/>
                </a:solidFill>
                <a:latin typeface="Courier New"/>
                <a:ea typeface="Courier New"/>
                <a:cs typeface="Courier New"/>
                <a:sym typeface="Courier New"/>
              </a:rPr>
              <a:t>reservoir</a:t>
            </a:r>
            <a:r>
              <a:rPr lang="zh-CN" sz="800">
                <a:solidFill>
                  <a:schemeClr val="lt2"/>
                </a:solidFill>
                <a:latin typeface="Courier New"/>
                <a:ea typeface="Courier New"/>
                <a:cs typeface="Courier New"/>
                <a:sym typeface="Courier New"/>
              </a:rPr>
              <a:t>: 0.43, </a:t>
            </a:r>
            <a:r>
              <a:rPr lang="zh-CN" sz="800" b="1">
                <a:solidFill>
                  <a:schemeClr val="lt2"/>
                </a:solidFill>
                <a:latin typeface="Courier New"/>
                <a:ea typeface="Courier New"/>
                <a:cs typeface="Courier New"/>
                <a:sym typeface="Courier New"/>
              </a:rPr>
              <a:t>map</a:t>
            </a:r>
            <a:r>
              <a:rPr lang="zh-CN" sz="800">
                <a:solidFill>
                  <a:schemeClr val="lt2"/>
                </a:solidFill>
                <a:latin typeface="Courier New"/>
                <a:ea typeface="Courier New"/>
                <a:cs typeface="Courier New"/>
                <a:sym typeface="Courier New"/>
              </a:rPr>
              <a:t>: 0.39, </a:t>
            </a:r>
            <a:r>
              <a:rPr lang="zh-CN" sz="800" b="1">
                <a:solidFill>
                  <a:schemeClr val="lt2"/>
                </a:solidFill>
                <a:latin typeface="Courier New"/>
                <a:ea typeface="Courier New"/>
                <a:cs typeface="Courier New"/>
                <a:sym typeface="Courier New"/>
              </a:rPr>
              <a:t>marsh</a:t>
            </a:r>
            <a:r>
              <a:rPr lang="zh-CN" sz="800">
                <a:solidFill>
                  <a:schemeClr val="lt2"/>
                </a:solidFill>
                <a:latin typeface="Courier New"/>
                <a:ea typeface="Courier New"/>
                <a:cs typeface="Courier New"/>
                <a:sym typeface="Courier New"/>
              </a:rPr>
              <a:t>: 0.36, </a:t>
            </a:r>
            <a:r>
              <a:rPr lang="zh-CN" sz="800" b="1">
                <a:solidFill>
                  <a:schemeClr val="lt2"/>
                </a:solidFill>
                <a:latin typeface="Courier New"/>
                <a:ea typeface="Courier New"/>
                <a:cs typeface="Courier New"/>
                <a:sym typeface="Courier New"/>
              </a:rPr>
              <a:t>geography</a:t>
            </a:r>
            <a:r>
              <a:rPr lang="zh-CN" sz="800">
                <a:solidFill>
                  <a:schemeClr val="lt2"/>
                </a:solidFill>
                <a:latin typeface="Courier New"/>
                <a:ea typeface="Courier New"/>
                <a:cs typeface="Courier New"/>
                <a:sym typeface="Courier New"/>
              </a:rPr>
              <a:t>: 0.34, </a:t>
            </a:r>
            <a:r>
              <a:rPr lang="zh-CN" sz="800" b="1">
                <a:solidFill>
                  <a:schemeClr val="lt2"/>
                </a:solidFill>
                <a:latin typeface="Courier New"/>
                <a:ea typeface="Courier New"/>
                <a:cs typeface="Courier New"/>
                <a:sym typeface="Courier New"/>
              </a:rPr>
              <a:t>cave</a:t>
            </a:r>
            <a:r>
              <a:rPr lang="zh-CN" sz="800">
                <a:solidFill>
                  <a:schemeClr val="lt2"/>
                </a:solidFill>
                <a:latin typeface="Courier New"/>
                <a:ea typeface="Courier New"/>
                <a:cs typeface="Courier New"/>
                <a:sym typeface="Courier New"/>
              </a:rPr>
              <a:t>: 0.32, </a:t>
            </a:r>
            <a:r>
              <a:rPr lang="zh-CN" sz="800" b="1">
                <a:solidFill>
                  <a:schemeClr val="lt2"/>
                </a:solidFill>
                <a:latin typeface="Courier New"/>
                <a:ea typeface="Courier New"/>
                <a:cs typeface="Courier New"/>
                <a:sym typeface="Courier New"/>
              </a:rPr>
              <a:t>lane</a:t>
            </a:r>
            <a:r>
              <a:rPr lang="zh-CN" sz="800">
                <a:solidFill>
                  <a:schemeClr val="lt2"/>
                </a:solidFill>
                <a:latin typeface="Courier New"/>
                <a:ea typeface="Courier New"/>
                <a:cs typeface="Courier New"/>
                <a:sym typeface="Courier New"/>
              </a:rPr>
              <a:t>: 0.32, </a:t>
            </a:r>
            <a:r>
              <a:rPr lang="zh-CN" sz="800" b="1">
                <a:solidFill>
                  <a:schemeClr val="lt2"/>
                </a:solidFill>
                <a:latin typeface="Courier New"/>
                <a:ea typeface="Courier New"/>
                <a:cs typeface="Courier New"/>
                <a:sym typeface="Courier New"/>
              </a:rPr>
              <a:t>boat</a:t>
            </a:r>
            <a:r>
              <a:rPr lang="zh-CN" sz="800">
                <a:solidFill>
                  <a:schemeClr val="lt2"/>
                </a:solidFill>
                <a:latin typeface="Courier New"/>
                <a:ea typeface="Courier New"/>
                <a:cs typeface="Courier New"/>
                <a:sym typeface="Courier New"/>
              </a:rPr>
              <a:t>: 0.31, </a:t>
            </a:r>
            <a:r>
              <a:rPr lang="zh-CN" sz="800" b="1">
                <a:solidFill>
                  <a:schemeClr val="lt2"/>
                </a:solidFill>
                <a:latin typeface="Courier New"/>
                <a:ea typeface="Courier New"/>
                <a:cs typeface="Courier New"/>
                <a:sym typeface="Courier New"/>
              </a:rPr>
              <a:t>bridge</a:t>
            </a:r>
            <a:r>
              <a:rPr lang="zh-CN" sz="800">
                <a:solidFill>
                  <a:schemeClr val="lt2"/>
                </a:solidFill>
                <a:latin typeface="Courier New"/>
                <a:ea typeface="Courier New"/>
                <a:cs typeface="Courier New"/>
                <a:sym typeface="Courier New"/>
              </a:rPr>
              <a:t>: 0.31, </a:t>
            </a:r>
            <a:r>
              <a:rPr lang="zh-CN" sz="800" b="1">
                <a:solidFill>
                  <a:schemeClr val="lt2"/>
                </a:solidFill>
                <a:latin typeface="Courier New"/>
                <a:ea typeface="Courier New"/>
                <a:cs typeface="Courier New"/>
                <a:sym typeface="Courier New"/>
              </a:rPr>
              <a:t>germany</a:t>
            </a:r>
            <a:r>
              <a:rPr lang="zh-CN" sz="800">
                <a:solidFill>
                  <a:schemeClr val="lt2"/>
                </a:solidFill>
                <a:latin typeface="Courier New"/>
                <a:ea typeface="Courier New"/>
                <a:cs typeface="Courier New"/>
                <a:sym typeface="Courier New"/>
              </a:rPr>
              <a:t>: 0.28, </a:t>
            </a:r>
            <a:r>
              <a:rPr lang="zh-CN" sz="800" b="1">
                <a:solidFill>
                  <a:schemeClr val="lt2"/>
                </a:solidFill>
                <a:latin typeface="Courier New"/>
                <a:ea typeface="Courier New"/>
                <a:cs typeface="Courier New"/>
                <a:sym typeface="Courier New"/>
              </a:rPr>
              <a:t>ferry</a:t>
            </a:r>
            <a:r>
              <a:rPr lang="zh-CN" sz="800">
                <a:solidFill>
                  <a:schemeClr val="lt2"/>
                </a:solidFill>
                <a:latin typeface="Courier New"/>
                <a:ea typeface="Courier New"/>
                <a:cs typeface="Courier New"/>
                <a:sym typeface="Courier New"/>
              </a:rPr>
              <a:t>: 0.26, </a:t>
            </a:r>
            <a:r>
              <a:rPr lang="zh-CN" sz="800" b="1">
                <a:solidFill>
                  <a:schemeClr val="lt2"/>
                </a:solidFill>
                <a:latin typeface="Courier New"/>
                <a:ea typeface="Courier New"/>
                <a:cs typeface="Courier New"/>
                <a:sym typeface="Courier New"/>
              </a:rPr>
              <a:t>belgium</a:t>
            </a:r>
            <a:r>
              <a:rPr lang="zh-CN" sz="800">
                <a:solidFill>
                  <a:schemeClr val="lt2"/>
                </a:solidFill>
                <a:latin typeface="Courier New"/>
                <a:ea typeface="Courier New"/>
                <a:cs typeface="Courier New"/>
                <a:sym typeface="Courier New"/>
              </a:rPr>
              <a:t>: 0.26,</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museum</a:t>
            </a:r>
            <a:r>
              <a:rPr lang="zh-CN" sz="800">
                <a:solidFill>
                  <a:schemeClr val="lt2"/>
                </a:solidFill>
                <a:latin typeface="Courier New"/>
                <a:ea typeface="Courier New"/>
                <a:cs typeface="Courier New"/>
                <a:sym typeface="Courier New"/>
              </a:rPr>
              <a:t>: 0.26, </a:t>
            </a:r>
            <a:r>
              <a:rPr lang="zh-CN" sz="800" b="1">
                <a:solidFill>
                  <a:schemeClr val="lt2"/>
                </a:solidFill>
                <a:latin typeface="Courier New"/>
                <a:ea typeface="Courier New"/>
                <a:cs typeface="Courier New"/>
                <a:sym typeface="Courier New"/>
              </a:rPr>
              <a:t>channel</a:t>
            </a:r>
            <a:r>
              <a:rPr lang="zh-CN" sz="800">
                <a:solidFill>
                  <a:schemeClr val="lt2"/>
                </a:solidFill>
                <a:latin typeface="Courier New"/>
                <a:ea typeface="Courier New"/>
                <a:cs typeface="Courier New"/>
                <a:sym typeface="Courier New"/>
              </a:rPr>
              <a:t>: 0.25, </a:t>
            </a:r>
            <a:r>
              <a:rPr lang="zh-CN" sz="800" b="1">
                <a:solidFill>
                  <a:schemeClr val="lt2"/>
                </a:solidFill>
                <a:latin typeface="Courier New"/>
                <a:ea typeface="Courier New"/>
                <a:cs typeface="Courier New"/>
                <a:sym typeface="Courier New"/>
              </a:rPr>
              <a:t>ocean</a:t>
            </a:r>
            <a:r>
              <a:rPr lang="zh-CN" sz="800">
                <a:solidFill>
                  <a:schemeClr val="lt2"/>
                </a:solidFill>
                <a:latin typeface="Courier New"/>
                <a:ea typeface="Courier New"/>
                <a:cs typeface="Courier New"/>
                <a:sym typeface="Courier New"/>
              </a:rPr>
              <a:t>: 0.24, </a:t>
            </a:r>
            <a:r>
              <a:rPr lang="zh-CN" sz="800" b="1">
                <a:solidFill>
                  <a:schemeClr val="lt2"/>
                </a:solidFill>
                <a:latin typeface="Courier New"/>
                <a:ea typeface="Courier New"/>
                <a:cs typeface="Courier New"/>
                <a:sym typeface="Courier New"/>
              </a:rPr>
              <a:t>tunnel</a:t>
            </a:r>
            <a:r>
              <a:rPr lang="zh-CN" sz="800">
                <a:solidFill>
                  <a:schemeClr val="lt2"/>
                </a:solidFill>
                <a:latin typeface="Courier New"/>
                <a:ea typeface="Courier New"/>
                <a:cs typeface="Courier New"/>
                <a:sym typeface="Courier New"/>
              </a:rPr>
              <a:t>: 0.24,</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waterway</a:t>
            </a:r>
            <a:r>
              <a:rPr lang="zh-CN" sz="800">
                <a:solidFill>
                  <a:schemeClr val="lt2"/>
                </a:solidFill>
                <a:latin typeface="Courier New"/>
                <a:ea typeface="Courier New"/>
                <a:cs typeface="Courier New"/>
                <a:sym typeface="Courier New"/>
              </a:rPr>
              <a:t>: 0.23, </a:t>
            </a:r>
            <a:r>
              <a:rPr lang="zh-CN" sz="800" b="1">
                <a:solidFill>
                  <a:schemeClr val="lt2"/>
                </a:solidFill>
                <a:latin typeface="Courier New"/>
                <a:ea typeface="Courier New"/>
                <a:cs typeface="Courier New"/>
                <a:sym typeface="Courier New"/>
              </a:rPr>
              <a:t>lagoon</a:t>
            </a:r>
            <a:r>
              <a:rPr lang="zh-CN" sz="800">
                <a:solidFill>
                  <a:schemeClr val="lt2"/>
                </a:solidFill>
                <a:latin typeface="Courier New"/>
                <a:ea typeface="Courier New"/>
                <a:cs typeface="Courier New"/>
                <a:sym typeface="Courier New"/>
              </a:rPr>
              <a:t>: 0.23, </a:t>
            </a:r>
            <a:r>
              <a:rPr lang="zh-CN" sz="800" b="1">
                <a:solidFill>
                  <a:schemeClr val="lt2"/>
                </a:solidFill>
                <a:latin typeface="Courier New"/>
                <a:ea typeface="Courier New"/>
                <a:cs typeface="Courier New"/>
                <a:sym typeface="Courier New"/>
              </a:rPr>
              <a:t>beck</a:t>
            </a:r>
            <a:r>
              <a:rPr lang="zh-CN" sz="800">
                <a:solidFill>
                  <a:schemeClr val="lt2"/>
                </a:solidFill>
                <a:latin typeface="Courier New"/>
                <a:ea typeface="Courier New"/>
                <a:cs typeface="Courier New"/>
                <a:sym typeface="Courier New"/>
              </a:rPr>
              <a:t>: 0.21, </a:t>
            </a:r>
            <a:r>
              <a:rPr lang="zh-CN" sz="800" b="1">
                <a:solidFill>
                  <a:schemeClr val="lt2"/>
                </a:solidFill>
                <a:latin typeface="Courier New"/>
                <a:ea typeface="Courier New"/>
                <a:cs typeface="Courier New"/>
                <a:sym typeface="Courier New"/>
              </a:rPr>
              <a:t>pool</a:t>
            </a:r>
            <a:r>
              <a:rPr lang="zh-CN" sz="800">
                <a:solidFill>
                  <a:schemeClr val="lt2"/>
                </a:solidFill>
                <a:latin typeface="Courier New"/>
                <a:ea typeface="Courier New"/>
                <a:cs typeface="Courier New"/>
                <a:sym typeface="Courier New"/>
              </a:rPr>
              <a:t>: 0.17, </a:t>
            </a:r>
            <a:r>
              <a:rPr lang="zh-CN" sz="800" b="1">
                <a:solidFill>
                  <a:schemeClr val="lt2"/>
                </a:solidFill>
                <a:latin typeface="Courier New"/>
                <a:ea typeface="Courier New"/>
                <a:cs typeface="Courier New"/>
                <a:sym typeface="Courier New"/>
              </a:rPr>
              <a:t>harbor</a:t>
            </a:r>
            <a:r>
              <a:rPr lang="zh-CN" sz="800">
                <a:solidFill>
                  <a:schemeClr val="lt2"/>
                </a:solidFill>
                <a:latin typeface="Courier New"/>
                <a:ea typeface="Courier New"/>
                <a:cs typeface="Courier New"/>
                <a:sym typeface="Courier New"/>
              </a:rPr>
              <a:t>: 0.13, </a:t>
            </a:r>
            <a:r>
              <a:rPr lang="zh-CN" sz="800" b="1">
                <a:solidFill>
                  <a:schemeClr val="lt2"/>
                </a:solidFill>
                <a:latin typeface="Courier New"/>
                <a:ea typeface="Courier New"/>
                <a:cs typeface="Courier New"/>
                <a:sym typeface="Courier New"/>
              </a:rPr>
              <a:t>town</a:t>
            </a:r>
            <a:r>
              <a:rPr lang="zh-CN" sz="800">
                <a:solidFill>
                  <a:schemeClr val="lt2"/>
                </a:solidFill>
                <a:latin typeface="Courier New"/>
                <a:ea typeface="Courier New"/>
                <a:cs typeface="Courier New"/>
                <a:sym typeface="Courier New"/>
              </a:rPr>
              <a:t>: 0.13, </a:t>
            </a:r>
            <a:r>
              <a:rPr lang="zh-CN" sz="800" b="1">
                <a:solidFill>
                  <a:schemeClr val="lt2"/>
                </a:solidFill>
                <a:latin typeface="Courier New"/>
                <a:ea typeface="Courier New"/>
                <a:cs typeface="Courier New"/>
                <a:sym typeface="Courier New"/>
              </a:rPr>
              <a:t>city</a:t>
            </a:r>
            <a:r>
              <a:rPr lang="zh-CN" sz="800">
                <a:solidFill>
                  <a:schemeClr val="lt2"/>
                </a:solidFill>
                <a:latin typeface="Courier New"/>
                <a:ea typeface="Courier New"/>
                <a:cs typeface="Courier New"/>
                <a:sym typeface="Courier New"/>
              </a:rPr>
              <a:t>: 0.12, </a:t>
            </a:r>
            <a:r>
              <a:rPr lang="zh-CN" sz="800" b="1">
                <a:solidFill>
                  <a:schemeClr val="lt2"/>
                </a:solidFill>
                <a:latin typeface="Courier New"/>
                <a:ea typeface="Courier New"/>
                <a:cs typeface="Courier New"/>
                <a:sym typeface="Courier New"/>
              </a:rPr>
              <a:t>harbour</a:t>
            </a:r>
            <a:r>
              <a:rPr lang="zh-CN" sz="800">
                <a:solidFill>
                  <a:schemeClr val="lt2"/>
                </a:solidFill>
                <a:latin typeface="Courier New"/>
                <a:ea typeface="Courier New"/>
                <a:cs typeface="Courier New"/>
                <a:sym typeface="Courier New"/>
              </a:rPr>
              <a:t>: 0.12, </a:t>
            </a:r>
            <a:r>
              <a:rPr lang="zh-CN" sz="800" b="1">
                <a:solidFill>
                  <a:schemeClr val="lt2"/>
                </a:solidFill>
                <a:latin typeface="Courier New"/>
                <a:ea typeface="Courier New"/>
                <a:cs typeface="Courier New"/>
                <a:sym typeface="Courier New"/>
              </a:rPr>
              <a:t>zone</a:t>
            </a:r>
            <a:r>
              <a:rPr lang="zh-CN" sz="800">
                <a:solidFill>
                  <a:schemeClr val="lt2"/>
                </a:solidFill>
                <a:latin typeface="Courier New"/>
                <a:ea typeface="Courier New"/>
                <a:cs typeface="Courier New"/>
                <a:sym typeface="Courier New"/>
              </a:rPr>
              <a:t>: 0.11, </a:t>
            </a:r>
            <a:r>
              <a:rPr lang="zh-CN" sz="800" b="1">
                <a:solidFill>
                  <a:schemeClr val="lt2"/>
                </a:solidFill>
                <a:latin typeface="Courier New"/>
                <a:ea typeface="Courier New"/>
                <a:cs typeface="Courier New"/>
                <a:sym typeface="Courier New"/>
              </a:rPr>
              <a:t>port</a:t>
            </a:r>
            <a:r>
              <a:rPr lang="zh-CN" sz="800">
                <a:solidFill>
                  <a:schemeClr val="lt2"/>
                </a:solidFill>
                <a:latin typeface="Courier New"/>
                <a:ea typeface="Courier New"/>
                <a:cs typeface="Courier New"/>
                <a:sym typeface="Courier New"/>
              </a:rPr>
              <a:t>: 0.1, ...}</a:t>
            </a:r>
            <a:endParaRPr sz="800" b="1">
              <a:solidFill>
                <a:schemeClr val="lt2"/>
              </a:solidFill>
              <a:latin typeface="Courier New"/>
              <a:ea typeface="Courier New"/>
              <a:cs typeface="Courier New"/>
              <a:sym typeface="Courier New"/>
            </a:endParaRPr>
          </a:p>
        </p:txBody>
      </p:sp>
      <p:sp>
        <p:nvSpPr>
          <p:cNvPr id="378" name="Google Shape;378;p61"/>
          <p:cNvSpPr txBox="1">
            <a:spLocks noGrp="1"/>
          </p:cNvSpPr>
          <p:nvPr>
            <p:ph type="title"/>
          </p:nvPr>
        </p:nvSpPr>
        <p:spPr>
          <a:xfrm>
            <a:off x="311700" y="-12175"/>
            <a:ext cx="8520600" cy="623400"/>
          </a:xfrm>
          <a:prstGeom prst="rect">
            <a:avLst/>
          </a:prstGeom>
          <a:noFill/>
          <a:ln>
            <a:noFill/>
          </a:ln>
        </p:spPr>
        <p:txBody>
          <a:bodyPr spcFirstLastPara="1" wrap="square" lIns="91425" tIns="91425" rIns="91425" bIns="91425" anchor="t" anchorCtr="0">
            <a:normAutofit fontScale="90000"/>
          </a:bodyPr>
          <a:lstStyle/>
          <a:p>
            <a:pPr marL="0" lvl="0" indent="0" algn="ctr" rtl="0">
              <a:spcBef>
                <a:spcPts val="0"/>
              </a:spcBef>
              <a:spcAft>
                <a:spcPts val="0"/>
              </a:spcAft>
              <a:buSzPct val="111111"/>
              <a:buNone/>
            </a:pPr>
            <a:r>
              <a:rPr lang="zh-CN">
                <a:solidFill>
                  <a:schemeClr val="dk1"/>
                </a:solidFill>
              </a:rPr>
              <a:t>Dense vs Sparse</a:t>
            </a:r>
            <a:endParaRPr>
              <a:solidFill>
                <a:schemeClr val="dk1"/>
              </a:solidFill>
            </a:endParaRPr>
          </a:p>
        </p:txBody>
      </p:sp>
      <p:grpSp>
        <p:nvGrpSpPr>
          <p:cNvPr id="379" name="Google Shape;379;p61"/>
          <p:cNvGrpSpPr/>
          <p:nvPr/>
        </p:nvGrpSpPr>
        <p:grpSpPr>
          <a:xfrm>
            <a:off x="7672401" y="1024125"/>
            <a:ext cx="1385700" cy="1449050"/>
            <a:chOff x="4677726" y="1068425"/>
            <a:chExt cx="1385700" cy="1449050"/>
          </a:xfrm>
        </p:grpSpPr>
        <p:sp>
          <p:nvSpPr>
            <p:cNvPr id="380" name="Google Shape;380;p61"/>
            <p:cNvSpPr/>
            <p:nvPr/>
          </p:nvSpPr>
          <p:spPr>
            <a:xfrm>
              <a:off x="4677726"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81" name="Google Shape;381;p61"/>
            <p:cNvSpPr txBox="1"/>
            <p:nvPr/>
          </p:nvSpPr>
          <p:spPr>
            <a:xfrm>
              <a:off x="4677726"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82" name="Google Shape;382;p61"/>
            <p:cNvSpPr/>
            <p:nvPr/>
          </p:nvSpPr>
          <p:spPr>
            <a:xfrm>
              <a:off x="4677726" y="106842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383" name="Google Shape;383;p61"/>
            <p:cNvCxnSpPr/>
            <p:nvPr/>
          </p:nvCxnSpPr>
          <p:spPr>
            <a:xfrm rot="10800000">
              <a:off x="5370576"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84" name="Google Shape;384;p61"/>
            <p:cNvCxnSpPr/>
            <p:nvPr/>
          </p:nvCxnSpPr>
          <p:spPr>
            <a:xfrm rot="10800000">
              <a:off x="5370576" y="1248725"/>
              <a:ext cx="0" cy="255900"/>
            </a:xfrm>
            <a:prstGeom prst="straightConnector1">
              <a:avLst/>
            </a:prstGeom>
            <a:noFill/>
            <a:ln w="19050" cap="flat" cmpd="sng">
              <a:solidFill>
                <a:schemeClr val="dk2"/>
              </a:solidFill>
              <a:prstDash val="solid"/>
              <a:round/>
              <a:headEnd type="none" w="sm" len="sm"/>
              <a:tailEnd type="triangle" w="med" len="med"/>
            </a:ln>
          </p:spPr>
        </p:cxnSp>
      </p:grpSp>
      <p:grpSp>
        <p:nvGrpSpPr>
          <p:cNvPr id="385" name="Google Shape;385;p61"/>
          <p:cNvGrpSpPr/>
          <p:nvPr/>
        </p:nvGrpSpPr>
        <p:grpSpPr>
          <a:xfrm>
            <a:off x="3080563" y="1024125"/>
            <a:ext cx="1385700" cy="1449050"/>
            <a:chOff x="3080563" y="1068425"/>
            <a:chExt cx="1385700" cy="1449050"/>
          </a:xfrm>
        </p:grpSpPr>
        <p:sp>
          <p:nvSpPr>
            <p:cNvPr id="386" name="Google Shape;386;p61"/>
            <p:cNvSpPr/>
            <p:nvPr/>
          </p:nvSpPr>
          <p:spPr>
            <a:xfrm>
              <a:off x="3080563"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87" name="Google Shape;387;p61"/>
            <p:cNvSpPr txBox="1"/>
            <p:nvPr/>
          </p:nvSpPr>
          <p:spPr>
            <a:xfrm>
              <a:off x="3080563"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88" name="Google Shape;388;p61"/>
            <p:cNvSpPr/>
            <p:nvPr/>
          </p:nvSpPr>
          <p:spPr>
            <a:xfrm>
              <a:off x="3080563" y="106842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389" name="Google Shape;389;p61"/>
            <p:cNvCxnSpPr/>
            <p:nvPr/>
          </p:nvCxnSpPr>
          <p:spPr>
            <a:xfrm rot="10800000">
              <a:off x="3773413"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90" name="Google Shape;390;p61"/>
            <p:cNvCxnSpPr/>
            <p:nvPr/>
          </p:nvCxnSpPr>
          <p:spPr>
            <a:xfrm rot="10800000">
              <a:off x="3773413" y="1248725"/>
              <a:ext cx="0" cy="255900"/>
            </a:xfrm>
            <a:prstGeom prst="straightConnector1">
              <a:avLst/>
            </a:prstGeom>
            <a:noFill/>
            <a:ln w="19050" cap="flat" cmpd="sng">
              <a:solidFill>
                <a:schemeClr val="dk2"/>
              </a:solidFill>
              <a:prstDash val="solid"/>
              <a:round/>
              <a:headEnd type="none" w="sm" len="sm"/>
              <a:tailEnd type="triangle" w="med" len="med"/>
            </a:ln>
          </p:spPr>
        </p:cxnSp>
      </p:grpSp>
      <p:pic>
        <p:nvPicPr>
          <p:cNvPr id="391" name="Google Shape;391;p61"/>
          <p:cNvPicPr preferRelativeResize="0"/>
          <p:nvPr/>
        </p:nvPicPr>
        <p:blipFill>
          <a:blip r:embed="rId3">
            <a:alphaModFix/>
          </a:blip>
          <a:stretch>
            <a:fillRect/>
          </a:stretch>
        </p:blipFill>
        <p:spPr>
          <a:xfrm>
            <a:off x="4746225" y="645299"/>
            <a:ext cx="4243445" cy="252175"/>
          </a:xfrm>
          <a:prstGeom prst="rect">
            <a:avLst/>
          </a:prstGeom>
          <a:noFill/>
          <a:ln>
            <a:noFill/>
          </a:ln>
        </p:spPr>
      </p:pic>
      <p:pic>
        <p:nvPicPr>
          <p:cNvPr id="392" name="Google Shape;392;p61"/>
          <p:cNvPicPr preferRelativeResize="0"/>
          <p:nvPr/>
        </p:nvPicPr>
        <p:blipFill>
          <a:blip r:embed="rId4">
            <a:alphaModFix/>
          </a:blip>
          <a:stretch>
            <a:fillRect/>
          </a:stretch>
        </p:blipFill>
        <p:spPr>
          <a:xfrm>
            <a:off x="85916" y="645300"/>
            <a:ext cx="2111393" cy="252175"/>
          </a:xfrm>
          <a:prstGeom prst="rect">
            <a:avLst/>
          </a:prstGeom>
          <a:noFill/>
          <a:ln>
            <a:noFill/>
          </a:ln>
        </p:spPr>
      </p:pic>
      <p:sp>
        <p:nvSpPr>
          <p:cNvPr id="393" name="Google Shape;393;p61"/>
          <p:cNvSpPr/>
          <p:nvPr/>
        </p:nvSpPr>
        <p:spPr>
          <a:xfrm>
            <a:off x="38000" y="537300"/>
            <a:ext cx="9144000" cy="3028500"/>
          </a:xfrm>
          <a:prstGeom prst="rect">
            <a:avLst/>
          </a:prstGeom>
          <a:solidFill>
            <a:srgbClr val="FFFFFF">
              <a:alpha val="759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394" name="Google Shape;394;p61"/>
          <p:cNvCxnSpPr>
            <a:stCxn id="378" idx="2"/>
          </p:cNvCxnSpPr>
          <p:nvPr/>
        </p:nvCxnSpPr>
        <p:spPr>
          <a:xfrm>
            <a:off x="4572000" y="611225"/>
            <a:ext cx="0" cy="4545300"/>
          </a:xfrm>
          <a:prstGeom prst="straightConnector1">
            <a:avLst/>
          </a:prstGeom>
          <a:noFill/>
          <a:ln w="38100" cap="flat" cmpd="sng">
            <a:solidFill>
              <a:schemeClr val="dk1"/>
            </a:solidFill>
            <a:prstDash val="solid"/>
            <a:round/>
            <a:headEnd type="none" w="med" len="med"/>
            <a:tailEnd type="none" w="med" len="med"/>
          </a:ln>
        </p:spPr>
      </p:cxnSp>
      <p:sp>
        <p:nvSpPr>
          <p:cNvPr id="395" name="Google Shape;395;p61"/>
          <p:cNvSpPr/>
          <p:nvPr/>
        </p:nvSpPr>
        <p:spPr>
          <a:xfrm>
            <a:off x="2177250" y="2871825"/>
            <a:ext cx="4784100" cy="537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FFFFFF"/>
                </a:solidFill>
                <a:latin typeface="Source Sans Pro"/>
                <a:ea typeface="Source Sans Pro"/>
                <a:cs typeface="Source Sans Pro"/>
                <a:sym typeface="Source Sans Pro"/>
              </a:rPr>
              <a:t>Same Query (any guesses?)</a:t>
            </a:r>
            <a:endParaRPr b="1">
              <a:solidFill>
                <a:srgbClr val="FFFFFF"/>
              </a:solidFill>
              <a:latin typeface="Source Sans Pro"/>
              <a:ea typeface="Source Sans Pro"/>
              <a:cs typeface="Source Sans Pro"/>
              <a:sym typeface="Source Sans Pro"/>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p1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Following Up</a:t>
            </a:r>
            <a:endParaRPr/>
          </a:p>
        </p:txBody>
      </p:sp>
      <p:sp>
        <p:nvSpPr>
          <p:cNvPr id="2539" name="Google Shape;2539;p1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1"/>
                </a:solidFill>
              </a:rPr>
              <a:t>“How do we output a sparse vector with weighted, non-negative dimensions?”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42900" algn="l" rtl="0">
              <a:spcBef>
                <a:spcPts val="0"/>
              </a:spcBef>
              <a:spcAft>
                <a:spcPts val="0"/>
              </a:spcAft>
              <a:buClr>
                <a:schemeClr val="dk1"/>
              </a:buClr>
              <a:buSzPts val="1800"/>
              <a:buChar char="●"/>
            </a:pPr>
            <a:r>
              <a:rPr lang="zh-CN">
                <a:solidFill>
                  <a:schemeClr val="dk1"/>
                </a:solidFill>
              </a:rPr>
              <a:t>Do these dimensions need to correspond to </a:t>
            </a:r>
            <a:r>
              <a:rPr lang="zh-CN" i="1">
                <a:solidFill>
                  <a:schemeClr val="dk1"/>
                </a:solidFill>
              </a:rPr>
              <a:t>words</a:t>
            </a:r>
            <a:r>
              <a:rPr lang="zh-CN">
                <a:solidFill>
                  <a:schemeClr val="dk1"/>
                </a:solidFill>
              </a:rPr>
              <a:t>?</a:t>
            </a:r>
            <a:endParaRPr>
              <a:solidFill>
                <a:schemeClr val="dk1"/>
              </a:solidFill>
            </a:endParaRPr>
          </a:p>
          <a:p>
            <a:pPr marL="457200" lvl="0" indent="-342900" algn="l" rtl="0">
              <a:spcBef>
                <a:spcPts val="0"/>
              </a:spcBef>
              <a:spcAft>
                <a:spcPts val="0"/>
              </a:spcAft>
              <a:buClr>
                <a:schemeClr val="dk1"/>
              </a:buClr>
              <a:buSzPts val="1800"/>
              <a:buChar char="●"/>
            </a:pPr>
            <a:r>
              <a:rPr lang="zh-CN">
                <a:solidFill>
                  <a:schemeClr val="dk1"/>
                </a:solidFill>
              </a:rPr>
              <a:t>Let’s look at one of the first LSR systems.</a:t>
            </a:r>
            <a:endParaRPr>
              <a:solidFill>
                <a:schemeClr val="dk1"/>
              </a:solidFill>
            </a:endParaRPr>
          </a:p>
          <a:p>
            <a:pPr marL="457200" lvl="0" indent="-342900" algn="l" rtl="0">
              <a:spcBef>
                <a:spcPts val="0"/>
              </a:spcBef>
              <a:spcAft>
                <a:spcPts val="0"/>
              </a:spcAft>
              <a:buClr>
                <a:schemeClr val="dk1"/>
              </a:buClr>
              <a:buSzPts val="1800"/>
              <a:buChar char="●"/>
            </a:pPr>
            <a:r>
              <a:rPr lang="zh-CN">
                <a:solidFill>
                  <a:schemeClr val="dk1"/>
                </a:solidFill>
              </a:rPr>
              <a:t>What made this method unique?</a:t>
            </a:r>
            <a:endParaRPr>
              <a:solidFill>
                <a:schemeClr val="dk1"/>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544"/>
        <p:cNvGrpSpPr/>
        <p:nvPr/>
      </p:nvGrpSpPr>
      <p:grpSpPr>
        <a:xfrm>
          <a:off x="0" y="0"/>
          <a:ext cx="0" cy="0"/>
          <a:chOff x="0" y="0"/>
          <a:chExt cx="0" cy="0"/>
        </a:xfrm>
      </p:grpSpPr>
      <p:sp>
        <p:nvSpPr>
          <p:cNvPr id="2545" name="Google Shape;2545;p17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131</a:t>
            </a:fld>
            <a:endParaRPr/>
          </a:p>
        </p:txBody>
      </p:sp>
      <p:sp>
        <p:nvSpPr>
          <p:cNvPr id="2546" name="Google Shape;2546;p179"/>
          <p:cNvSpPr txBox="1"/>
          <p:nvPr/>
        </p:nvSpPr>
        <p:spPr>
          <a:xfrm>
            <a:off x="0" y="4752775"/>
            <a:ext cx="6905700" cy="393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From Neural Re-Ranking to Neural Ranking: Learning a Sparse Representation for Inverted Indexing</a:t>
            </a:r>
            <a:r>
              <a:rPr lang="zh-CN" sz="1100">
                <a:solidFill>
                  <a:schemeClr val="dk1"/>
                </a:solidFill>
              </a:rPr>
              <a:t>. Zamani, Dehghani, Croft, Learned-Miller, Kamps. CIKM 2018</a:t>
            </a:r>
            <a:endParaRPr sz="1100" i="0" u="none" strike="noStrike" cap="none">
              <a:solidFill>
                <a:srgbClr val="666666"/>
              </a:solidFill>
            </a:endParaRPr>
          </a:p>
        </p:txBody>
      </p:sp>
      <p:sp>
        <p:nvSpPr>
          <p:cNvPr id="2547" name="Google Shape;2547;p179"/>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548" name="Google Shape;2548;p179"/>
          <p:cNvSpPr txBox="1">
            <a:spLocks noGrp="1"/>
          </p:cNvSpPr>
          <p:nvPr>
            <p:ph type="title"/>
          </p:nvPr>
        </p:nvSpPr>
        <p:spPr>
          <a:xfrm>
            <a:off x="0" y="36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Standalone Neural Ranking Model (SNRM)</a:t>
            </a:r>
            <a:endParaRPr sz="3000" b="1">
              <a:solidFill>
                <a:srgbClr val="611BB8"/>
              </a:solidFill>
              <a:latin typeface="Raleway"/>
              <a:ea typeface="Raleway"/>
              <a:cs typeface="Raleway"/>
              <a:sym typeface="Raleway"/>
            </a:endParaRPr>
          </a:p>
        </p:txBody>
      </p:sp>
      <p:sp>
        <p:nvSpPr>
          <p:cNvPr id="2549" name="Google Shape;2549;p179"/>
          <p:cNvSpPr txBox="1"/>
          <p:nvPr/>
        </p:nvSpPr>
        <p:spPr>
          <a:xfrm>
            <a:off x="0" y="942975"/>
            <a:ext cx="4734000" cy="2705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zh-CN" sz="1800">
                <a:solidFill>
                  <a:schemeClr val="dk1"/>
                </a:solidFill>
              </a:rPr>
              <a:t>Approach</a:t>
            </a:r>
            <a:endParaRPr sz="1800">
              <a:solidFill>
                <a:schemeClr val="dk1"/>
              </a:solidFill>
            </a:endParaRPr>
          </a:p>
          <a:p>
            <a:pPr marL="914400" lvl="1" indent="-342900" algn="l" rtl="0">
              <a:spcBef>
                <a:spcPts val="0"/>
              </a:spcBef>
              <a:spcAft>
                <a:spcPts val="0"/>
              </a:spcAft>
              <a:buClr>
                <a:schemeClr val="dk1"/>
              </a:buClr>
              <a:buSzPts val="1800"/>
              <a:buChar char="○"/>
            </a:pPr>
            <a:r>
              <a:rPr lang="zh-CN" sz="1800">
                <a:solidFill>
                  <a:schemeClr val="dk1"/>
                </a:solidFill>
              </a:rPr>
              <a:t>Windows of static embeddings</a:t>
            </a:r>
            <a:endParaRPr sz="1800">
              <a:solidFill>
                <a:schemeClr val="dk1"/>
              </a:solidFill>
            </a:endParaRPr>
          </a:p>
          <a:p>
            <a:pPr marL="914400" lvl="1" indent="-342900" algn="l" rtl="0">
              <a:spcBef>
                <a:spcPts val="0"/>
              </a:spcBef>
              <a:spcAft>
                <a:spcPts val="0"/>
              </a:spcAft>
              <a:buClr>
                <a:schemeClr val="dk1"/>
              </a:buClr>
              <a:buSzPts val="1800"/>
              <a:buChar char="○"/>
            </a:pPr>
            <a:r>
              <a:rPr lang="zh-CN" sz="1800">
                <a:solidFill>
                  <a:schemeClr val="dk1"/>
                </a:solidFill>
              </a:rPr>
              <a:t>N-grams to sparse vector</a:t>
            </a:r>
            <a:br>
              <a:rPr lang="zh-CN" sz="1800">
                <a:solidFill>
                  <a:schemeClr val="dk1"/>
                </a:solidFill>
              </a:rPr>
            </a:br>
            <a:r>
              <a:rPr lang="zh-CN" sz="1800">
                <a:solidFill>
                  <a:schemeClr val="dk1"/>
                </a:solidFill>
              </a:rPr>
              <a:t>(similar to MLM head)</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Sparse vector is not grounded (latent)</a:t>
            </a:r>
            <a:endParaRPr sz="1800">
              <a:solidFill>
                <a:schemeClr val="dk1"/>
              </a:solidFill>
            </a:endParaRPr>
          </a:p>
          <a:p>
            <a:pPr marL="0" lvl="0" indent="0" algn="l" rtl="0">
              <a:spcBef>
                <a:spcPts val="0"/>
              </a:spcBef>
              <a:spcAft>
                <a:spcPts val="0"/>
              </a:spcAft>
              <a:buNone/>
            </a:pPr>
            <a:endParaRPr sz="1800">
              <a:solidFill>
                <a:schemeClr val="dk1"/>
              </a:solidFill>
            </a:endParaRPr>
          </a:p>
        </p:txBody>
      </p:sp>
      <p:pic>
        <p:nvPicPr>
          <p:cNvPr id="2550" name="Google Shape;2550;p179"/>
          <p:cNvPicPr preferRelativeResize="0"/>
          <p:nvPr/>
        </p:nvPicPr>
        <p:blipFill>
          <a:blip r:embed="rId3">
            <a:alphaModFix/>
          </a:blip>
          <a:stretch>
            <a:fillRect/>
          </a:stretch>
        </p:blipFill>
        <p:spPr>
          <a:xfrm>
            <a:off x="4483025" y="542700"/>
            <a:ext cx="4660975" cy="427255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555"/>
        <p:cNvGrpSpPr/>
        <p:nvPr/>
      </p:nvGrpSpPr>
      <p:grpSpPr>
        <a:xfrm>
          <a:off x="0" y="0"/>
          <a:ext cx="0" cy="0"/>
          <a:chOff x="0" y="0"/>
          <a:chExt cx="0" cy="0"/>
        </a:xfrm>
      </p:grpSpPr>
      <p:sp>
        <p:nvSpPr>
          <p:cNvPr id="2556" name="Google Shape;2556;p18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132</a:t>
            </a:fld>
            <a:endParaRPr/>
          </a:p>
        </p:txBody>
      </p:sp>
      <p:sp>
        <p:nvSpPr>
          <p:cNvPr id="2557" name="Google Shape;2557;p180"/>
          <p:cNvSpPr txBox="1"/>
          <p:nvPr/>
        </p:nvSpPr>
        <p:spPr>
          <a:xfrm>
            <a:off x="0" y="4815250"/>
            <a:ext cx="6905700" cy="295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a:solidFill>
                  <a:schemeClr val="dk1"/>
                </a:solidFill>
              </a:rPr>
              <a:t>Zamani et al. </a:t>
            </a:r>
            <a:r>
              <a:rPr lang="zh-CN" sz="1100" b="1">
                <a:solidFill>
                  <a:schemeClr val="dk1"/>
                </a:solidFill>
              </a:rPr>
              <a:t>(See Slide 6)</a:t>
            </a:r>
            <a:endParaRPr sz="1100" i="0" u="none" strike="noStrike" cap="none">
              <a:solidFill>
                <a:srgbClr val="666666"/>
              </a:solidFill>
              <a:latin typeface="Arial"/>
              <a:ea typeface="Arial"/>
              <a:cs typeface="Arial"/>
              <a:sym typeface="Arial"/>
            </a:endParaRPr>
          </a:p>
        </p:txBody>
      </p:sp>
      <p:sp>
        <p:nvSpPr>
          <p:cNvPr id="2558" name="Google Shape;2558;p180"/>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559" name="Google Shape;2559;p180"/>
          <p:cNvSpPr txBox="1"/>
          <p:nvPr/>
        </p:nvSpPr>
        <p:spPr>
          <a:xfrm>
            <a:off x="0" y="942975"/>
            <a:ext cx="4734000" cy="2705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zh-CN" sz="1800">
                <a:solidFill>
                  <a:schemeClr val="dk1"/>
                </a:solidFill>
              </a:rPr>
              <a:t>Approach</a:t>
            </a:r>
            <a:endParaRPr sz="1800">
              <a:solidFill>
                <a:schemeClr val="dk1"/>
              </a:solidFill>
            </a:endParaRPr>
          </a:p>
          <a:p>
            <a:pPr marL="914400" lvl="1" indent="-342900" algn="l" rtl="0">
              <a:spcBef>
                <a:spcPts val="0"/>
              </a:spcBef>
              <a:spcAft>
                <a:spcPts val="0"/>
              </a:spcAft>
              <a:buClr>
                <a:schemeClr val="dk1"/>
              </a:buClr>
              <a:buSzPts val="1800"/>
              <a:buChar char="○"/>
            </a:pPr>
            <a:r>
              <a:rPr lang="zh-CN" sz="1800">
                <a:solidFill>
                  <a:schemeClr val="dk1"/>
                </a:solidFill>
              </a:rPr>
              <a:t>Windows of static embeddings</a:t>
            </a:r>
            <a:endParaRPr sz="1800">
              <a:solidFill>
                <a:schemeClr val="dk1"/>
              </a:solidFill>
            </a:endParaRPr>
          </a:p>
          <a:p>
            <a:pPr marL="914400" lvl="1" indent="-342900" algn="l" rtl="0">
              <a:spcBef>
                <a:spcPts val="0"/>
              </a:spcBef>
              <a:spcAft>
                <a:spcPts val="0"/>
              </a:spcAft>
              <a:buClr>
                <a:schemeClr val="dk1"/>
              </a:buClr>
              <a:buSzPts val="1800"/>
              <a:buChar char="○"/>
            </a:pPr>
            <a:r>
              <a:rPr lang="zh-CN" sz="1800">
                <a:solidFill>
                  <a:schemeClr val="dk1"/>
                </a:solidFill>
              </a:rPr>
              <a:t>N-grams to sparse vector</a:t>
            </a:r>
            <a:br>
              <a:rPr lang="zh-CN" sz="1800">
                <a:solidFill>
                  <a:schemeClr val="dk1"/>
                </a:solidFill>
              </a:rPr>
            </a:br>
            <a:r>
              <a:rPr lang="zh-CN" sz="1800">
                <a:solidFill>
                  <a:schemeClr val="dk1"/>
                </a:solidFill>
              </a:rPr>
              <a:t>(similar to MLM head)</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Sparse vector is not grounded (latent)</a:t>
            </a:r>
            <a:endParaRPr sz="1800">
              <a:solidFill>
                <a:schemeClr val="dk1"/>
              </a:solidFill>
            </a:endParaRPr>
          </a:p>
          <a:p>
            <a:pPr marL="457200" lvl="0" indent="-342900" algn="l" rtl="0">
              <a:spcBef>
                <a:spcPts val="0"/>
              </a:spcBef>
              <a:spcAft>
                <a:spcPts val="0"/>
              </a:spcAft>
              <a:buClr>
                <a:schemeClr val="dk1"/>
              </a:buClr>
              <a:buSzPts val="1800"/>
              <a:buChar char="●"/>
            </a:pPr>
            <a:r>
              <a:rPr lang="zh-CN" sz="1800" b="1">
                <a:solidFill>
                  <a:schemeClr val="dk1"/>
                </a:solidFill>
              </a:rPr>
              <a:t>Related work using latent vectors:</a:t>
            </a:r>
            <a:br>
              <a:rPr lang="zh-CN" sz="1800">
                <a:solidFill>
                  <a:schemeClr val="dk1"/>
                </a:solidFill>
              </a:rPr>
            </a:br>
            <a:r>
              <a:rPr lang="zh-CN" sz="1800">
                <a:solidFill>
                  <a:schemeClr val="dk1"/>
                </a:solidFill>
              </a:rPr>
              <a:t>KALE: Using a K-Sparse Projector for Lexical Expansion.</a:t>
            </a:r>
            <a:br>
              <a:rPr lang="zh-CN" sz="1800">
                <a:solidFill>
                  <a:schemeClr val="dk1"/>
                </a:solidFill>
              </a:rPr>
            </a:br>
            <a:r>
              <a:rPr lang="zh-CN" sz="1800">
                <a:solidFill>
                  <a:schemeClr val="dk1"/>
                </a:solidFill>
              </a:rPr>
              <a:t>Borges, Martins, Callan. ICTIR 2023.</a:t>
            </a:r>
            <a:endParaRPr sz="1800">
              <a:solidFill>
                <a:schemeClr val="dk1"/>
              </a:solidFill>
            </a:endParaRPr>
          </a:p>
        </p:txBody>
      </p:sp>
      <p:pic>
        <p:nvPicPr>
          <p:cNvPr id="2560" name="Google Shape;2560;p180"/>
          <p:cNvPicPr preferRelativeResize="0"/>
          <p:nvPr/>
        </p:nvPicPr>
        <p:blipFill>
          <a:blip r:embed="rId3">
            <a:alphaModFix/>
          </a:blip>
          <a:stretch>
            <a:fillRect/>
          </a:stretch>
        </p:blipFill>
        <p:spPr>
          <a:xfrm>
            <a:off x="4483025" y="542700"/>
            <a:ext cx="4660975" cy="4272550"/>
          </a:xfrm>
          <a:prstGeom prst="rect">
            <a:avLst/>
          </a:prstGeom>
          <a:noFill/>
          <a:ln>
            <a:noFill/>
          </a:ln>
        </p:spPr>
      </p:pic>
      <p:sp>
        <p:nvSpPr>
          <p:cNvPr id="2561" name="Google Shape;2561;p180"/>
          <p:cNvSpPr txBox="1">
            <a:spLocks noGrp="1"/>
          </p:cNvSpPr>
          <p:nvPr>
            <p:ph type="title"/>
          </p:nvPr>
        </p:nvSpPr>
        <p:spPr>
          <a:xfrm>
            <a:off x="0" y="36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Standalone Neural Ranking Model (SNRM)</a:t>
            </a:r>
            <a:endParaRPr sz="3000" b="1">
              <a:solidFill>
                <a:srgbClr val="611BB8"/>
              </a:solidFill>
              <a:latin typeface="Raleway"/>
              <a:ea typeface="Raleway"/>
              <a:cs typeface="Raleway"/>
              <a:sym typeface="Raleway"/>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565"/>
        <p:cNvGrpSpPr/>
        <p:nvPr/>
      </p:nvGrpSpPr>
      <p:grpSpPr>
        <a:xfrm>
          <a:off x="0" y="0"/>
          <a:ext cx="0" cy="0"/>
          <a:chOff x="0" y="0"/>
          <a:chExt cx="0" cy="0"/>
        </a:xfrm>
      </p:grpSpPr>
      <p:sp>
        <p:nvSpPr>
          <p:cNvPr id="2566" name="Google Shape;2566;p1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t>Grounding</a:t>
            </a:r>
            <a:endParaRPr b="1"/>
          </a:p>
        </p:txBody>
      </p:sp>
      <p:sp>
        <p:nvSpPr>
          <p:cNvPr id="2567" name="Google Shape;2567;p1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Clr>
                <a:schemeClr val="dk1"/>
              </a:buClr>
              <a:buSzPts val="1800"/>
              <a:buChar char="●"/>
            </a:pPr>
            <a:r>
              <a:rPr lang="zh-CN">
                <a:solidFill>
                  <a:schemeClr val="dk1"/>
                </a:solidFill>
              </a:rPr>
              <a:t>But why might (representations or dimensions corresponding to) words be good? </a:t>
            </a:r>
            <a:endParaRPr sz="800">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Let’s consider information in the abstract </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Humans already have ways of sending and receiving information</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Generally speaking, these can include: symbols, images, and words</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“Grounding” for the purposes of LSR: exploiting the fundamental units of these structured systems for an inverted index</a:t>
            </a:r>
            <a:endParaRPr>
              <a:solidFill>
                <a:schemeClr val="dk1"/>
              </a:solidFill>
              <a:highlight>
                <a:schemeClr val="lt1"/>
              </a:highlight>
            </a:endParaRPr>
          </a:p>
          <a:p>
            <a:pPr marL="457200" lvl="0" indent="0" algn="l" rtl="0">
              <a:spcBef>
                <a:spcPts val="1200"/>
              </a:spcBef>
              <a:spcAft>
                <a:spcPts val="0"/>
              </a:spcAft>
              <a:buNone/>
            </a:pPr>
            <a:endParaRPr>
              <a:solidFill>
                <a:schemeClr val="dk1"/>
              </a:solidFill>
              <a:highlight>
                <a:schemeClr val="lt1"/>
              </a:highlight>
            </a:endParaRPr>
          </a:p>
          <a:p>
            <a:pPr marL="457200" lvl="0" indent="0" algn="l" rtl="0">
              <a:spcBef>
                <a:spcPts val="1200"/>
              </a:spcBef>
              <a:spcAft>
                <a:spcPts val="1200"/>
              </a:spcAft>
              <a:buNone/>
            </a:pPr>
            <a:endParaRPr>
              <a:solidFill>
                <a:schemeClr val="dk1"/>
              </a:solidFill>
              <a:highlight>
                <a:schemeClr val="lt1"/>
              </a:highlight>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sp>
        <p:nvSpPr>
          <p:cNvPr id="2572" name="Google Shape;2572;p1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Grounding</a:t>
            </a:r>
            <a:r>
              <a:rPr lang="zh-CN" b="1"/>
              <a:t> LSR</a:t>
            </a:r>
            <a:endParaRPr b="1"/>
          </a:p>
        </p:txBody>
      </p:sp>
      <p:sp>
        <p:nvSpPr>
          <p:cNvPr id="2573" name="Google Shape;2573;p1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zh-CN">
                <a:solidFill>
                  <a:schemeClr val="dk1"/>
                </a:solidFill>
                <a:highlight>
                  <a:schemeClr val="lt1"/>
                </a:highlight>
              </a:rPr>
              <a:t>Interpretable and amenable to SoA neural architectures (Transformer pre- -training is word-based) </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Term expansion and weighting easily done with a Transformer backbone</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Let’s look at the first Transformer-based method</a:t>
            </a:r>
            <a:endParaRPr>
              <a:solidFill>
                <a:schemeClr val="dk1"/>
              </a:solidFill>
              <a:highlight>
                <a:schemeClr val="lt1"/>
              </a:highlight>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577"/>
        <p:cNvGrpSpPr/>
        <p:nvPr/>
      </p:nvGrpSpPr>
      <p:grpSpPr>
        <a:xfrm>
          <a:off x="0" y="0"/>
          <a:ext cx="0" cy="0"/>
          <a:chOff x="0" y="0"/>
          <a:chExt cx="0" cy="0"/>
        </a:xfrm>
      </p:grpSpPr>
      <p:sp>
        <p:nvSpPr>
          <p:cNvPr id="2578" name="Google Shape;2578;p183"/>
          <p:cNvSpPr txBox="1"/>
          <p:nvPr/>
        </p:nvSpPr>
        <p:spPr>
          <a:xfrm>
            <a:off x="1858475" y="4246450"/>
            <a:ext cx="6661500" cy="391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zh-CN" sz="1200">
                <a:solidFill>
                  <a:schemeClr val="dk1"/>
                </a:solidFill>
                <a:latin typeface="Arial"/>
                <a:ea typeface="Arial"/>
                <a:cs typeface="Arial"/>
                <a:sym typeface="Arial"/>
              </a:rPr>
              <a:t>Researchers are finding that </a:t>
            </a:r>
            <a:r>
              <a:rPr lang="zh-CN" sz="1200">
                <a:solidFill>
                  <a:schemeClr val="dk1"/>
                </a:solidFill>
                <a:highlight>
                  <a:srgbClr val="DD7E6B"/>
                </a:highlight>
                <a:latin typeface="Arial"/>
                <a:ea typeface="Arial"/>
                <a:cs typeface="Arial"/>
                <a:sym typeface="Arial"/>
              </a:rPr>
              <a:t>cinnamon</a:t>
            </a:r>
            <a:r>
              <a:rPr lang="zh-CN" sz="1200">
                <a:solidFill>
                  <a:schemeClr val="dk1"/>
                </a:solidFill>
                <a:latin typeface="Arial"/>
                <a:ea typeface="Arial"/>
                <a:cs typeface="Arial"/>
                <a:sym typeface="Arial"/>
              </a:rPr>
              <a:t> </a:t>
            </a:r>
            <a:r>
              <a:rPr lang="zh-CN" sz="1200">
                <a:solidFill>
                  <a:schemeClr val="dk1"/>
                </a:solidFill>
                <a:highlight>
                  <a:srgbClr val="DD7E6B"/>
                </a:highlight>
                <a:latin typeface="Arial"/>
                <a:ea typeface="Arial"/>
                <a:cs typeface="Arial"/>
                <a:sym typeface="Arial"/>
              </a:rPr>
              <a:t>reduces</a:t>
            </a:r>
            <a:r>
              <a:rPr lang="zh-CN" sz="1200">
                <a:solidFill>
                  <a:schemeClr val="dk1"/>
                </a:solidFill>
                <a:latin typeface="Arial"/>
                <a:ea typeface="Arial"/>
                <a:cs typeface="Arial"/>
                <a:sym typeface="Arial"/>
              </a:rPr>
              <a:t> </a:t>
            </a:r>
            <a:r>
              <a:rPr lang="zh-CN" sz="1200">
                <a:solidFill>
                  <a:schemeClr val="dk1"/>
                </a:solidFill>
                <a:highlight>
                  <a:srgbClr val="DD7E6B"/>
                </a:highlight>
                <a:latin typeface="Arial"/>
                <a:ea typeface="Arial"/>
                <a:cs typeface="Arial"/>
                <a:sym typeface="Arial"/>
              </a:rPr>
              <a:t>blood</a:t>
            </a:r>
            <a:r>
              <a:rPr lang="zh-CN" sz="1200">
                <a:solidFill>
                  <a:schemeClr val="dk1"/>
                </a:solidFill>
                <a:latin typeface="Arial"/>
                <a:ea typeface="Arial"/>
                <a:cs typeface="Arial"/>
                <a:sym typeface="Arial"/>
              </a:rPr>
              <a:t> </a:t>
            </a:r>
            <a:r>
              <a:rPr lang="zh-CN" sz="1200">
                <a:solidFill>
                  <a:schemeClr val="dk1"/>
                </a:solidFill>
                <a:highlight>
                  <a:srgbClr val="DD7E6B"/>
                </a:highlight>
                <a:latin typeface="Arial"/>
                <a:ea typeface="Arial"/>
                <a:cs typeface="Arial"/>
                <a:sym typeface="Arial"/>
              </a:rPr>
              <a:t>sugar</a:t>
            </a:r>
            <a:r>
              <a:rPr lang="zh-CN" sz="1200">
                <a:solidFill>
                  <a:schemeClr val="dk1"/>
                </a:solidFill>
                <a:latin typeface="Arial"/>
                <a:ea typeface="Arial"/>
                <a:cs typeface="Arial"/>
                <a:sym typeface="Arial"/>
              </a:rPr>
              <a:t> levels naturally when taken daily...</a:t>
            </a:r>
            <a:endParaRPr sz="1200">
              <a:solidFill>
                <a:schemeClr val="dk1"/>
              </a:solidFill>
              <a:latin typeface="Arial"/>
              <a:ea typeface="Arial"/>
              <a:cs typeface="Arial"/>
              <a:sym typeface="Arial"/>
            </a:endParaRPr>
          </a:p>
        </p:txBody>
      </p:sp>
      <p:grpSp>
        <p:nvGrpSpPr>
          <p:cNvPr id="2579" name="Google Shape;2579;p183"/>
          <p:cNvGrpSpPr/>
          <p:nvPr/>
        </p:nvGrpSpPr>
        <p:grpSpPr>
          <a:xfrm>
            <a:off x="2136332" y="3413006"/>
            <a:ext cx="6228789" cy="868500"/>
            <a:chOff x="2186833" y="4550667"/>
            <a:chExt cx="8511600" cy="1158000"/>
          </a:xfrm>
        </p:grpSpPr>
        <p:sp>
          <p:nvSpPr>
            <p:cNvPr id="2580" name="Google Shape;2580;p183"/>
            <p:cNvSpPr/>
            <p:nvPr/>
          </p:nvSpPr>
          <p:spPr>
            <a:xfrm>
              <a:off x="2186833" y="4550667"/>
              <a:ext cx="8511600" cy="661500"/>
            </a:xfrm>
            <a:prstGeom prst="roundRect">
              <a:avLst>
                <a:gd name="adj" fmla="val 0"/>
              </a:avLst>
            </a:prstGeom>
            <a:solidFill>
              <a:srgbClr val="F1C232"/>
            </a:solidFill>
            <a:ln w="952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zh-CN" sz="2400">
                  <a:solidFill>
                    <a:schemeClr val="dk1"/>
                  </a:solidFill>
                  <a:latin typeface="Arial"/>
                  <a:ea typeface="Arial"/>
                  <a:cs typeface="Arial"/>
                  <a:sym typeface="Arial"/>
                </a:rPr>
                <a:t>DeepCT (BERT)</a:t>
              </a:r>
              <a:endParaRPr sz="2400">
                <a:solidFill>
                  <a:schemeClr val="dk1"/>
                </a:solidFill>
                <a:latin typeface="Arial"/>
                <a:ea typeface="Arial"/>
                <a:cs typeface="Arial"/>
                <a:sym typeface="Arial"/>
              </a:endParaRPr>
            </a:p>
          </p:txBody>
        </p:sp>
        <p:sp>
          <p:nvSpPr>
            <p:cNvPr id="2581" name="Google Shape;2581;p183"/>
            <p:cNvSpPr/>
            <p:nvPr/>
          </p:nvSpPr>
          <p:spPr>
            <a:xfrm>
              <a:off x="5936433" y="53138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2582" name="Google Shape;2582;p183"/>
          <p:cNvSpPr txBox="1"/>
          <p:nvPr/>
        </p:nvSpPr>
        <p:spPr>
          <a:xfrm>
            <a:off x="949853" y="4236338"/>
            <a:ext cx="794400" cy="4320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None/>
            </a:pPr>
            <a:r>
              <a:rPr lang="zh-CN" sz="1200">
                <a:solidFill>
                  <a:schemeClr val="dk1"/>
                </a:solidFill>
              </a:rPr>
              <a:t>Text </a:t>
            </a:r>
            <a:r>
              <a:rPr lang="zh-CN" sz="1200" i="1">
                <a:solidFill>
                  <a:schemeClr val="dk1"/>
                </a:solidFill>
                <a:latin typeface="Times New Roman"/>
                <a:ea typeface="Times New Roman"/>
                <a:cs typeface="Times New Roman"/>
                <a:sym typeface="Times New Roman"/>
              </a:rPr>
              <a:t>d</a:t>
            </a:r>
            <a:r>
              <a:rPr lang="zh-CN"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grpSp>
        <p:nvGrpSpPr>
          <p:cNvPr id="2583" name="Google Shape;2583;p183"/>
          <p:cNvGrpSpPr/>
          <p:nvPr/>
        </p:nvGrpSpPr>
        <p:grpSpPr>
          <a:xfrm>
            <a:off x="364443" y="2092750"/>
            <a:ext cx="8155608" cy="664751"/>
            <a:chOff x="104923" y="2790333"/>
            <a:chExt cx="10874144" cy="886334"/>
          </a:xfrm>
        </p:grpSpPr>
        <p:sp>
          <p:nvSpPr>
            <p:cNvPr id="2584" name="Google Shape;2584;p183"/>
            <p:cNvSpPr txBox="1"/>
            <p:nvPr/>
          </p:nvSpPr>
          <p:spPr>
            <a:xfrm>
              <a:off x="2096967" y="2817133"/>
              <a:ext cx="8882100" cy="522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latin typeface="Arial"/>
                  <a:ea typeface="Arial"/>
                  <a:cs typeface="Arial"/>
                  <a:sym typeface="Arial"/>
                </a:rPr>
                <a:t>        10          0        20     10       90             80       90     100      40       20         0       10      40</a:t>
              </a:r>
              <a:endParaRPr sz="1200">
                <a:solidFill>
                  <a:schemeClr val="dk1"/>
                </a:solidFill>
                <a:latin typeface="Arial"/>
                <a:ea typeface="Arial"/>
                <a:cs typeface="Arial"/>
                <a:sym typeface="Arial"/>
              </a:endParaRPr>
            </a:p>
          </p:txBody>
        </p:sp>
        <p:sp>
          <p:nvSpPr>
            <p:cNvPr id="2585" name="Google Shape;2585;p183"/>
            <p:cNvSpPr txBox="1"/>
            <p:nvPr/>
          </p:nvSpPr>
          <p:spPr>
            <a:xfrm>
              <a:off x="104923" y="2790333"/>
              <a:ext cx="2052900" cy="576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latin typeface="Arial"/>
                  <a:ea typeface="Arial"/>
                  <a:cs typeface="Arial"/>
                  <a:sym typeface="Arial"/>
                </a:rPr>
                <a:t>Term Frequencies:</a:t>
              </a:r>
              <a:endParaRPr sz="1200">
                <a:solidFill>
                  <a:schemeClr val="dk1"/>
                </a:solidFill>
                <a:latin typeface="Arial"/>
                <a:ea typeface="Arial"/>
                <a:cs typeface="Arial"/>
                <a:sym typeface="Arial"/>
              </a:endParaRPr>
            </a:p>
          </p:txBody>
        </p:sp>
        <p:sp>
          <p:nvSpPr>
            <p:cNvPr id="2586" name="Google Shape;2586;p183"/>
            <p:cNvSpPr/>
            <p:nvPr/>
          </p:nvSpPr>
          <p:spPr>
            <a:xfrm>
              <a:off x="5936433" y="32818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nvGrpSpPr>
          <p:cNvPr id="2587" name="Google Shape;2587;p183"/>
          <p:cNvGrpSpPr/>
          <p:nvPr/>
        </p:nvGrpSpPr>
        <p:grpSpPr>
          <a:xfrm>
            <a:off x="4219675" y="955088"/>
            <a:ext cx="1431900" cy="735612"/>
            <a:chOff x="5245233" y="1883051"/>
            <a:chExt cx="1909200" cy="980816"/>
          </a:xfrm>
        </p:grpSpPr>
        <p:sp>
          <p:nvSpPr>
            <p:cNvPr id="2588" name="Google Shape;2588;p183"/>
            <p:cNvSpPr/>
            <p:nvPr/>
          </p:nvSpPr>
          <p:spPr>
            <a:xfrm>
              <a:off x="5936433" y="24690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589" name="Google Shape;2589;p183"/>
            <p:cNvSpPr/>
            <p:nvPr/>
          </p:nvSpPr>
          <p:spPr>
            <a:xfrm>
              <a:off x="5245233" y="1883051"/>
              <a:ext cx="1909200" cy="408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zh-CN" sz="1400">
                  <a:solidFill>
                    <a:schemeClr val="dk1"/>
                  </a:solidFill>
                  <a:latin typeface="Arial"/>
                  <a:ea typeface="Arial"/>
                  <a:cs typeface="Arial"/>
                  <a:sym typeface="Arial"/>
                </a:rPr>
                <a:t>Index</a:t>
              </a:r>
              <a:endParaRPr sz="1400">
                <a:solidFill>
                  <a:schemeClr val="dk1"/>
                </a:solidFill>
                <a:latin typeface="Arial"/>
                <a:ea typeface="Arial"/>
                <a:cs typeface="Arial"/>
                <a:sym typeface="Arial"/>
              </a:endParaRPr>
            </a:p>
          </p:txBody>
        </p:sp>
      </p:grpSp>
      <p:sp>
        <p:nvSpPr>
          <p:cNvPr id="2590" name="Google Shape;2590;p183"/>
          <p:cNvSpPr txBox="1"/>
          <p:nvPr/>
        </p:nvSpPr>
        <p:spPr>
          <a:xfrm>
            <a:off x="441844" y="1749844"/>
            <a:ext cx="8163600" cy="432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rPr>
              <a:t>   New document:    "Researchers Researchers … finding finding … that that … cinnamon cinnamon ... reduces ... "</a:t>
            </a:r>
            <a:r>
              <a:rPr lang="zh-CN"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p:txBody>
      </p:sp>
      <p:grpSp>
        <p:nvGrpSpPr>
          <p:cNvPr id="2591" name="Google Shape;2591;p183"/>
          <p:cNvGrpSpPr/>
          <p:nvPr/>
        </p:nvGrpSpPr>
        <p:grpSpPr>
          <a:xfrm>
            <a:off x="2136407" y="3089806"/>
            <a:ext cx="6228300" cy="307800"/>
            <a:chOff x="2848543" y="4119741"/>
            <a:chExt cx="8304400" cy="410400"/>
          </a:xfrm>
        </p:grpSpPr>
        <p:sp>
          <p:nvSpPr>
            <p:cNvPr id="2592" name="Google Shape;2592;p183"/>
            <p:cNvSpPr/>
            <p:nvPr/>
          </p:nvSpPr>
          <p:spPr>
            <a:xfrm>
              <a:off x="2848543" y="425100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zh-CN" sz="1100"/>
                <a:t>D × 1</a:t>
              </a:r>
              <a:endParaRPr sz="1100"/>
            </a:p>
          </p:txBody>
        </p:sp>
        <p:sp>
          <p:nvSpPr>
            <p:cNvPr id="2593" name="Google Shape;2593;p183"/>
            <p:cNvSpPr/>
            <p:nvPr/>
          </p:nvSpPr>
          <p:spPr>
            <a:xfrm>
              <a:off x="3601018" y="425100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zh-CN" sz="1100"/>
                <a:t>D × 1</a:t>
              </a:r>
              <a:endParaRPr sz="1100"/>
            </a:p>
          </p:txBody>
        </p:sp>
        <p:sp>
          <p:nvSpPr>
            <p:cNvPr id="2594" name="Google Shape;2594;p183"/>
            <p:cNvSpPr/>
            <p:nvPr/>
          </p:nvSpPr>
          <p:spPr>
            <a:xfrm>
              <a:off x="10480043" y="425465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zh-CN" sz="1100"/>
                <a:t>D × 1</a:t>
              </a:r>
              <a:endParaRPr sz="1100"/>
            </a:p>
          </p:txBody>
        </p:sp>
        <p:sp>
          <p:nvSpPr>
            <p:cNvPr id="2595" name="Google Shape;2595;p183"/>
            <p:cNvSpPr txBox="1"/>
            <p:nvPr/>
          </p:nvSpPr>
          <p:spPr>
            <a:xfrm>
              <a:off x="4348650" y="4119741"/>
              <a:ext cx="672900" cy="4104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zh-CN" sz="1100"/>
                <a:t>...</a:t>
              </a:r>
              <a:endParaRPr sz="1100"/>
            </a:p>
          </p:txBody>
        </p:sp>
      </p:grpSp>
      <p:grpSp>
        <p:nvGrpSpPr>
          <p:cNvPr id="2596" name="Google Shape;2596;p183"/>
          <p:cNvGrpSpPr/>
          <p:nvPr/>
        </p:nvGrpSpPr>
        <p:grpSpPr>
          <a:xfrm>
            <a:off x="94829" y="2702350"/>
            <a:ext cx="8425221" cy="458159"/>
            <a:chOff x="126439" y="3603133"/>
            <a:chExt cx="11233628" cy="610878"/>
          </a:xfrm>
        </p:grpSpPr>
        <p:sp>
          <p:nvSpPr>
            <p:cNvPr id="2597" name="Google Shape;2597;p183"/>
            <p:cNvSpPr txBox="1"/>
            <p:nvPr/>
          </p:nvSpPr>
          <p:spPr>
            <a:xfrm>
              <a:off x="2477967" y="3629933"/>
              <a:ext cx="8882100" cy="522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latin typeface="Arial"/>
                  <a:ea typeface="Arial"/>
                  <a:cs typeface="Arial"/>
                  <a:sym typeface="Arial"/>
                </a:rPr>
                <a:t>        0.1        0.0     0.2    0.1      0.9            0.8      0.9     1.0      0.4      0.2       0.0      0.1    0.4</a:t>
              </a:r>
              <a:endParaRPr sz="1200">
                <a:solidFill>
                  <a:schemeClr val="dk1"/>
                </a:solidFill>
                <a:latin typeface="Arial"/>
                <a:ea typeface="Arial"/>
                <a:cs typeface="Arial"/>
                <a:sym typeface="Arial"/>
              </a:endParaRPr>
            </a:p>
          </p:txBody>
        </p:sp>
        <p:sp>
          <p:nvSpPr>
            <p:cNvPr id="2598" name="Google Shape;2598;p183"/>
            <p:cNvSpPr txBox="1"/>
            <p:nvPr/>
          </p:nvSpPr>
          <p:spPr>
            <a:xfrm>
              <a:off x="126439" y="3603133"/>
              <a:ext cx="2243100" cy="576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rPr>
                <a:t>Predicted Scores</a:t>
              </a:r>
              <a:endParaRPr sz="1200">
                <a:solidFill>
                  <a:schemeClr val="dk1"/>
                </a:solidFill>
                <a:latin typeface="Arial"/>
                <a:ea typeface="Arial"/>
                <a:cs typeface="Arial"/>
                <a:sym typeface="Arial"/>
              </a:endParaRPr>
            </a:p>
          </p:txBody>
        </p:sp>
        <p:pic>
          <p:nvPicPr>
            <p:cNvPr id="2599" name="Google Shape;2599;p183" descr="\text{loss} = \sum_t (\hat{y}_{t,d} - y_{t,d})^2" title="MathEquation,#000000"/>
            <p:cNvPicPr preferRelativeResize="0"/>
            <p:nvPr/>
          </p:nvPicPr>
          <p:blipFill rotWithShape="1">
            <a:blip r:embed="rId3">
              <a:alphaModFix/>
            </a:blip>
            <a:srcRect l="47905" r="34554"/>
            <a:stretch/>
          </p:blipFill>
          <p:spPr>
            <a:xfrm>
              <a:off x="1857450" y="3680800"/>
              <a:ext cx="379150" cy="324200"/>
            </a:xfrm>
            <a:prstGeom prst="rect">
              <a:avLst/>
            </a:prstGeom>
            <a:noFill/>
            <a:ln>
              <a:noFill/>
            </a:ln>
          </p:spPr>
        </p:pic>
        <p:sp>
          <p:nvSpPr>
            <p:cNvPr id="2600" name="Google Shape;2600;p183"/>
            <p:cNvSpPr/>
            <p:nvPr/>
          </p:nvSpPr>
          <p:spPr>
            <a:xfrm>
              <a:off x="3072738" y="4026811"/>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1" name="Google Shape;2601;p183"/>
            <p:cNvSpPr/>
            <p:nvPr/>
          </p:nvSpPr>
          <p:spPr>
            <a:xfrm>
              <a:off x="3810925" y="4026811"/>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2" name="Google Shape;2602;p183"/>
            <p:cNvSpPr/>
            <p:nvPr/>
          </p:nvSpPr>
          <p:spPr>
            <a:xfrm>
              <a:off x="10697500" y="4020086"/>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603" name="Google Shape;2603;p183"/>
          <p:cNvSpPr txBox="1">
            <a:spLocks noGrp="1"/>
          </p:cNvSpPr>
          <p:nvPr>
            <p:ph type="sldNum" idx="12"/>
          </p:nvPr>
        </p:nvSpPr>
        <p:spPr>
          <a:xfrm>
            <a:off x="6354343" y="3497413"/>
            <a:ext cx="411600" cy="295200"/>
          </a:xfrm>
          <a:prstGeom prst="rect">
            <a:avLst/>
          </a:prstGeom>
        </p:spPr>
        <p:txBody>
          <a:bodyPr spcFirstLastPara="1" wrap="square" lIns="91425" tIns="91425" rIns="91425" bIns="91425" anchor="ctr" anchorCtr="0">
            <a:normAutofit fontScale="85000" lnSpcReduction="20000"/>
          </a:bodyPr>
          <a:lstStyle/>
          <a:p>
            <a:pPr marL="0" lvl="0" indent="0" algn="r" rtl="0">
              <a:spcBef>
                <a:spcPts val="0"/>
              </a:spcBef>
              <a:spcAft>
                <a:spcPts val="0"/>
              </a:spcAft>
              <a:buNone/>
            </a:pPr>
            <a:fld id="{00000000-1234-1234-1234-123412341234}" type="slidenum">
              <a:rPr lang="en-US" altLang="zh-CN"/>
              <a:t>135</a:t>
            </a:fld>
            <a:endParaRPr/>
          </a:p>
        </p:txBody>
      </p:sp>
      <p:sp>
        <p:nvSpPr>
          <p:cNvPr id="2604" name="Google Shape;2604;p18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 Indexing with DeepCT</a:t>
            </a:r>
            <a:endParaRPr sz="3000" b="1">
              <a:solidFill>
                <a:srgbClr val="611BB8"/>
              </a:solidFill>
              <a:latin typeface="Raleway"/>
              <a:ea typeface="Raleway"/>
              <a:cs typeface="Raleway"/>
              <a:sym typeface="Raleway"/>
            </a:endParaRPr>
          </a:p>
        </p:txBody>
      </p:sp>
      <p:sp>
        <p:nvSpPr>
          <p:cNvPr id="2605" name="Google Shape;2605;p183"/>
          <p:cNvSpPr txBox="1"/>
          <p:nvPr/>
        </p:nvSpPr>
        <p:spPr>
          <a:xfrm>
            <a:off x="0" y="4848300"/>
            <a:ext cx="72963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Context-Aware Sentence/Passage Term Importance Estimation for First Stage Retrieval</a:t>
            </a:r>
            <a:r>
              <a:rPr lang="zh-CN" sz="1100">
                <a:solidFill>
                  <a:schemeClr val="dk1"/>
                </a:solidFill>
              </a:rPr>
              <a:t>. Dai, Callan. arXiv 2019</a:t>
            </a:r>
            <a:endParaRPr sz="1100" i="0" u="none" strike="noStrike" cap="none">
              <a:solidFill>
                <a:srgbClr val="666666"/>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Google Shape;2610;p1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27348"/>
              <a:buFont typeface="Arial"/>
              <a:buNone/>
            </a:pPr>
            <a:r>
              <a:rPr lang="zh-CN" sz="4022">
                <a:solidFill>
                  <a:srgbClr val="5E2B97"/>
                </a:solidFill>
              </a:rPr>
              <a:t>2. Architectures</a:t>
            </a:r>
            <a:endParaRPr sz="4022">
              <a:solidFill>
                <a:srgbClr val="5E2B97"/>
              </a:solidFill>
            </a:endParaRPr>
          </a:p>
          <a:p>
            <a:pPr marL="0" lvl="0" indent="0" algn="l" rtl="0">
              <a:spcBef>
                <a:spcPts val="0"/>
              </a:spcBef>
              <a:spcAft>
                <a:spcPts val="0"/>
              </a:spcAft>
              <a:buNone/>
            </a:pPr>
            <a:endParaRPr/>
          </a:p>
        </p:txBody>
      </p:sp>
      <p:sp>
        <p:nvSpPr>
          <p:cNvPr id="2611" name="Google Shape;2611;p184"/>
          <p:cNvSpPr txBox="1"/>
          <p:nvPr/>
        </p:nvSpPr>
        <p:spPr>
          <a:xfrm>
            <a:off x="486375" y="1884725"/>
            <a:ext cx="6140700" cy="24522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700">
              <a:solidFill>
                <a:schemeClr val="dk2"/>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616"/>
        <p:cNvGrpSpPr/>
        <p:nvPr/>
      </p:nvGrpSpPr>
      <p:grpSpPr>
        <a:xfrm>
          <a:off x="0" y="0"/>
          <a:ext cx="0" cy="0"/>
          <a:chOff x="0" y="0"/>
          <a:chExt cx="0" cy="0"/>
        </a:xfrm>
      </p:grpSpPr>
      <p:sp>
        <p:nvSpPr>
          <p:cNvPr id="2617" name="Google Shape;2617;p18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137</a:t>
            </a:fld>
            <a:endParaRPr/>
          </a:p>
        </p:txBody>
      </p:sp>
      <p:graphicFrame>
        <p:nvGraphicFramePr>
          <p:cNvPr id="2618" name="Google Shape;2618;p185"/>
          <p:cNvGraphicFramePr/>
          <p:nvPr/>
        </p:nvGraphicFramePr>
        <p:xfrm>
          <a:off x="47625" y="1262413"/>
          <a:ext cx="6559350" cy="1523910"/>
        </p:xfrm>
        <a:graphic>
          <a:graphicData uri="http://schemas.openxmlformats.org/drawingml/2006/table">
            <a:tbl>
              <a:tblPr>
                <a:noFill/>
                <a:tableStyleId>{81380722-8950-4CB5-8313-3FF1E1080F2C}</a:tableStyleId>
              </a:tblPr>
              <a:tblGrid>
                <a:gridCol w="851825">
                  <a:extLst>
                    <a:ext uri="{9D8B030D-6E8A-4147-A177-3AD203B41FA5}">
                      <a16:colId xmlns:a16="http://schemas.microsoft.com/office/drawing/2014/main" val="20000"/>
                    </a:ext>
                  </a:extLst>
                </a:gridCol>
                <a:gridCol w="918325">
                  <a:extLst>
                    <a:ext uri="{9D8B030D-6E8A-4147-A177-3AD203B41FA5}">
                      <a16:colId xmlns:a16="http://schemas.microsoft.com/office/drawing/2014/main" val="20001"/>
                    </a:ext>
                  </a:extLst>
                </a:gridCol>
                <a:gridCol w="1065200">
                  <a:extLst>
                    <a:ext uri="{9D8B030D-6E8A-4147-A177-3AD203B41FA5}">
                      <a16:colId xmlns:a16="http://schemas.microsoft.com/office/drawing/2014/main" val="20002"/>
                    </a:ext>
                  </a:extLst>
                </a:gridCol>
                <a:gridCol w="1238450">
                  <a:extLst>
                    <a:ext uri="{9D8B030D-6E8A-4147-A177-3AD203B41FA5}">
                      <a16:colId xmlns:a16="http://schemas.microsoft.com/office/drawing/2014/main" val="20003"/>
                    </a:ext>
                  </a:extLst>
                </a:gridCol>
                <a:gridCol w="1238825">
                  <a:extLst>
                    <a:ext uri="{9D8B030D-6E8A-4147-A177-3AD203B41FA5}">
                      <a16:colId xmlns:a16="http://schemas.microsoft.com/office/drawing/2014/main" val="20004"/>
                    </a:ext>
                  </a:extLst>
                </a:gridCol>
                <a:gridCol w="1246725">
                  <a:extLst>
                    <a:ext uri="{9D8B030D-6E8A-4147-A177-3AD203B41FA5}">
                      <a16:colId xmlns:a16="http://schemas.microsoft.com/office/drawing/2014/main" val="20005"/>
                    </a:ext>
                  </a:extLst>
                </a:gridCol>
              </a:tblGrid>
              <a:tr h="549600">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Negatives</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Labels</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DeepCT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Term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uniCOIL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bl>
          </a:graphicData>
        </a:graphic>
      </p:graphicFrame>
      <p:sp>
        <p:nvSpPr>
          <p:cNvPr id="2619" name="Google Shape;2619;p185"/>
          <p:cNvSpPr txBox="1">
            <a:spLocks noGrp="1"/>
          </p:cNvSpPr>
          <p:nvPr>
            <p:ph type="title"/>
          </p:nvPr>
        </p:nvSpPr>
        <p:spPr>
          <a:xfrm>
            <a:off x="0" y="833213"/>
            <a:ext cx="8520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000" b="1">
                <a:solidFill>
                  <a:srgbClr val="611BB8"/>
                </a:solidFill>
                <a:latin typeface="Calibri"/>
                <a:ea typeface="Calibri"/>
                <a:cs typeface="Calibri"/>
                <a:sym typeface="Calibri"/>
              </a:rPr>
              <a:t>Weight query &amp; document tokens</a:t>
            </a:r>
            <a:r>
              <a:rPr lang="zh-CN" sz="2000" b="1">
                <a:latin typeface="Calibri"/>
                <a:ea typeface="Calibri"/>
                <a:cs typeface="Calibri"/>
                <a:sym typeface="Calibri"/>
              </a:rPr>
              <a:t>**</a:t>
            </a:r>
            <a:r>
              <a:rPr lang="zh-CN" sz="2000">
                <a:solidFill>
                  <a:srgbClr val="611BB8"/>
                </a:solidFill>
                <a:latin typeface="Calibri"/>
                <a:ea typeface="Calibri"/>
                <a:cs typeface="Calibri"/>
                <a:sym typeface="Calibri"/>
              </a:rPr>
              <a:t> (no expansion)</a:t>
            </a:r>
            <a:endParaRPr sz="2000">
              <a:solidFill>
                <a:srgbClr val="611BB8"/>
              </a:solidFill>
              <a:latin typeface="Calibri"/>
              <a:ea typeface="Calibri"/>
              <a:cs typeface="Calibri"/>
              <a:sym typeface="Calibri"/>
            </a:endParaRPr>
          </a:p>
        </p:txBody>
      </p:sp>
      <p:sp>
        <p:nvSpPr>
          <p:cNvPr id="2620" name="Google Shape;2620;p185"/>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621" name="Google Shape;2621;p18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Transformer-based LSR methods that…</a:t>
            </a:r>
            <a:endParaRPr sz="3000" b="1">
              <a:solidFill>
                <a:srgbClr val="611BB8"/>
              </a:solidFill>
              <a:latin typeface="Raleway"/>
              <a:ea typeface="Raleway"/>
              <a:cs typeface="Raleway"/>
              <a:sym typeface="Raleway"/>
            </a:endParaRPr>
          </a:p>
        </p:txBody>
      </p:sp>
      <p:sp>
        <p:nvSpPr>
          <p:cNvPr id="2622" name="Google Shape;2622;p185"/>
          <p:cNvSpPr txBox="1"/>
          <p:nvPr/>
        </p:nvSpPr>
        <p:spPr>
          <a:xfrm>
            <a:off x="0" y="4663225"/>
            <a:ext cx="69972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A Few Brief Notes on DeepImpact, COIL, and a Conceptual Framework for Information Retrieval Techniques</a:t>
            </a:r>
            <a:r>
              <a:rPr lang="zh-CN" sz="1100">
                <a:solidFill>
                  <a:schemeClr val="dk1"/>
                </a:solidFill>
              </a:rPr>
              <a:t>. Lin, Ma. arXiv 2021</a:t>
            </a:r>
            <a:endParaRPr sz="1100" i="0" u="none" strike="noStrike" cap="none">
              <a:solidFill>
                <a:srgbClr val="666666"/>
              </a:solidFill>
            </a:endParaRPr>
          </a:p>
        </p:txBody>
      </p:sp>
      <p:sp>
        <p:nvSpPr>
          <p:cNvPr id="2623" name="Google Shape;2623;p185"/>
          <p:cNvSpPr txBox="1"/>
          <p:nvPr/>
        </p:nvSpPr>
        <p:spPr>
          <a:xfrm>
            <a:off x="0" y="4275575"/>
            <a:ext cx="53127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Context-Aware Sentence/Passage Term Importance Estimation for First Stage Retrieval</a:t>
            </a:r>
            <a:r>
              <a:rPr lang="zh-CN" sz="1100">
                <a:solidFill>
                  <a:schemeClr val="dk1"/>
                </a:solidFill>
              </a:rPr>
              <a:t>. Dai, Callan. arXiv 2019</a:t>
            </a:r>
            <a:endParaRPr sz="1100" i="0" u="none" strike="noStrike" cap="none">
              <a:solidFill>
                <a:srgbClr val="666666"/>
              </a:solidFill>
              <a:latin typeface="Arial"/>
              <a:ea typeface="Arial"/>
              <a:cs typeface="Arial"/>
              <a:sym typeface="Arial"/>
            </a:endParaRPr>
          </a:p>
        </p:txBody>
      </p:sp>
      <p:grpSp>
        <p:nvGrpSpPr>
          <p:cNvPr id="2624" name="Google Shape;2624;p185"/>
          <p:cNvGrpSpPr/>
          <p:nvPr/>
        </p:nvGrpSpPr>
        <p:grpSpPr>
          <a:xfrm>
            <a:off x="6852975" y="1182798"/>
            <a:ext cx="2286900" cy="3950215"/>
            <a:chOff x="433125" y="1005848"/>
            <a:chExt cx="2286900" cy="3950215"/>
          </a:xfrm>
        </p:grpSpPr>
        <p:sp>
          <p:nvSpPr>
            <p:cNvPr id="2625" name="Google Shape;2625;p185"/>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a:solidFill>
                    <a:srgbClr val="611BB8"/>
                  </a:solidFill>
                </a:rPr>
                <a:t>MLP Encoder</a:t>
              </a:r>
              <a:endParaRPr sz="1600">
                <a:solidFill>
                  <a:srgbClr val="611BB8"/>
                </a:solidFill>
              </a:endParaRPr>
            </a:p>
          </p:txBody>
        </p:sp>
        <p:sp>
          <p:nvSpPr>
            <p:cNvPr id="2626" name="Google Shape;2626;p185"/>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627" name="Google Shape;2627;p185"/>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2628" name="Google Shape;2628;p185"/>
            <p:cNvGrpSpPr/>
            <p:nvPr/>
          </p:nvGrpSpPr>
          <p:grpSpPr>
            <a:xfrm>
              <a:off x="541038" y="3489412"/>
              <a:ext cx="2025470" cy="195600"/>
              <a:chOff x="538513" y="3050312"/>
              <a:chExt cx="2025470" cy="195600"/>
            </a:xfrm>
          </p:grpSpPr>
          <p:sp>
            <p:nvSpPr>
              <p:cNvPr id="2629" name="Google Shape;2629;p185"/>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2630" name="Google Shape;2630;p185"/>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2631" name="Google Shape;2631;p185"/>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2632" name="Google Shape;2632;p185"/>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633" name="Google Shape;2633;p185"/>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2634" name="Google Shape;2634;p185"/>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35" name="Google Shape;2635;p185"/>
            <p:cNvGrpSpPr/>
            <p:nvPr/>
          </p:nvGrpSpPr>
          <p:grpSpPr>
            <a:xfrm>
              <a:off x="516894" y="1769801"/>
              <a:ext cx="2141261" cy="254724"/>
              <a:chOff x="4927448" y="2061729"/>
              <a:chExt cx="875664" cy="123941"/>
            </a:xfrm>
          </p:grpSpPr>
          <p:sp>
            <p:nvSpPr>
              <p:cNvPr id="2636" name="Google Shape;2636;p185"/>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2637" name="Google Shape;2637;p185"/>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2638" name="Google Shape;2638;p185"/>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2639" name="Google Shape;2639;p185"/>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2640" name="Google Shape;2640;p185"/>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2641" name="Google Shape;2641;p185"/>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2642" name="Google Shape;2642;p185"/>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sp>
          <p:nvSpPr>
            <p:cNvPr id="2643" name="Google Shape;2643;p185"/>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4" name="Google Shape;2644;p185"/>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2645" name="Google Shape;2645;p185"/>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2646" name="Google Shape;2646;p185"/>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2647" name="Google Shape;2647;p185"/>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2648" name="Google Shape;2648;p185"/>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9" name="Google Shape;2649;p185"/>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p185"/>
            <p:cNvSpPr txBox="1"/>
            <p:nvPr/>
          </p:nvSpPr>
          <p:spPr>
            <a:xfrm rot="-4148399">
              <a:off x="2133268" y="1277983"/>
              <a:ext cx="6883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grpSp>
      <p:sp>
        <p:nvSpPr>
          <p:cNvPr id="2651" name="Google Shape;2651;p185"/>
          <p:cNvSpPr txBox="1"/>
          <p:nvPr/>
        </p:nvSpPr>
        <p:spPr>
          <a:xfrm>
            <a:off x="0" y="2821904"/>
            <a:ext cx="41619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b="1">
                <a:solidFill>
                  <a:schemeClr val="dk1"/>
                </a:solidFill>
              </a:rPr>
              <a:t>**SPLADE-Lexical also works like this!</a:t>
            </a:r>
            <a:r>
              <a:rPr lang="zh-CN" sz="1500">
                <a:solidFill>
                  <a:schemeClr val="dk1"/>
                </a:solidFill>
              </a:rPr>
              <a:t> Check out the demo :-)</a:t>
            </a:r>
            <a:endParaRPr sz="1500">
              <a:solidFill>
                <a:schemeClr val="dk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656"/>
        <p:cNvGrpSpPr/>
        <p:nvPr/>
      </p:nvGrpSpPr>
      <p:grpSpPr>
        <a:xfrm>
          <a:off x="0" y="0"/>
          <a:ext cx="0" cy="0"/>
          <a:chOff x="0" y="0"/>
          <a:chExt cx="0" cy="0"/>
        </a:xfrm>
      </p:grpSpPr>
      <p:sp>
        <p:nvSpPr>
          <p:cNvPr id="2657" name="Google Shape;2657;p18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138</a:t>
            </a:fld>
            <a:endParaRPr/>
          </a:p>
        </p:txBody>
      </p:sp>
      <p:graphicFrame>
        <p:nvGraphicFramePr>
          <p:cNvPr id="2658" name="Google Shape;2658;p186"/>
          <p:cNvGraphicFramePr/>
          <p:nvPr/>
        </p:nvGraphicFramePr>
        <p:xfrm>
          <a:off x="47625" y="1262413"/>
          <a:ext cx="6559350" cy="2011590"/>
        </p:xfrm>
        <a:graphic>
          <a:graphicData uri="http://schemas.openxmlformats.org/drawingml/2006/table">
            <a:tbl>
              <a:tblPr>
                <a:noFill/>
                <a:tableStyleId>{81380722-8950-4CB5-8313-3FF1E1080F2C}</a:tableStyleId>
              </a:tblPr>
              <a:tblGrid>
                <a:gridCol w="851825">
                  <a:extLst>
                    <a:ext uri="{9D8B030D-6E8A-4147-A177-3AD203B41FA5}">
                      <a16:colId xmlns:a16="http://schemas.microsoft.com/office/drawing/2014/main" val="20000"/>
                    </a:ext>
                  </a:extLst>
                </a:gridCol>
                <a:gridCol w="918325">
                  <a:extLst>
                    <a:ext uri="{9D8B030D-6E8A-4147-A177-3AD203B41FA5}">
                      <a16:colId xmlns:a16="http://schemas.microsoft.com/office/drawing/2014/main" val="20001"/>
                    </a:ext>
                  </a:extLst>
                </a:gridCol>
                <a:gridCol w="1065200">
                  <a:extLst>
                    <a:ext uri="{9D8B030D-6E8A-4147-A177-3AD203B41FA5}">
                      <a16:colId xmlns:a16="http://schemas.microsoft.com/office/drawing/2014/main" val="20002"/>
                    </a:ext>
                  </a:extLst>
                </a:gridCol>
                <a:gridCol w="1238450">
                  <a:extLst>
                    <a:ext uri="{9D8B030D-6E8A-4147-A177-3AD203B41FA5}">
                      <a16:colId xmlns:a16="http://schemas.microsoft.com/office/drawing/2014/main" val="20003"/>
                    </a:ext>
                  </a:extLst>
                </a:gridCol>
                <a:gridCol w="1238825">
                  <a:extLst>
                    <a:ext uri="{9D8B030D-6E8A-4147-A177-3AD203B41FA5}">
                      <a16:colId xmlns:a16="http://schemas.microsoft.com/office/drawing/2014/main" val="20004"/>
                    </a:ext>
                  </a:extLst>
                </a:gridCol>
                <a:gridCol w="1246725">
                  <a:extLst>
                    <a:ext uri="{9D8B030D-6E8A-4147-A177-3AD203B41FA5}">
                      <a16:colId xmlns:a16="http://schemas.microsoft.com/office/drawing/2014/main" val="20005"/>
                    </a:ext>
                  </a:extLst>
                </a:gridCol>
              </a:tblGrid>
              <a:tr h="549600">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Negatives</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Labels</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49725">
                <a:tc>
                  <a:txBody>
                    <a:bodyPr/>
                    <a:lstStyle/>
                    <a:p>
                      <a:pPr marL="0" lvl="0" indent="0" algn="l" rtl="0">
                        <a:spcBef>
                          <a:spcPts val="0"/>
                        </a:spcBef>
                        <a:spcAft>
                          <a:spcPts val="0"/>
                        </a:spcAft>
                        <a:buClr>
                          <a:schemeClr val="dk1"/>
                        </a:buClr>
                        <a:buSzPts val="1100"/>
                        <a:buFont typeface="Arial"/>
                        <a:buNone/>
                      </a:pPr>
                      <a:r>
                        <a:rPr lang="zh-CN" sz="1600">
                          <a:solidFill>
                            <a:schemeClr val="dk1"/>
                          </a:solidFill>
                          <a:latin typeface="Calibri"/>
                          <a:ea typeface="Calibri"/>
                          <a:cs typeface="Calibri"/>
                          <a:sym typeface="Calibri"/>
                        </a:rPr>
                        <a:t>uniCOIL</a:t>
                      </a:r>
                      <a:br>
                        <a:rPr lang="zh-CN" sz="1600">
                          <a:solidFill>
                            <a:schemeClr val="dk1"/>
                          </a:solidFill>
                          <a:latin typeface="Calibri"/>
                          <a:ea typeface="Calibri"/>
                          <a:cs typeface="Calibri"/>
                          <a:sym typeface="Calibri"/>
                        </a:rPr>
                      </a:br>
                      <a:r>
                        <a:rPr lang="zh-CN" sz="1200">
                          <a:solidFill>
                            <a:schemeClr val="dk1"/>
                          </a:solidFill>
                          <a:latin typeface="Calibri"/>
                          <a:ea typeface="Calibri"/>
                          <a:cs typeface="Calibri"/>
                          <a:sym typeface="Calibri"/>
                        </a:rPr>
                        <a:t>w/ </a:t>
                      </a:r>
                      <a:r>
                        <a:rPr lang="zh-CN" sz="1600">
                          <a:solidFill>
                            <a:schemeClr val="dk1"/>
                          </a:solidFill>
                          <a:latin typeface="Calibri"/>
                          <a:ea typeface="Calibri"/>
                          <a:cs typeface="Calibri"/>
                          <a:sym typeface="Calibri"/>
                        </a:rPr>
                        <a:t>dT5q</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expMLP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EPIC</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bl>
          </a:graphicData>
        </a:graphic>
      </p:graphicFrame>
      <p:sp>
        <p:nvSpPr>
          <p:cNvPr id="2659" name="Google Shape;2659;p186"/>
          <p:cNvSpPr txBox="1">
            <a:spLocks noGrp="1"/>
          </p:cNvSpPr>
          <p:nvPr>
            <p:ph type="title"/>
          </p:nvPr>
        </p:nvSpPr>
        <p:spPr>
          <a:xfrm>
            <a:off x="0" y="833213"/>
            <a:ext cx="8520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000" b="1">
                <a:solidFill>
                  <a:srgbClr val="611BB8"/>
                </a:solidFill>
                <a:latin typeface="Calibri"/>
                <a:ea typeface="Calibri"/>
                <a:cs typeface="Calibri"/>
                <a:sym typeface="Calibri"/>
              </a:rPr>
              <a:t>Expand document tokens</a:t>
            </a:r>
            <a:r>
              <a:rPr lang="zh-CN" sz="2000">
                <a:solidFill>
                  <a:srgbClr val="611BB8"/>
                </a:solidFill>
                <a:latin typeface="Calibri"/>
                <a:ea typeface="Calibri"/>
                <a:cs typeface="Calibri"/>
                <a:sym typeface="Calibri"/>
              </a:rPr>
              <a:t> (&amp; weight query tokens)</a:t>
            </a:r>
            <a:endParaRPr sz="2000">
              <a:solidFill>
                <a:srgbClr val="611BB8"/>
              </a:solidFill>
              <a:latin typeface="Calibri"/>
              <a:ea typeface="Calibri"/>
              <a:cs typeface="Calibri"/>
              <a:sym typeface="Calibri"/>
            </a:endParaRPr>
          </a:p>
        </p:txBody>
      </p:sp>
      <p:sp>
        <p:nvSpPr>
          <p:cNvPr id="2660" name="Google Shape;2660;p186"/>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661" name="Google Shape;2661;p18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Transformer-based LSR methods that…</a:t>
            </a:r>
            <a:endParaRPr sz="3000" b="1">
              <a:solidFill>
                <a:srgbClr val="611BB8"/>
              </a:solidFill>
              <a:latin typeface="Raleway"/>
              <a:ea typeface="Raleway"/>
              <a:cs typeface="Raleway"/>
              <a:sym typeface="Raleway"/>
            </a:endParaRPr>
          </a:p>
        </p:txBody>
      </p:sp>
      <p:sp>
        <p:nvSpPr>
          <p:cNvPr id="2662" name="Google Shape;2662;p186"/>
          <p:cNvSpPr/>
          <p:nvPr/>
        </p:nvSpPr>
        <p:spPr>
          <a:xfrm>
            <a:off x="7812689"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3" name="Google Shape;2663;p186"/>
          <p:cNvSpPr/>
          <p:nvPr/>
        </p:nvSpPr>
        <p:spPr>
          <a:xfrm>
            <a:off x="7812689"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4" name="Google Shape;2664;p186"/>
          <p:cNvSpPr txBox="1"/>
          <p:nvPr/>
        </p:nvSpPr>
        <p:spPr>
          <a:xfrm>
            <a:off x="6754175" y="44373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665" name="Google Shape;2665;p186"/>
          <p:cNvSpPr/>
          <p:nvPr/>
        </p:nvSpPr>
        <p:spPr>
          <a:xfrm>
            <a:off x="6867275" y="40406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2666" name="Google Shape;2666;p186"/>
          <p:cNvGrpSpPr/>
          <p:nvPr/>
        </p:nvGrpSpPr>
        <p:grpSpPr>
          <a:xfrm>
            <a:off x="6862088" y="3669562"/>
            <a:ext cx="2025470" cy="195600"/>
            <a:chOff x="538513" y="3050312"/>
            <a:chExt cx="2025470" cy="195600"/>
          </a:xfrm>
        </p:grpSpPr>
        <p:sp>
          <p:nvSpPr>
            <p:cNvPr id="2667" name="Google Shape;2667;p186"/>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2668" name="Google Shape;2668;p186"/>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2669" name="Google Shape;2669;p186"/>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2670" name="Google Shape;2670;p186"/>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671" name="Google Shape;2671;p186"/>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2672" name="Google Shape;2672;p186"/>
          <p:cNvSpPr/>
          <p:nvPr/>
        </p:nvSpPr>
        <p:spPr>
          <a:xfrm>
            <a:off x="7811225" y="44059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3" name="Google Shape;2673;p186"/>
          <p:cNvSpPr/>
          <p:nvPr/>
        </p:nvSpPr>
        <p:spPr>
          <a:xfrm>
            <a:off x="6867280" y="29969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2674" name="Google Shape;2674;p186"/>
          <p:cNvSpPr/>
          <p:nvPr/>
        </p:nvSpPr>
        <p:spPr>
          <a:xfrm>
            <a:off x="6824750" y="23531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graphicFrame>
        <p:nvGraphicFramePr>
          <p:cNvPr id="2675" name="Google Shape;2675;p186"/>
          <p:cNvGraphicFramePr/>
          <p:nvPr/>
        </p:nvGraphicFramePr>
        <p:xfrm>
          <a:off x="7327528" y="724864"/>
          <a:ext cx="200000" cy="14081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676" name="Google Shape;2676;p186"/>
          <p:cNvSpPr/>
          <p:nvPr/>
        </p:nvSpPr>
        <p:spPr>
          <a:xfrm>
            <a:off x="7812689"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p186"/>
          <p:cNvSpPr/>
          <p:nvPr/>
        </p:nvSpPr>
        <p:spPr>
          <a:xfrm>
            <a:off x="7361887"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8" name="Google Shape;2678;p186"/>
          <p:cNvSpPr/>
          <p:nvPr/>
        </p:nvSpPr>
        <p:spPr>
          <a:xfrm>
            <a:off x="6911084"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9" name="Google Shape;2679;p186"/>
          <p:cNvSpPr/>
          <p:nvPr/>
        </p:nvSpPr>
        <p:spPr>
          <a:xfrm>
            <a:off x="8263492"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p186"/>
          <p:cNvSpPr/>
          <p:nvPr/>
        </p:nvSpPr>
        <p:spPr>
          <a:xfrm>
            <a:off x="8714295"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681" name="Google Shape;2681;p186"/>
          <p:cNvGraphicFramePr/>
          <p:nvPr/>
        </p:nvGraphicFramePr>
        <p:xfrm>
          <a:off x="7773598" y="724864"/>
          <a:ext cx="200000" cy="138684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2682" name="Google Shape;2682;p186"/>
          <p:cNvGraphicFramePr/>
          <p:nvPr/>
        </p:nvGraphicFramePr>
        <p:xfrm>
          <a:off x="6881459" y="724864"/>
          <a:ext cx="200000" cy="140103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2683" name="Google Shape;2683;p186"/>
          <p:cNvGraphicFramePr/>
          <p:nvPr/>
        </p:nvGraphicFramePr>
        <p:xfrm>
          <a:off x="8219667" y="724864"/>
          <a:ext cx="200000" cy="1413655"/>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graphicFrame>
        <p:nvGraphicFramePr>
          <p:cNvPr id="2684" name="Google Shape;2684;p186"/>
          <p:cNvGraphicFramePr/>
          <p:nvPr/>
        </p:nvGraphicFramePr>
        <p:xfrm>
          <a:off x="8665737" y="724864"/>
          <a:ext cx="200000" cy="14125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2685" name="Google Shape;2685;p186"/>
          <p:cNvSpPr/>
          <p:nvPr/>
        </p:nvSpPr>
        <p:spPr>
          <a:xfrm>
            <a:off x="7361887"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p186"/>
          <p:cNvSpPr/>
          <p:nvPr/>
        </p:nvSpPr>
        <p:spPr>
          <a:xfrm>
            <a:off x="6911084"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7" name="Google Shape;2687;p186"/>
          <p:cNvSpPr/>
          <p:nvPr/>
        </p:nvSpPr>
        <p:spPr>
          <a:xfrm>
            <a:off x="8263492"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8" name="Google Shape;2688;p186"/>
          <p:cNvSpPr/>
          <p:nvPr/>
        </p:nvSpPr>
        <p:spPr>
          <a:xfrm>
            <a:off x="8714295"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p186"/>
          <p:cNvSpPr/>
          <p:nvPr/>
        </p:nvSpPr>
        <p:spPr>
          <a:xfrm>
            <a:off x="7361887"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0" name="Google Shape;2690;p186"/>
          <p:cNvSpPr/>
          <p:nvPr/>
        </p:nvSpPr>
        <p:spPr>
          <a:xfrm>
            <a:off x="6911084"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1" name="Google Shape;2691;p186"/>
          <p:cNvSpPr/>
          <p:nvPr/>
        </p:nvSpPr>
        <p:spPr>
          <a:xfrm>
            <a:off x="8263492"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2" name="Google Shape;2692;p186"/>
          <p:cNvSpPr/>
          <p:nvPr/>
        </p:nvSpPr>
        <p:spPr>
          <a:xfrm>
            <a:off x="8714295"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3" name="Google Shape;2693;p186"/>
          <p:cNvSpPr/>
          <p:nvPr/>
        </p:nvSpPr>
        <p:spPr>
          <a:xfrm>
            <a:off x="6699875" y="313600"/>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2694" name="Google Shape;2694;p186"/>
          <p:cNvSpPr txBox="1"/>
          <p:nvPr/>
        </p:nvSpPr>
        <p:spPr>
          <a:xfrm>
            <a:off x="6747975" y="4756225"/>
            <a:ext cx="23574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a:solidFill>
                  <a:srgbClr val="611BB8"/>
                </a:solidFill>
              </a:rPr>
              <a:t>MLM Encoder</a:t>
            </a:r>
            <a:endParaRPr sz="1600">
              <a:solidFill>
                <a:srgbClr val="611BB8"/>
              </a:solidFill>
            </a:endParaRPr>
          </a:p>
        </p:txBody>
      </p:sp>
      <p:sp>
        <p:nvSpPr>
          <p:cNvPr id="2695" name="Google Shape;2695;p186"/>
          <p:cNvSpPr/>
          <p:nvPr/>
        </p:nvSpPr>
        <p:spPr>
          <a:xfrm rot="-5400000">
            <a:off x="7768248" y="-46237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696" name="Google Shape;2696;p186"/>
          <p:cNvCxnSpPr/>
          <p:nvPr/>
        </p:nvCxnSpPr>
        <p:spPr>
          <a:xfrm flipH="1">
            <a:off x="1337425" y="2283625"/>
            <a:ext cx="647400" cy="1124700"/>
          </a:xfrm>
          <a:prstGeom prst="straightConnector1">
            <a:avLst/>
          </a:prstGeom>
          <a:noFill/>
          <a:ln w="28575" cap="flat" cmpd="sng">
            <a:solidFill>
              <a:srgbClr val="611BB8"/>
            </a:solidFill>
            <a:prstDash val="solid"/>
            <a:round/>
            <a:headEnd type="none" w="med" len="med"/>
            <a:tailEnd type="triangle" w="med" len="med"/>
          </a:ln>
        </p:spPr>
      </p:cxnSp>
      <p:sp>
        <p:nvSpPr>
          <p:cNvPr id="2697" name="Google Shape;2697;p186"/>
          <p:cNvSpPr txBox="1"/>
          <p:nvPr/>
        </p:nvSpPr>
        <p:spPr>
          <a:xfrm>
            <a:off x="120725" y="3379525"/>
            <a:ext cx="51144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a:solidFill>
                  <a:schemeClr val="dk1"/>
                </a:solidFill>
              </a:rPr>
              <a:t>Expands input text before using an MLP encoder</a:t>
            </a:r>
            <a:endParaRPr sz="1500">
              <a:solidFill>
                <a:schemeClr val="dk1"/>
              </a:solidFill>
            </a:endParaRPr>
          </a:p>
        </p:txBody>
      </p:sp>
      <p:sp>
        <p:nvSpPr>
          <p:cNvPr id="2698" name="Google Shape;2698;p186"/>
          <p:cNvSpPr txBox="1"/>
          <p:nvPr/>
        </p:nvSpPr>
        <p:spPr>
          <a:xfrm>
            <a:off x="47625" y="4294713"/>
            <a:ext cx="62421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Expansion via Prediction of Importance with Contextualization.</a:t>
            </a:r>
            <a:r>
              <a:rPr lang="zh-CN" sz="1100">
                <a:solidFill>
                  <a:schemeClr val="dk1"/>
                </a:solidFill>
              </a:rPr>
              <a:t> MacAvaney, Nardini, Perego, Tonelloto, Goharian, Frieder. SIGIR 2020.</a:t>
            </a:r>
            <a:endParaRPr sz="1100" i="0" u="none" strike="noStrike" cap="none">
              <a:solidFill>
                <a:schemeClr val="dk1"/>
              </a:solidFill>
              <a:latin typeface="Arial"/>
              <a:ea typeface="Arial"/>
              <a:cs typeface="Arial"/>
              <a:sym typeface="Arial"/>
            </a:endParaRPr>
          </a:p>
        </p:txBody>
      </p:sp>
      <p:sp>
        <p:nvSpPr>
          <p:cNvPr id="2699" name="Google Shape;2699;p186"/>
          <p:cNvSpPr txBox="1"/>
          <p:nvPr/>
        </p:nvSpPr>
        <p:spPr>
          <a:xfrm>
            <a:off x="21600" y="4712425"/>
            <a:ext cx="66114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A Few Brief Notes on DeepImpact, COIL, and a Conceptual Framework for Information Retrieval Techniques</a:t>
            </a:r>
            <a:r>
              <a:rPr lang="zh-CN" sz="1100">
                <a:solidFill>
                  <a:schemeClr val="dk1"/>
                </a:solidFill>
              </a:rPr>
              <a:t>. Lin, Ma. arXiv 2021</a:t>
            </a:r>
            <a:endParaRPr sz="1100" i="0" u="none" strike="noStrike" cap="none">
              <a:solidFill>
                <a:srgbClr val="666666"/>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sp>
        <p:nvSpPr>
          <p:cNvPr id="2705" name="Google Shape;2705;p18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139</a:t>
            </a:fld>
            <a:endParaRPr/>
          </a:p>
        </p:txBody>
      </p:sp>
      <p:graphicFrame>
        <p:nvGraphicFramePr>
          <p:cNvPr id="2706" name="Google Shape;2706;p187"/>
          <p:cNvGraphicFramePr/>
          <p:nvPr/>
        </p:nvGraphicFramePr>
        <p:xfrm>
          <a:off x="89800" y="1418938"/>
          <a:ext cx="7451600" cy="2483925"/>
        </p:xfrm>
        <a:graphic>
          <a:graphicData uri="http://schemas.openxmlformats.org/drawingml/2006/table">
            <a:tbl>
              <a:tblPr>
                <a:noFill/>
                <a:tableStyleId>{81380722-8950-4CB5-8313-3FF1E1080F2C}</a:tableStyleId>
              </a:tblPr>
              <a:tblGrid>
                <a:gridCol w="1411350">
                  <a:extLst>
                    <a:ext uri="{9D8B030D-6E8A-4147-A177-3AD203B41FA5}">
                      <a16:colId xmlns:a16="http://schemas.microsoft.com/office/drawing/2014/main" val="20000"/>
                    </a:ext>
                  </a:extLst>
                </a:gridCol>
                <a:gridCol w="999950">
                  <a:extLst>
                    <a:ext uri="{9D8B030D-6E8A-4147-A177-3AD203B41FA5}">
                      <a16:colId xmlns:a16="http://schemas.microsoft.com/office/drawing/2014/main" val="20001"/>
                    </a:ext>
                  </a:extLst>
                </a:gridCol>
                <a:gridCol w="1220925">
                  <a:extLst>
                    <a:ext uri="{9D8B030D-6E8A-4147-A177-3AD203B41FA5}">
                      <a16:colId xmlns:a16="http://schemas.microsoft.com/office/drawing/2014/main" val="20002"/>
                    </a:ext>
                  </a:extLst>
                </a:gridCol>
                <a:gridCol w="1309325">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gridCol w="1227350">
                  <a:extLst>
                    <a:ext uri="{9D8B030D-6E8A-4147-A177-3AD203B41FA5}">
                      <a16:colId xmlns:a16="http://schemas.microsoft.com/office/drawing/2014/main" val="20005"/>
                    </a:ext>
                  </a:extLst>
                </a:gridCol>
              </a:tblGrid>
              <a:tr h="700625">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Negatives</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Labels</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445825">
                <a:tc>
                  <a:txBody>
                    <a:bodyPr/>
                    <a:lstStyle/>
                    <a:p>
                      <a:pPr marL="0" lvl="0" indent="0" algn="l" rtl="0">
                        <a:spcBef>
                          <a:spcPts val="0"/>
                        </a:spcBef>
                        <a:spcAft>
                          <a:spcPts val="0"/>
                        </a:spcAft>
                        <a:buNone/>
                      </a:pPr>
                      <a:r>
                        <a:rPr lang="zh-CN" sz="1600">
                          <a:latin typeface="Calibri"/>
                          <a:ea typeface="Calibri"/>
                          <a:cs typeface="Calibri"/>
                          <a:sym typeface="Calibri"/>
                        </a:rPr>
                        <a:t>DeepImpact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Binary</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expMLP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445825">
                <a:tc>
                  <a:txBody>
                    <a:bodyPr/>
                    <a:lstStyle/>
                    <a:p>
                      <a:pPr marL="0" lvl="0" indent="0" algn="l" rtl="0">
                        <a:spcBef>
                          <a:spcPts val="0"/>
                        </a:spcBef>
                        <a:spcAft>
                          <a:spcPts val="0"/>
                        </a:spcAft>
                        <a:buNone/>
                      </a:pPr>
                      <a:r>
                        <a:rPr lang="zh-CN" sz="1600">
                          <a:latin typeface="Calibri"/>
                          <a:ea typeface="Calibri"/>
                          <a:cs typeface="Calibri"/>
                          <a:sym typeface="Calibri"/>
                        </a:rPr>
                        <a:t>TILDE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Binary</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clsMLM</a:t>
                      </a:r>
                      <a:r>
                        <a:rPr lang="zh-CN"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Term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45825">
                <a:tc>
                  <a:txBody>
                    <a:bodyPr/>
                    <a:lstStyle/>
                    <a:p>
                      <a:pPr marL="0" lvl="0" indent="0" algn="l" rtl="0">
                        <a:spcBef>
                          <a:spcPts val="0"/>
                        </a:spcBef>
                        <a:spcAft>
                          <a:spcPts val="0"/>
                        </a:spcAft>
                        <a:buNone/>
                      </a:pPr>
                      <a:r>
                        <a:rPr lang="zh-CN" sz="1600">
                          <a:latin typeface="Calibri"/>
                          <a:ea typeface="Calibri"/>
                          <a:cs typeface="Calibri"/>
                          <a:sym typeface="Calibri"/>
                        </a:rPr>
                        <a:t>TILDEv2</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Binary</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expMLP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445825">
                <a:tc>
                  <a:txBody>
                    <a:bodyPr/>
                    <a:lstStyle/>
                    <a:p>
                      <a:pPr marL="0" lvl="0" indent="0" algn="l" rtl="0">
                        <a:spcBef>
                          <a:spcPts val="0"/>
                        </a:spcBef>
                        <a:spcAft>
                          <a:spcPts val="0"/>
                        </a:spcAft>
                        <a:buNone/>
                      </a:pPr>
                      <a:r>
                        <a:rPr lang="zh-CN" sz="1600">
                          <a:latin typeface="Calibri"/>
                          <a:ea typeface="Calibri"/>
                          <a:cs typeface="Calibri"/>
                          <a:sym typeface="Calibri"/>
                        </a:rPr>
                        <a:t>SPARTA</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Binary</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sp>
        <p:nvSpPr>
          <p:cNvPr id="2707" name="Google Shape;2707;p187"/>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708" name="Google Shape;2708;p18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Transformer-based LSR methods that…</a:t>
            </a:r>
            <a:endParaRPr sz="3000" b="1">
              <a:solidFill>
                <a:srgbClr val="611BB8"/>
              </a:solidFill>
              <a:latin typeface="Raleway"/>
              <a:ea typeface="Raleway"/>
              <a:cs typeface="Raleway"/>
              <a:sym typeface="Raleway"/>
            </a:endParaRPr>
          </a:p>
        </p:txBody>
      </p:sp>
      <p:sp>
        <p:nvSpPr>
          <p:cNvPr id="2709" name="Google Shape;2709;p187"/>
          <p:cNvSpPr txBox="1">
            <a:spLocks noGrp="1"/>
          </p:cNvSpPr>
          <p:nvPr>
            <p:ph type="title"/>
          </p:nvPr>
        </p:nvSpPr>
        <p:spPr>
          <a:xfrm>
            <a:off x="0" y="783888"/>
            <a:ext cx="8520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000" b="1">
                <a:solidFill>
                  <a:srgbClr val="611BB8"/>
                </a:solidFill>
                <a:latin typeface="Calibri"/>
                <a:ea typeface="Calibri"/>
                <a:cs typeface="Calibri"/>
                <a:sym typeface="Calibri"/>
              </a:rPr>
              <a:t>Expand document tokens</a:t>
            </a:r>
            <a:r>
              <a:rPr lang="zh-CN" sz="2000">
                <a:solidFill>
                  <a:srgbClr val="611BB8"/>
                </a:solidFill>
                <a:latin typeface="Calibri"/>
                <a:ea typeface="Calibri"/>
                <a:cs typeface="Calibri"/>
                <a:sym typeface="Calibri"/>
              </a:rPr>
              <a:t> (&amp; only tokenize the query)</a:t>
            </a:r>
            <a:endParaRPr sz="2000">
              <a:solidFill>
                <a:srgbClr val="611BB8"/>
              </a:solidFill>
              <a:latin typeface="Calibri"/>
              <a:ea typeface="Calibri"/>
              <a:cs typeface="Calibri"/>
              <a:sym typeface="Calibri"/>
            </a:endParaRPr>
          </a:p>
        </p:txBody>
      </p:sp>
      <p:sp>
        <p:nvSpPr>
          <p:cNvPr id="2710" name="Google Shape;2710;p187"/>
          <p:cNvSpPr txBox="1"/>
          <p:nvPr/>
        </p:nvSpPr>
        <p:spPr>
          <a:xfrm>
            <a:off x="7541400" y="180788"/>
            <a:ext cx="14478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700">
                <a:solidFill>
                  <a:schemeClr val="dk1"/>
                </a:solidFill>
              </a:rPr>
              <a:t>**MLM using only BERT’s CLS token</a:t>
            </a:r>
            <a:endParaRPr sz="1700">
              <a:solidFill>
                <a:schemeClr val="dk1"/>
              </a:solidFill>
            </a:endParaRPr>
          </a:p>
        </p:txBody>
      </p:sp>
      <p:sp>
        <p:nvSpPr>
          <p:cNvPr id="2711" name="Google Shape;2711;p187"/>
          <p:cNvSpPr txBox="1"/>
          <p:nvPr/>
        </p:nvSpPr>
        <p:spPr>
          <a:xfrm>
            <a:off x="0" y="4255575"/>
            <a:ext cx="8857200" cy="48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100" i="1">
                <a:solidFill>
                  <a:schemeClr val="dk1"/>
                </a:solidFill>
              </a:rPr>
              <a:t>Learning Passage Impacts for Inverted Indexes</a:t>
            </a:r>
            <a:r>
              <a:rPr lang="zh-CN" sz="1100">
                <a:solidFill>
                  <a:schemeClr val="dk1"/>
                </a:solidFill>
              </a:rPr>
              <a:t>. Mallia, Khattab, Tonellotto, Suel. SIGIR 2021</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100" i="1">
                <a:solidFill>
                  <a:schemeClr val="dk1"/>
                </a:solidFill>
              </a:rPr>
              <a:t>TILDE: Term Independent Likelihood Model for Passage Re-Ranking</a:t>
            </a:r>
            <a:r>
              <a:rPr lang="zh-CN" sz="1100">
                <a:solidFill>
                  <a:schemeClr val="dk1"/>
                </a:solidFill>
              </a:rPr>
              <a:t>. Zhuang, Zuccon. SIGIR 2021</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100" i="1">
                <a:solidFill>
                  <a:schemeClr val="dk1"/>
                </a:solidFill>
              </a:rPr>
              <a:t>Fast Passage Re-Ranking with Contextualized Exact Term Matching and Efficient Passage Expansion</a:t>
            </a:r>
            <a:r>
              <a:rPr lang="zh-CN" sz="1100">
                <a:solidFill>
                  <a:schemeClr val="dk1"/>
                </a:solidFill>
              </a:rPr>
              <a:t>. Zhuang, Zuccon. ReNeuIR 2022</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100" i="1">
                <a:solidFill>
                  <a:schemeClr val="dk1"/>
                </a:solidFill>
              </a:rPr>
              <a:t>SPARTA: Efficient Open-Domain Question Answering via Sparse Transformer Matching Retrieval</a:t>
            </a:r>
            <a:r>
              <a:rPr lang="zh-CN" sz="1100">
                <a:solidFill>
                  <a:schemeClr val="dk1"/>
                </a:solidFill>
              </a:rPr>
              <a:t>. Zhao, Lu, Lee. NAACL 2021</a:t>
            </a:r>
            <a:endParaRPr sz="1100">
              <a:solidFill>
                <a:schemeClr val="dk1"/>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2"/>
          <p:cNvSpPr txBox="1"/>
          <p:nvPr/>
        </p:nvSpPr>
        <p:spPr>
          <a:xfrm>
            <a:off x="85925"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~100-5,000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(typical: 768)</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are latent.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(TAS-B)</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800" b="1">
                <a:solidFill>
                  <a:schemeClr val="lt2"/>
                </a:solidFill>
                <a:latin typeface="Courier New"/>
                <a:ea typeface="Courier New"/>
                <a:cs typeface="Courier New"/>
                <a:sym typeface="Courier New"/>
              </a:rPr>
              <a:t>[0.26, -0.3, 0.25, -0.05, 0.7, 0.52, -0.25, 0.09, -0.41, -0.2, -0.21, 0.24, 0.04, 0.09, -0.08, 0.25, 0.1, 0.01, -0.21, -0.3, 0.28, -0.27, 0.67, 0.24, -0.09, -0.22, -0.2, -0.13, -0.08, -0.06, 0.33, -0.04, 0.23, -0.09, -0.24, -0.14, 0.09, -0.11, -0.19, -0.04, -0.48, 0.08, -0.35, -0.04, -0.1, 0.0, -0.25, 0.19, -0.33, -0.01, -0.23, 0.4, 0.02, 0.15, -0.13, -0.11, -0.41, -0.24, 0.3, -0.18, 0.05, 0.36, 0.06, 0.41, -0.24, -0.31, -0.24, 0.43, 0.19, -0.51, 0.79, 0.35, ...]</a:t>
            </a:r>
            <a:endParaRPr sz="800" b="1">
              <a:solidFill>
                <a:schemeClr val="lt2"/>
              </a:solidFill>
              <a:latin typeface="Courier New"/>
              <a:ea typeface="Courier New"/>
              <a:cs typeface="Courier New"/>
              <a:sym typeface="Courier New"/>
            </a:endParaRPr>
          </a:p>
        </p:txBody>
      </p:sp>
      <p:sp>
        <p:nvSpPr>
          <p:cNvPr id="401" name="Google Shape;401;p62"/>
          <p:cNvSpPr txBox="1"/>
          <p:nvPr/>
        </p:nvSpPr>
        <p:spPr>
          <a:xfrm>
            <a:off x="4677800"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(but mostly 0’s)</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can be</a:t>
            </a:r>
            <a:br>
              <a:rPr lang="zh-CN" sz="1800" b="1">
                <a:solidFill>
                  <a:schemeClr val="lt2"/>
                </a:solidFill>
                <a:latin typeface="Source Sans Pro"/>
                <a:ea typeface="Source Sans Pro"/>
                <a:cs typeface="Source Sans Pro"/>
                <a:sym typeface="Source Sans Pro"/>
              </a:rPr>
            </a:br>
            <a:r>
              <a:rPr lang="zh-CN" sz="1800" b="1">
                <a:solidFill>
                  <a:schemeClr val="lt2"/>
                </a:solidFill>
                <a:latin typeface="Source Sans Pro"/>
                <a:ea typeface="Source Sans Pro"/>
                <a:cs typeface="Source Sans Pro"/>
                <a:sym typeface="Source Sans Pro"/>
              </a:rPr>
              <a:t>associated with concepts.</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(SPLADE)</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800">
                <a:solidFill>
                  <a:schemeClr val="lt2"/>
                </a:solidFill>
                <a:latin typeface="Courier New"/>
                <a:ea typeface="Courier New"/>
                <a:cs typeface="Courier New"/>
                <a:sym typeface="Courier New"/>
              </a:rPr>
              <a:t>{</a:t>
            </a:r>
            <a:r>
              <a:rPr lang="zh-CN" sz="800" b="1">
                <a:solidFill>
                  <a:schemeClr val="lt2"/>
                </a:solidFill>
                <a:latin typeface="Courier New"/>
                <a:ea typeface="Courier New"/>
                <a:cs typeface="Courier New"/>
                <a:sym typeface="Courier New"/>
              </a:rPr>
              <a:t>##ft</a:t>
            </a:r>
            <a:r>
              <a:rPr lang="zh-CN" sz="800">
                <a:solidFill>
                  <a:schemeClr val="lt2"/>
                </a:solidFill>
                <a:latin typeface="Courier New"/>
                <a:ea typeface="Courier New"/>
                <a:cs typeface="Courier New"/>
                <a:sym typeface="Courier New"/>
              </a:rPr>
              <a:t>: 2.77, </a:t>
            </a:r>
            <a:r>
              <a:rPr lang="zh-CN" sz="800" b="1">
                <a:solidFill>
                  <a:schemeClr val="lt2"/>
                </a:solidFill>
                <a:latin typeface="Courier New"/>
                <a:ea typeface="Courier New"/>
                <a:cs typeface="Courier New"/>
                <a:sym typeface="Courier New"/>
              </a:rPr>
              <a:t>del</a:t>
            </a:r>
            <a:r>
              <a:rPr lang="zh-CN" sz="800">
                <a:solidFill>
                  <a:schemeClr val="lt2"/>
                </a:solidFill>
                <a:latin typeface="Courier New"/>
                <a:ea typeface="Courier New"/>
                <a:cs typeface="Courier New"/>
                <a:sym typeface="Courier New"/>
              </a:rPr>
              <a:t>: 2.73, </a:t>
            </a:r>
            <a:r>
              <a:rPr lang="zh-CN" sz="800" b="1">
                <a:solidFill>
                  <a:schemeClr val="lt2"/>
                </a:solidFill>
                <a:latin typeface="Courier New"/>
                <a:ea typeface="Courier New"/>
                <a:cs typeface="Courier New"/>
                <a:sym typeface="Courier New"/>
              </a:rPr>
              <a:t>canal</a:t>
            </a:r>
            <a:r>
              <a:rPr lang="zh-CN" sz="800">
                <a:solidFill>
                  <a:schemeClr val="lt2"/>
                </a:solidFill>
                <a:latin typeface="Courier New"/>
                <a:ea typeface="Courier New"/>
                <a:cs typeface="Courier New"/>
                <a:sym typeface="Courier New"/>
              </a:rPr>
              <a:t>: 2.73, </a:t>
            </a:r>
            <a:r>
              <a:rPr lang="zh-CN" sz="800" b="1">
                <a:solidFill>
                  <a:schemeClr val="lt2"/>
                </a:solidFill>
                <a:latin typeface="Courier New"/>
                <a:ea typeface="Courier New"/>
                <a:cs typeface="Courier New"/>
                <a:sym typeface="Courier New"/>
              </a:rPr>
              <a:t>canals</a:t>
            </a:r>
            <a:r>
              <a:rPr lang="zh-CN" sz="800">
                <a:solidFill>
                  <a:schemeClr val="lt2"/>
                </a:solidFill>
                <a:latin typeface="Courier New"/>
                <a:ea typeface="Courier New"/>
                <a:cs typeface="Courier New"/>
                <a:sym typeface="Courier New"/>
              </a:rPr>
              <a:t>: 2.0, </a:t>
            </a:r>
            <a:r>
              <a:rPr lang="zh-CN" sz="800" b="1">
                <a:solidFill>
                  <a:schemeClr val="lt2"/>
                </a:solidFill>
                <a:latin typeface="Courier New"/>
                <a:ea typeface="Courier New"/>
                <a:cs typeface="Courier New"/>
                <a:sym typeface="Courier New"/>
              </a:rPr>
              <a:t>river</a:t>
            </a:r>
            <a:r>
              <a:rPr lang="zh-CN" sz="800">
                <a:solidFill>
                  <a:schemeClr val="lt2"/>
                </a:solidFill>
                <a:latin typeface="Courier New"/>
                <a:ea typeface="Courier New"/>
                <a:cs typeface="Courier New"/>
                <a:sym typeface="Courier New"/>
              </a:rPr>
              <a:t>: 0.92,</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of</a:t>
            </a:r>
            <a:r>
              <a:rPr lang="zh-CN" sz="800">
                <a:solidFill>
                  <a:schemeClr val="lt2"/>
                </a:solidFill>
                <a:latin typeface="Courier New"/>
                <a:ea typeface="Courier New"/>
                <a:cs typeface="Courier New"/>
                <a:sym typeface="Courier New"/>
              </a:rPr>
              <a:t>: 0.65, </a:t>
            </a:r>
            <a:r>
              <a:rPr lang="zh-CN" sz="800" b="1">
                <a:solidFill>
                  <a:schemeClr val="lt2"/>
                </a:solidFill>
                <a:latin typeface="Courier New"/>
                <a:ea typeface="Courier New"/>
                <a:cs typeface="Courier New"/>
                <a:sym typeface="Courier New"/>
              </a:rPr>
              <a:t>beach</a:t>
            </a:r>
            <a:r>
              <a:rPr lang="zh-CN" sz="800">
                <a:solidFill>
                  <a:schemeClr val="lt2"/>
                </a:solidFill>
                <a:latin typeface="Courier New"/>
                <a:ea typeface="Courier New"/>
                <a:cs typeface="Courier New"/>
                <a:sym typeface="Courier New"/>
              </a:rPr>
              <a:t>: 0.56, </a:t>
            </a:r>
            <a:r>
              <a:rPr lang="zh-CN" sz="800" b="1">
                <a:solidFill>
                  <a:schemeClr val="lt2"/>
                </a:solidFill>
                <a:latin typeface="Courier New"/>
                <a:ea typeface="Courier New"/>
                <a:cs typeface="Courier New"/>
                <a:sym typeface="Courier New"/>
              </a:rPr>
              <a:t>lake</a:t>
            </a:r>
            <a:r>
              <a:rPr lang="zh-CN" sz="800">
                <a:solidFill>
                  <a:schemeClr val="lt2"/>
                </a:solidFill>
                <a:latin typeface="Courier New"/>
                <a:ea typeface="Courier New"/>
                <a:cs typeface="Courier New"/>
                <a:sym typeface="Courier New"/>
              </a:rPr>
              <a:t>: 0.56, </a:t>
            </a:r>
            <a:r>
              <a:rPr lang="zh-CN" sz="800" b="1">
                <a:solidFill>
                  <a:schemeClr val="lt2"/>
                </a:solidFill>
                <a:latin typeface="Courier New"/>
                <a:ea typeface="Courier New"/>
                <a:cs typeface="Courier New"/>
                <a:sym typeface="Courier New"/>
              </a:rPr>
              <a:t>reservoir</a:t>
            </a:r>
            <a:r>
              <a:rPr lang="zh-CN" sz="800">
                <a:solidFill>
                  <a:schemeClr val="lt2"/>
                </a:solidFill>
                <a:latin typeface="Courier New"/>
                <a:ea typeface="Courier New"/>
                <a:cs typeface="Courier New"/>
                <a:sym typeface="Courier New"/>
              </a:rPr>
              <a:t>: 0.43, </a:t>
            </a:r>
            <a:r>
              <a:rPr lang="zh-CN" sz="800" b="1">
                <a:solidFill>
                  <a:schemeClr val="lt2"/>
                </a:solidFill>
                <a:latin typeface="Courier New"/>
                <a:ea typeface="Courier New"/>
                <a:cs typeface="Courier New"/>
                <a:sym typeface="Courier New"/>
              </a:rPr>
              <a:t>map</a:t>
            </a:r>
            <a:r>
              <a:rPr lang="zh-CN" sz="800">
                <a:solidFill>
                  <a:schemeClr val="lt2"/>
                </a:solidFill>
                <a:latin typeface="Courier New"/>
                <a:ea typeface="Courier New"/>
                <a:cs typeface="Courier New"/>
                <a:sym typeface="Courier New"/>
              </a:rPr>
              <a:t>: 0.39, </a:t>
            </a:r>
            <a:r>
              <a:rPr lang="zh-CN" sz="800" b="1">
                <a:solidFill>
                  <a:schemeClr val="lt2"/>
                </a:solidFill>
                <a:latin typeface="Courier New"/>
                <a:ea typeface="Courier New"/>
                <a:cs typeface="Courier New"/>
                <a:sym typeface="Courier New"/>
              </a:rPr>
              <a:t>marsh</a:t>
            </a:r>
            <a:r>
              <a:rPr lang="zh-CN" sz="800">
                <a:solidFill>
                  <a:schemeClr val="lt2"/>
                </a:solidFill>
                <a:latin typeface="Courier New"/>
                <a:ea typeface="Courier New"/>
                <a:cs typeface="Courier New"/>
                <a:sym typeface="Courier New"/>
              </a:rPr>
              <a:t>: 0.36, </a:t>
            </a:r>
            <a:r>
              <a:rPr lang="zh-CN" sz="800" b="1">
                <a:solidFill>
                  <a:schemeClr val="lt2"/>
                </a:solidFill>
                <a:latin typeface="Courier New"/>
                <a:ea typeface="Courier New"/>
                <a:cs typeface="Courier New"/>
                <a:sym typeface="Courier New"/>
              </a:rPr>
              <a:t>geography</a:t>
            </a:r>
            <a:r>
              <a:rPr lang="zh-CN" sz="800">
                <a:solidFill>
                  <a:schemeClr val="lt2"/>
                </a:solidFill>
                <a:latin typeface="Courier New"/>
                <a:ea typeface="Courier New"/>
                <a:cs typeface="Courier New"/>
                <a:sym typeface="Courier New"/>
              </a:rPr>
              <a:t>: 0.34, </a:t>
            </a:r>
            <a:r>
              <a:rPr lang="zh-CN" sz="800" b="1">
                <a:solidFill>
                  <a:schemeClr val="lt2"/>
                </a:solidFill>
                <a:latin typeface="Courier New"/>
                <a:ea typeface="Courier New"/>
                <a:cs typeface="Courier New"/>
                <a:sym typeface="Courier New"/>
              </a:rPr>
              <a:t>cave</a:t>
            </a:r>
            <a:r>
              <a:rPr lang="zh-CN" sz="800">
                <a:solidFill>
                  <a:schemeClr val="lt2"/>
                </a:solidFill>
                <a:latin typeface="Courier New"/>
                <a:ea typeface="Courier New"/>
                <a:cs typeface="Courier New"/>
                <a:sym typeface="Courier New"/>
              </a:rPr>
              <a:t>: 0.32, </a:t>
            </a:r>
            <a:r>
              <a:rPr lang="zh-CN" sz="800" b="1">
                <a:solidFill>
                  <a:schemeClr val="lt2"/>
                </a:solidFill>
                <a:latin typeface="Courier New"/>
                <a:ea typeface="Courier New"/>
                <a:cs typeface="Courier New"/>
                <a:sym typeface="Courier New"/>
              </a:rPr>
              <a:t>lane</a:t>
            </a:r>
            <a:r>
              <a:rPr lang="zh-CN" sz="800">
                <a:solidFill>
                  <a:schemeClr val="lt2"/>
                </a:solidFill>
                <a:latin typeface="Courier New"/>
                <a:ea typeface="Courier New"/>
                <a:cs typeface="Courier New"/>
                <a:sym typeface="Courier New"/>
              </a:rPr>
              <a:t>: 0.32, </a:t>
            </a:r>
            <a:r>
              <a:rPr lang="zh-CN" sz="800" b="1">
                <a:solidFill>
                  <a:schemeClr val="lt2"/>
                </a:solidFill>
                <a:latin typeface="Courier New"/>
                <a:ea typeface="Courier New"/>
                <a:cs typeface="Courier New"/>
                <a:sym typeface="Courier New"/>
              </a:rPr>
              <a:t>boat</a:t>
            </a:r>
            <a:r>
              <a:rPr lang="zh-CN" sz="800">
                <a:solidFill>
                  <a:schemeClr val="lt2"/>
                </a:solidFill>
                <a:latin typeface="Courier New"/>
                <a:ea typeface="Courier New"/>
                <a:cs typeface="Courier New"/>
                <a:sym typeface="Courier New"/>
              </a:rPr>
              <a:t>: 0.31, </a:t>
            </a:r>
            <a:r>
              <a:rPr lang="zh-CN" sz="800" b="1">
                <a:solidFill>
                  <a:schemeClr val="lt2"/>
                </a:solidFill>
                <a:latin typeface="Courier New"/>
                <a:ea typeface="Courier New"/>
                <a:cs typeface="Courier New"/>
                <a:sym typeface="Courier New"/>
              </a:rPr>
              <a:t>bridge</a:t>
            </a:r>
            <a:r>
              <a:rPr lang="zh-CN" sz="800">
                <a:solidFill>
                  <a:schemeClr val="lt2"/>
                </a:solidFill>
                <a:latin typeface="Courier New"/>
                <a:ea typeface="Courier New"/>
                <a:cs typeface="Courier New"/>
                <a:sym typeface="Courier New"/>
              </a:rPr>
              <a:t>: 0.31, </a:t>
            </a:r>
            <a:r>
              <a:rPr lang="zh-CN" sz="800" b="1">
                <a:solidFill>
                  <a:schemeClr val="lt2"/>
                </a:solidFill>
                <a:latin typeface="Courier New"/>
                <a:ea typeface="Courier New"/>
                <a:cs typeface="Courier New"/>
                <a:sym typeface="Courier New"/>
              </a:rPr>
              <a:t>germany</a:t>
            </a:r>
            <a:r>
              <a:rPr lang="zh-CN" sz="800">
                <a:solidFill>
                  <a:schemeClr val="lt2"/>
                </a:solidFill>
                <a:latin typeface="Courier New"/>
                <a:ea typeface="Courier New"/>
                <a:cs typeface="Courier New"/>
                <a:sym typeface="Courier New"/>
              </a:rPr>
              <a:t>: 0.28, </a:t>
            </a:r>
            <a:r>
              <a:rPr lang="zh-CN" sz="800" b="1">
                <a:solidFill>
                  <a:schemeClr val="lt2"/>
                </a:solidFill>
                <a:latin typeface="Courier New"/>
                <a:ea typeface="Courier New"/>
                <a:cs typeface="Courier New"/>
                <a:sym typeface="Courier New"/>
              </a:rPr>
              <a:t>ferry</a:t>
            </a:r>
            <a:r>
              <a:rPr lang="zh-CN" sz="800">
                <a:solidFill>
                  <a:schemeClr val="lt2"/>
                </a:solidFill>
                <a:latin typeface="Courier New"/>
                <a:ea typeface="Courier New"/>
                <a:cs typeface="Courier New"/>
                <a:sym typeface="Courier New"/>
              </a:rPr>
              <a:t>: 0.26, </a:t>
            </a:r>
            <a:r>
              <a:rPr lang="zh-CN" sz="800" b="1">
                <a:solidFill>
                  <a:schemeClr val="lt2"/>
                </a:solidFill>
                <a:latin typeface="Courier New"/>
                <a:ea typeface="Courier New"/>
                <a:cs typeface="Courier New"/>
                <a:sym typeface="Courier New"/>
              </a:rPr>
              <a:t>belgium</a:t>
            </a:r>
            <a:r>
              <a:rPr lang="zh-CN" sz="800">
                <a:solidFill>
                  <a:schemeClr val="lt2"/>
                </a:solidFill>
                <a:latin typeface="Courier New"/>
                <a:ea typeface="Courier New"/>
                <a:cs typeface="Courier New"/>
                <a:sym typeface="Courier New"/>
              </a:rPr>
              <a:t>: 0.26,</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museum</a:t>
            </a:r>
            <a:r>
              <a:rPr lang="zh-CN" sz="800">
                <a:solidFill>
                  <a:schemeClr val="lt2"/>
                </a:solidFill>
                <a:latin typeface="Courier New"/>
                <a:ea typeface="Courier New"/>
                <a:cs typeface="Courier New"/>
                <a:sym typeface="Courier New"/>
              </a:rPr>
              <a:t>: 0.26, </a:t>
            </a:r>
            <a:r>
              <a:rPr lang="zh-CN" sz="800" b="1">
                <a:solidFill>
                  <a:schemeClr val="lt2"/>
                </a:solidFill>
                <a:latin typeface="Courier New"/>
                <a:ea typeface="Courier New"/>
                <a:cs typeface="Courier New"/>
                <a:sym typeface="Courier New"/>
              </a:rPr>
              <a:t>channel</a:t>
            </a:r>
            <a:r>
              <a:rPr lang="zh-CN" sz="800">
                <a:solidFill>
                  <a:schemeClr val="lt2"/>
                </a:solidFill>
                <a:latin typeface="Courier New"/>
                <a:ea typeface="Courier New"/>
                <a:cs typeface="Courier New"/>
                <a:sym typeface="Courier New"/>
              </a:rPr>
              <a:t>: 0.25, </a:t>
            </a:r>
            <a:r>
              <a:rPr lang="zh-CN" sz="800" b="1">
                <a:solidFill>
                  <a:schemeClr val="lt2"/>
                </a:solidFill>
                <a:latin typeface="Courier New"/>
                <a:ea typeface="Courier New"/>
                <a:cs typeface="Courier New"/>
                <a:sym typeface="Courier New"/>
              </a:rPr>
              <a:t>ocean</a:t>
            </a:r>
            <a:r>
              <a:rPr lang="zh-CN" sz="800">
                <a:solidFill>
                  <a:schemeClr val="lt2"/>
                </a:solidFill>
                <a:latin typeface="Courier New"/>
                <a:ea typeface="Courier New"/>
                <a:cs typeface="Courier New"/>
                <a:sym typeface="Courier New"/>
              </a:rPr>
              <a:t>: 0.24, </a:t>
            </a:r>
            <a:r>
              <a:rPr lang="zh-CN" sz="800" b="1">
                <a:solidFill>
                  <a:schemeClr val="lt2"/>
                </a:solidFill>
                <a:latin typeface="Courier New"/>
                <a:ea typeface="Courier New"/>
                <a:cs typeface="Courier New"/>
                <a:sym typeface="Courier New"/>
              </a:rPr>
              <a:t>tunnel</a:t>
            </a:r>
            <a:r>
              <a:rPr lang="zh-CN" sz="800">
                <a:solidFill>
                  <a:schemeClr val="lt2"/>
                </a:solidFill>
                <a:latin typeface="Courier New"/>
                <a:ea typeface="Courier New"/>
                <a:cs typeface="Courier New"/>
                <a:sym typeface="Courier New"/>
              </a:rPr>
              <a:t>: 0.24,</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waterway</a:t>
            </a:r>
            <a:r>
              <a:rPr lang="zh-CN" sz="800">
                <a:solidFill>
                  <a:schemeClr val="lt2"/>
                </a:solidFill>
                <a:latin typeface="Courier New"/>
                <a:ea typeface="Courier New"/>
                <a:cs typeface="Courier New"/>
                <a:sym typeface="Courier New"/>
              </a:rPr>
              <a:t>: 0.23, </a:t>
            </a:r>
            <a:r>
              <a:rPr lang="zh-CN" sz="800" b="1">
                <a:solidFill>
                  <a:schemeClr val="lt2"/>
                </a:solidFill>
                <a:latin typeface="Courier New"/>
                <a:ea typeface="Courier New"/>
                <a:cs typeface="Courier New"/>
                <a:sym typeface="Courier New"/>
              </a:rPr>
              <a:t>lagoon</a:t>
            </a:r>
            <a:r>
              <a:rPr lang="zh-CN" sz="800">
                <a:solidFill>
                  <a:schemeClr val="lt2"/>
                </a:solidFill>
                <a:latin typeface="Courier New"/>
                <a:ea typeface="Courier New"/>
                <a:cs typeface="Courier New"/>
                <a:sym typeface="Courier New"/>
              </a:rPr>
              <a:t>: 0.23, </a:t>
            </a:r>
            <a:r>
              <a:rPr lang="zh-CN" sz="800" b="1">
                <a:solidFill>
                  <a:schemeClr val="lt2"/>
                </a:solidFill>
                <a:latin typeface="Courier New"/>
                <a:ea typeface="Courier New"/>
                <a:cs typeface="Courier New"/>
                <a:sym typeface="Courier New"/>
              </a:rPr>
              <a:t>beck</a:t>
            </a:r>
            <a:r>
              <a:rPr lang="zh-CN" sz="800">
                <a:solidFill>
                  <a:schemeClr val="lt2"/>
                </a:solidFill>
                <a:latin typeface="Courier New"/>
                <a:ea typeface="Courier New"/>
                <a:cs typeface="Courier New"/>
                <a:sym typeface="Courier New"/>
              </a:rPr>
              <a:t>: 0.21, </a:t>
            </a:r>
            <a:r>
              <a:rPr lang="zh-CN" sz="800" b="1">
                <a:solidFill>
                  <a:schemeClr val="lt2"/>
                </a:solidFill>
                <a:latin typeface="Courier New"/>
                <a:ea typeface="Courier New"/>
                <a:cs typeface="Courier New"/>
                <a:sym typeface="Courier New"/>
              </a:rPr>
              <a:t>pool</a:t>
            </a:r>
            <a:r>
              <a:rPr lang="zh-CN" sz="800">
                <a:solidFill>
                  <a:schemeClr val="lt2"/>
                </a:solidFill>
                <a:latin typeface="Courier New"/>
                <a:ea typeface="Courier New"/>
                <a:cs typeface="Courier New"/>
                <a:sym typeface="Courier New"/>
              </a:rPr>
              <a:t>: 0.17, </a:t>
            </a:r>
            <a:r>
              <a:rPr lang="zh-CN" sz="800" b="1">
                <a:solidFill>
                  <a:schemeClr val="lt2"/>
                </a:solidFill>
                <a:latin typeface="Courier New"/>
                <a:ea typeface="Courier New"/>
                <a:cs typeface="Courier New"/>
                <a:sym typeface="Courier New"/>
              </a:rPr>
              <a:t>harbor</a:t>
            </a:r>
            <a:r>
              <a:rPr lang="zh-CN" sz="800">
                <a:solidFill>
                  <a:schemeClr val="lt2"/>
                </a:solidFill>
                <a:latin typeface="Courier New"/>
                <a:ea typeface="Courier New"/>
                <a:cs typeface="Courier New"/>
                <a:sym typeface="Courier New"/>
              </a:rPr>
              <a:t>: 0.13, </a:t>
            </a:r>
            <a:r>
              <a:rPr lang="zh-CN" sz="800" b="1">
                <a:solidFill>
                  <a:schemeClr val="lt2"/>
                </a:solidFill>
                <a:latin typeface="Courier New"/>
                <a:ea typeface="Courier New"/>
                <a:cs typeface="Courier New"/>
                <a:sym typeface="Courier New"/>
              </a:rPr>
              <a:t>town</a:t>
            </a:r>
            <a:r>
              <a:rPr lang="zh-CN" sz="800">
                <a:solidFill>
                  <a:schemeClr val="lt2"/>
                </a:solidFill>
                <a:latin typeface="Courier New"/>
                <a:ea typeface="Courier New"/>
                <a:cs typeface="Courier New"/>
                <a:sym typeface="Courier New"/>
              </a:rPr>
              <a:t>: 0.13, </a:t>
            </a:r>
            <a:r>
              <a:rPr lang="zh-CN" sz="800" b="1">
                <a:solidFill>
                  <a:schemeClr val="lt2"/>
                </a:solidFill>
                <a:latin typeface="Courier New"/>
                <a:ea typeface="Courier New"/>
                <a:cs typeface="Courier New"/>
                <a:sym typeface="Courier New"/>
              </a:rPr>
              <a:t>city</a:t>
            </a:r>
            <a:r>
              <a:rPr lang="zh-CN" sz="800">
                <a:solidFill>
                  <a:schemeClr val="lt2"/>
                </a:solidFill>
                <a:latin typeface="Courier New"/>
                <a:ea typeface="Courier New"/>
                <a:cs typeface="Courier New"/>
                <a:sym typeface="Courier New"/>
              </a:rPr>
              <a:t>: 0.12, </a:t>
            </a:r>
            <a:r>
              <a:rPr lang="zh-CN" sz="800" b="1">
                <a:solidFill>
                  <a:schemeClr val="lt2"/>
                </a:solidFill>
                <a:latin typeface="Courier New"/>
                <a:ea typeface="Courier New"/>
                <a:cs typeface="Courier New"/>
                <a:sym typeface="Courier New"/>
              </a:rPr>
              <a:t>harbour</a:t>
            </a:r>
            <a:r>
              <a:rPr lang="zh-CN" sz="800">
                <a:solidFill>
                  <a:schemeClr val="lt2"/>
                </a:solidFill>
                <a:latin typeface="Courier New"/>
                <a:ea typeface="Courier New"/>
                <a:cs typeface="Courier New"/>
                <a:sym typeface="Courier New"/>
              </a:rPr>
              <a:t>: 0.12, </a:t>
            </a:r>
            <a:r>
              <a:rPr lang="zh-CN" sz="800" b="1">
                <a:solidFill>
                  <a:schemeClr val="lt2"/>
                </a:solidFill>
                <a:latin typeface="Courier New"/>
                <a:ea typeface="Courier New"/>
                <a:cs typeface="Courier New"/>
                <a:sym typeface="Courier New"/>
              </a:rPr>
              <a:t>zone</a:t>
            </a:r>
            <a:r>
              <a:rPr lang="zh-CN" sz="800">
                <a:solidFill>
                  <a:schemeClr val="lt2"/>
                </a:solidFill>
                <a:latin typeface="Courier New"/>
                <a:ea typeface="Courier New"/>
                <a:cs typeface="Courier New"/>
                <a:sym typeface="Courier New"/>
              </a:rPr>
              <a:t>: 0.11, </a:t>
            </a:r>
            <a:r>
              <a:rPr lang="zh-CN" sz="800" b="1">
                <a:solidFill>
                  <a:schemeClr val="lt2"/>
                </a:solidFill>
                <a:latin typeface="Courier New"/>
                <a:ea typeface="Courier New"/>
                <a:cs typeface="Courier New"/>
                <a:sym typeface="Courier New"/>
              </a:rPr>
              <a:t>port</a:t>
            </a:r>
            <a:r>
              <a:rPr lang="zh-CN" sz="800">
                <a:solidFill>
                  <a:schemeClr val="lt2"/>
                </a:solidFill>
                <a:latin typeface="Courier New"/>
                <a:ea typeface="Courier New"/>
                <a:cs typeface="Courier New"/>
                <a:sym typeface="Courier New"/>
              </a:rPr>
              <a:t>: 0.1, ...}</a:t>
            </a:r>
            <a:endParaRPr sz="800" b="1">
              <a:solidFill>
                <a:schemeClr val="lt2"/>
              </a:solidFill>
              <a:latin typeface="Courier New"/>
              <a:ea typeface="Courier New"/>
              <a:cs typeface="Courier New"/>
              <a:sym typeface="Courier New"/>
            </a:endParaRPr>
          </a:p>
        </p:txBody>
      </p:sp>
      <p:sp>
        <p:nvSpPr>
          <p:cNvPr id="402" name="Google Shape;402;p62"/>
          <p:cNvSpPr txBox="1">
            <a:spLocks noGrp="1"/>
          </p:cNvSpPr>
          <p:nvPr>
            <p:ph type="title"/>
          </p:nvPr>
        </p:nvSpPr>
        <p:spPr>
          <a:xfrm>
            <a:off x="311700" y="-12175"/>
            <a:ext cx="8520600" cy="623400"/>
          </a:xfrm>
          <a:prstGeom prst="rect">
            <a:avLst/>
          </a:prstGeom>
          <a:noFill/>
          <a:ln>
            <a:noFill/>
          </a:ln>
        </p:spPr>
        <p:txBody>
          <a:bodyPr spcFirstLastPara="1" wrap="square" lIns="91425" tIns="91425" rIns="91425" bIns="91425" anchor="t" anchorCtr="0">
            <a:normAutofit fontScale="90000"/>
          </a:bodyPr>
          <a:lstStyle/>
          <a:p>
            <a:pPr marL="0" lvl="0" indent="0" algn="ctr" rtl="0">
              <a:spcBef>
                <a:spcPts val="0"/>
              </a:spcBef>
              <a:spcAft>
                <a:spcPts val="0"/>
              </a:spcAft>
              <a:buSzPct val="111111"/>
              <a:buNone/>
            </a:pPr>
            <a:r>
              <a:rPr lang="zh-CN">
                <a:solidFill>
                  <a:schemeClr val="dk1"/>
                </a:solidFill>
              </a:rPr>
              <a:t>Dense vs Sparse</a:t>
            </a:r>
            <a:endParaRPr>
              <a:solidFill>
                <a:schemeClr val="dk1"/>
              </a:solidFill>
            </a:endParaRPr>
          </a:p>
        </p:txBody>
      </p:sp>
      <p:grpSp>
        <p:nvGrpSpPr>
          <p:cNvPr id="403" name="Google Shape;403;p62"/>
          <p:cNvGrpSpPr/>
          <p:nvPr/>
        </p:nvGrpSpPr>
        <p:grpSpPr>
          <a:xfrm>
            <a:off x="7672401" y="1024125"/>
            <a:ext cx="1385700" cy="1449050"/>
            <a:chOff x="4677726" y="1068425"/>
            <a:chExt cx="1385700" cy="1449050"/>
          </a:xfrm>
        </p:grpSpPr>
        <p:sp>
          <p:nvSpPr>
            <p:cNvPr id="404" name="Google Shape;404;p62"/>
            <p:cNvSpPr/>
            <p:nvPr/>
          </p:nvSpPr>
          <p:spPr>
            <a:xfrm>
              <a:off x="4677726"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405" name="Google Shape;405;p62"/>
            <p:cNvSpPr txBox="1"/>
            <p:nvPr/>
          </p:nvSpPr>
          <p:spPr>
            <a:xfrm>
              <a:off x="4677726"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406" name="Google Shape;406;p62"/>
            <p:cNvSpPr/>
            <p:nvPr/>
          </p:nvSpPr>
          <p:spPr>
            <a:xfrm>
              <a:off x="4677726" y="106842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407" name="Google Shape;407;p62"/>
            <p:cNvCxnSpPr/>
            <p:nvPr/>
          </p:nvCxnSpPr>
          <p:spPr>
            <a:xfrm rot="10800000">
              <a:off x="5370576"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408" name="Google Shape;408;p62"/>
            <p:cNvCxnSpPr/>
            <p:nvPr/>
          </p:nvCxnSpPr>
          <p:spPr>
            <a:xfrm rot="10800000">
              <a:off x="5370576" y="1248725"/>
              <a:ext cx="0" cy="255900"/>
            </a:xfrm>
            <a:prstGeom prst="straightConnector1">
              <a:avLst/>
            </a:prstGeom>
            <a:noFill/>
            <a:ln w="19050" cap="flat" cmpd="sng">
              <a:solidFill>
                <a:schemeClr val="dk2"/>
              </a:solidFill>
              <a:prstDash val="solid"/>
              <a:round/>
              <a:headEnd type="none" w="sm" len="sm"/>
              <a:tailEnd type="triangle" w="med" len="med"/>
            </a:ln>
          </p:spPr>
        </p:cxnSp>
      </p:grpSp>
      <p:grpSp>
        <p:nvGrpSpPr>
          <p:cNvPr id="409" name="Google Shape;409;p62"/>
          <p:cNvGrpSpPr/>
          <p:nvPr/>
        </p:nvGrpSpPr>
        <p:grpSpPr>
          <a:xfrm>
            <a:off x="3080563" y="1024125"/>
            <a:ext cx="1385700" cy="1449050"/>
            <a:chOff x="3080563" y="1068425"/>
            <a:chExt cx="1385700" cy="1449050"/>
          </a:xfrm>
        </p:grpSpPr>
        <p:sp>
          <p:nvSpPr>
            <p:cNvPr id="410" name="Google Shape;410;p62"/>
            <p:cNvSpPr/>
            <p:nvPr/>
          </p:nvSpPr>
          <p:spPr>
            <a:xfrm>
              <a:off x="3080563"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411" name="Google Shape;411;p62"/>
            <p:cNvSpPr txBox="1"/>
            <p:nvPr/>
          </p:nvSpPr>
          <p:spPr>
            <a:xfrm>
              <a:off x="3080563"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412" name="Google Shape;412;p62"/>
            <p:cNvSpPr/>
            <p:nvPr/>
          </p:nvSpPr>
          <p:spPr>
            <a:xfrm>
              <a:off x="3080563" y="106842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413" name="Google Shape;413;p62"/>
            <p:cNvCxnSpPr/>
            <p:nvPr/>
          </p:nvCxnSpPr>
          <p:spPr>
            <a:xfrm rot="10800000">
              <a:off x="3773413"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414" name="Google Shape;414;p62"/>
            <p:cNvCxnSpPr/>
            <p:nvPr/>
          </p:nvCxnSpPr>
          <p:spPr>
            <a:xfrm rot="10800000">
              <a:off x="3773413" y="1248725"/>
              <a:ext cx="0" cy="255900"/>
            </a:xfrm>
            <a:prstGeom prst="straightConnector1">
              <a:avLst/>
            </a:prstGeom>
            <a:noFill/>
            <a:ln w="19050" cap="flat" cmpd="sng">
              <a:solidFill>
                <a:schemeClr val="dk2"/>
              </a:solidFill>
              <a:prstDash val="solid"/>
              <a:round/>
              <a:headEnd type="none" w="sm" len="sm"/>
              <a:tailEnd type="triangle" w="med" len="med"/>
            </a:ln>
          </p:spPr>
        </p:cxnSp>
      </p:grpSp>
      <p:pic>
        <p:nvPicPr>
          <p:cNvPr id="415" name="Google Shape;415;p62"/>
          <p:cNvPicPr preferRelativeResize="0"/>
          <p:nvPr/>
        </p:nvPicPr>
        <p:blipFill>
          <a:blip r:embed="rId3">
            <a:alphaModFix/>
          </a:blip>
          <a:stretch>
            <a:fillRect/>
          </a:stretch>
        </p:blipFill>
        <p:spPr>
          <a:xfrm>
            <a:off x="4746225" y="645299"/>
            <a:ext cx="4243445" cy="252175"/>
          </a:xfrm>
          <a:prstGeom prst="rect">
            <a:avLst/>
          </a:prstGeom>
          <a:noFill/>
          <a:ln>
            <a:noFill/>
          </a:ln>
        </p:spPr>
      </p:pic>
      <p:pic>
        <p:nvPicPr>
          <p:cNvPr id="416" name="Google Shape;416;p62"/>
          <p:cNvPicPr preferRelativeResize="0"/>
          <p:nvPr/>
        </p:nvPicPr>
        <p:blipFill>
          <a:blip r:embed="rId4">
            <a:alphaModFix/>
          </a:blip>
          <a:stretch>
            <a:fillRect/>
          </a:stretch>
        </p:blipFill>
        <p:spPr>
          <a:xfrm>
            <a:off x="85916" y="645300"/>
            <a:ext cx="2111393" cy="252175"/>
          </a:xfrm>
          <a:prstGeom prst="rect">
            <a:avLst/>
          </a:prstGeom>
          <a:noFill/>
          <a:ln>
            <a:noFill/>
          </a:ln>
        </p:spPr>
      </p:pic>
      <p:sp>
        <p:nvSpPr>
          <p:cNvPr id="417" name="Google Shape;417;p62"/>
          <p:cNvSpPr/>
          <p:nvPr/>
        </p:nvSpPr>
        <p:spPr>
          <a:xfrm>
            <a:off x="38000" y="537300"/>
            <a:ext cx="9144000" cy="3028500"/>
          </a:xfrm>
          <a:prstGeom prst="rect">
            <a:avLst/>
          </a:prstGeom>
          <a:solidFill>
            <a:srgbClr val="FFFFFF">
              <a:alpha val="759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418" name="Google Shape;418;p62"/>
          <p:cNvCxnSpPr>
            <a:stCxn id="402" idx="2"/>
          </p:cNvCxnSpPr>
          <p:nvPr/>
        </p:nvCxnSpPr>
        <p:spPr>
          <a:xfrm>
            <a:off x="4572000" y="611225"/>
            <a:ext cx="0" cy="4545300"/>
          </a:xfrm>
          <a:prstGeom prst="straightConnector1">
            <a:avLst/>
          </a:prstGeom>
          <a:noFill/>
          <a:ln w="38100" cap="flat" cmpd="sng">
            <a:solidFill>
              <a:schemeClr val="dk1"/>
            </a:solidFill>
            <a:prstDash val="solid"/>
            <a:round/>
            <a:headEnd type="none" w="med" len="med"/>
            <a:tailEnd type="none" w="med" len="med"/>
          </a:ln>
        </p:spPr>
      </p:cxnSp>
      <p:sp>
        <p:nvSpPr>
          <p:cNvPr id="419" name="Google Shape;419;p62"/>
          <p:cNvSpPr/>
          <p:nvPr/>
        </p:nvSpPr>
        <p:spPr>
          <a:xfrm>
            <a:off x="2177250" y="2871825"/>
            <a:ext cx="4784100" cy="537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chemeClr val="lt1"/>
                </a:solidFill>
                <a:latin typeface="Source Sans Pro"/>
                <a:ea typeface="Source Sans Pro"/>
                <a:cs typeface="Source Sans Pro"/>
                <a:sym typeface="Source Sans Pro"/>
              </a:rPr>
              <a:t>Query: canals of delft</a:t>
            </a:r>
            <a:endParaRPr b="1">
              <a:solidFill>
                <a:srgbClr val="FFFFFF"/>
              </a:solidFill>
              <a:latin typeface="Source Sans Pro"/>
              <a:ea typeface="Source Sans Pro"/>
              <a:cs typeface="Source Sans Pro"/>
              <a:sym typeface="Source Sans Pro"/>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sp>
        <p:nvSpPr>
          <p:cNvPr id="2717" name="Google Shape;2717;p18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140</a:t>
            </a:fld>
            <a:endParaRPr/>
          </a:p>
        </p:txBody>
      </p:sp>
      <p:sp>
        <p:nvSpPr>
          <p:cNvPr id="2718" name="Google Shape;2718;p188"/>
          <p:cNvSpPr txBox="1">
            <a:spLocks noGrp="1"/>
          </p:cNvSpPr>
          <p:nvPr>
            <p:ph type="title"/>
          </p:nvPr>
        </p:nvSpPr>
        <p:spPr>
          <a:xfrm>
            <a:off x="0" y="661763"/>
            <a:ext cx="8520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000" b="1">
                <a:solidFill>
                  <a:srgbClr val="611BB8"/>
                </a:solidFill>
                <a:latin typeface="Calibri"/>
                <a:ea typeface="Calibri"/>
                <a:cs typeface="Calibri"/>
                <a:sym typeface="Calibri"/>
              </a:rPr>
              <a:t>Expand query and document tokens</a:t>
            </a:r>
            <a:endParaRPr sz="2000">
              <a:solidFill>
                <a:srgbClr val="611BB8"/>
              </a:solidFill>
              <a:latin typeface="Calibri"/>
              <a:ea typeface="Calibri"/>
              <a:cs typeface="Calibri"/>
              <a:sym typeface="Calibri"/>
            </a:endParaRPr>
          </a:p>
        </p:txBody>
      </p:sp>
      <p:sp>
        <p:nvSpPr>
          <p:cNvPr id="2719" name="Google Shape;2719;p188"/>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720" name="Google Shape;2720;p18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Transformer-based LSR methods that…</a:t>
            </a:r>
            <a:endParaRPr sz="3000" b="1">
              <a:solidFill>
                <a:srgbClr val="611BB8"/>
              </a:solidFill>
              <a:latin typeface="Raleway"/>
              <a:ea typeface="Raleway"/>
              <a:cs typeface="Raleway"/>
              <a:sym typeface="Raleway"/>
            </a:endParaRPr>
          </a:p>
        </p:txBody>
      </p:sp>
      <p:graphicFrame>
        <p:nvGraphicFramePr>
          <p:cNvPr id="2721" name="Google Shape;2721;p188"/>
          <p:cNvGraphicFramePr/>
          <p:nvPr/>
        </p:nvGraphicFramePr>
        <p:xfrm>
          <a:off x="146150" y="1158888"/>
          <a:ext cx="7273700" cy="2621130"/>
        </p:xfrm>
        <a:graphic>
          <a:graphicData uri="http://schemas.openxmlformats.org/drawingml/2006/table">
            <a:tbl>
              <a:tblPr>
                <a:noFill/>
                <a:tableStyleId>{81380722-8950-4CB5-8313-3FF1E1080F2C}</a:tableStyleId>
              </a:tblPr>
              <a:tblGrid>
                <a:gridCol w="1434800">
                  <a:extLst>
                    <a:ext uri="{9D8B030D-6E8A-4147-A177-3AD203B41FA5}">
                      <a16:colId xmlns:a16="http://schemas.microsoft.com/office/drawing/2014/main" val="20000"/>
                    </a:ext>
                  </a:extLst>
                </a:gridCol>
                <a:gridCol w="918925">
                  <a:extLst>
                    <a:ext uri="{9D8B030D-6E8A-4147-A177-3AD203B41FA5}">
                      <a16:colId xmlns:a16="http://schemas.microsoft.com/office/drawing/2014/main" val="20001"/>
                    </a:ext>
                  </a:extLst>
                </a:gridCol>
                <a:gridCol w="1191775">
                  <a:extLst>
                    <a:ext uri="{9D8B030D-6E8A-4147-A177-3AD203B41FA5}">
                      <a16:colId xmlns:a16="http://schemas.microsoft.com/office/drawing/2014/main" val="20002"/>
                    </a:ext>
                  </a:extLst>
                </a:gridCol>
                <a:gridCol w="1278075">
                  <a:extLst>
                    <a:ext uri="{9D8B030D-6E8A-4147-A177-3AD203B41FA5}">
                      <a16:colId xmlns:a16="http://schemas.microsoft.com/office/drawing/2014/main" val="20003"/>
                    </a:ext>
                  </a:extLst>
                </a:gridCol>
                <a:gridCol w="1252075">
                  <a:extLst>
                    <a:ext uri="{9D8B030D-6E8A-4147-A177-3AD203B41FA5}">
                      <a16:colId xmlns:a16="http://schemas.microsoft.com/office/drawing/2014/main" val="20004"/>
                    </a:ext>
                  </a:extLst>
                </a:gridCol>
                <a:gridCol w="1198050">
                  <a:extLst>
                    <a:ext uri="{9D8B030D-6E8A-4147-A177-3AD203B41FA5}">
                      <a16:colId xmlns:a16="http://schemas.microsoft.com/office/drawing/2014/main" val="20005"/>
                    </a:ext>
                  </a:extLst>
                </a:gridCol>
              </a:tblGrid>
              <a:tr h="549600">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Negatives</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Labels</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SPLADEv2</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Distil SPLADE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Hard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Teacher</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SPLADE v3*</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Hard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Teacher</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Mistral** SPLADE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In-batch</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sp>
        <p:nvSpPr>
          <p:cNvPr id="2722" name="Google Shape;2722;p188"/>
          <p:cNvSpPr txBox="1">
            <a:spLocks noGrp="1"/>
          </p:cNvSpPr>
          <p:nvPr>
            <p:ph type="title"/>
          </p:nvPr>
        </p:nvSpPr>
        <p:spPr>
          <a:xfrm>
            <a:off x="7419850" y="2571750"/>
            <a:ext cx="2169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1500">
                <a:solidFill>
                  <a:schemeClr val="accent2"/>
                </a:solidFill>
                <a:latin typeface="Calibri"/>
                <a:ea typeface="Calibri"/>
                <a:cs typeface="Calibri"/>
                <a:sym typeface="Calibri"/>
              </a:rPr>
              <a:t>*</a:t>
            </a:r>
            <a:r>
              <a:rPr lang="zh-CN" sz="1500">
                <a:solidFill>
                  <a:srgbClr val="611BB8"/>
                </a:solidFill>
                <a:latin typeface="Calibri"/>
                <a:ea typeface="Calibri"/>
                <a:cs typeface="Calibri"/>
                <a:sym typeface="Calibri"/>
              </a:rPr>
              <a:t>Negatives &amp; loss</a:t>
            </a:r>
            <a:endParaRPr sz="1500">
              <a:solidFill>
                <a:srgbClr val="611BB8"/>
              </a:solidFill>
              <a:latin typeface="Calibri"/>
              <a:ea typeface="Calibri"/>
              <a:cs typeface="Calibri"/>
              <a:sym typeface="Calibri"/>
            </a:endParaRPr>
          </a:p>
          <a:p>
            <a:pPr marL="0" lvl="0" indent="0" algn="l" rtl="0">
              <a:spcBef>
                <a:spcPts val="0"/>
              </a:spcBef>
              <a:spcAft>
                <a:spcPts val="0"/>
              </a:spcAft>
              <a:buSzPts val="990"/>
              <a:buNone/>
            </a:pPr>
            <a:r>
              <a:rPr lang="zh-CN" sz="1500">
                <a:solidFill>
                  <a:srgbClr val="611BB8"/>
                </a:solidFill>
                <a:latin typeface="Calibri"/>
                <a:ea typeface="Calibri"/>
                <a:cs typeface="Calibri"/>
                <a:sym typeface="Calibri"/>
              </a:rPr>
              <a:t>improved</a:t>
            </a:r>
            <a:endParaRPr sz="1500">
              <a:solidFill>
                <a:srgbClr val="611BB8"/>
              </a:solidFill>
              <a:latin typeface="Calibri"/>
              <a:ea typeface="Calibri"/>
              <a:cs typeface="Calibri"/>
              <a:sym typeface="Calibri"/>
            </a:endParaRPr>
          </a:p>
        </p:txBody>
      </p:sp>
      <p:sp>
        <p:nvSpPr>
          <p:cNvPr id="2723" name="Google Shape;2723;p188"/>
          <p:cNvSpPr txBox="1">
            <a:spLocks noGrp="1"/>
          </p:cNvSpPr>
          <p:nvPr>
            <p:ph type="title"/>
          </p:nvPr>
        </p:nvSpPr>
        <p:spPr>
          <a:xfrm>
            <a:off x="7419850" y="3109450"/>
            <a:ext cx="206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1500">
                <a:solidFill>
                  <a:schemeClr val="accent2"/>
                </a:solidFill>
                <a:latin typeface="Calibri"/>
                <a:ea typeface="Calibri"/>
                <a:cs typeface="Calibri"/>
                <a:sym typeface="Calibri"/>
              </a:rPr>
              <a:t>**</a:t>
            </a:r>
            <a:r>
              <a:rPr lang="zh-CN" sz="1500">
                <a:solidFill>
                  <a:srgbClr val="611BB8"/>
                </a:solidFill>
                <a:latin typeface="Calibri"/>
                <a:ea typeface="Calibri"/>
                <a:cs typeface="Calibri"/>
                <a:sym typeface="Calibri"/>
              </a:rPr>
              <a:t>Additional </a:t>
            </a:r>
            <a:endParaRPr sz="1500">
              <a:solidFill>
                <a:srgbClr val="611BB8"/>
              </a:solidFill>
              <a:latin typeface="Calibri"/>
              <a:ea typeface="Calibri"/>
              <a:cs typeface="Calibri"/>
              <a:sym typeface="Calibri"/>
            </a:endParaRPr>
          </a:p>
          <a:p>
            <a:pPr marL="0" lvl="0" indent="0" algn="l" rtl="0">
              <a:spcBef>
                <a:spcPts val="0"/>
              </a:spcBef>
              <a:spcAft>
                <a:spcPts val="0"/>
              </a:spcAft>
              <a:buSzPts val="990"/>
              <a:buNone/>
            </a:pPr>
            <a:r>
              <a:rPr lang="zh-CN" sz="1500">
                <a:solidFill>
                  <a:srgbClr val="611BB8"/>
                </a:solidFill>
                <a:latin typeface="Calibri"/>
                <a:ea typeface="Calibri"/>
                <a:cs typeface="Calibri"/>
                <a:sym typeface="Calibri"/>
              </a:rPr>
              <a:t>datasets</a:t>
            </a:r>
            <a:endParaRPr sz="1500">
              <a:solidFill>
                <a:srgbClr val="611BB8"/>
              </a:solidFill>
              <a:latin typeface="Calibri"/>
              <a:ea typeface="Calibri"/>
              <a:cs typeface="Calibri"/>
              <a:sym typeface="Calibri"/>
            </a:endParaRPr>
          </a:p>
        </p:txBody>
      </p:sp>
      <p:sp>
        <p:nvSpPr>
          <p:cNvPr id="2724" name="Google Shape;2724;p188"/>
          <p:cNvSpPr txBox="1"/>
          <p:nvPr/>
        </p:nvSpPr>
        <p:spPr>
          <a:xfrm>
            <a:off x="0" y="3883500"/>
            <a:ext cx="8750400" cy="11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100" i="1">
                <a:solidFill>
                  <a:schemeClr val="dk1"/>
                </a:solidFill>
              </a:rPr>
              <a:t>SPLADE v2: Sparse Lexical and Expansion Model for Information Retrieval</a:t>
            </a:r>
            <a:r>
              <a:rPr lang="zh-CN" sz="1100">
                <a:solidFill>
                  <a:schemeClr val="dk1"/>
                </a:solidFill>
              </a:rPr>
              <a:t>. Formal, Piwowarski, Lassance, Clinchant. arXiv, 2021</a:t>
            </a:r>
            <a:r>
              <a:rPr lang="zh-CN" sz="1100" b="1">
                <a:solidFill>
                  <a:schemeClr val="dk1"/>
                </a:solidFill>
              </a:rPr>
              <a:t> </a:t>
            </a:r>
            <a:endParaRPr sz="1100" b="1">
              <a:solidFill>
                <a:schemeClr val="dk1"/>
              </a:solidFill>
            </a:endParaRPr>
          </a:p>
          <a:p>
            <a:pPr marL="0" lvl="0" indent="0" algn="l" rtl="0">
              <a:spcBef>
                <a:spcPts val="0"/>
              </a:spcBef>
              <a:spcAft>
                <a:spcPts val="0"/>
              </a:spcAft>
              <a:buNone/>
            </a:pPr>
            <a:r>
              <a:rPr lang="zh-CN" sz="1100" i="1">
                <a:solidFill>
                  <a:schemeClr val="dk1"/>
                </a:solidFill>
              </a:rPr>
              <a:t>SPLADE-v3: New Baselines for SPLADE</a:t>
            </a:r>
            <a:r>
              <a:rPr lang="zh-CN" sz="1100">
                <a:solidFill>
                  <a:schemeClr val="dk1"/>
                </a:solidFill>
              </a:rPr>
              <a:t>. Lassance, Dejean, Formal, Clinchant. arXiv, 2024</a:t>
            </a:r>
            <a:endParaRPr sz="1100">
              <a:solidFill>
                <a:schemeClr val="dk1"/>
              </a:solidFill>
            </a:endParaRPr>
          </a:p>
          <a:p>
            <a:pPr marL="0" lvl="0" indent="0" algn="l" rtl="0">
              <a:spcBef>
                <a:spcPts val="0"/>
              </a:spcBef>
              <a:spcAft>
                <a:spcPts val="0"/>
              </a:spcAft>
              <a:buNone/>
            </a:pPr>
            <a:r>
              <a:rPr lang="zh-CN" sz="1100" i="1">
                <a:solidFill>
                  <a:schemeClr val="dk1"/>
                </a:solidFill>
              </a:rPr>
              <a:t>Mistral-SPLADE: LLMs for Better Learned Sparse Retrieval</a:t>
            </a:r>
            <a:r>
              <a:rPr lang="zh-CN" sz="1100">
                <a:solidFill>
                  <a:schemeClr val="dk1"/>
                </a:solidFill>
              </a:rPr>
              <a:t>. Doshi, Kumar, Murthy, Vignesh, Sen. arXiv, 2024</a:t>
            </a:r>
            <a:endParaRPr sz="1100">
              <a:solidFill>
                <a:schemeClr val="dk1"/>
              </a:solidFill>
            </a:endParaRPr>
          </a:p>
          <a:p>
            <a:pPr marL="0" lvl="0" indent="0" algn="l" rtl="0">
              <a:lnSpc>
                <a:spcPct val="115000"/>
              </a:lnSpc>
              <a:spcBef>
                <a:spcPts val="0"/>
              </a:spcBef>
              <a:spcAft>
                <a:spcPts val="0"/>
              </a:spcAft>
              <a:buNone/>
            </a:pPr>
            <a:r>
              <a:rPr lang="zh-CN" sz="1100" i="1">
                <a:solidFill>
                  <a:schemeClr val="dk1"/>
                </a:solidFill>
              </a:rPr>
              <a:t>CSPLADE: Learned Sparse Retrieval with Causal Language Models. </a:t>
            </a:r>
            <a:r>
              <a:rPr lang="zh-CN" sz="1100">
                <a:solidFill>
                  <a:schemeClr val="dk1"/>
                </a:solidFill>
              </a:rPr>
              <a:t>Zhichao Xu, Aosong Feng, Yijun Tian, Haibo Ding, Lin Lee Cheong. </a:t>
            </a:r>
            <a:r>
              <a:rPr lang="zh-CN" sz="1100" i="1">
                <a:solidFill>
                  <a:schemeClr val="dk1"/>
                </a:solidFill>
              </a:rPr>
              <a:t>arXiv:2504.10816</a:t>
            </a:r>
            <a:r>
              <a:rPr lang="zh-CN" sz="1100">
                <a:solidFill>
                  <a:schemeClr val="dk1"/>
                </a:solidFill>
              </a:rPr>
              <a:t>, 2025.</a:t>
            </a:r>
            <a:endParaRPr sz="1100">
              <a:solidFill>
                <a:schemeClr val="dk1"/>
              </a:solidFill>
            </a:endParaRPr>
          </a:p>
          <a:p>
            <a:pPr marL="0" lvl="0" indent="0" algn="l" rtl="0">
              <a:spcBef>
                <a:spcPts val="0"/>
              </a:spcBef>
              <a:spcAft>
                <a:spcPts val="0"/>
              </a:spcAft>
              <a:buNone/>
            </a:pPr>
            <a:r>
              <a:rPr lang="zh-CN" sz="1100" i="1">
                <a:solidFill>
                  <a:schemeClr val="dk1"/>
                </a:solidFill>
              </a:rPr>
              <a:t>Scaling Sparse and Dense Retrieval in Decoder-Only LLMs. </a:t>
            </a:r>
            <a:r>
              <a:rPr lang="zh-CN" sz="1100">
                <a:solidFill>
                  <a:schemeClr val="dk1"/>
                </a:solidFill>
              </a:rPr>
              <a:t>Hansi Zeng, Julian Killingback, Hamed Zamani. </a:t>
            </a:r>
            <a:r>
              <a:rPr lang="zh-CN" sz="1100" i="1">
                <a:solidFill>
                  <a:schemeClr val="dk1"/>
                </a:solidFill>
              </a:rPr>
              <a:t>arXiv:2502.15526</a:t>
            </a:r>
            <a:r>
              <a:rPr lang="zh-CN" sz="1100">
                <a:solidFill>
                  <a:schemeClr val="dk1"/>
                </a:solidFill>
              </a:rPr>
              <a:t>, 2025.</a:t>
            </a:r>
            <a:endParaRPr sz="1100">
              <a:solidFill>
                <a:schemeClr val="dk1"/>
              </a:solidFill>
            </a:endParaRPr>
          </a:p>
          <a:p>
            <a:pPr marL="647700" lvl="0" indent="-228600" algn="l" rtl="0">
              <a:lnSpc>
                <a:spcPct val="115000"/>
              </a:lnSpc>
              <a:spcBef>
                <a:spcPts val="0"/>
              </a:spcBef>
              <a:spcAft>
                <a:spcPts val="0"/>
              </a:spcAft>
              <a:buClr>
                <a:srgbClr val="1D1C1D"/>
              </a:buClr>
              <a:buSzPts val="1150"/>
              <a:buNone/>
            </a:pPr>
            <a:endParaRPr sz="1150">
              <a:solidFill>
                <a:srgbClr val="1D1C1D"/>
              </a:solidFill>
              <a:highlight>
                <a:srgbClr val="F8F8F8"/>
              </a:highlight>
            </a:endParaRPr>
          </a:p>
          <a:p>
            <a:pPr marL="0" lvl="0" indent="0" algn="l" rtl="0">
              <a:spcBef>
                <a:spcPts val="0"/>
              </a:spcBef>
              <a:spcAft>
                <a:spcPts val="0"/>
              </a:spcAft>
              <a:buNone/>
            </a:pPr>
            <a:endParaRPr sz="1100">
              <a:solidFill>
                <a:schemeClr val="dk1"/>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sp>
        <p:nvSpPr>
          <p:cNvPr id="2730" name="Google Shape;2730;p18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141</a:t>
            </a:fld>
            <a:endParaRPr/>
          </a:p>
        </p:txBody>
      </p:sp>
      <p:sp>
        <p:nvSpPr>
          <p:cNvPr id="2731" name="Google Shape;2731;p189"/>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graphicFrame>
        <p:nvGraphicFramePr>
          <p:cNvPr id="2732" name="Google Shape;2732;p189"/>
          <p:cNvGraphicFramePr/>
          <p:nvPr/>
        </p:nvGraphicFramePr>
        <p:xfrm>
          <a:off x="763000" y="316450"/>
          <a:ext cx="7879800" cy="4510740"/>
        </p:xfrm>
        <a:graphic>
          <a:graphicData uri="http://schemas.openxmlformats.org/drawingml/2006/table">
            <a:tbl>
              <a:tblPr>
                <a:noFill/>
                <a:tableStyleId>{81380722-8950-4CB5-8313-3FF1E1080F2C}</a:tableStyleId>
              </a:tblPr>
              <a:tblGrid>
                <a:gridCol w="1603150">
                  <a:extLst>
                    <a:ext uri="{9D8B030D-6E8A-4147-A177-3AD203B41FA5}">
                      <a16:colId xmlns:a16="http://schemas.microsoft.com/office/drawing/2014/main" val="20000"/>
                    </a:ext>
                  </a:extLst>
                </a:gridCol>
                <a:gridCol w="1023450">
                  <a:extLst>
                    <a:ext uri="{9D8B030D-6E8A-4147-A177-3AD203B41FA5}">
                      <a16:colId xmlns:a16="http://schemas.microsoft.com/office/drawing/2014/main" val="20001"/>
                    </a:ext>
                  </a:extLst>
                </a:gridCol>
                <a:gridCol w="1313300">
                  <a:extLst>
                    <a:ext uri="{9D8B030D-6E8A-4147-A177-3AD203B41FA5}">
                      <a16:colId xmlns:a16="http://schemas.microsoft.com/office/drawing/2014/main" val="20002"/>
                    </a:ext>
                  </a:extLst>
                </a:gridCol>
                <a:gridCol w="1313300">
                  <a:extLst>
                    <a:ext uri="{9D8B030D-6E8A-4147-A177-3AD203B41FA5}">
                      <a16:colId xmlns:a16="http://schemas.microsoft.com/office/drawing/2014/main" val="20003"/>
                    </a:ext>
                  </a:extLst>
                </a:gridCol>
                <a:gridCol w="1313300">
                  <a:extLst>
                    <a:ext uri="{9D8B030D-6E8A-4147-A177-3AD203B41FA5}">
                      <a16:colId xmlns:a16="http://schemas.microsoft.com/office/drawing/2014/main" val="20004"/>
                    </a:ext>
                  </a:extLst>
                </a:gridCol>
                <a:gridCol w="1313300">
                  <a:extLst>
                    <a:ext uri="{9D8B030D-6E8A-4147-A177-3AD203B41FA5}">
                      <a16:colId xmlns:a16="http://schemas.microsoft.com/office/drawing/2014/main" val="20005"/>
                    </a:ext>
                  </a:extLst>
                </a:gridCol>
              </a:tblGrid>
              <a:tr h="549600">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Negatives</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Labels</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DeepCT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Term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uniCOIL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uniCOIL dT5q</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expMLP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EPIC</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DeepImpact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Binary</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expMLP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TILDE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Binary</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clsMLM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Term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6"/>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TILDE v2</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Binary</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expMLP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7"/>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SPARTA</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Binary</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8"/>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SPLADE variants</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 Hard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Teacher</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9"/>
                  </a:ext>
                </a:extLst>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1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4022">
                <a:solidFill>
                  <a:srgbClr val="611BB8"/>
                </a:solidFill>
              </a:rPr>
              <a:t>3. Results</a:t>
            </a:r>
            <a:endParaRPr sz="4022">
              <a:solidFill>
                <a:srgbClr val="611BB8"/>
              </a:solidFill>
            </a:endParaRPr>
          </a:p>
          <a:p>
            <a:pPr marL="0" lvl="0" indent="0" algn="l" rtl="0">
              <a:spcBef>
                <a:spcPts val="0"/>
              </a:spcBef>
              <a:spcAft>
                <a:spcPts val="0"/>
              </a:spcAft>
              <a:buNone/>
            </a:pP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pic>
        <p:nvPicPr>
          <p:cNvPr id="2742" name="Google Shape;2742;p191"/>
          <p:cNvPicPr preferRelativeResize="0"/>
          <p:nvPr/>
        </p:nvPicPr>
        <p:blipFill rotWithShape="1">
          <a:blip r:embed="rId3">
            <a:alphaModFix/>
          </a:blip>
          <a:srcRect b="16736"/>
          <a:stretch/>
        </p:blipFill>
        <p:spPr>
          <a:xfrm>
            <a:off x="738975" y="579413"/>
            <a:ext cx="7539804" cy="3984673"/>
          </a:xfrm>
          <a:prstGeom prst="rect">
            <a:avLst/>
          </a:prstGeom>
          <a:noFill/>
          <a:ln>
            <a:noFill/>
          </a:ln>
        </p:spPr>
      </p:pic>
      <p:sp>
        <p:nvSpPr>
          <p:cNvPr id="2743" name="Google Shape;2743;p191"/>
          <p:cNvSpPr txBox="1"/>
          <p:nvPr/>
        </p:nvSpPr>
        <p:spPr>
          <a:xfrm>
            <a:off x="97175" y="56325"/>
            <a:ext cx="7165800" cy="4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b="1">
                <a:solidFill>
                  <a:schemeClr val="dk1"/>
                </a:solidFill>
              </a:rPr>
              <a:t>Is LSR competitive?</a:t>
            </a:r>
            <a:endParaRPr sz="1800" b="1">
              <a:solidFill>
                <a:schemeClr val="dk1"/>
              </a:solidFill>
            </a:endParaRPr>
          </a:p>
        </p:txBody>
      </p:sp>
      <p:sp>
        <p:nvSpPr>
          <p:cNvPr id="2744" name="Google Shape;2744;p191"/>
          <p:cNvSpPr txBox="1"/>
          <p:nvPr/>
        </p:nvSpPr>
        <p:spPr>
          <a:xfrm>
            <a:off x="0" y="4453675"/>
            <a:ext cx="9144000" cy="6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100" i="1">
                <a:solidFill>
                  <a:schemeClr val="dk1"/>
                </a:solidFill>
              </a:rPr>
              <a:t>How to Train Your DRAGON: Diverse Augmentation Towards Generalizable Dense Retrieval</a:t>
            </a:r>
            <a:r>
              <a:rPr lang="zh-CN" sz="1100">
                <a:solidFill>
                  <a:schemeClr val="dk1"/>
                </a:solidFill>
              </a:rPr>
              <a:t>. Lin, Chen, Zhao, Yu, King, Li, Ji. arXiv 2024</a:t>
            </a:r>
            <a:endParaRPr sz="1100">
              <a:solidFill>
                <a:schemeClr val="dk1"/>
              </a:solidFill>
            </a:endParaRPr>
          </a:p>
          <a:p>
            <a:pPr marL="0" lvl="0" indent="0" algn="l" rtl="0">
              <a:spcBef>
                <a:spcPts val="0"/>
              </a:spcBef>
              <a:spcAft>
                <a:spcPts val="0"/>
              </a:spcAft>
              <a:buNone/>
            </a:pPr>
            <a:r>
              <a:rPr lang="zh-CN" sz="1100" i="1">
                <a:solidFill>
                  <a:schemeClr val="dk1"/>
                </a:solidFill>
              </a:rPr>
              <a:t>Making Large Language Models a Better Foundation for Dense Retrieval</a:t>
            </a:r>
            <a:r>
              <a:rPr lang="zh-CN" sz="1100">
                <a:solidFill>
                  <a:schemeClr val="dk1"/>
                </a:solidFill>
              </a:rPr>
              <a:t>. Zeng, Zhang, Chen, Yang, Zhao, Lin. arXiv 2024</a:t>
            </a:r>
            <a:endParaRPr sz="1100">
              <a:solidFill>
                <a:schemeClr val="dk1"/>
              </a:solidFill>
            </a:endParaRPr>
          </a:p>
          <a:p>
            <a:pPr marL="0" lvl="0" indent="0" algn="l" rtl="0">
              <a:spcBef>
                <a:spcPts val="0"/>
              </a:spcBef>
              <a:spcAft>
                <a:spcPts val="0"/>
              </a:spcAft>
              <a:buNone/>
            </a:pPr>
            <a:r>
              <a:rPr lang="zh-CN" sz="1100" i="1">
                <a:solidFill>
                  <a:schemeClr val="dk1"/>
                </a:solidFill>
              </a:rPr>
              <a:t>Fine-Tuning LLaMA for Multi-Stage Text Retrieval</a:t>
            </a:r>
            <a:r>
              <a:rPr lang="zh-CN" sz="1100">
                <a:solidFill>
                  <a:schemeClr val="dk1"/>
                </a:solidFill>
              </a:rPr>
              <a:t>. Ma, Luan, Xu, Lin. SIGIR 2024</a:t>
            </a:r>
            <a:endParaRPr sz="1100">
              <a:solidFill>
                <a:schemeClr val="dk1"/>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sp>
        <p:nvSpPr>
          <p:cNvPr id="2749" name="Google Shape;2749;p19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Quick Refresher</a:t>
            </a:r>
            <a:endParaRPr/>
          </a:p>
        </p:txBody>
      </p:sp>
      <p:sp>
        <p:nvSpPr>
          <p:cNvPr id="2750" name="Google Shape;2750;p1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zh-CN"/>
              <a:t>‘</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751" name="Google Shape;2751;p192"/>
          <p:cNvPicPr preferRelativeResize="0"/>
          <p:nvPr/>
        </p:nvPicPr>
        <p:blipFill rotWithShape="1">
          <a:blip r:embed="rId3">
            <a:alphaModFix/>
          </a:blip>
          <a:srcRect l="530" r="-530"/>
          <a:stretch/>
        </p:blipFill>
        <p:spPr>
          <a:xfrm>
            <a:off x="80913" y="1152469"/>
            <a:ext cx="8982176" cy="2940506"/>
          </a:xfrm>
          <a:prstGeom prst="rect">
            <a:avLst/>
          </a:prstGeom>
          <a:noFill/>
          <a:ln>
            <a:noFill/>
          </a:ln>
        </p:spPr>
      </p:pic>
      <p:sp>
        <p:nvSpPr>
          <p:cNvPr id="2752" name="Google Shape;2752;p192"/>
          <p:cNvSpPr txBox="1"/>
          <p:nvPr/>
        </p:nvSpPr>
        <p:spPr>
          <a:xfrm>
            <a:off x="0" y="4804200"/>
            <a:ext cx="6373500" cy="1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100" i="1">
                <a:solidFill>
                  <a:schemeClr val="dk2"/>
                </a:solidFill>
              </a:rPr>
              <a:t>A Unified Framework for Learned Sparse Retrieval</a:t>
            </a:r>
            <a:r>
              <a:rPr lang="zh-CN" sz="1100">
                <a:solidFill>
                  <a:schemeClr val="dk2"/>
                </a:solidFill>
              </a:rPr>
              <a:t>. Nguyen, MacAvaney, Yates. ECIR 2023</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757"/>
        <p:cNvGrpSpPr/>
        <p:nvPr/>
      </p:nvGrpSpPr>
      <p:grpSpPr>
        <a:xfrm>
          <a:off x="0" y="0"/>
          <a:ext cx="0" cy="0"/>
          <a:chOff x="0" y="0"/>
          <a:chExt cx="0" cy="0"/>
        </a:xfrm>
      </p:grpSpPr>
      <p:pic>
        <p:nvPicPr>
          <p:cNvPr id="2758" name="Google Shape;2758;p193"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2759" name="Google Shape;2759;p19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145</a:t>
            </a:fld>
            <a:endParaRPr/>
          </a:p>
        </p:txBody>
      </p:sp>
      <p:sp>
        <p:nvSpPr>
          <p:cNvPr id="2760" name="Google Shape;2760;p19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Document weighting is important</a:t>
            </a:r>
            <a:br>
              <a:rPr lang="zh-CN" sz="3000" b="1">
                <a:solidFill>
                  <a:srgbClr val="611BB8"/>
                </a:solidFill>
                <a:latin typeface="Raleway"/>
                <a:ea typeface="Raleway"/>
                <a:cs typeface="Raleway"/>
                <a:sym typeface="Raleway"/>
              </a:rPr>
            </a:br>
            <a:r>
              <a:rPr lang="zh-CN" sz="1778" b="1">
                <a:solidFill>
                  <a:srgbClr val="611BB8"/>
                </a:solidFill>
                <a:latin typeface="Raleway"/>
                <a:ea typeface="Raleway"/>
                <a:cs typeface="Raleway"/>
                <a:sym typeface="Raleway"/>
              </a:rPr>
              <a:t>(though without, about 10% lower than BM25)</a:t>
            </a:r>
            <a:endParaRPr sz="1778" b="1">
              <a:solidFill>
                <a:srgbClr val="611BB8"/>
              </a:solidFill>
              <a:latin typeface="Raleway"/>
              <a:ea typeface="Raleway"/>
              <a:cs typeface="Raleway"/>
              <a:sym typeface="Raleway"/>
            </a:endParaRPr>
          </a:p>
        </p:txBody>
      </p:sp>
      <p:sp>
        <p:nvSpPr>
          <p:cNvPr id="2761" name="Google Shape;2761;p193"/>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762" name="Google Shape;2762;p193"/>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2763" name="Google Shape;2763;p193"/>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No weighting (binary)</a:t>
            </a:r>
            <a:endParaRPr sz="1100" b="0" i="0" u="none" strike="noStrike" cap="none">
              <a:solidFill>
                <a:srgbClr val="000000"/>
              </a:solidFill>
              <a:latin typeface="Arial"/>
              <a:ea typeface="Arial"/>
              <a:cs typeface="Arial"/>
              <a:sym typeface="Arial"/>
            </a:endParaRPr>
          </a:p>
        </p:txBody>
      </p:sp>
      <p:sp>
        <p:nvSpPr>
          <p:cNvPr id="2764" name="Google Shape;2764;p193"/>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latin typeface="Arial"/>
                <a:ea typeface="Arial"/>
                <a:cs typeface="Arial"/>
                <a:sym typeface="Arial"/>
              </a:rPr>
              <a:t>Query</a:t>
            </a:r>
            <a:endParaRPr sz="1100">
              <a:solidFill>
                <a:srgbClr val="611BB8"/>
              </a:solidFill>
            </a:endParaRPr>
          </a:p>
        </p:txBody>
      </p:sp>
      <p:sp>
        <p:nvSpPr>
          <p:cNvPr id="2765" name="Google Shape;2765;p193"/>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latin typeface="Arial"/>
                <a:ea typeface="Arial"/>
                <a:cs typeface="Arial"/>
                <a:sym typeface="Arial"/>
              </a:rPr>
              <a:t>Document</a:t>
            </a:r>
            <a:endParaRPr sz="1100">
              <a:solidFill>
                <a:srgbClr val="5E2B97"/>
              </a:solidFill>
            </a:endParaRPr>
          </a:p>
        </p:txBody>
      </p:sp>
      <p:sp>
        <p:nvSpPr>
          <p:cNvPr id="2766" name="Google Shape;2766;p193"/>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2767" name="Google Shape;2767;p193"/>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2768" name="Google Shape;2768;p193"/>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Weighting</a:t>
            </a:r>
            <a:endParaRPr sz="1100" b="0" i="0" u="none" strike="noStrike" cap="none">
              <a:solidFill>
                <a:srgbClr val="000000"/>
              </a:solidFill>
              <a:latin typeface="Arial"/>
              <a:ea typeface="Arial"/>
              <a:cs typeface="Arial"/>
              <a:sym typeface="Arial"/>
            </a:endParaRPr>
          </a:p>
        </p:txBody>
      </p:sp>
      <p:sp>
        <p:nvSpPr>
          <p:cNvPr id="2769" name="Google Shape;2769;p193"/>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770" name="Google Shape;2770;p193"/>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2771" name="Google Shape;2771;p193"/>
          <p:cNvGrpSpPr/>
          <p:nvPr/>
        </p:nvGrpSpPr>
        <p:grpSpPr>
          <a:xfrm>
            <a:off x="113831" y="2917989"/>
            <a:ext cx="904229" cy="138600"/>
            <a:chOff x="608887" y="3148765"/>
            <a:chExt cx="1205638" cy="184800"/>
          </a:xfrm>
        </p:grpSpPr>
        <p:sp>
          <p:nvSpPr>
            <p:cNvPr id="2772" name="Google Shape;2772;p193"/>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2773" name="Google Shape;2773;p193"/>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2774" name="Google Shape;2774;p193"/>
          <p:cNvGrpSpPr/>
          <p:nvPr/>
        </p:nvGrpSpPr>
        <p:grpSpPr>
          <a:xfrm>
            <a:off x="115372" y="3140593"/>
            <a:ext cx="716957" cy="147698"/>
            <a:chOff x="2031602" y="3141508"/>
            <a:chExt cx="955943" cy="196930"/>
          </a:xfrm>
        </p:grpSpPr>
        <p:sp>
          <p:nvSpPr>
            <p:cNvPr id="2775" name="Google Shape;2775;p193"/>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2776" name="Google Shape;2776;p193"/>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pic>
        <p:nvPicPr>
          <p:cNvPr id="2782" name="Google Shape;2782;p194"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2783" name="Google Shape;2783;p19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146</a:t>
            </a:fld>
            <a:endParaRPr/>
          </a:p>
        </p:txBody>
      </p:sp>
      <p:sp>
        <p:nvSpPr>
          <p:cNvPr id="2784" name="Google Shape;2784;p194"/>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785" name="Google Shape;2785;p19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Document expansion helps…</a:t>
            </a:r>
            <a:endParaRPr sz="3000" b="1">
              <a:solidFill>
                <a:srgbClr val="611BB8"/>
              </a:solidFill>
              <a:latin typeface="Raleway"/>
              <a:ea typeface="Raleway"/>
              <a:cs typeface="Raleway"/>
              <a:sym typeface="Raleway"/>
            </a:endParaRPr>
          </a:p>
        </p:txBody>
      </p:sp>
      <p:sp>
        <p:nvSpPr>
          <p:cNvPr id="2786" name="Google Shape;2786;p194"/>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2787" name="Google Shape;2787;p194"/>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a:t>
            </a:r>
            <a:endParaRPr sz="1100" b="0" i="0" u="none" strike="noStrike" cap="none">
              <a:solidFill>
                <a:srgbClr val="000000"/>
              </a:solidFill>
              <a:latin typeface="Arial"/>
              <a:ea typeface="Arial"/>
              <a:cs typeface="Arial"/>
              <a:sym typeface="Arial"/>
            </a:endParaRPr>
          </a:p>
        </p:txBody>
      </p:sp>
      <p:sp>
        <p:nvSpPr>
          <p:cNvPr id="2788" name="Google Shape;2788;p194"/>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latin typeface="Arial"/>
                <a:ea typeface="Arial"/>
                <a:cs typeface="Arial"/>
                <a:sym typeface="Arial"/>
              </a:rPr>
              <a:t>Query</a:t>
            </a:r>
            <a:endParaRPr sz="1100">
              <a:solidFill>
                <a:srgbClr val="611BB8"/>
              </a:solidFill>
            </a:endParaRPr>
          </a:p>
        </p:txBody>
      </p:sp>
      <p:sp>
        <p:nvSpPr>
          <p:cNvPr id="2789" name="Google Shape;2789;p194"/>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latin typeface="Arial"/>
                <a:ea typeface="Arial"/>
                <a:cs typeface="Arial"/>
                <a:sym typeface="Arial"/>
              </a:rPr>
              <a:t>Document</a:t>
            </a:r>
            <a:endParaRPr sz="1100">
              <a:solidFill>
                <a:srgbClr val="5E2B97"/>
              </a:solidFill>
            </a:endParaRPr>
          </a:p>
        </p:txBody>
      </p:sp>
      <p:sp>
        <p:nvSpPr>
          <p:cNvPr id="2790" name="Google Shape;2790;p194"/>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2791" name="Google Shape;2791;p194"/>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2792" name="Google Shape;2792;p194"/>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 + Expansion</a:t>
            </a:r>
            <a:endParaRPr sz="1100" b="0" i="0" u="none" strike="noStrike" cap="none">
              <a:solidFill>
                <a:srgbClr val="000000"/>
              </a:solidFill>
              <a:latin typeface="Arial"/>
              <a:ea typeface="Arial"/>
              <a:cs typeface="Arial"/>
              <a:sym typeface="Arial"/>
            </a:endParaRPr>
          </a:p>
        </p:txBody>
      </p:sp>
      <p:sp>
        <p:nvSpPr>
          <p:cNvPr id="2793" name="Google Shape;2793;p194"/>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794" name="Google Shape;2794;p194"/>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2795" name="Google Shape;2795;p194"/>
          <p:cNvGrpSpPr/>
          <p:nvPr/>
        </p:nvGrpSpPr>
        <p:grpSpPr>
          <a:xfrm>
            <a:off x="113831" y="2917989"/>
            <a:ext cx="904229" cy="138600"/>
            <a:chOff x="608887" y="3148765"/>
            <a:chExt cx="1205638" cy="184800"/>
          </a:xfrm>
        </p:grpSpPr>
        <p:sp>
          <p:nvSpPr>
            <p:cNvPr id="2796" name="Google Shape;2796;p194"/>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2797" name="Google Shape;2797;p194"/>
            <p:cNvPicPr preferRelativeResize="0"/>
            <p:nvPr/>
          </p:nvPicPr>
          <p:blipFill rotWithShape="1">
            <a:blip r:embed="rId4">
              <a:alphaModFix/>
            </a:blip>
            <a:srcRect l="-640470" t="342240" r="640470" b="-342240"/>
            <a:stretch/>
          </p:blipFill>
          <p:spPr>
            <a:xfrm>
              <a:off x="608887" y="3168313"/>
              <a:ext cx="164659" cy="164659"/>
            </a:xfrm>
            <a:prstGeom prst="rect">
              <a:avLst/>
            </a:prstGeom>
            <a:noFill/>
            <a:ln>
              <a:noFill/>
            </a:ln>
          </p:spPr>
        </p:pic>
      </p:grpSp>
      <p:sp>
        <p:nvSpPr>
          <p:cNvPr id="2798" name="Google Shape;2798;p194"/>
          <p:cNvSpPr txBox="1"/>
          <p:nvPr/>
        </p:nvSpPr>
        <p:spPr>
          <a:xfrm>
            <a:off x="286254" y="3140593"/>
            <a:ext cx="546075"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sp>
        <p:nvSpPr>
          <p:cNvPr id="2799" name="Google Shape;2799;p194"/>
          <p:cNvSpPr/>
          <p:nvPr/>
        </p:nvSpPr>
        <p:spPr>
          <a:xfrm>
            <a:off x="76750" y="2902688"/>
            <a:ext cx="189900" cy="1692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00" name="Google Shape;2800;p194"/>
          <p:cNvPicPr preferRelativeResize="0"/>
          <p:nvPr/>
        </p:nvPicPr>
        <p:blipFill rotWithShape="1">
          <a:blip r:embed="rId4">
            <a:alphaModFix/>
          </a:blip>
          <a:srcRect/>
          <a:stretch/>
        </p:blipFill>
        <p:spPr>
          <a:xfrm>
            <a:off x="115372" y="3164796"/>
            <a:ext cx="123494" cy="123494"/>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805"/>
        <p:cNvGrpSpPr/>
        <p:nvPr/>
      </p:nvGrpSpPr>
      <p:grpSpPr>
        <a:xfrm>
          <a:off x="0" y="0"/>
          <a:ext cx="0" cy="0"/>
          <a:chOff x="0" y="0"/>
          <a:chExt cx="0" cy="0"/>
        </a:xfrm>
      </p:grpSpPr>
      <p:pic>
        <p:nvPicPr>
          <p:cNvPr id="2806" name="Google Shape;2806;p195" title="Points scored"/>
          <p:cNvPicPr preferRelativeResize="0"/>
          <p:nvPr/>
        </p:nvPicPr>
        <p:blipFill>
          <a:blip r:embed="rId3">
            <a:alphaModFix/>
          </a:blip>
          <a:stretch>
            <a:fillRect/>
          </a:stretch>
        </p:blipFill>
        <p:spPr>
          <a:xfrm>
            <a:off x="1875855" y="638910"/>
            <a:ext cx="7268151" cy="4494110"/>
          </a:xfrm>
          <a:prstGeom prst="rect">
            <a:avLst/>
          </a:prstGeom>
          <a:noFill/>
          <a:ln>
            <a:noFill/>
          </a:ln>
        </p:spPr>
      </p:pic>
      <p:sp>
        <p:nvSpPr>
          <p:cNvPr id="2807" name="Google Shape;2807;p19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147</a:t>
            </a:fld>
            <a:endParaRPr/>
          </a:p>
        </p:txBody>
      </p:sp>
      <p:sp>
        <p:nvSpPr>
          <p:cNvPr id="2808" name="Google Shape;2808;p195"/>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809" name="Google Shape;2809;p195"/>
          <p:cNvSpPr txBox="1">
            <a:spLocks noGrp="1"/>
          </p:cNvSpPr>
          <p:nvPr>
            <p:ph type="title"/>
          </p:nvPr>
        </p:nvSpPr>
        <p:spPr>
          <a:xfrm>
            <a:off x="0" y="36900"/>
            <a:ext cx="9021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…but only a little when query expansion also present</a:t>
            </a:r>
            <a:endParaRPr sz="3000" b="1">
              <a:solidFill>
                <a:srgbClr val="611BB8"/>
              </a:solidFill>
              <a:latin typeface="Raleway"/>
              <a:ea typeface="Raleway"/>
              <a:cs typeface="Raleway"/>
              <a:sym typeface="Raleway"/>
            </a:endParaRPr>
          </a:p>
        </p:txBody>
      </p:sp>
      <p:sp>
        <p:nvSpPr>
          <p:cNvPr id="2810" name="Google Shape;2810;p195"/>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2811" name="Google Shape;2811;p195"/>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a:t>
            </a:r>
            <a:endParaRPr sz="1100" b="0" i="0" u="none" strike="noStrike" cap="none">
              <a:solidFill>
                <a:srgbClr val="000000"/>
              </a:solidFill>
              <a:latin typeface="Arial"/>
              <a:ea typeface="Arial"/>
              <a:cs typeface="Arial"/>
              <a:sym typeface="Arial"/>
            </a:endParaRPr>
          </a:p>
        </p:txBody>
      </p:sp>
      <p:sp>
        <p:nvSpPr>
          <p:cNvPr id="2812" name="Google Shape;2812;p195"/>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latin typeface="Arial"/>
                <a:ea typeface="Arial"/>
                <a:cs typeface="Arial"/>
                <a:sym typeface="Arial"/>
              </a:rPr>
              <a:t>Query</a:t>
            </a:r>
            <a:endParaRPr sz="1100">
              <a:solidFill>
                <a:srgbClr val="611BB8"/>
              </a:solidFill>
            </a:endParaRPr>
          </a:p>
        </p:txBody>
      </p:sp>
      <p:sp>
        <p:nvSpPr>
          <p:cNvPr id="2813" name="Google Shape;2813;p195"/>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latin typeface="Arial"/>
                <a:ea typeface="Arial"/>
                <a:cs typeface="Arial"/>
                <a:sym typeface="Arial"/>
              </a:rPr>
              <a:t>Document</a:t>
            </a:r>
            <a:endParaRPr sz="1100">
              <a:solidFill>
                <a:srgbClr val="5E2B97"/>
              </a:solidFill>
            </a:endParaRPr>
          </a:p>
        </p:txBody>
      </p:sp>
      <p:sp>
        <p:nvSpPr>
          <p:cNvPr id="2814" name="Google Shape;2814;p195"/>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2815" name="Google Shape;2815;p195"/>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2816" name="Google Shape;2816;p195"/>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 + Expansion</a:t>
            </a:r>
            <a:endParaRPr sz="1100" b="0" i="0" u="none" strike="noStrike" cap="none">
              <a:solidFill>
                <a:srgbClr val="000000"/>
              </a:solidFill>
              <a:latin typeface="Arial"/>
              <a:ea typeface="Arial"/>
              <a:cs typeface="Arial"/>
              <a:sym typeface="Arial"/>
            </a:endParaRPr>
          </a:p>
        </p:txBody>
      </p:sp>
      <p:sp>
        <p:nvSpPr>
          <p:cNvPr id="2817" name="Google Shape;2817;p195"/>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818" name="Google Shape;2818;p195"/>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2819" name="Google Shape;2819;p195"/>
          <p:cNvGrpSpPr/>
          <p:nvPr/>
        </p:nvGrpSpPr>
        <p:grpSpPr>
          <a:xfrm>
            <a:off x="113831" y="2917989"/>
            <a:ext cx="904229" cy="138600"/>
            <a:chOff x="608887" y="3148765"/>
            <a:chExt cx="1205638" cy="184800"/>
          </a:xfrm>
        </p:grpSpPr>
        <p:sp>
          <p:nvSpPr>
            <p:cNvPr id="2820" name="Google Shape;2820;p195"/>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2821" name="Google Shape;2821;p195"/>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2822" name="Google Shape;2822;p195"/>
          <p:cNvGrpSpPr/>
          <p:nvPr/>
        </p:nvGrpSpPr>
        <p:grpSpPr>
          <a:xfrm>
            <a:off x="115372" y="3140593"/>
            <a:ext cx="716957" cy="147698"/>
            <a:chOff x="2031602" y="3141508"/>
            <a:chExt cx="955943" cy="196930"/>
          </a:xfrm>
        </p:grpSpPr>
        <p:sp>
          <p:nvSpPr>
            <p:cNvPr id="2823" name="Google Shape;2823;p195"/>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2824" name="Google Shape;2824;p195"/>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829"/>
        <p:cNvGrpSpPr/>
        <p:nvPr/>
      </p:nvGrpSpPr>
      <p:grpSpPr>
        <a:xfrm>
          <a:off x="0" y="0"/>
          <a:ext cx="0" cy="0"/>
          <a:chOff x="0" y="0"/>
          <a:chExt cx="0" cy="0"/>
        </a:xfrm>
      </p:grpSpPr>
      <p:pic>
        <p:nvPicPr>
          <p:cNvPr id="2830" name="Google Shape;2830;p196"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2831" name="Google Shape;2831;p19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148</a:t>
            </a:fld>
            <a:endParaRPr/>
          </a:p>
        </p:txBody>
      </p:sp>
      <p:sp>
        <p:nvSpPr>
          <p:cNvPr id="2832" name="Google Shape;2832;p196"/>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833" name="Google Shape;2833;p196"/>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Limited gains from weighting the query w/ doc exp.</a:t>
            </a:r>
            <a:endParaRPr sz="3000" b="1">
              <a:solidFill>
                <a:srgbClr val="611BB8"/>
              </a:solidFill>
              <a:latin typeface="Raleway"/>
              <a:ea typeface="Raleway"/>
              <a:cs typeface="Raleway"/>
              <a:sym typeface="Raleway"/>
            </a:endParaRPr>
          </a:p>
        </p:txBody>
      </p:sp>
      <p:sp>
        <p:nvSpPr>
          <p:cNvPr id="2834" name="Google Shape;2834;p196"/>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2835" name="Google Shape;2835;p196"/>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No weighting (binary)</a:t>
            </a:r>
            <a:endParaRPr sz="1100" b="0" i="0" u="none" strike="noStrike" cap="none">
              <a:solidFill>
                <a:srgbClr val="000000"/>
              </a:solidFill>
              <a:latin typeface="Arial"/>
              <a:ea typeface="Arial"/>
              <a:cs typeface="Arial"/>
              <a:sym typeface="Arial"/>
            </a:endParaRPr>
          </a:p>
        </p:txBody>
      </p:sp>
      <p:sp>
        <p:nvSpPr>
          <p:cNvPr id="2836" name="Google Shape;2836;p196"/>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rPr>
              <a:t>Document</a:t>
            </a:r>
            <a:endParaRPr sz="1100">
              <a:solidFill>
                <a:srgbClr val="611BB8"/>
              </a:solidFill>
            </a:endParaRPr>
          </a:p>
        </p:txBody>
      </p:sp>
      <p:sp>
        <p:nvSpPr>
          <p:cNvPr id="2837" name="Google Shape;2837;p196"/>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rPr>
              <a:t>Query</a:t>
            </a:r>
            <a:endParaRPr sz="1100">
              <a:solidFill>
                <a:srgbClr val="5E2B97"/>
              </a:solidFill>
            </a:endParaRPr>
          </a:p>
        </p:txBody>
      </p:sp>
      <p:sp>
        <p:nvSpPr>
          <p:cNvPr id="2838" name="Google Shape;2838;p196"/>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2839" name="Google Shape;2839;p196"/>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2840" name="Google Shape;2840;p196"/>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Weighting</a:t>
            </a:r>
            <a:endParaRPr sz="1100" b="0" i="0" u="none" strike="noStrike" cap="none">
              <a:solidFill>
                <a:srgbClr val="000000"/>
              </a:solidFill>
              <a:latin typeface="Arial"/>
              <a:ea typeface="Arial"/>
              <a:cs typeface="Arial"/>
              <a:sym typeface="Arial"/>
            </a:endParaRPr>
          </a:p>
        </p:txBody>
      </p:sp>
      <p:sp>
        <p:nvSpPr>
          <p:cNvPr id="2841" name="Google Shape;2841;p196"/>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842" name="Google Shape;2842;p196"/>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2843" name="Google Shape;2843;p196"/>
          <p:cNvGrpSpPr/>
          <p:nvPr/>
        </p:nvGrpSpPr>
        <p:grpSpPr>
          <a:xfrm>
            <a:off x="113831" y="2917989"/>
            <a:ext cx="904229" cy="138600"/>
            <a:chOff x="608887" y="3148765"/>
            <a:chExt cx="1205638" cy="184800"/>
          </a:xfrm>
        </p:grpSpPr>
        <p:sp>
          <p:nvSpPr>
            <p:cNvPr id="2844" name="Google Shape;2844;p196"/>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2845" name="Google Shape;2845;p196"/>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2846" name="Google Shape;2846;p196"/>
          <p:cNvGrpSpPr/>
          <p:nvPr/>
        </p:nvGrpSpPr>
        <p:grpSpPr>
          <a:xfrm>
            <a:off x="115372" y="3140593"/>
            <a:ext cx="716957" cy="147698"/>
            <a:chOff x="2031602" y="3141508"/>
            <a:chExt cx="955943" cy="196930"/>
          </a:xfrm>
        </p:grpSpPr>
        <p:sp>
          <p:nvSpPr>
            <p:cNvPr id="2847" name="Google Shape;2847;p196"/>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2848" name="Google Shape;2848;p196"/>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853"/>
        <p:cNvGrpSpPr/>
        <p:nvPr/>
      </p:nvGrpSpPr>
      <p:grpSpPr>
        <a:xfrm>
          <a:off x="0" y="0"/>
          <a:ext cx="0" cy="0"/>
          <a:chOff x="0" y="0"/>
          <a:chExt cx="0" cy="0"/>
        </a:xfrm>
      </p:grpSpPr>
      <p:pic>
        <p:nvPicPr>
          <p:cNvPr id="2854" name="Google Shape;2854;p197"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2855" name="Google Shape;2855;p19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149</a:t>
            </a:fld>
            <a:endParaRPr/>
          </a:p>
        </p:txBody>
      </p:sp>
      <p:sp>
        <p:nvSpPr>
          <p:cNvPr id="2856" name="Google Shape;2856;p197"/>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857" name="Google Shape;2857;p197"/>
          <p:cNvSpPr txBox="1">
            <a:spLocks noGrp="1"/>
          </p:cNvSpPr>
          <p:nvPr>
            <p:ph type="title"/>
          </p:nvPr>
        </p:nvSpPr>
        <p:spPr>
          <a:xfrm>
            <a:off x="0" y="0"/>
            <a:ext cx="9094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Limited gains from expanding the query w/ doc exp.</a:t>
            </a:r>
            <a:endParaRPr sz="3000" b="1">
              <a:solidFill>
                <a:srgbClr val="611BB8"/>
              </a:solidFill>
              <a:latin typeface="Raleway"/>
              <a:ea typeface="Raleway"/>
              <a:cs typeface="Raleway"/>
              <a:sym typeface="Raleway"/>
            </a:endParaRPr>
          </a:p>
        </p:txBody>
      </p:sp>
      <p:sp>
        <p:nvSpPr>
          <p:cNvPr id="2858" name="Google Shape;2858;p197"/>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2859" name="Google Shape;2859;p197"/>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a:t>
            </a:r>
            <a:endParaRPr sz="1100" b="0" i="0" u="none" strike="noStrike" cap="none">
              <a:solidFill>
                <a:srgbClr val="000000"/>
              </a:solidFill>
              <a:latin typeface="Arial"/>
              <a:ea typeface="Arial"/>
              <a:cs typeface="Arial"/>
              <a:sym typeface="Arial"/>
            </a:endParaRPr>
          </a:p>
        </p:txBody>
      </p:sp>
      <p:sp>
        <p:nvSpPr>
          <p:cNvPr id="2860" name="Google Shape;2860;p197"/>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rPr>
              <a:t>Document</a:t>
            </a:r>
            <a:endParaRPr sz="1100">
              <a:solidFill>
                <a:srgbClr val="611BB8"/>
              </a:solidFill>
            </a:endParaRPr>
          </a:p>
        </p:txBody>
      </p:sp>
      <p:sp>
        <p:nvSpPr>
          <p:cNvPr id="2861" name="Google Shape;2861;p197"/>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rPr>
              <a:t>Query</a:t>
            </a:r>
            <a:endParaRPr sz="1100">
              <a:solidFill>
                <a:srgbClr val="5E2B97"/>
              </a:solidFill>
            </a:endParaRPr>
          </a:p>
        </p:txBody>
      </p:sp>
      <p:sp>
        <p:nvSpPr>
          <p:cNvPr id="2862" name="Google Shape;2862;p197"/>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2863" name="Google Shape;2863;p197"/>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2864" name="Google Shape;2864;p197"/>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 + Expansion</a:t>
            </a:r>
            <a:endParaRPr sz="1100" b="0" i="0" u="none" strike="noStrike" cap="none">
              <a:solidFill>
                <a:srgbClr val="000000"/>
              </a:solidFill>
              <a:latin typeface="Arial"/>
              <a:ea typeface="Arial"/>
              <a:cs typeface="Arial"/>
              <a:sym typeface="Arial"/>
            </a:endParaRPr>
          </a:p>
        </p:txBody>
      </p:sp>
      <p:sp>
        <p:nvSpPr>
          <p:cNvPr id="2865" name="Google Shape;2865;p197"/>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866" name="Google Shape;2866;p197"/>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2867" name="Google Shape;2867;p197"/>
          <p:cNvGrpSpPr/>
          <p:nvPr/>
        </p:nvGrpSpPr>
        <p:grpSpPr>
          <a:xfrm>
            <a:off x="113831" y="2917989"/>
            <a:ext cx="904229" cy="138600"/>
            <a:chOff x="608887" y="3148765"/>
            <a:chExt cx="1205638" cy="184800"/>
          </a:xfrm>
        </p:grpSpPr>
        <p:sp>
          <p:nvSpPr>
            <p:cNvPr id="2868" name="Google Shape;2868;p197"/>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2869" name="Google Shape;2869;p197"/>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2870" name="Google Shape;2870;p197"/>
          <p:cNvGrpSpPr/>
          <p:nvPr/>
        </p:nvGrpSpPr>
        <p:grpSpPr>
          <a:xfrm>
            <a:off x="115372" y="3140593"/>
            <a:ext cx="716957" cy="147698"/>
            <a:chOff x="2031602" y="3141508"/>
            <a:chExt cx="955943" cy="196930"/>
          </a:xfrm>
        </p:grpSpPr>
        <p:sp>
          <p:nvSpPr>
            <p:cNvPr id="2871" name="Google Shape;2871;p197"/>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2872" name="Google Shape;2872;p197"/>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63"/>
          <p:cNvPicPr preferRelativeResize="0"/>
          <p:nvPr/>
        </p:nvPicPr>
        <p:blipFill>
          <a:blip r:embed="rId3">
            <a:alphaModFix/>
          </a:blip>
          <a:stretch>
            <a:fillRect/>
          </a:stretch>
        </p:blipFill>
        <p:spPr>
          <a:xfrm>
            <a:off x="4719256" y="928399"/>
            <a:ext cx="4193002" cy="3188874"/>
          </a:xfrm>
          <a:prstGeom prst="rect">
            <a:avLst/>
          </a:prstGeom>
          <a:noFill/>
          <a:ln>
            <a:noFill/>
          </a:ln>
        </p:spPr>
      </p:pic>
      <p:pic>
        <p:nvPicPr>
          <p:cNvPr id="425" name="Google Shape;425;p63"/>
          <p:cNvPicPr preferRelativeResize="0"/>
          <p:nvPr/>
        </p:nvPicPr>
        <p:blipFill>
          <a:blip r:embed="rId4">
            <a:alphaModFix/>
          </a:blip>
          <a:stretch>
            <a:fillRect/>
          </a:stretch>
        </p:blipFill>
        <p:spPr>
          <a:xfrm>
            <a:off x="123450" y="1523525"/>
            <a:ext cx="4380638" cy="1763049"/>
          </a:xfrm>
          <a:prstGeom prst="rect">
            <a:avLst/>
          </a:prstGeom>
          <a:noFill/>
          <a:ln>
            <a:noFill/>
          </a:ln>
        </p:spPr>
      </p:pic>
      <p:sp>
        <p:nvSpPr>
          <p:cNvPr id="426" name="Google Shape;426;p63"/>
          <p:cNvSpPr/>
          <p:nvPr/>
        </p:nvSpPr>
        <p:spPr>
          <a:xfrm>
            <a:off x="100976" y="2735075"/>
            <a:ext cx="1598400" cy="152100"/>
          </a:xfrm>
          <a:prstGeom prst="rect">
            <a:avLst/>
          </a:prstGeom>
          <a:solidFill>
            <a:srgbClr val="611BB8">
              <a:alpha val="23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7" name="Google Shape;427;p63"/>
          <p:cNvSpPr/>
          <p:nvPr/>
        </p:nvSpPr>
        <p:spPr>
          <a:xfrm>
            <a:off x="4770800" y="3460900"/>
            <a:ext cx="583200" cy="230100"/>
          </a:xfrm>
          <a:prstGeom prst="rect">
            <a:avLst/>
          </a:prstGeom>
          <a:solidFill>
            <a:srgbClr val="611BB8">
              <a:alpha val="23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 name="Google Shape;428;p63"/>
          <p:cNvSpPr txBox="1"/>
          <p:nvPr/>
        </p:nvSpPr>
        <p:spPr>
          <a:xfrm>
            <a:off x="5354000" y="3338626"/>
            <a:ext cx="1289100" cy="2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¯\_(ツ)_/¯</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877"/>
        <p:cNvGrpSpPr/>
        <p:nvPr/>
      </p:nvGrpSpPr>
      <p:grpSpPr>
        <a:xfrm>
          <a:off x="0" y="0"/>
          <a:ext cx="0" cy="0"/>
          <a:chOff x="0" y="0"/>
          <a:chExt cx="0" cy="0"/>
        </a:xfrm>
      </p:grpSpPr>
      <p:pic>
        <p:nvPicPr>
          <p:cNvPr id="2878" name="Google Shape;2878;p198"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2879" name="Google Shape;2879;p19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150</a:t>
            </a:fld>
            <a:endParaRPr/>
          </a:p>
        </p:txBody>
      </p:sp>
      <p:sp>
        <p:nvSpPr>
          <p:cNvPr id="2880" name="Google Shape;2880;p198"/>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881" name="Google Shape;2881;p198"/>
          <p:cNvSpPr txBox="1">
            <a:spLocks noGrp="1"/>
          </p:cNvSpPr>
          <p:nvPr>
            <p:ph type="title"/>
          </p:nvPr>
        </p:nvSpPr>
        <p:spPr>
          <a:xfrm>
            <a:off x="0" y="36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Top-K pruning can be effective</a:t>
            </a:r>
            <a:endParaRPr sz="3000" b="1">
              <a:solidFill>
                <a:srgbClr val="611BB8"/>
              </a:solidFill>
              <a:latin typeface="Raleway"/>
              <a:ea typeface="Raleway"/>
              <a:cs typeface="Raleway"/>
              <a:sym typeface="Raleway"/>
            </a:endParaRPr>
          </a:p>
        </p:txBody>
      </p:sp>
      <p:sp>
        <p:nvSpPr>
          <p:cNvPr id="2882" name="Google Shape;2882;p198"/>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a:solidFill>
                  <a:srgbClr val="611BB8"/>
                </a:solidFill>
              </a:rPr>
              <a:t>Query</a:t>
            </a:r>
            <a:endParaRPr sz="1100">
              <a:solidFill>
                <a:srgbClr val="611BB8"/>
              </a:solidFill>
            </a:endParaRPr>
          </a:p>
        </p:txBody>
      </p:sp>
      <p:sp>
        <p:nvSpPr>
          <p:cNvPr id="2883" name="Google Shape;2883;p198"/>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a:solidFill>
                  <a:srgbClr val="5E2B97"/>
                </a:solidFill>
              </a:rPr>
              <a:t>Document</a:t>
            </a:r>
            <a:endParaRPr sz="1100">
              <a:solidFill>
                <a:srgbClr val="5E2B97"/>
              </a:solidFill>
            </a:endParaRPr>
          </a:p>
        </p:txBody>
      </p:sp>
      <p:sp>
        <p:nvSpPr>
          <p:cNvPr id="2884" name="Google Shape;2884;p198"/>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885" name="Google Shape;2885;p198"/>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2886" name="Google Shape;2886;p198"/>
          <p:cNvGrpSpPr/>
          <p:nvPr/>
        </p:nvGrpSpPr>
        <p:grpSpPr>
          <a:xfrm>
            <a:off x="113831" y="2917989"/>
            <a:ext cx="904229" cy="138600"/>
            <a:chOff x="608887" y="3148765"/>
            <a:chExt cx="1205638" cy="184800"/>
          </a:xfrm>
        </p:grpSpPr>
        <p:sp>
          <p:nvSpPr>
            <p:cNvPr id="2887" name="Google Shape;2887;p198"/>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2888" name="Google Shape;2888;p198"/>
            <p:cNvPicPr preferRelativeResize="0"/>
            <p:nvPr/>
          </p:nvPicPr>
          <p:blipFill rotWithShape="1">
            <a:blip r:embed="rId4">
              <a:alphaModFix/>
            </a:blip>
            <a:srcRect/>
            <a:stretch/>
          </p:blipFill>
          <p:spPr>
            <a:xfrm>
              <a:off x="608887" y="3168313"/>
              <a:ext cx="164659" cy="164659"/>
            </a:xfrm>
            <a:prstGeom prst="rect">
              <a:avLst/>
            </a:prstGeom>
            <a:noFill/>
            <a:ln>
              <a:noFill/>
            </a:ln>
          </p:spPr>
        </p:pic>
      </p:grpSp>
      <p:sp>
        <p:nvSpPr>
          <p:cNvPr id="2889" name="Google Shape;2889;p198"/>
          <p:cNvSpPr txBox="1"/>
          <p:nvPr/>
        </p:nvSpPr>
        <p:spPr>
          <a:xfrm>
            <a:off x="286254" y="3140593"/>
            <a:ext cx="5460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sp>
        <p:nvSpPr>
          <p:cNvPr id="2890" name="Google Shape;2890;p198"/>
          <p:cNvSpPr/>
          <p:nvPr/>
        </p:nvSpPr>
        <p:spPr>
          <a:xfrm>
            <a:off x="76750" y="3132913"/>
            <a:ext cx="189900" cy="1692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91" name="Google Shape;2891;p198"/>
          <p:cNvSpPr/>
          <p:nvPr/>
        </p:nvSpPr>
        <p:spPr>
          <a:xfrm>
            <a:off x="112591" y="3687532"/>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892" name="Google Shape;2892;p198"/>
          <p:cNvSpPr/>
          <p:nvPr/>
        </p:nvSpPr>
        <p:spPr>
          <a:xfrm>
            <a:off x="110670" y="3916789"/>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2893" name="Google Shape;2893;p198"/>
          <p:cNvGrpSpPr/>
          <p:nvPr/>
        </p:nvGrpSpPr>
        <p:grpSpPr>
          <a:xfrm>
            <a:off x="116981" y="3686864"/>
            <a:ext cx="904229" cy="138600"/>
            <a:chOff x="608887" y="3148765"/>
            <a:chExt cx="1205638" cy="184800"/>
          </a:xfrm>
        </p:grpSpPr>
        <p:sp>
          <p:nvSpPr>
            <p:cNvPr id="2894" name="Google Shape;2894;p198"/>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2895" name="Google Shape;2895;p198"/>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2896" name="Google Shape;2896;p198"/>
          <p:cNvGrpSpPr/>
          <p:nvPr/>
        </p:nvGrpSpPr>
        <p:grpSpPr>
          <a:xfrm>
            <a:off x="118522" y="3909468"/>
            <a:ext cx="716957" cy="147698"/>
            <a:chOff x="2031602" y="3141508"/>
            <a:chExt cx="955943" cy="196930"/>
          </a:xfrm>
        </p:grpSpPr>
        <p:sp>
          <p:nvSpPr>
            <p:cNvPr id="2897" name="Google Shape;2897;p198"/>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2898" name="Google Shape;2898;p198"/>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
        <p:nvSpPr>
          <p:cNvPr id="2899" name="Google Shape;2899;p198"/>
          <p:cNvSpPr txBox="1"/>
          <p:nvPr/>
        </p:nvSpPr>
        <p:spPr>
          <a:xfrm>
            <a:off x="0" y="4317025"/>
            <a:ext cx="1717200" cy="623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rPr>
              <a:t>Pruning vs.</a:t>
            </a:r>
            <a:br>
              <a:rPr lang="zh-CN" sz="1800" b="1">
                <a:solidFill>
                  <a:srgbClr val="5E2B97"/>
                </a:solidFill>
              </a:rPr>
            </a:br>
            <a:r>
              <a:rPr lang="zh-CN" sz="1800" b="1">
                <a:solidFill>
                  <a:srgbClr val="5E2B97"/>
                </a:solidFill>
              </a:rPr>
              <a:t>Loss Reg.</a:t>
            </a:r>
            <a:endParaRPr sz="1100" b="1">
              <a:solidFill>
                <a:srgbClr val="5E2B97"/>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904"/>
        <p:cNvGrpSpPr/>
        <p:nvPr/>
      </p:nvGrpSpPr>
      <p:grpSpPr>
        <a:xfrm>
          <a:off x="0" y="0"/>
          <a:ext cx="0" cy="0"/>
          <a:chOff x="0" y="0"/>
          <a:chExt cx="0" cy="0"/>
        </a:xfrm>
      </p:grpSpPr>
      <p:sp>
        <p:nvSpPr>
          <p:cNvPr id="2905" name="Google Shape;2905;p19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151</a:t>
            </a:fld>
            <a:endParaRPr/>
          </a:p>
        </p:txBody>
      </p:sp>
      <p:sp>
        <p:nvSpPr>
          <p:cNvPr id="2906" name="Google Shape;2906;p199"/>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907" name="Google Shape;2907;p1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Takeaways</a:t>
            </a:r>
            <a:endParaRPr sz="3000" b="1">
              <a:solidFill>
                <a:srgbClr val="611BB8"/>
              </a:solidFill>
              <a:latin typeface="Raleway"/>
              <a:ea typeface="Raleway"/>
              <a:cs typeface="Raleway"/>
              <a:sym typeface="Raleway"/>
            </a:endParaRPr>
          </a:p>
        </p:txBody>
      </p:sp>
      <p:sp>
        <p:nvSpPr>
          <p:cNvPr id="2908" name="Google Shape;2908;p199"/>
          <p:cNvSpPr txBox="1"/>
          <p:nvPr/>
        </p:nvSpPr>
        <p:spPr>
          <a:xfrm>
            <a:off x="351500" y="1126250"/>
            <a:ext cx="8350200" cy="32496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zh-CN" sz="2300">
                <a:solidFill>
                  <a:schemeClr val="dk1"/>
                </a:solidFill>
              </a:rPr>
              <a:t>Including document term weighting is most important for a method’s eﬀectiveness</a:t>
            </a:r>
            <a:endParaRPr sz="2300">
              <a:solidFill>
                <a:schemeClr val="dk1"/>
              </a:solidFill>
            </a:endParaRPr>
          </a:p>
          <a:p>
            <a:pPr marL="457200" lvl="0" indent="-374650" algn="l" rtl="0">
              <a:spcBef>
                <a:spcPts val="0"/>
              </a:spcBef>
              <a:spcAft>
                <a:spcPts val="0"/>
              </a:spcAft>
              <a:buClr>
                <a:schemeClr val="dk1"/>
              </a:buClr>
              <a:buSzPts val="2300"/>
              <a:buChar char="●"/>
            </a:pPr>
            <a:r>
              <a:rPr lang="zh-CN" sz="2300">
                <a:solidFill>
                  <a:schemeClr val="dk1"/>
                </a:solidFill>
              </a:rPr>
              <a:t>Including query weighting has a small positive impact</a:t>
            </a:r>
            <a:endParaRPr sz="2300">
              <a:solidFill>
                <a:schemeClr val="dk1"/>
              </a:solidFill>
            </a:endParaRPr>
          </a:p>
          <a:p>
            <a:pPr marL="457200" lvl="0" indent="-374650" algn="l" rtl="0">
              <a:spcBef>
                <a:spcPts val="0"/>
              </a:spcBef>
              <a:spcAft>
                <a:spcPts val="0"/>
              </a:spcAft>
              <a:buClr>
                <a:schemeClr val="dk1"/>
              </a:buClr>
              <a:buSzPts val="2300"/>
              <a:buChar char="●"/>
            </a:pPr>
            <a:r>
              <a:rPr lang="zh-CN" sz="2300">
                <a:solidFill>
                  <a:schemeClr val="dk1"/>
                </a:solidFill>
              </a:rPr>
              <a:t>Document expansion and query expansion have a cancellation eﬀect.</a:t>
            </a:r>
            <a:endParaRPr sz="2300">
              <a:solidFill>
                <a:schemeClr val="dk1"/>
              </a:solidFill>
            </a:endParaRPr>
          </a:p>
          <a:p>
            <a:pPr marL="457200" lvl="0" indent="-374650" algn="l" rtl="0">
              <a:spcBef>
                <a:spcPts val="0"/>
              </a:spcBef>
              <a:spcAft>
                <a:spcPts val="0"/>
              </a:spcAft>
              <a:buClr>
                <a:schemeClr val="dk1"/>
              </a:buClr>
              <a:buSzPts val="2300"/>
              <a:buChar char="●"/>
            </a:pPr>
            <a:r>
              <a:rPr lang="zh-CN" sz="2300">
                <a:solidFill>
                  <a:schemeClr val="dk1"/>
                </a:solidFill>
              </a:rPr>
              <a:t>But you do need document expansion to be competitive </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sp>
        <p:nvSpPr>
          <p:cNvPr id="2914" name="Google Shape;2914;p20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152</a:t>
            </a:fld>
            <a:endParaRPr/>
          </a:p>
        </p:txBody>
      </p:sp>
      <p:sp>
        <p:nvSpPr>
          <p:cNvPr id="2915" name="Google Shape;2915;p200"/>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916" name="Google Shape;2916;p2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Other work (not exhaustive!)</a:t>
            </a:r>
            <a:endParaRPr sz="3000" b="1">
              <a:solidFill>
                <a:srgbClr val="611BB8"/>
              </a:solidFill>
              <a:latin typeface="Raleway"/>
              <a:ea typeface="Raleway"/>
              <a:cs typeface="Raleway"/>
              <a:sym typeface="Raleway"/>
            </a:endParaRPr>
          </a:p>
        </p:txBody>
      </p:sp>
      <p:sp>
        <p:nvSpPr>
          <p:cNvPr id="2917" name="Google Shape;2917;p200"/>
          <p:cNvSpPr txBox="1"/>
          <p:nvPr/>
        </p:nvSpPr>
        <p:spPr>
          <a:xfrm>
            <a:off x="117450" y="1052325"/>
            <a:ext cx="8909100" cy="3576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5E2B97"/>
              </a:buClr>
              <a:buSzPts val="1800"/>
              <a:buChar char="●"/>
            </a:pPr>
            <a:r>
              <a:rPr lang="zh-CN" sz="1800">
                <a:solidFill>
                  <a:schemeClr val="accent2"/>
                </a:solidFill>
              </a:rPr>
              <a:t>Training without (human-)labeled data.</a:t>
            </a:r>
            <a:br>
              <a:rPr lang="zh-CN" sz="1800">
                <a:solidFill>
                  <a:srgbClr val="5E2B97"/>
                </a:solidFill>
              </a:rPr>
            </a:br>
            <a:r>
              <a:rPr lang="zh-CN" i="1">
                <a:solidFill>
                  <a:srgbClr val="666666"/>
                </a:solidFill>
              </a:rPr>
              <a:t>Enhancing Sparse Retrieval via Unsupervised Learning</a:t>
            </a:r>
            <a:r>
              <a:rPr lang="zh-CN">
                <a:solidFill>
                  <a:srgbClr val="666666"/>
                </a:solidFill>
              </a:rPr>
              <a:t>. Ma, Fun, Yin, Mallia, Lin. SIGIR-AP 2023.</a:t>
            </a:r>
            <a:endParaRPr>
              <a:solidFill>
                <a:srgbClr val="666666"/>
              </a:solidFill>
            </a:endParaRPr>
          </a:p>
          <a:p>
            <a:pPr marL="457200" lvl="0" indent="-342900" algn="l" rtl="0">
              <a:spcBef>
                <a:spcPts val="0"/>
              </a:spcBef>
              <a:spcAft>
                <a:spcPts val="0"/>
              </a:spcAft>
              <a:buClr>
                <a:srgbClr val="5E2B97"/>
              </a:buClr>
              <a:buSzPts val="1800"/>
              <a:buChar char="●"/>
            </a:pPr>
            <a:r>
              <a:rPr lang="zh-CN" sz="1800">
                <a:solidFill>
                  <a:schemeClr val="accent2"/>
                </a:solidFill>
              </a:rPr>
              <a:t>Prompting a LLM to generate sparse representations zero-shot. </a:t>
            </a:r>
            <a:br>
              <a:rPr lang="zh-CN" sz="1800">
                <a:solidFill>
                  <a:srgbClr val="5E2B97"/>
                </a:solidFill>
              </a:rPr>
            </a:br>
            <a:r>
              <a:rPr lang="zh-CN" i="1">
                <a:solidFill>
                  <a:srgbClr val="666666"/>
                </a:solidFill>
              </a:rPr>
              <a:t>PromptReps: Prompting Large Language Models to Generate Dense and Sparse Representations for Zero-Shot Document Retrieval.</a:t>
            </a:r>
            <a:r>
              <a:rPr lang="zh-CN">
                <a:solidFill>
                  <a:srgbClr val="666666"/>
                </a:solidFill>
              </a:rPr>
              <a:t> Zhuang, Ma, Koopman, Lin, Zuccon. EMNLP 2024.</a:t>
            </a:r>
            <a:endParaRPr>
              <a:solidFill>
                <a:srgbClr val="666666"/>
              </a:solidFill>
            </a:endParaRPr>
          </a:p>
          <a:p>
            <a:pPr marL="457200" lvl="0" indent="-342900" algn="l" rtl="0">
              <a:spcBef>
                <a:spcPts val="0"/>
              </a:spcBef>
              <a:spcAft>
                <a:spcPts val="0"/>
              </a:spcAft>
              <a:buClr>
                <a:srgbClr val="5E2B97"/>
              </a:buClr>
              <a:buSzPts val="1800"/>
              <a:buChar char="●"/>
            </a:pPr>
            <a:r>
              <a:rPr lang="zh-CN" sz="1800">
                <a:solidFill>
                  <a:schemeClr val="accent2"/>
                </a:solidFill>
              </a:rPr>
              <a:t>Aggregating passage representations across long documents.</a:t>
            </a:r>
            <a:br>
              <a:rPr lang="zh-CN" sz="1800">
                <a:solidFill>
                  <a:srgbClr val="5E2B97"/>
                </a:solidFill>
              </a:rPr>
            </a:br>
            <a:r>
              <a:rPr lang="zh-CN" i="1">
                <a:solidFill>
                  <a:srgbClr val="666666"/>
                </a:solidFill>
              </a:rPr>
              <a:t>Adapting Learned Sparse Retrieval for Long Documents.</a:t>
            </a:r>
            <a:r>
              <a:rPr lang="zh-CN">
                <a:solidFill>
                  <a:srgbClr val="666666"/>
                </a:solidFill>
              </a:rPr>
              <a:t> Nguyen, MacAvaney, Yates. SIGIR 2023.</a:t>
            </a:r>
            <a:endParaRPr>
              <a:solidFill>
                <a:srgbClr val="666666"/>
              </a:solidFill>
            </a:endParaRPr>
          </a:p>
          <a:p>
            <a:pPr marL="457200" lvl="0" indent="-342900" algn="l" rtl="0">
              <a:spcBef>
                <a:spcPts val="0"/>
              </a:spcBef>
              <a:spcAft>
                <a:spcPts val="0"/>
              </a:spcAft>
              <a:buClr>
                <a:srgbClr val="5E2B97"/>
              </a:buClr>
              <a:buSzPts val="1800"/>
              <a:buChar char="●"/>
            </a:pPr>
            <a:r>
              <a:rPr lang="zh-CN" sz="1800">
                <a:solidFill>
                  <a:schemeClr val="accent2"/>
                </a:solidFill>
              </a:rPr>
              <a:t>Replacing the LSR vocabulary.</a:t>
            </a:r>
            <a:br>
              <a:rPr lang="zh-CN" sz="1800">
                <a:solidFill>
                  <a:srgbClr val="5E2B97"/>
                </a:solidFill>
              </a:rPr>
            </a:br>
            <a:r>
              <a:rPr lang="zh-CN">
                <a:solidFill>
                  <a:srgbClr val="666666"/>
                </a:solidFill>
              </a:rPr>
              <a:t>1. </a:t>
            </a:r>
            <a:r>
              <a:rPr lang="zh-CN" i="1">
                <a:solidFill>
                  <a:srgbClr val="666666"/>
                </a:solidFill>
              </a:rPr>
              <a:t>Learning Sparse Lexical Representations Over Specified Vocabularies for Retrieval.</a:t>
            </a:r>
            <a:br>
              <a:rPr lang="zh-CN">
                <a:solidFill>
                  <a:srgbClr val="666666"/>
                </a:solidFill>
              </a:rPr>
            </a:br>
            <a:r>
              <a:rPr lang="zh-CN">
                <a:solidFill>
                  <a:srgbClr val="666666"/>
                </a:solidFill>
              </a:rPr>
              <a:t>    Dudek, King, Li, Zhang, Bendersky. CIKM 2023.</a:t>
            </a:r>
            <a:br>
              <a:rPr lang="zh-CN">
                <a:solidFill>
                  <a:srgbClr val="666666"/>
                </a:solidFill>
              </a:rPr>
            </a:br>
            <a:r>
              <a:rPr lang="zh-CN">
                <a:solidFill>
                  <a:srgbClr val="666666"/>
                </a:solidFill>
              </a:rPr>
              <a:t>2. </a:t>
            </a:r>
            <a:r>
              <a:rPr lang="zh-CN" i="1">
                <a:solidFill>
                  <a:srgbClr val="666666"/>
                </a:solidFill>
              </a:rPr>
              <a:t>Improved Learned Sparse Retrieval with Corpus-Specific Vocabularies.</a:t>
            </a:r>
            <a:r>
              <a:rPr lang="zh-CN">
                <a:solidFill>
                  <a:srgbClr val="666666"/>
                </a:solidFill>
              </a:rPr>
              <a:t> Yu, Mallia, Petri. ECIR 2024.</a:t>
            </a:r>
            <a:endParaRPr sz="1800">
              <a:solidFill>
                <a:srgbClr val="666666"/>
              </a:solidFill>
            </a:endParaRPr>
          </a:p>
          <a:p>
            <a:pPr marL="457200" lvl="0" indent="-342900" algn="l" rtl="0">
              <a:spcBef>
                <a:spcPts val="0"/>
              </a:spcBef>
              <a:spcAft>
                <a:spcPts val="0"/>
              </a:spcAft>
              <a:buClr>
                <a:srgbClr val="5E2B97"/>
              </a:buClr>
              <a:buSzPts val="1800"/>
              <a:buChar char="●"/>
            </a:pPr>
            <a:r>
              <a:rPr lang="zh-CN" sz="1800">
                <a:solidFill>
                  <a:schemeClr val="accent2"/>
                </a:solidFill>
              </a:rPr>
              <a:t>Augmenting the LSR vocabulary.</a:t>
            </a:r>
            <a:br>
              <a:rPr lang="zh-CN" sz="1800">
                <a:solidFill>
                  <a:srgbClr val="5E2B97"/>
                </a:solidFill>
              </a:rPr>
            </a:br>
            <a:r>
              <a:rPr lang="zh-CN" i="1">
                <a:solidFill>
                  <a:srgbClr val="666666"/>
                </a:solidFill>
              </a:rPr>
              <a:t>DyVo: Dynamic Vocabularies for Learned Sparse Retrieval with Entities.</a:t>
            </a:r>
            <a:br>
              <a:rPr lang="zh-CN" i="1">
                <a:solidFill>
                  <a:srgbClr val="666666"/>
                </a:solidFill>
              </a:rPr>
            </a:br>
            <a:r>
              <a:rPr lang="zh-CN">
                <a:solidFill>
                  <a:srgbClr val="666666"/>
                </a:solidFill>
              </a:rPr>
              <a:t>Nguyen, Chatterjee, MacAvaney, Mackie, Dalton, Yates. EMNLP 2024.</a:t>
            </a:r>
            <a:br>
              <a:rPr lang="zh-CN" sz="1800">
                <a:solidFill>
                  <a:srgbClr val="5E2B97"/>
                </a:solidFill>
              </a:rPr>
            </a:br>
            <a:endParaRPr sz="1800">
              <a:solidFill>
                <a:srgbClr val="5E2B97"/>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922"/>
        <p:cNvGrpSpPr/>
        <p:nvPr/>
      </p:nvGrpSpPr>
      <p:grpSpPr>
        <a:xfrm>
          <a:off x="0" y="0"/>
          <a:ext cx="0" cy="0"/>
          <a:chOff x="0" y="0"/>
          <a:chExt cx="0" cy="0"/>
        </a:xfrm>
      </p:grpSpPr>
      <p:sp>
        <p:nvSpPr>
          <p:cNvPr id="2923" name="Google Shape;2923;p20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153</a:t>
            </a:fld>
            <a:endParaRPr/>
          </a:p>
        </p:txBody>
      </p:sp>
      <p:sp>
        <p:nvSpPr>
          <p:cNvPr id="2924" name="Google Shape;2924;p201"/>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925" name="Google Shape;2925;p2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Conclusion: LSR on (English) Text</a:t>
            </a:r>
            <a:endParaRPr sz="3000" b="1">
              <a:solidFill>
                <a:srgbClr val="611BB8"/>
              </a:solidFill>
              <a:latin typeface="Raleway"/>
              <a:ea typeface="Raleway"/>
              <a:cs typeface="Raleway"/>
              <a:sym typeface="Raleway"/>
            </a:endParaRPr>
          </a:p>
        </p:txBody>
      </p:sp>
      <p:sp>
        <p:nvSpPr>
          <p:cNvPr id="2926" name="Google Shape;2926;p201"/>
          <p:cNvSpPr txBox="1"/>
          <p:nvPr/>
        </p:nvSpPr>
        <p:spPr>
          <a:xfrm>
            <a:off x="351500" y="1126250"/>
            <a:ext cx="8350200" cy="32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b="1">
                <a:solidFill>
                  <a:schemeClr val="dk1"/>
                </a:solidFill>
              </a:rPr>
              <a:t>Input:</a:t>
            </a:r>
            <a:r>
              <a:rPr lang="zh-CN" sz="1800">
                <a:solidFill>
                  <a:schemeClr val="dk1"/>
                </a:solidFill>
              </a:rPr>
              <a:t> text</a:t>
            </a:r>
            <a:br>
              <a:rPr lang="zh-CN" sz="1800">
                <a:solidFill>
                  <a:schemeClr val="dk1"/>
                </a:solidFill>
              </a:rPr>
            </a:br>
            <a:r>
              <a:rPr lang="zh-CN" sz="1800" b="1">
                <a:solidFill>
                  <a:schemeClr val="dk1"/>
                </a:solidFill>
              </a:rPr>
              <a:t>Output:</a:t>
            </a:r>
            <a:r>
              <a:rPr lang="zh-CN" sz="1800">
                <a:solidFill>
                  <a:schemeClr val="dk1"/>
                </a:solidFill>
              </a:rPr>
              <a:t> sparse vector representation (weighted bag of words)</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zh-CN" sz="1800">
                <a:solidFill>
                  <a:schemeClr val="dk1"/>
                </a:solidFill>
              </a:rPr>
              <a:t>We looked at</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Pioneering pre-transformer method: SNRM</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Pioneering transformer-based method: DeepCT</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Transformer-based methods and their architectures</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Document term weighting is most important for a method’s eﬀectiveness </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 but document expansion is also important!</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zh-CN" sz="1800">
                <a:solidFill>
                  <a:schemeClr val="dk1"/>
                </a:solidFill>
              </a:rPr>
              <a:t>Next: Multilingual LSR</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927" name="Google Shape;2927;p201"/>
          <p:cNvSpPr txBox="1">
            <a:spLocks noGrp="1"/>
          </p:cNvSpPr>
          <p:nvPr>
            <p:ph type="title"/>
          </p:nvPr>
        </p:nvSpPr>
        <p:spPr>
          <a:xfrm>
            <a:off x="0" y="3962400"/>
            <a:ext cx="9144000" cy="75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CN" sz="4800" b="1">
                <a:solidFill>
                  <a:srgbClr val="611BB8"/>
                </a:solidFill>
                <a:latin typeface="Raleway"/>
                <a:ea typeface="Raleway"/>
                <a:cs typeface="Raleway"/>
                <a:sym typeface="Raleway"/>
              </a:rPr>
              <a:t>Questions?</a:t>
            </a:r>
            <a:endParaRPr sz="4800" b="1">
              <a:solidFill>
                <a:srgbClr val="611BB8"/>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931"/>
        <p:cNvGrpSpPr/>
        <p:nvPr/>
      </p:nvGrpSpPr>
      <p:grpSpPr>
        <a:xfrm>
          <a:off x="0" y="0"/>
          <a:ext cx="0" cy="0"/>
          <a:chOff x="0" y="0"/>
          <a:chExt cx="0" cy="0"/>
        </a:xfrm>
      </p:grpSpPr>
      <p:sp>
        <p:nvSpPr>
          <p:cNvPr id="2932" name="Google Shape;2932;p20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2933" name="Google Shape;2933;p20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937"/>
        <p:cNvGrpSpPr/>
        <p:nvPr/>
      </p:nvGrpSpPr>
      <p:grpSpPr>
        <a:xfrm>
          <a:off x="0" y="0"/>
          <a:ext cx="0" cy="0"/>
          <a:chOff x="0" y="0"/>
          <a:chExt cx="0" cy="0"/>
        </a:xfrm>
      </p:grpSpPr>
      <p:sp>
        <p:nvSpPr>
          <p:cNvPr id="2938" name="Google Shape;2938;p203"/>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Multilingual LSR</a:t>
            </a:r>
            <a:endParaRPr/>
          </a:p>
        </p:txBody>
      </p:sp>
      <p:sp>
        <p:nvSpPr>
          <p:cNvPr id="2939" name="Google Shape;2939;p203"/>
          <p:cNvSpPr txBox="1">
            <a:spLocks noGrp="1"/>
          </p:cNvSpPr>
          <p:nvPr>
            <p:ph type="subTitle" idx="1"/>
          </p:nvPr>
        </p:nvSpPr>
        <p:spPr>
          <a:xfrm>
            <a:off x="507225" y="1619175"/>
            <a:ext cx="8183700" cy="11589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Eugene Yang</a:t>
            </a:r>
            <a:br>
              <a:rPr lang="zh-CN" sz="1600">
                <a:latin typeface="Raleway"/>
                <a:ea typeface="Raleway"/>
                <a:cs typeface="Raleway"/>
                <a:sym typeface="Raleway"/>
              </a:rPr>
            </a:br>
            <a:r>
              <a:rPr lang="zh-CN" sz="1600">
                <a:latin typeface="Raleway"/>
                <a:ea typeface="Raleway"/>
                <a:cs typeface="Raleway"/>
                <a:sym typeface="Raleway"/>
              </a:rPr>
              <a:t>(previously by Carlos Lassance)</a:t>
            </a:r>
            <a:endParaRPr sz="1600">
              <a:latin typeface="Raleway"/>
              <a:ea typeface="Raleway"/>
              <a:cs typeface="Raleway"/>
              <a:sym typeface="Raleway"/>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943"/>
        <p:cNvGrpSpPr/>
        <p:nvPr/>
      </p:nvGrpSpPr>
      <p:grpSpPr>
        <a:xfrm>
          <a:off x="0" y="0"/>
          <a:ext cx="0" cy="0"/>
          <a:chOff x="0" y="0"/>
          <a:chExt cx="0" cy="0"/>
        </a:xfrm>
      </p:grpSpPr>
      <p:sp>
        <p:nvSpPr>
          <p:cNvPr id="2944" name="Google Shape;2944;p204"/>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2945" name="Google Shape;2945;p20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156</a:t>
            </a:fld>
            <a:endParaRPr/>
          </a:p>
        </p:txBody>
      </p:sp>
      <p:sp>
        <p:nvSpPr>
          <p:cNvPr id="2946" name="Google Shape;2946;p204"/>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rgbClr val="000000"/>
                </a:solidFill>
              </a:rPr>
              <a:t>Introduction </a:t>
            </a:r>
            <a:endParaRPr sz="1700">
              <a:solidFill>
                <a:srgbClr val="000000"/>
              </a:solidFill>
            </a:endParaRPr>
          </a:p>
          <a:p>
            <a:pPr marL="0" lvl="0" indent="0" algn="l" rtl="0">
              <a:lnSpc>
                <a:spcPct val="115000"/>
              </a:lnSpc>
              <a:spcBef>
                <a:spcPts val="0"/>
              </a:spcBef>
              <a:spcAft>
                <a:spcPts val="0"/>
              </a:spcAft>
              <a:buNone/>
            </a:pPr>
            <a:r>
              <a:rPr lang="zh-CN" sz="1700">
                <a:solidFill>
                  <a:schemeClr val="dk2"/>
                </a:solidFill>
              </a:rPr>
              <a:t>Datasets and Evaluation </a:t>
            </a:r>
            <a:endParaRPr sz="1700">
              <a:solidFill>
                <a:schemeClr val="dk2"/>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t>Initialization of</a:t>
            </a:r>
            <a:r>
              <a:rPr lang="zh-CN" sz="1700">
                <a:solidFill>
                  <a:srgbClr val="000000"/>
                </a:solidFill>
              </a:rPr>
              <a:t>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chemeClr val="dk1"/>
              </a:buClr>
              <a:buSzPts val="1700"/>
              <a:buFont typeface="Arial"/>
              <a:buChar char="●"/>
            </a:pPr>
            <a:r>
              <a:rPr lang="zh-CN" sz="1700" b="1">
                <a:solidFill>
                  <a:schemeClr val="dk1"/>
                </a:solidFill>
              </a:rPr>
              <a:t>Multilingual Text ← now</a:t>
            </a:r>
            <a:endParaRPr sz="1700" b="1">
              <a:solidFill>
                <a:schemeClr val="dk1"/>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Indexing &amp; efficiency</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Hybrid dense-sparse retrieval</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951"/>
        <p:cNvGrpSpPr/>
        <p:nvPr/>
      </p:nvGrpSpPr>
      <p:grpSpPr>
        <a:xfrm>
          <a:off x="0" y="0"/>
          <a:ext cx="0" cy="0"/>
          <a:chOff x="0" y="0"/>
          <a:chExt cx="0" cy="0"/>
        </a:xfrm>
      </p:grpSpPr>
      <p:sp>
        <p:nvSpPr>
          <p:cNvPr id="2952" name="Google Shape;2952;p20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157</a:t>
            </a:fld>
            <a:endParaRPr/>
          </a:p>
        </p:txBody>
      </p:sp>
      <p:sp>
        <p:nvSpPr>
          <p:cNvPr id="2953" name="Google Shape;2953;p2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Multilingual retrieval</a:t>
            </a:r>
            <a:endParaRPr sz="3000" b="1">
              <a:solidFill>
                <a:srgbClr val="222222"/>
              </a:solidFill>
              <a:latin typeface="Raleway"/>
              <a:ea typeface="Raleway"/>
              <a:cs typeface="Raleway"/>
              <a:sym typeface="Raleway"/>
            </a:endParaRPr>
          </a:p>
        </p:txBody>
      </p:sp>
      <p:cxnSp>
        <p:nvCxnSpPr>
          <p:cNvPr id="2954" name="Google Shape;2954;p20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2955" name="Google Shape;2955;p205"/>
          <p:cNvPicPr preferRelativeResize="0"/>
          <p:nvPr/>
        </p:nvPicPr>
        <p:blipFill>
          <a:blip r:embed="rId3">
            <a:alphaModFix/>
          </a:blip>
          <a:stretch>
            <a:fillRect/>
          </a:stretch>
        </p:blipFill>
        <p:spPr>
          <a:xfrm>
            <a:off x="2661513" y="1126825"/>
            <a:ext cx="3820976" cy="3820976"/>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sp>
        <p:nvSpPr>
          <p:cNvPr id="2961" name="Google Shape;2961;p20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158</a:t>
            </a:fld>
            <a:endParaRPr/>
          </a:p>
        </p:txBody>
      </p:sp>
      <p:sp>
        <p:nvSpPr>
          <p:cNvPr id="2962" name="Google Shape;2962;p2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Monolingual retrieval: English</a:t>
            </a:r>
            <a:endParaRPr sz="3000" b="1">
              <a:solidFill>
                <a:srgbClr val="222222"/>
              </a:solidFill>
              <a:latin typeface="Raleway"/>
              <a:ea typeface="Raleway"/>
              <a:cs typeface="Raleway"/>
              <a:sym typeface="Raleway"/>
            </a:endParaRPr>
          </a:p>
        </p:txBody>
      </p:sp>
      <p:pic>
        <p:nvPicPr>
          <p:cNvPr id="2963" name="Google Shape;2963;p206"/>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2964" name="Google Shape;2964;p206"/>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Who was </a:t>
            </a:r>
            <a:endParaRPr/>
          </a:p>
          <a:p>
            <a:pPr marL="0" lvl="0" indent="0" algn="ctr" rtl="0">
              <a:spcBef>
                <a:spcPts val="0"/>
              </a:spcBef>
              <a:spcAft>
                <a:spcPts val="0"/>
              </a:spcAft>
              <a:buNone/>
            </a:pPr>
            <a:r>
              <a:rPr lang="zh-CN"/>
              <a:t>Jan Vermeer?</a:t>
            </a:r>
            <a:endParaRPr/>
          </a:p>
        </p:txBody>
      </p:sp>
      <p:cxnSp>
        <p:nvCxnSpPr>
          <p:cNvPr id="2965" name="Google Shape;2965;p20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2966" name="Google Shape;2966;p206"/>
          <p:cNvPicPr preferRelativeResize="0"/>
          <p:nvPr/>
        </p:nvPicPr>
        <p:blipFill>
          <a:blip r:embed="rId4">
            <a:alphaModFix/>
          </a:blip>
          <a:stretch>
            <a:fillRect/>
          </a:stretch>
        </p:blipFill>
        <p:spPr>
          <a:xfrm>
            <a:off x="6509938" y="1766472"/>
            <a:ext cx="1120476" cy="1120456"/>
          </a:xfrm>
          <a:prstGeom prst="rect">
            <a:avLst/>
          </a:prstGeom>
          <a:noFill/>
          <a:ln>
            <a:noFill/>
          </a:ln>
        </p:spPr>
      </p:pic>
      <p:sp>
        <p:nvSpPr>
          <p:cNvPr id="2967" name="Google Shape;2967;p206"/>
          <p:cNvSpPr/>
          <p:nvPr/>
        </p:nvSpPr>
        <p:spPr>
          <a:xfrm>
            <a:off x="5992125" y="3357163"/>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Courier New"/>
                <a:ea typeface="Courier New"/>
                <a:cs typeface="Courier New"/>
                <a:sym typeface="Courier New"/>
              </a:rPr>
              <a:t>{</a:t>
            </a:r>
            <a:r>
              <a:rPr lang="zh-CN" b="1">
                <a:latin typeface="Courier New"/>
                <a:ea typeface="Courier New"/>
                <a:cs typeface="Courier New"/>
                <a:sym typeface="Courier New"/>
              </a:rPr>
              <a:t>Who</a:t>
            </a:r>
            <a:r>
              <a:rPr lang="zh-CN">
                <a:latin typeface="Courier New"/>
                <a:ea typeface="Courier New"/>
                <a:cs typeface="Courier New"/>
                <a:sym typeface="Courier New"/>
              </a:rPr>
              <a:t>: 3, </a:t>
            </a:r>
            <a:r>
              <a:rPr lang="zh-CN" b="1">
                <a:latin typeface="Courier New"/>
                <a:ea typeface="Courier New"/>
                <a:cs typeface="Courier New"/>
                <a:sym typeface="Courier New"/>
              </a:rPr>
              <a:t>Jan</a:t>
            </a:r>
            <a:r>
              <a:rPr lang="zh-CN">
                <a:latin typeface="Courier New"/>
                <a:ea typeface="Courier New"/>
                <a:cs typeface="Courier New"/>
                <a:sym typeface="Courier New"/>
              </a:rPr>
              <a:t>: 5, </a:t>
            </a:r>
            <a:r>
              <a:rPr lang="zh-CN" b="1">
                <a:latin typeface="Courier New"/>
                <a:ea typeface="Courier New"/>
                <a:cs typeface="Courier New"/>
                <a:sym typeface="Courier New"/>
              </a:rPr>
              <a:t>Vermeer</a:t>
            </a:r>
            <a:r>
              <a:rPr lang="zh-CN">
                <a:latin typeface="Courier New"/>
                <a:ea typeface="Courier New"/>
                <a:cs typeface="Courier New"/>
                <a:sym typeface="Courier New"/>
              </a:rPr>
              <a:t>: 5, </a:t>
            </a:r>
            <a:r>
              <a:rPr lang="zh-CN" b="1">
                <a:latin typeface="Courier New"/>
                <a:ea typeface="Courier New"/>
                <a:cs typeface="Courier New"/>
                <a:sym typeface="Courier New"/>
              </a:rPr>
              <a:t>was</a:t>
            </a:r>
            <a:r>
              <a:rPr lang="zh-CN">
                <a:latin typeface="Courier New"/>
                <a:ea typeface="Courier New"/>
                <a:cs typeface="Courier New"/>
                <a:sym typeface="Courier New"/>
              </a:rPr>
              <a:t>: 1, </a:t>
            </a:r>
            <a:r>
              <a:rPr lang="zh-CN" b="1">
                <a:latin typeface="Courier New"/>
                <a:ea typeface="Courier New"/>
                <a:cs typeface="Courier New"/>
                <a:sym typeface="Courier New"/>
              </a:rPr>
              <a:t>artist</a:t>
            </a:r>
            <a:r>
              <a:rPr lang="zh-CN">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2968" name="Google Shape;2968;p206"/>
          <p:cNvCxnSpPr>
            <a:stCxn id="2964" idx="3"/>
            <a:endCxn id="2966"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2969" name="Google Shape;2969;p206"/>
          <p:cNvCxnSpPr>
            <a:stCxn id="2966" idx="2"/>
            <a:endCxn id="2967" idx="0"/>
          </p:cNvCxnSpPr>
          <p:nvPr/>
        </p:nvCxnSpPr>
        <p:spPr>
          <a:xfrm>
            <a:off x="7070176" y="2886928"/>
            <a:ext cx="0" cy="470100"/>
          </a:xfrm>
          <a:prstGeom prst="straightConnector1">
            <a:avLst/>
          </a:prstGeom>
          <a:noFill/>
          <a:ln w="9525" cap="flat" cmpd="sng">
            <a:solidFill>
              <a:schemeClr val="dk2"/>
            </a:solidFill>
            <a:prstDash val="solid"/>
            <a:round/>
            <a:headEnd type="none" w="med" len="med"/>
            <a:tailEnd type="triangle" w="med" len="med"/>
          </a:ln>
        </p:spPr>
      </p:cxnSp>
      <p:pic>
        <p:nvPicPr>
          <p:cNvPr id="2970" name="Google Shape;2970;p206"/>
          <p:cNvPicPr preferRelativeResize="0"/>
          <p:nvPr/>
        </p:nvPicPr>
        <p:blipFill>
          <a:blip r:embed="rId5">
            <a:alphaModFix/>
          </a:blip>
          <a:stretch>
            <a:fillRect/>
          </a:stretch>
        </p:blipFill>
        <p:spPr>
          <a:xfrm>
            <a:off x="3993550" y="3053225"/>
            <a:ext cx="1352576" cy="1352550"/>
          </a:xfrm>
          <a:prstGeom prst="rect">
            <a:avLst/>
          </a:prstGeom>
          <a:noFill/>
          <a:ln>
            <a:noFill/>
          </a:ln>
        </p:spPr>
      </p:pic>
      <p:cxnSp>
        <p:nvCxnSpPr>
          <p:cNvPr id="2971" name="Google Shape;2971;p206"/>
          <p:cNvCxnSpPr>
            <a:stCxn id="2967" idx="1"/>
            <a:endCxn id="2970" idx="3"/>
          </p:cNvCxnSpPr>
          <p:nvPr/>
        </p:nvCxnSpPr>
        <p:spPr>
          <a:xfrm rot="10800000">
            <a:off x="5346225" y="3729463"/>
            <a:ext cx="645900" cy="0"/>
          </a:xfrm>
          <a:prstGeom prst="straightConnector1">
            <a:avLst/>
          </a:prstGeom>
          <a:noFill/>
          <a:ln w="9525" cap="flat" cmpd="sng">
            <a:solidFill>
              <a:schemeClr val="dk2"/>
            </a:solidFill>
            <a:prstDash val="solid"/>
            <a:round/>
            <a:headEnd type="none" w="med" len="med"/>
            <a:tailEnd type="triangle" w="med" len="med"/>
          </a:ln>
        </p:spPr>
      </p:cxnSp>
      <p:pic>
        <p:nvPicPr>
          <p:cNvPr id="2972" name="Google Shape;2972;p206"/>
          <p:cNvPicPr preferRelativeResize="0"/>
          <p:nvPr/>
        </p:nvPicPr>
        <p:blipFill>
          <a:blip r:embed="rId6">
            <a:alphaModFix/>
          </a:blip>
          <a:stretch>
            <a:fillRect/>
          </a:stretch>
        </p:blipFill>
        <p:spPr>
          <a:xfrm>
            <a:off x="2064375" y="3232525"/>
            <a:ext cx="1026900" cy="1026900"/>
          </a:xfrm>
          <a:prstGeom prst="rect">
            <a:avLst/>
          </a:prstGeom>
          <a:noFill/>
          <a:ln>
            <a:noFill/>
          </a:ln>
        </p:spPr>
      </p:pic>
      <p:cxnSp>
        <p:nvCxnSpPr>
          <p:cNvPr id="2973" name="Google Shape;2973;p206"/>
          <p:cNvCxnSpPr>
            <a:stCxn id="2970" idx="1"/>
            <a:endCxn id="2972" idx="3"/>
          </p:cNvCxnSpPr>
          <p:nvPr/>
        </p:nvCxnSpPr>
        <p:spPr>
          <a:xfrm flipH="1">
            <a:off x="3091150" y="3729500"/>
            <a:ext cx="902400" cy="16500"/>
          </a:xfrm>
          <a:prstGeom prst="straightConnector1">
            <a:avLst/>
          </a:prstGeom>
          <a:noFill/>
          <a:ln w="9525" cap="flat" cmpd="sng">
            <a:solidFill>
              <a:schemeClr val="dk2"/>
            </a:solidFill>
            <a:prstDash val="solid"/>
            <a:round/>
            <a:headEnd type="none" w="med" len="med"/>
            <a:tailEnd type="triangle" w="med" len="med"/>
          </a:ln>
        </p:spPr>
      </p:cxnSp>
      <p:cxnSp>
        <p:nvCxnSpPr>
          <p:cNvPr id="2974" name="Google Shape;2974;p206"/>
          <p:cNvCxnSpPr>
            <a:stCxn id="2972" idx="0"/>
            <a:endCxn id="2963" idx="2"/>
          </p:cNvCxnSpPr>
          <p:nvPr/>
        </p:nvCxnSpPr>
        <p:spPr>
          <a:xfrm rot="10800000">
            <a:off x="1379325" y="2886925"/>
            <a:ext cx="1198500" cy="345600"/>
          </a:xfrm>
          <a:prstGeom prst="straightConnector1">
            <a:avLst/>
          </a:prstGeom>
          <a:noFill/>
          <a:ln w="9525" cap="flat" cmpd="sng">
            <a:solidFill>
              <a:schemeClr val="dk2"/>
            </a:solidFill>
            <a:prstDash val="solid"/>
            <a:round/>
            <a:headEnd type="none" w="med" len="med"/>
            <a:tailEnd type="triangle" w="med" len="med"/>
          </a:ln>
        </p:spPr>
      </p:cxnSp>
      <p:sp>
        <p:nvSpPr>
          <p:cNvPr id="2975" name="Google Shape;2975;p206"/>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2976" name="Google Shape;2976;p206"/>
          <p:cNvSpPr txBox="1"/>
          <p:nvPr/>
        </p:nvSpPr>
        <p:spPr>
          <a:xfrm>
            <a:off x="6828600"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a:t>
            </a:r>
            <a:endParaRPr sz="1800">
              <a:solidFill>
                <a:schemeClr val="dk2"/>
              </a:solidFill>
            </a:endParaRPr>
          </a:p>
        </p:txBody>
      </p:sp>
      <p:sp>
        <p:nvSpPr>
          <p:cNvPr id="2977" name="Google Shape;2977;p206"/>
          <p:cNvSpPr txBox="1"/>
          <p:nvPr/>
        </p:nvSpPr>
        <p:spPr>
          <a:xfrm>
            <a:off x="7387975" y="2969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a:t>
            </a:r>
            <a:endParaRPr sz="1800">
              <a:solidFill>
                <a:schemeClr val="dk2"/>
              </a:solidFill>
            </a:endParaRPr>
          </a:p>
        </p:txBody>
      </p:sp>
      <p:sp>
        <p:nvSpPr>
          <p:cNvPr id="2978" name="Google Shape;2978;p206"/>
          <p:cNvSpPr txBox="1"/>
          <p:nvPr/>
        </p:nvSpPr>
        <p:spPr>
          <a:xfrm>
            <a:off x="4360800" y="29038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a:t>
            </a:r>
            <a:endParaRPr sz="1800">
              <a:solidFill>
                <a:schemeClr val="dk2"/>
              </a:solidFill>
            </a:endParaRPr>
          </a:p>
        </p:txBody>
      </p:sp>
      <p:sp>
        <p:nvSpPr>
          <p:cNvPr id="2979" name="Google Shape;2979;p206"/>
          <p:cNvSpPr txBox="1"/>
          <p:nvPr/>
        </p:nvSpPr>
        <p:spPr>
          <a:xfrm>
            <a:off x="2523300" y="29038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a:t>
            </a:r>
            <a:endParaRPr sz="1800">
              <a:solidFill>
                <a:schemeClr val="dk2"/>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984"/>
        <p:cNvGrpSpPr/>
        <p:nvPr/>
      </p:nvGrpSpPr>
      <p:grpSpPr>
        <a:xfrm>
          <a:off x="0" y="0"/>
          <a:ext cx="0" cy="0"/>
          <a:chOff x="0" y="0"/>
          <a:chExt cx="0" cy="0"/>
        </a:xfrm>
      </p:grpSpPr>
      <p:sp>
        <p:nvSpPr>
          <p:cNvPr id="2985" name="Google Shape;2985;p20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159</a:t>
            </a:fld>
            <a:endParaRPr/>
          </a:p>
        </p:txBody>
      </p:sp>
      <p:sp>
        <p:nvSpPr>
          <p:cNvPr id="2986" name="Google Shape;2986;p2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Monolingual retrieval: Dutch</a:t>
            </a:r>
            <a:endParaRPr sz="3000" b="1">
              <a:solidFill>
                <a:srgbClr val="222222"/>
              </a:solidFill>
              <a:latin typeface="Raleway"/>
              <a:ea typeface="Raleway"/>
              <a:cs typeface="Raleway"/>
              <a:sym typeface="Raleway"/>
            </a:endParaRPr>
          </a:p>
        </p:txBody>
      </p:sp>
      <p:pic>
        <p:nvPicPr>
          <p:cNvPr id="2987" name="Google Shape;2987;p207"/>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2988" name="Google Shape;2988;p207"/>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rPr>
              <a:t>Wie was Jan Vermeer ?</a:t>
            </a:r>
            <a:endParaRPr/>
          </a:p>
        </p:txBody>
      </p:sp>
      <p:cxnSp>
        <p:nvCxnSpPr>
          <p:cNvPr id="2989" name="Google Shape;2989;p20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2990" name="Google Shape;2990;p207"/>
          <p:cNvSpPr/>
          <p:nvPr/>
        </p:nvSpPr>
        <p:spPr>
          <a:xfrm>
            <a:off x="5992125" y="3357175"/>
            <a:ext cx="22374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Courier New"/>
                <a:ea typeface="Courier New"/>
                <a:cs typeface="Courier New"/>
                <a:sym typeface="Courier New"/>
              </a:rPr>
              <a:t>{</a:t>
            </a:r>
            <a:r>
              <a:rPr lang="zh-CN" b="1">
                <a:solidFill>
                  <a:srgbClr val="611BB8"/>
                </a:solidFill>
                <a:latin typeface="Courier New"/>
                <a:ea typeface="Courier New"/>
                <a:cs typeface="Courier New"/>
                <a:sym typeface="Courier New"/>
              </a:rPr>
              <a:t>Wie</a:t>
            </a:r>
            <a:r>
              <a:rPr lang="zh-CN">
                <a:latin typeface="Courier New"/>
                <a:ea typeface="Courier New"/>
                <a:cs typeface="Courier New"/>
                <a:sym typeface="Courier New"/>
              </a:rPr>
              <a:t>: 3, </a:t>
            </a:r>
            <a:r>
              <a:rPr lang="zh-CN" b="1">
                <a:solidFill>
                  <a:srgbClr val="611BB8"/>
                </a:solidFill>
                <a:latin typeface="Courier New"/>
                <a:ea typeface="Courier New"/>
                <a:cs typeface="Courier New"/>
                <a:sym typeface="Courier New"/>
              </a:rPr>
              <a:t>Jan</a:t>
            </a:r>
            <a:r>
              <a:rPr lang="zh-CN">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Vermeer</a:t>
            </a:r>
            <a:r>
              <a:rPr lang="zh-CN">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was</a:t>
            </a:r>
            <a:r>
              <a:rPr lang="zh-CN">
                <a:latin typeface="Courier New"/>
                <a:ea typeface="Courier New"/>
                <a:cs typeface="Courier New"/>
                <a:sym typeface="Courier New"/>
              </a:rPr>
              <a:t>: 1, </a:t>
            </a:r>
            <a:r>
              <a:rPr lang="zh-CN" b="1">
                <a:solidFill>
                  <a:srgbClr val="611BB8"/>
                </a:solidFill>
                <a:latin typeface="Courier New"/>
                <a:ea typeface="Courier New"/>
                <a:cs typeface="Courier New"/>
                <a:sym typeface="Courier New"/>
              </a:rPr>
              <a:t>kunstenaar</a:t>
            </a:r>
            <a:r>
              <a:rPr lang="zh-CN">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2991" name="Google Shape;2991;p207"/>
          <p:cNvCxnSpPr>
            <a:stCxn id="2988" idx="3"/>
            <a:endCxn id="2992"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2993" name="Google Shape;2993;p207"/>
          <p:cNvCxnSpPr>
            <a:stCxn id="2992" idx="2"/>
            <a:endCxn id="2990" idx="0"/>
          </p:cNvCxnSpPr>
          <p:nvPr/>
        </p:nvCxnSpPr>
        <p:spPr>
          <a:xfrm>
            <a:off x="7110825" y="2887075"/>
            <a:ext cx="0" cy="470100"/>
          </a:xfrm>
          <a:prstGeom prst="straightConnector1">
            <a:avLst/>
          </a:prstGeom>
          <a:noFill/>
          <a:ln w="9525" cap="flat" cmpd="sng">
            <a:solidFill>
              <a:schemeClr val="dk2"/>
            </a:solidFill>
            <a:prstDash val="solid"/>
            <a:round/>
            <a:headEnd type="none" w="med" len="med"/>
            <a:tailEnd type="triangle" w="med" len="med"/>
          </a:ln>
        </p:spPr>
      </p:cxnSp>
      <p:cxnSp>
        <p:nvCxnSpPr>
          <p:cNvPr id="2994" name="Google Shape;2994;p207"/>
          <p:cNvCxnSpPr>
            <a:stCxn id="2990" idx="1"/>
            <a:endCxn id="2995" idx="3"/>
          </p:cNvCxnSpPr>
          <p:nvPr/>
        </p:nvCxnSpPr>
        <p:spPr>
          <a:xfrm rot="10800000">
            <a:off x="5346225" y="3729475"/>
            <a:ext cx="645900" cy="0"/>
          </a:xfrm>
          <a:prstGeom prst="straightConnector1">
            <a:avLst/>
          </a:prstGeom>
          <a:noFill/>
          <a:ln w="9525" cap="flat" cmpd="sng">
            <a:solidFill>
              <a:schemeClr val="dk2"/>
            </a:solidFill>
            <a:prstDash val="solid"/>
            <a:round/>
            <a:headEnd type="none" w="med" len="med"/>
            <a:tailEnd type="triangle" w="med" len="med"/>
          </a:ln>
        </p:spPr>
      </p:cxnSp>
      <p:cxnSp>
        <p:nvCxnSpPr>
          <p:cNvPr id="2996" name="Google Shape;2996;p207"/>
          <p:cNvCxnSpPr>
            <a:stCxn id="2995" idx="1"/>
            <a:endCxn id="2997" idx="3"/>
          </p:cNvCxnSpPr>
          <p:nvPr/>
        </p:nvCxnSpPr>
        <p:spPr>
          <a:xfrm flipH="1">
            <a:off x="3091150" y="3729500"/>
            <a:ext cx="902400" cy="16500"/>
          </a:xfrm>
          <a:prstGeom prst="straightConnector1">
            <a:avLst/>
          </a:prstGeom>
          <a:noFill/>
          <a:ln w="9525" cap="flat" cmpd="sng">
            <a:solidFill>
              <a:schemeClr val="dk2"/>
            </a:solidFill>
            <a:prstDash val="solid"/>
            <a:round/>
            <a:headEnd type="none" w="med" len="med"/>
            <a:tailEnd type="triangle" w="med" len="med"/>
          </a:ln>
        </p:spPr>
      </p:cxnSp>
      <p:cxnSp>
        <p:nvCxnSpPr>
          <p:cNvPr id="2998" name="Google Shape;2998;p207"/>
          <p:cNvCxnSpPr>
            <a:stCxn id="2997" idx="0"/>
            <a:endCxn id="2987" idx="2"/>
          </p:cNvCxnSpPr>
          <p:nvPr/>
        </p:nvCxnSpPr>
        <p:spPr>
          <a:xfrm rot="10800000">
            <a:off x="1379388" y="2886927"/>
            <a:ext cx="1198500" cy="345600"/>
          </a:xfrm>
          <a:prstGeom prst="straightConnector1">
            <a:avLst/>
          </a:prstGeom>
          <a:noFill/>
          <a:ln w="9525" cap="flat" cmpd="sng">
            <a:solidFill>
              <a:schemeClr val="dk2"/>
            </a:solidFill>
            <a:prstDash val="solid"/>
            <a:round/>
            <a:headEnd type="none" w="med" len="med"/>
            <a:tailEnd type="triangle" w="med" len="med"/>
          </a:ln>
        </p:spPr>
      </p:cxnSp>
      <p:pic>
        <p:nvPicPr>
          <p:cNvPr id="2999" name="Google Shape;2999;p207"/>
          <p:cNvPicPr preferRelativeResize="0"/>
          <p:nvPr/>
        </p:nvPicPr>
        <p:blipFill>
          <a:blip r:embed="rId4">
            <a:alphaModFix/>
          </a:blip>
          <a:stretch>
            <a:fillRect/>
          </a:stretch>
        </p:blipFill>
        <p:spPr>
          <a:xfrm>
            <a:off x="2326850" y="3357025"/>
            <a:ext cx="548700" cy="548700"/>
          </a:xfrm>
          <a:prstGeom prst="rect">
            <a:avLst/>
          </a:prstGeom>
          <a:noFill/>
          <a:ln>
            <a:noFill/>
          </a:ln>
        </p:spPr>
      </p:pic>
      <p:pic>
        <p:nvPicPr>
          <p:cNvPr id="3000" name="Google Shape;3000;p207"/>
          <p:cNvPicPr preferRelativeResize="0"/>
          <p:nvPr/>
        </p:nvPicPr>
        <p:blipFill>
          <a:blip r:embed="rId5">
            <a:alphaModFix/>
          </a:blip>
          <a:stretch>
            <a:fillRect/>
          </a:stretch>
        </p:blipFill>
        <p:spPr>
          <a:xfrm>
            <a:off x="6618976" y="1875487"/>
            <a:ext cx="902400" cy="902400"/>
          </a:xfrm>
          <a:prstGeom prst="rect">
            <a:avLst/>
          </a:prstGeom>
          <a:noFill/>
          <a:ln>
            <a:noFill/>
          </a:ln>
        </p:spPr>
      </p:pic>
      <p:pic>
        <p:nvPicPr>
          <p:cNvPr id="3001" name="Google Shape;3001;p207"/>
          <p:cNvPicPr preferRelativeResize="0"/>
          <p:nvPr/>
        </p:nvPicPr>
        <p:blipFill>
          <a:blip r:embed="rId6">
            <a:alphaModFix/>
          </a:blip>
          <a:stretch>
            <a:fillRect/>
          </a:stretch>
        </p:blipFill>
        <p:spPr>
          <a:xfrm>
            <a:off x="4151945" y="3211538"/>
            <a:ext cx="1035876" cy="1035876"/>
          </a:xfrm>
          <a:prstGeom prst="rect">
            <a:avLst/>
          </a:prstGeom>
          <a:noFill/>
          <a:ln>
            <a:noFill/>
          </a:ln>
        </p:spPr>
      </p:pic>
      <p:sp>
        <p:nvSpPr>
          <p:cNvPr id="3002" name="Google Shape;3002;p207"/>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003" name="Google Shape;3003;p207"/>
          <p:cNvSpPr txBox="1"/>
          <p:nvPr/>
        </p:nvSpPr>
        <p:spPr>
          <a:xfrm>
            <a:off x="6802600" y="14911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004" name="Google Shape;3004;p207"/>
          <p:cNvSpPr txBox="1"/>
          <p:nvPr/>
        </p:nvSpPr>
        <p:spPr>
          <a:xfrm>
            <a:off x="7301375" y="2969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005" name="Google Shape;3005;p207"/>
          <p:cNvSpPr txBox="1"/>
          <p:nvPr/>
        </p:nvSpPr>
        <p:spPr>
          <a:xfrm>
            <a:off x="4366888" y="2966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006" name="Google Shape;3006;p207"/>
          <p:cNvSpPr txBox="1"/>
          <p:nvPr/>
        </p:nvSpPr>
        <p:spPr>
          <a:xfrm>
            <a:off x="2677825" y="2969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000000"/>
                </a:solidFill>
              </a:rPr>
              <a:t>1. Intuition / Interpretability</a:t>
            </a:r>
            <a:endParaRPr b="1">
              <a:solidFill>
                <a:srgbClr val="000000"/>
              </a:solidFill>
            </a:endParaRPr>
          </a:p>
          <a:p>
            <a:pPr marL="0" lvl="0" indent="0" algn="l" rtl="0">
              <a:spcBef>
                <a:spcPts val="1200"/>
              </a:spcBef>
              <a:spcAft>
                <a:spcPts val="1200"/>
              </a:spcAft>
              <a:buNone/>
            </a:pPr>
            <a:r>
              <a:rPr lang="zh-CN">
                <a:solidFill>
                  <a:srgbClr val="000000"/>
                </a:solidFill>
              </a:rPr>
              <a:t>Comapred to dense vectors, sparse vectors that are aligned with terms in a vocabulary can be easily reasoned about.</a:t>
            </a:r>
            <a:endParaRPr sz="2600" b="1">
              <a:solidFill>
                <a:srgbClr val="000000"/>
              </a:solidFill>
            </a:endParaRPr>
          </a:p>
        </p:txBody>
      </p:sp>
      <p:sp>
        <p:nvSpPr>
          <p:cNvPr id="434" name="Google Shape;434;p6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Sparse?</a:t>
            </a:r>
            <a:endParaRPr/>
          </a:p>
        </p:txBody>
      </p:sp>
      <p:pic>
        <p:nvPicPr>
          <p:cNvPr id="435" name="Google Shape;435;p64"/>
          <p:cNvPicPr preferRelativeResize="0"/>
          <p:nvPr/>
        </p:nvPicPr>
        <p:blipFill>
          <a:blip r:embed="rId3">
            <a:alphaModFix/>
          </a:blip>
          <a:stretch>
            <a:fillRect/>
          </a:stretch>
        </p:blipFill>
        <p:spPr>
          <a:xfrm>
            <a:off x="371175" y="2571750"/>
            <a:ext cx="5115225" cy="2040275"/>
          </a:xfrm>
          <a:prstGeom prst="rect">
            <a:avLst/>
          </a:prstGeom>
          <a:noFill/>
          <a:ln>
            <a:noFill/>
          </a:ln>
        </p:spPr>
      </p:pic>
      <p:sp>
        <p:nvSpPr>
          <p:cNvPr id="436" name="Google Shape;436;p64"/>
          <p:cNvSpPr/>
          <p:nvPr/>
        </p:nvSpPr>
        <p:spPr>
          <a:xfrm>
            <a:off x="5486400" y="2039375"/>
            <a:ext cx="3345900" cy="1416600"/>
          </a:xfrm>
          <a:prstGeom prst="cloudCallout">
            <a:avLst>
              <a:gd name="adj1" fmla="val -56255"/>
              <a:gd name="adj2" fmla="val 51387"/>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Source Sans Pro"/>
                <a:ea typeface="Source Sans Pro"/>
                <a:cs typeface="Source Sans Pro"/>
                <a:sym typeface="Source Sans Pro"/>
              </a:rPr>
              <a:t>The terms with the highest weights are the most important in the document</a:t>
            </a:r>
            <a:endParaRPr>
              <a:latin typeface="Source Sans Pro"/>
              <a:ea typeface="Source Sans Pro"/>
              <a:cs typeface="Source Sans Pro"/>
              <a:sym typeface="Source Sans Pro"/>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011"/>
        <p:cNvGrpSpPr/>
        <p:nvPr/>
      </p:nvGrpSpPr>
      <p:grpSpPr>
        <a:xfrm>
          <a:off x="0" y="0"/>
          <a:ext cx="0" cy="0"/>
          <a:chOff x="0" y="0"/>
          <a:chExt cx="0" cy="0"/>
        </a:xfrm>
      </p:grpSpPr>
      <p:sp>
        <p:nvSpPr>
          <p:cNvPr id="3012" name="Google Shape;3012;p20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160</a:t>
            </a:fld>
            <a:endParaRPr/>
          </a:p>
        </p:txBody>
      </p:sp>
      <p:sp>
        <p:nvSpPr>
          <p:cNvPr id="3013" name="Google Shape;3013;p2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Cross-lingual retrieval, bilingual system</a:t>
            </a:r>
            <a:endParaRPr sz="3000" b="1">
              <a:solidFill>
                <a:srgbClr val="222222"/>
              </a:solidFill>
              <a:latin typeface="Raleway"/>
              <a:ea typeface="Raleway"/>
              <a:cs typeface="Raleway"/>
              <a:sym typeface="Raleway"/>
            </a:endParaRPr>
          </a:p>
        </p:txBody>
      </p:sp>
      <p:pic>
        <p:nvPicPr>
          <p:cNvPr id="3014" name="Google Shape;3014;p208"/>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015" name="Google Shape;3015;p208"/>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rgbClr val="611BB8"/>
                </a:solidFill>
              </a:rPr>
              <a:t>Wie was Jan Vermeer ?</a:t>
            </a:r>
            <a:endParaRPr>
              <a:solidFill>
                <a:schemeClr val="dk1"/>
              </a:solidFill>
            </a:endParaRPr>
          </a:p>
          <a:p>
            <a:pPr marL="0" lvl="0" indent="0" algn="ctr" rtl="0">
              <a:spcBef>
                <a:spcPts val="0"/>
              </a:spcBef>
              <a:spcAft>
                <a:spcPts val="0"/>
              </a:spcAft>
              <a:buNone/>
            </a:pPr>
            <a:endParaRPr>
              <a:solidFill>
                <a:srgbClr val="611BB8"/>
              </a:solidFill>
            </a:endParaRPr>
          </a:p>
        </p:txBody>
      </p:sp>
      <p:cxnSp>
        <p:nvCxnSpPr>
          <p:cNvPr id="3016" name="Google Shape;3016;p20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017" name="Google Shape;3017;p208"/>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Courier New"/>
                <a:ea typeface="Courier New"/>
                <a:cs typeface="Courier New"/>
                <a:sym typeface="Courier New"/>
              </a:rPr>
              <a:t>{</a:t>
            </a:r>
            <a:r>
              <a:rPr lang="zh-CN" b="1">
                <a:latin typeface="Courier New"/>
                <a:ea typeface="Courier New"/>
                <a:cs typeface="Courier New"/>
                <a:sym typeface="Courier New"/>
              </a:rPr>
              <a:t>who</a:t>
            </a:r>
            <a:r>
              <a:rPr lang="zh-CN">
                <a:latin typeface="Courier New"/>
                <a:ea typeface="Courier New"/>
                <a:cs typeface="Courier New"/>
                <a:sym typeface="Courier New"/>
              </a:rPr>
              <a:t>, 3, </a:t>
            </a:r>
            <a:r>
              <a:rPr lang="zh-CN" b="1">
                <a:latin typeface="Courier New"/>
                <a:ea typeface="Courier New"/>
                <a:cs typeface="Courier New"/>
                <a:sym typeface="Courier New"/>
              </a:rPr>
              <a:t>Jan</a:t>
            </a:r>
            <a:r>
              <a:rPr lang="zh-CN">
                <a:latin typeface="Courier New"/>
                <a:ea typeface="Courier New"/>
                <a:cs typeface="Courier New"/>
                <a:sym typeface="Courier New"/>
              </a:rPr>
              <a:t>: 5, </a:t>
            </a:r>
            <a:r>
              <a:rPr lang="zh-CN" b="1">
                <a:latin typeface="Courier New"/>
                <a:ea typeface="Courier New"/>
                <a:cs typeface="Courier New"/>
                <a:sym typeface="Courier New"/>
              </a:rPr>
              <a:t>Vermeer</a:t>
            </a:r>
            <a:r>
              <a:rPr lang="zh-CN">
                <a:latin typeface="Courier New"/>
                <a:ea typeface="Courier New"/>
                <a:cs typeface="Courier New"/>
                <a:sym typeface="Courier New"/>
              </a:rPr>
              <a:t>: 5, </a:t>
            </a:r>
            <a:r>
              <a:rPr lang="zh-CN" b="1">
                <a:latin typeface="Courier New"/>
                <a:ea typeface="Courier New"/>
                <a:cs typeface="Courier New"/>
                <a:sym typeface="Courier New"/>
              </a:rPr>
              <a:t>artist</a:t>
            </a:r>
            <a:r>
              <a:rPr lang="zh-CN">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018" name="Google Shape;3018;p208"/>
          <p:cNvCxnSpPr>
            <a:stCxn id="3015" idx="3"/>
            <a:endCxn id="3019"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020" name="Google Shape;3020;p208"/>
          <p:cNvCxnSpPr>
            <a:stCxn id="3019" idx="2"/>
            <a:endCxn id="3017"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021" name="Google Shape;3021;p208"/>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022" name="Google Shape;3022;p208"/>
          <p:cNvCxnSpPr>
            <a:stCxn id="3017" idx="1"/>
            <a:endCxn id="3021" idx="3"/>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pic>
        <p:nvPicPr>
          <p:cNvPr id="3023" name="Google Shape;3023;p208"/>
          <p:cNvPicPr preferRelativeResize="0"/>
          <p:nvPr/>
        </p:nvPicPr>
        <p:blipFill>
          <a:blip r:embed="rId5">
            <a:alphaModFix/>
          </a:blip>
          <a:stretch>
            <a:fillRect/>
          </a:stretch>
        </p:blipFill>
        <p:spPr>
          <a:xfrm>
            <a:off x="2344138" y="3494575"/>
            <a:ext cx="548700" cy="548700"/>
          </a:xfrm>
          <a:prstGeom prst="rect">
            <a:avLst/>
          </a:prstGeom>
          <a:noFill/>
          <a:ln>
            <a:noFill/>
          </a:ln>
        </p:spPr>
      </p:pic>
      <p:cxnSp>
        <p:nvCxnSpPr>
          <p:cNvPr id="3024" name="Google Shape;3024;p208"/>
          <p:cNvCxnSpPr>
            <a:stCxn id="3021" idx="1"/>
            <a:endCxn id="3023"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025" name="Google Shape;3025;p208"/>
          <p:cNvCxnSpPr>
            <a:stCxn id="3023" idx="0"/>
            <a:endCxn id="3014" idx="2"/>
          </p:cNvCxnSpPr>
          <p:nvPr/>
        </p:nvCxnSpPr>
        <p:spPr>
          <a:xfrm rot="10800000">
            <a:off x="1379488" y="2887075"/>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026" name="Google Shape;3026;p208"/>
          <p:cNvPicPr preferRelativeResize="0"/>
          <p:nvPr/>
        </p:nvPicPr>
        <p:blipFill>
          <a:blip r:embed="rId6">
            <a:alphaModFix/>
          </a:blip>
          <a:stretch>
            <a:fillRect/>
          </a:stretch>
        </p:blipFill>
        <p:spPr>
          <a:xfrm>
            <a:off x="6509938" y="1766472"/>
            <a:ext cx="1120476" cy="1120456"/>
          </a:xfrm>
          <a:prstGeom prst="rect">
            <a:avLst/>
          </a:prstGeom>
          <a:noFill/>
          <a:ln>
            <a:noFill/>
          </a:ln>
        </p:spPr>
      </p:pic>
      <p:sp>
        <p:nvSpPr>
          <p:cNvPr id="3027" name="Google Shape;3027;p208"/>
          <p:cNvSpPr txBox="1"/>
          <p:nvPr/>
        </p:nvSpPr>
        <p:spPr>
          <a:xfrm>
            <a:off x="2545800" y="31432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028" name="Google Shape;3028;p208"/>
          <p:cNvSpPr txBox="1"/>
          <p:nvPr/>
        </p:nvSpPr>
        <p:spPr>
          <a:xfrm>
            <a:off x="4366838" y="29662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029" name="Google Shape;3029;p208"/>
          <p:cNvSpPr txBox="1"/>
          <p:nvPr/>
        </p:nvSpPr>
        <p:spPr>
          <a:xfrm>
            <a:off x="6572250" y="1405500"/>
            <a:ext cx="14376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r>
              <a:rPr lang="zh-CN" sz="1800">
                <a:solidFill>
                  <a:srgbClr val="222222"/>
                </a:solidFill>
              </a:rPr>
              <a:t>-&gt;EN</a:t>
            </a:r>
            <a:endParaRPr sz="1800">
              <a:solidFill>
                <a:srgbClr val="222222"/>
              </a:solidFill>
            </a:endParaRPr>
          </a:p>
        </p:txBody>
      </p:sp>
      <p:sp>
        <p:nvSpPr>
          <p:cNvPr id="3030" name="Google Shape;3030;p208"/>
          <p:cNvSpPr txBox="1"/>
          <p:nvPr/>
        </p:nvSpPr>
        <p:spPr>
          <a:xfrm>
            <a:off x="7341200" y="29662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031" name="Google Shape;3031;p208"/>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032" name="Google Shape;3032;p208"/>
          <p:cNvSpPr txBox="1"/>
          <p:nvPr/>
        </p:nvSpPr>
        <p:spPr>
          <a:xfrm>
            <a:off x="647700" y="3277975"/>
            <a:ext cx="16218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a:solidFill>
                  <a:schemeClr val="dk2"/>
                </a:solidFill>
              </a:rPr>
              <a:t>Less useful for the users without translation</a:t>
            </a:r>
            <a:endParaRPr sz="1500">
              <a:solidFill>
                <a:schemeClr val="dk2"/>
              </a:solidFill>
            </a:endParaRPr>
          </a:p>
        </p:txBody>
      </p:sp>
      <p:sp>
        <p:nvSpPr>
          <p:cNvPr id="3033" name="Google Shape;3033;p208"/>
          <p:cNvSpPr txBox="1"/>
          <p:nvPr/>
        </p:nvSpPr>
        <p:spPr>
          <a:xfrm>
            <a:off x="304800" y="975638"/>
            <a:ext cx="654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For accessing information in another language</a:t>
            </a:r>
            <a:endParaRPr>
              <a:solidFill>
                <a:schemeClr val="dk2"/>
              </a:solidFill>
            </a:endParaRPr>
          </a:p>
        </p:txBody>
      </p:sp>
      <p:sp>
        <p:nvSpPr>
          <p:cNvPr id="3034" name="Google Shape;3034;p208"/>
          <p:cNvSpPr txBox="1"/>
          <p:nvPr/>
        </p:nvSpPr>
        <p:spPr>
          <a:xfrm>
            <a:off x="5773875" y="1182400"/>
            <a:ext cx="2756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300">
                <a:solidFill>
                  <a:schemeClr val="dk2"/>
                </a:solidFill>
              </a:rPr>
              <a:t>Cross-language encoding</a:t>
            </a:r>
            <a:endParaRPr sz="13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3040" name="Google Shape;3040;p20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161</a:t>
            </a:fld>
            <a:endParaRPr/>
          </a:p>
        </p:txBody>
      </p:sp>
      <p:sp>
        <p:nvSpPr>
          <p:cNvPr id="3041" name="Google Shape;3041;p2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Cross-lingual retrieval, bilingual system</a:t>
            </a:r>
            <a:endParaRPr sz="3000" b="1">
              <a:solidFill>
                <a:srgbClr val="222222"/>
              </a:solidFill>
              <a:latin typeface="Raleway"/>
              <a:ea typeface="Raleway"/>
              <a:cs typeface="Raleway"/>
              <a:sym typeface="Raleway"/>
            </a:endParaRPr>
          </a:p>
        </p:txBody>
      </p:sp>
      <p:pic>
        <p:nvPicPr>
          <p:cNvPr id="3042" name="Google Shape;3042;p209"/>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043" name="Google Shape;3043;p209"/>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rgbClr val="611BB8"/>
                </a:solidFill>
              </a:rPr>
              <a:t>Wie was Jan Vermeer ?</a:t>
            </a:r>
            <a:endParaRPr>
              <a:solidFill>
                <a:srgbClr val="611BB8"/>
              </a:solidFill>
            </a:endParaRPr>
          </a:p>
        </p:txBody>
      </p:sp>
      <p:cxnSp>
        <p:nvCxnSpPr>
          <p:cNvPr id="3044" name="Google Shape;3044;p20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045" name="Google Shape;3045;p209"/>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latin typeface="Courier New"/>
                <a:ea typeface="Courier New"/>
                <a:cs typeface="Courier New"/>
                <a:sym typeface="Courier New"/>
              </a:rPr>
              <a:t>{</a:t>
            </a:r>
            <a:r>
              <a:rPr lang="zh-CN" b="1">
                <a:solidFill>
                  <a:srgbClr val="611BB8"/>
                </a:solidFill>
                <a:latin typeface="Courier New"/>
                <a:ea typeface="Courier New"/>
                <a:cs typeface="Courier New"/>
                <a:sym typeface="Courier New"/>
              </a:rPr>
              <a:t>Wie</a:t>
            </a:r>
            <a:r>
              <a:rPr lang="zh-CN">
                <a:solidFill>
                  <a:schemeClr val="dk1"/>
                </a:solidFill>
                <a:latin typeface="Courier New"/>
                <a:ea typeface="Courier New"/>
                <a:cs typeface="Courier New"/>
                <a:sym typeface="Courier New"/>
              </a:rPr>
              <a:t>: 3, </a:t>
            </a:r>
            <a:r>
              <a:rPr lang="zh-CN" b="1">
                <a:solidFill>
                  <a:srgbClr val="611BB8"/>
                </a:solidFill>
                <a:latin typeface="Courier New"/>
                <a:ea typeface="Courier New"/>
                <a:cs typeface="Courier New"/>
                <a:sym typeface="Courier New"/>
              </a:rPr>
              <a:t>Jan</a:t>
            </a:r>
            <a:r>
              <a:rPr lang="zh-CN">
                <a:solidFill>
                  <a:schemeClr val="dk1"/>
                </a:solidFill>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Vermeer</a:t>
            </a:r>
            <a:r>
              <a:rPr lang="zh-CN">
                <a:solidFill>
                  <a:srgbClr val="611BB8"/>
                </a:solidFill>
                <a:latin typeface="Courier New"/>
                <a:ea typeface="Courier New"/>
                <a:cs typeface="Courier New"/>
                <a:sym typeface="Courier New"/>
              </a:rPr>
              <a:t>:</a:t>
            </a:r>
            <a:r>
              <a:rPr lang="zh-CN">
                <a:solidFill>
                  <a:schemeClr val="dk1"/>
                </a:solidFill>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was</a:t>
            </a:r>
            <a:r>
              <a:rPr lang="zh-CN">
                <a:solidFill>
                  <a:schemeClr val="dk1"/>
                </a:solidFill>
                <a:latin typeface="Courier New"/>
                <a:ea typeface="Courier New"/>
                <a:cs typeface="Courier New"/>
                <a:sym typeface="Courier New"/>
              </a:rPr>
              <a:t>: 1, </a:t>
            </a:r>
            <a:r>
              <a:rPr lang="zh-CN" b="1">
                <a:solidFill>
                  <a:srgbClr val="611BB8"/>
                </a:solidFill>
                <a:latin typeface="Courier New"/>
                <a:ea typeface="Courier New"/>
                <a:cs typeface="Courier New"/>
                <a:sym typeface="Courier New"/>
              </a:rPr>
              <a:t>kunstenaar</a:t>
            </a:r>
            <a:r>
              <a:rPr lang="zh-CN">
                <a:solidFill>
                  <a:schemeClr val="dk1"/>
                </a:solidFill>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046" name="Google Shape;3046;p209"/>
          <p:cNvCxnSpPr>
            <a:stCxn id="3043" idx="3"/>
            <a:endCxn id="3047"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048" name="Google Shape;3048;p209"/>
          <p:cNvCxnSpPr>
            <a:stCxn id="3047" idx="2"/>
            <a:endCxn id="3045"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049" name="Google Shape;3049;p209"/>
          <p:cNvPicPr preferRelativeResize="0"/>
          <p:nvPr/>
        </p:nvPicPr>
        <p:blipFill>
          <a:blip r:embed="rId4">
            <a:alphaModFix/>
          </a:blip>
          <a:stretch>
            <a:fillRect/>
          </a:stretch>
        </p:blipFill>
        <p:spPr>
          <a:xfrm>
            <a:off x="6509938" y="1766472"/>
            <a:ext cx="1120476" cy="1120456"/>
          </a:xfrm>
          <a:prstGeom prst="rect">
            <a:avLst/>
          </a:prstGeom>
          <a:noFill/>
          <a:ln>
            <a:noFill/>
          </a:ln>
        </p:spPr>
      </p:pic>
      <p:sp>
        <p:nvSpPr>
          <p:cNvPr id="3050" name="Google Shape;3050;p209"/>
          <p:cNvSpPr txBox="1"/>
          <p:nvPr/>
        </p:nvSpPr>
        <p:spPr>
          <a:xfrm>
            <a:off x="6351388" y="1415313"/>
            <a:ext cx="1437600" cy="31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800">
                <a:solidFill>
                  <a:srgbClr val="611BB8"/>
                </a:solidFill>
              </a:rPr>
              <a:t>NL</a:t>
            </a:r>
            <a:endParaRPr sz="1800">
              <a:solidFill>
                <a:srgbClr val="222222"/>
              </a:solidFill>
            </a:endParaRPr>
          </a:p>
        </p:txBody>
      </p:sp>
      <p:sp>
        <p:nvSpPr>
          <p:cNvPr id="3051" name="Google Shape;3051;p209"/>
          <p:cNvSpPr txBox="1"/>
          <p:nvPr/>
        </p:nvSpPr>
        <p:spPr>
          <a:xfrm>
            <a:off x="7341200" y="29662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052" name="Google Shape;3052;p209"/>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053" name="Google Shape;3053;p209"/>
          <p:cNvSpPr txBox="1"/>
          <p:nvPr/>
        </p:nvSpPr>
        <p:spPr>
          <a:xfrm>
            <a:off x="304800" y="975638"/>
            <a:ext cx="654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For accessing information in another language</a:t>
            </a:r>
            <a:endParaRPr>
              <a:solidFill>
                <a:schemeClr val="dk2"/>
              </a:solidFill>
            </a:endParaRPr>
          </a:p>
        </p:txBody>
      </p:sp>
      <p:cxnSp>
        <p:nvCxnSpPr>
          <p:cNvPr id="3054" name="Google Shape;3054;p209"/>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cxnSp>
        <p:nvCxnSpPr>
          <p:cNvPr id="3055" name="Google Shape;3055;p209"/>
          <p:cNvCxnSpPr/>
          <p:nvPr/>
        </p:nvCxnSpPr>
        <p:spPr>
          <a:xfrm rot="10800000">
            <a:off x="2892838" y="3768925"/>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056" name="Google Shape;3056;p209"/>
          <p:cNvCxnSpPr/>
          <p:nvPr/>
        </p:nvCxnSpPr>
        <p:spPr>
          <a:xfrm rot="10800000">
            <a:off x="1379388" y="2886927"/>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057" name="Google Shape;3057;p209"/>
          <p:cNvPicPr preferRelativeResize="0"/>
          <p:nvPr/>
        </p:nvPicPr>
        <p:blipFill>
          <a:blip r:embed="rId5">
            <a:alphaModFix/>
          </a:blip>
          <a:stretch>
            <a:fillRect/>
          </a:stretch>
        </p:blipFill>
        <p:spPr>
          <a:xfrm>
            <a:off x="4151920" y="3250988"/>
            <a:ext cx="1035876" cy="1035876"/>
          </a:xfrm>
          <a:prstGeom prst="rect">
            <a:avLst/>
          </a:prstGeom>
          <a:noFill/>
          <a:ln w="28575" cap="flat" cmpd="sng">
            <a:solidFill>
              <a:schemeClr val="dk1"/>
            </a:solidFill>
            <a:prstDash val="solid"/>
            <a:round/>
            <a:headEnd type="none" w="sm" len="sm"/>
            <a:tailEnd type="none" w="sm" len="sm"/>
          </a:ln>
        </p:spPr>
      </p:pic>
      <p:sp>
        <p:nvSpPr>
          <p:cNvPr id="3058" name="Google Shape;3058;p209"/>
          <p:cNvSpPr txBox="1"/>
          <p:nvPr/>
        </p:nvSpPr>
        <p:spPr>
          <a:xfrm>
            <a:off x="4109611" y="2895338"/>
            <a:ext cx="11205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EN-&gt;</a:t>
            </a:r>
            <a:r>
              <a:rPr lang="zh-CN" sz="1800">
                <a:solidFill>
                  <a:srgbClr val="611BB8"/>
                </a:solidFill>
              </a:rPr>
              <a:t>NL</a:t>
            </a:r>
            <a:endParaRPr sz="1800">
              <a:solidFill>
                <a:srgbClr val="222222"/>
              </a:solidFill>
            </a:endParaRPr>
          </a:p>
        </p:txBody>
      </p:sp>
      <p:sp>
        <p:nvSpPr>
          <p:cNvPr id="3059" name="Google Shape;3059;p209"/>
          <p:cNvSpPr txBox="1"/>
          <p:nvPr/>
        </p:nvSpPr>
        <p:spPr>
          <a:xfrm>
            <a:off x="2618500" y="3078125"/>
            <a:ext cx="10359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EN-&gt;</a:t>
            </a:r>
            <a:r>
              <a:rPr lang="zh-CN" sz="1800">
                <a:solidFill>
                  <a:srgbClr val="611BB8"/>
                </a:solidFill>
              </a:rPr>
              <a:t>NL</a:t>
            </a:r>
            <a:endParaRPr sz="1800">
              <a:solidFill>
                <a:srgbClr val="222222"/>
              </a:solidFill>
            </a:endParaRPr>
          </a:p>
        </p:txBody>
      </p:sp>
      <p:pic>
        <p:nvPicPr>
          <p:cNvPr id="3060" name="Google Shape;3060;p209"/>
          <p:cNvPicPr preferRelativeResize="0"/>
          <p:nvPr/>
        </p:nvPicPr>
        <p:blipFill>
          <a:blip r:embed="rId6">
            <a:alphaModFix/>
          </a:blip>
          <a:stretch>
            <a:fillRect/>
          </a:stretch>
        </p:blipFill>
        <p:spPr>
          <a:xfrm>
            <a:off x="2326850" y="3585625"/>
            <a:ext cx="548700" cy="548700"/>
          </a:xfrm>
          <a:prstGeom prst="rect">
            <a:avLst/>
          </a:prstGeom>
          <a:noFill/>
          <a:ln w="28575" cap="flat" cmpd="sng">
            <a:solidFill>
              <a:schemeClr val="dk1"/>
            </a:solidFill>
            <a:prstDash val="solid"/>
            <a:round/>
            <a:headEnd type="none" w="sm" len="sm"/>
            <a:tailEnd type="none" w="sm" len="sm"/>
          </a:ln>
        </p:spPr>
      </p:pic>
      <p:sp>
        <p:nvSpPr>
          <p:cNvPr id="3061" name="Google Shape;3061;p209"/>
          <p:cNvSpPr txBox="1"/>
          <p:nvPr/>
        </p:nvSpPr>
        <p:spPr>
          <a:xfrm>
            <a:off x="3329575" y="4286875"/>
            <a:ext cx="2756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300">
                <a:solidFill>
                  <a:schemeClr val="dk2"/>
                </a:solidFill>
              </a:rPr>
              <a:t>Document Translation</a:t>
            </a:r>
            <a:endParaRPr sz="1300">
              <a:solidFill>
                <a:schemeClr val="dk2"/>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Shape 3066"/>
        <p:cNvGrpSpPr/>
        <p:nvPr/>
      </p:nvGrpSpPr>
      <p:grpSpPr>
        <a:xfrm>
          <a:off x="0" y="0"/>
          <a:ext cx="0" cy="0"/>
          <a:chOff x="0" y="0"/>
          <a:chExt cx="0" cy="0"/>
        </a:xfrm>
      </p:grpSpPr>
      <p:sp>
        <p:nvSpPr>
          <p:cNvPr id="3067" name="Google Shape;3067;p21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162</a:t>
            </a:fld>
            <a:endParaRPr/>
          </a:p>
        </p:txBody>
      </p:sp>
      <p:sp>
        <p:nvSpPr>
          <p:cNvPr id="3068" name="Google Shape;3068;p2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Baseline: Translation + monolingual retrieval</a:t>
            </a:r>
            <a:endParaRPr sz="3000" b="1">
              <a:solidFill>
                <a:srgbClr val="222222"/>
              </a:solidFill>
              <a:latin typeface="Raleway"/>
              <a:ea typeface="Raleway"/>
              <a:cs typeface="Raleway"/>
              <a:sym typeface="Raleway"/>
            </a:endParaRPr>
          </a:p>
        </p:txBody>
      </p:sp>
      <p:pic>
        <p:nvPicPr>
          <p:cNvPr id="3069" name="Google Shape;3069;p210"/>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070" name="Google Shape;3070;p210"/>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rPr>
              <a:t>Who was </a:t>
            </a:r>
            <a:endParaRPr>
              <a:solidFill>
                <a:schemeClr val="dk1"/>
              </a:solidFill>
            </a:endParaRPr>
          </a:p>
          <a:p>
            <a:pPr marL="0" lvl="0" indent="0" algn="ctr" rtl="0">
              <a:spcBef>
                <a:spcPts val="0"/>
              </a:spcBef>
              <a:spcAft>
                <a:spcPts val="0"/>
              </a:spcAft>
              <a:buClr>
                <a:schemeClr val="dk1"/>
              </a:buClr>
              <a:buSzPts val="1100"/>
              <a:buFont typeface="Arial"/>
              <a:buNone/>
            </a:pPr>
            <a:r>
              <a:rPr lang="zh-CN">
                <a:solidFill>
                  <a:schemeClr val="dk1"/>
                </a:solidFill>
              </a:rPr>
              <a:t>Jan Vermeer?</a:t>
            </a:r>
            <a:endParaRPr>
              <a:solidFill>
                <a:schemeClr val="dk1"/>
              </a:solidFill>
            </a:endParaRPr>
          </a:p>
        </p:txBody>
      </p:sp>
      <p:cxnSp>
        <p:nvCxnSpPr>
          <p:cNvPr id="3071" name="Google Shape;3071;p21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072" name="Google Shape;3072;p210"/>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latin typeface="Courier New"/>
                <a:ea typeface="Courier New"/>
                <a:cs typeface="Courier New"/>
                <a:sym typeface="Courier New"/>
              </a:rPr>
              <a:t>{</a:t>
            </a:r>
            <a:r>
              <a:rPr lang="zh-CN" b="1">
                <a:solidFill>
                  <a:schemeClr val="dk1"/>
                </a:solidFill>
                <a:latin typeface="Courier New"/>
                <a:ea typeface="Courier New"/>
                <a:cs typeface="Courier New"/>
                <a:sym typeface="Courier New"/>
              </a:rPr>
              <a:t>Who</a:t>
            </a:r>
            <a:r>
              <a:rPr lang="zh-CN">
                <a:solidFill>
                  <a:schemeClr val="dk1"/>
                </a:solidFill>
                <a:latin typeface="Courier New"/>
                <a:ea typeface="Courier New"/>
                <a:cs typeface="Courier New"/>
                <a:sym typeface="Courier New"/>
              </a:rPr>
              <a:t>: 3, </a:t>
            </a:r>
            <a:r>
              <a:rPr lang="zh-CN" b="1">
                <a:solidFill>
                  <a:schemeClr val="dk1"/>
                </a:solidFill>
                <a:latin typeface="Courier New"/>
                <a:ea typeface="Courier New"/>
                <a:cs typeface="Courier New"/>
                <a:sym typeface="Courier New"/>
              </a:rPr>
              <a:t>Jan</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Vermeer</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was</a:t>
            </a:r>
            <a:r>
              <a:rPr lang="zh-CN">
                <a:solidFill>
                  <a:schemeClr val="dk1"/>
                </a:solidFill>
                <a:latin typeface="Courier New"/>
                <a:ea typeface="Courier New"/>
                <a:cs typeface="Courier New"/>
                <a:sym typeface="Courier New"/>
              </a:rPr>
              <a:t>: 1, </a:t>
            </a:r>
            <a:r>
              <a:rPr lang="zh-CN" b="1">
                <a:solidFill>
                  <a:schemeClr val="dk1"/>
                </a:solidFill>
                <a:latin typeface="Courier New"/>
                <a:ea typeface="Courier New"/>
                <a:cs typeface="Courier New"/>
                <a:sym typeface="Courier New"/>
              </a:rPr>
              <a:t>artist</a:t>
            </a:r>
            <a:r>
              <a:rPr lang="zh-CN">
                <a:solidFill>
                  <a:schemeClr val="dk1"/>
                </a:solidFill>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073" name="Google Shape;3073;p210"/>
          <p:cNvCxnSpPr>
            <a:stCxn id="3070" idx="3"/>
            <a:endCxn id="3074"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075" name="Google Shape;3075;p210"/>
          <p:cNvCxnSpPr>
            <a:stCxn id="3074" idx="2"/>
            <a:endCxn id="3072"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cxnSp>
        <p:nvCxnSpPr>
          <p:cNvPr id="3076" name="Google Shape;3076;p210"/>
          <p:cNvCxnSpPr>
            <a:stCxn id="3072" idx="1"/>
            <a:endCxn id="3077" idx="3"/>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cxnSp>
        <p:nvCxnSpPr>
          <p:cNvPr id="3078" name="Google Shape;3078;p210"/>
          <p:cNvCxnSpPr>
            <a:stCxn id="3077" idx="1"/>
            <a:endCxn id="3079" idx="3"/>
          </p:cNvCxnSpPr>
          <p:nvPr/>
        </p:nvCxnSpPr>
        <p:spPr>
          <a:xfrm rot="10800000">
            <a:off x="2892838" y="3768925"/>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080" name="Google Shape;3080;p210"/>
          <p:cNvCxnSpPr>
            <a:stCxn id="3079" idx="0"/>
            <a:endCxn id="3069" idx="2"/>
          </p:cNvCxnSpPr>
          <p:nvPr/>
        </p:nvCxnSpPr>
        <p:spPr>
          <a:xfrm rot="10800000">
            <a:off x="1379388" y="2886927"/>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081" name="Google Shape;3081;p210"/>
          <p:cNvPicPr preferRelativeResize="0"/>
          <p:nvPr/>
        </p:nvPicPr>
        <p:blipFill>
          <a:blip r:embed="rId4">
            <a:alphaModFix/>
          </a:blip>
          <a:stretch>
            <a:fillRect/>
          </a:stretch>
        </p:blipFill>
        <p:spPr>
          <a:xfrm>
            <a:off x="6509938" y="1766472"/>
            <a:ext cx="1120476" cy="1120456"/>
          </a:xfrm>
          <a:prstGeom prst="rect">
            <a:avLst/>
          </a:prstGeom>
          <a:noFill/>
          <a:ln>
            <a:noFill/>
          </a:ln>
        </p:spPr>
      </p:pic>
      <p:pic>
        <p:nvPicPr>
          <p:cNvPr id="3082" name="Google Shape;3082;p210"/>
          <p:cNvPicPr preferRelativeResize="0"/>
          <p:nvPr/>
        </p:nvPicPr>
        <p:blipFill>
          <a:blip r:embed="rId5">
            <a:alphaModFix/>
          </a:blip>
          <a:stretch>
            <a:fillRect/>
          </a:stretch>
        </p:blipFill>
        <p:spPr>
          <a:xfrm>
            <a:off x="4151920" y="3250988"/>
            <a:ext cx="1035876" cy="1035876"/>
          </a:xfrm>
          <a:prstGeom prst="rect">
            <a:avLst/>
          </a:prstGeom>
          <a:noFill/>
          <a:ln w="28575" cap="flat" cmpd="sng">
            <a:solidFill>
              <a:schemeClr val="dk1"/>
            </a:solidFill>
            <a:prstDash val="solid"/>
            <a:round/>
            <a:headEnd type="none" w="sm" len="sm"/>
            <a:tailEnd type="none" w="sm" len="sm"/>
          </a:ln>
        </p:spPr>
      </p:pic>
      <p:sp>
        <p:nvSpPr>
          <p:cNvPr id="3083" name="Google Shape;3083;p210"/>
          <p:cNvSpPr txBox="1"/>
          <p:nvPr/>
        </p:nvSpPr>
        <p:spPr>
          <a:xfrm>
            <a:off x="3145913" y="15721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084" name="Google Shape;3084;p210"/>
          <p:cNvSpPr txBox="1"/>
          <p:nvPr/>
        </p:nvSpPr>
        <p:spPr>
          <a:xfrm>
            <a:off x="6813888"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085" name="Google Shape;3085;p210"/>
          <p:cNvSpPr txBox="1"/>
          <p:nvPr/>
        </p:nvSpPr>
        <p:spPr>
          <a:xfrm>
            <a:off x="7329988" y="29662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086" name="Google Shape;3086;p210"/>
          <p:cNvSpPr txBox="1"/>
          <p:nvPr/>
        </p:nvSpPr>
        <p:spPr>
          <a:xfrm>
            <a:off x="4109611" y="2895338"/>
            <a:ext cx="11205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r>
              <a:rPr lang="zh-CN" sz="1800">
                <a:solidFill>
                  <a:srgbClr val="222222"/>
                </a:solidFill>
              </a:rPr>
              <a:t>-&gt;EN</a:t>
            </a:r>
            <a:endParaRPr sz="1800">
              <a:solidFill>
                <a:srgbClr val="222222"/>
              </a:solidFill>
            </a:endParaRPr>
          </a:p>
        </p:txBody>
      </p:sp>
      <p:sp>
        <p:nvSpPr>
          <p:cNvPr id="3087" name="Google Shape;3087;p210"/>
          <p:cNvSpPr txBox="1"/>
          <p:nvPr/>
        </p:nvSpPr>
        <p:spPr>
          <a:xfrm>
            <a:off x="2618500" y="3078125"/>
            <a:ext cx="10359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611BB8"/>
                </a:solidFill>
              </a:rPr>
              <a:t>NL</a:t>
            </a:r>
            <a:r>
              <a:rPr lang="zh-CN" sz="1800">
                <a:solidFill>
                  <a:srgbClr val="222222"/>
                </a:solidFill>
              </a:rPr>
              <a:t>-&gt;EN</a:t>
            </a:r>
            <a:endParaRPr sz="1800">
              <a:solidFill>
                <a:srgbClr val="222222"/>
              </a:solidFill>
            </a:endParaRPr>
          </a:p>
        </p:txBody>
      </p:sp>
      <p:pic>
        <p:nvPicPr>
          <p:cNvPr id="3088" name="Google Shape;3088;p210"/>
          <p:cNvPicPr preferRelativeResize="0"/>
          <p:nvPr/>
        </p:nvPicPr>
        <p:blipFill>
          <a:blip r:embed="rId6">
            <a:alphaModFix/>
          </a:blip>
          <a:stretch>
            <a:fillRect/>
          </a:stretch>
        </p:blipFill>
        <p:spPr>
          <a:xfrm>
            <a:off x="2326850" y="3585625"/>
            <a:ext cx="548700" cy="548700"/>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3093"/>
        <p:cNvGrpSpPr/>
        <p:nvPr/>
      </p:nvGrpSpPr>
      <p:grpSpPr>
        <a:xfrm>
          <a:off x="0" y="0"/>
          <a:ext cx="0" cy="0"/>
          <a:chOff x="0" y="0"/>
          <a:chExt cx="0" cy="0"/>
        </a:xfrm>
      </p:grpSpPr>
      <p:sp>
        <p:nvSpPr>
          <p:cNvPr id="3094" name="Google Shape;3094;p21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163</a:t>
            </a:fld>
            <a:endParaRPr/>
          </a:p>
        </p:txBody>
      </p:sp>
      <p:sp>
        <p:nvSpPr>
          <p:cNvPr id="3095" name="Google Shape;3095;p2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Multilingual retrieval - one model per language</a:t>
            </a:r>
            <a:endParaRPr sz="3000" b="1">
              <a:solidFill>
                <a:srgbClr val="222222"/>
              </a:solidFill>
              <a:latin typeface="Raleway"/>
              <a:ea typeface="Raleway"/>
              <a:cs typeface="Raleway"/>
              <a:sym typeface="Raleway"/>
            </a:endParaRPr>
          </a:p>
        </p:txBody>
      </p:sp>
      <p:pic>
        <p:nvPicPr>
          <p:cNvPr id="3096" name="Google Shape;3096;p211"/>
          <p:cNvPicPr preferRelativeResize="0"/>
          <p:nvPr/>
        </p:nvPicPr>
        <p:blipFill>
          <a:blip r:embed="rId3">
            <a:alphaModFix/>
          </a:blip>
          <a:stretch>
            <a:fillRect/>
          </a:stretch>
        </p:blipFill>
        <p:spPr>
          <a:xfrm>
            <a:off x="502700" y="1766463"/>
            <a:ext cx="1120476" cy="1120476"/>
          </a:xfrm>
          <a:prstGeom prst="rect">
            <a:avLst/>
          </a:prstGeom>
          <a:noFill/>
          <a:ln>
            <a:noFill/>
          </a:ln>
        </p:spPr>
      </p:pic>
      <p:sp>
        <p:nvSpPr>
          <p:cNvPr id="3097" name="Google Shape;3097;p211"/>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rPr>
              <a:t>Who was Jan Vermeer?</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p:txBody>
      </p:sp>
      <p:cxnSp>
        <p:nvCxnSpPr>
          <p:cNvPr id="3098" name="Google Shape;3098;p21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099" name="Google Shape;3099;p211"/>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latin typeface="Courier New"/>
                <a:ea typeface="Courier New"/>
                <a:cs typeface="Courier New"/>
                <a:sym typeface="Courier New"/>
              </a:rPr>
              <a:t>{</a:t>
            </a:r>
            <a:r>
              <a:rPr lang="zh-CN" b="1">
                <a:solidFill>
                  <a:schemeClr val="dk1"/>
                </a:solidFill>
                <a:latin typeface="Courier New"/>
                <a:ea typeface="Courier New"/>
                <a:cs typeface="Courier New"/>
                <a:sym typeface="Courier New"/>
              </a:rPr>
              <a:t>Who</a:t>
            </a:r>
            <a:r>
              <a:rPr lang="zh-CN">
                <a:solidFill>
                  <a:schemeClr val="dk1"/>
                </a:solidFill>
                <a:latin typeface="Courier New"/>
                <a:ea typeface="Courier New"/>
                <a:cs typeface="Courier New"/>
                <a:sym typeface="Courier New"/>
              </a:rPr>
              <a:t>: 3, </a:t>
            </a:r>
            <a:r>
              <a:rPr lang="zh-CN" b="1">
                <a:solidFill>
                  <a:schemeClr val="dk1"/>
                </a:solidFill>
                <a:latin typeface="Courier New"/>
                <a:ea typeface="Courier New"/>
                <a:cs typeface="Courier New"/>
                <a:sym typeface="Courier New"/>
              </a:rPr>
              <a:t>Jan</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Vermeer</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was</a:t>
            </a:r>
            <a:r>
              <a:rPr lang="zh-CN">
                <a:solidFill>
                  <a:schemeClr val="dk1"/>
                </a:solidFill>
                <a:latin typeface="Courier New"/>
                <a:ea typeface="Courier New"/>
                <a:cs typeface="Courier New"/>
                <a:sym typeface="Courier New"/>
              </a:rPr>
              <a:t>: 1, </a:t>
            </a:r>
            <a:r>
              <a:rPr lang="zh-CN" b="1">
                <a:solidFill>
                  <a:schemeClr val="dk1"/>
                </a:solidFill>
                <a:latin typeface="Courier New"/>
                <a:ea typeface="Courier New"/>
                <a:cs typeface="Courier New"/>
                <a:sym typeface="Courier New"/>
              </a:rPr>
              <a:t>artist</a:t>
            </a:r>
            <a:r>
              <a:rPr lang="zh-CN">
                <a:solidFill>
                  <a:schemeClr val="dk1"/>
                </a:solidFill>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100" name="Google Shape;3100;p211"/>
          <p:cNvCxnSpPr>
            <a:stCxn id="3097" idx="3"/>
            <a:endCxn id="3101"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102" name="Google Shape;3102;p211"/>
          <p:cNvCxnSpPr>
            <a:stCxn id="3101" idx="2"/>
            <a:endCxn id="3099"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103" name="Google Shape;3103;p211"/>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104" name="Google Shape;3104;p211"/>
          <p:cNvCxnSpPr>
            <a:stCxn id="3099" idx="1"/>
            <a:endCxn id="3103" idx="3"/>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pic>
        <p:nvPicPr>
          <p:cNvPr id="3105" name="Google Shape;3105;p211"/>
          <p:cNvPicPr preferRelativeResize="0"/>
          <p:nvPr/>
        </p:nvPicPr>
        <p:blipFill>
          <a:blip r:embed="rId5">
            <a:alphaModFix/>
          </a:blip>
          <a:stretch>
            <a:fillRect/>
          </a:stretch>
        </p:blipFill>
        <p:spPr>
          <a:xfrm>
            <a:off x="2344138" y="3494575"/>
            <a:ext cx="548700" cy="548700"/>
          </a:xfrm>
          <a:prstGeom prst="rect">
            <a:avLst/>
          </a:prstGeom>
          <a:noFill/>
          <a:ln>
            <a:noFill/>
          </a:ln>
        </p:spPr>
      </p:pic>
      <p:cxnSp>
        <p:nvCxnSpPr>
          <p:cNvPr id="3106" name="Google Shape;3106;p211"/>
          <p:cNvCxnSpPr>
            <a:stCxn id="3103" idx="1"/>
            <a:endCxn id="3105"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107" name="Google Shape;3107;p211"/>
          <p:cNvCxnSpPr/>
          <p:nvPr/>
        </p:nvCxnSpPr>
        <p:spPr>
          <a:xfrm rot="10800000">
            <a:off x="1105138" y="2930225"/>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108" name="Google Shape;3108;p211"/>
          <p:cNvPicPr preferRelativeResize="0"/>
          <p:nvPr/>
        </p:nvPicPr>
        <p:blipFill>
          <a:blip r:embed="rId6">
            <a:alphaModFix/>
          </a:blip>
          <a:stretch>
            <a:fillRect/>
          </a:stretch>
        </p:blipFill>
        <p:spPr>
          <a:xfrm>
            <a:off x="6509938" y="1766472"/>
            <a:ext cx="1120476" cy="1120456"/>
          </a:xfrm>
          <a:prstGeom prst="rect">
            <a:avLst/>
          </a:prstGeom>
          <a:noFill/>
          <a:ln>
            <a:noFill/>
          </a:ln>
        </p:spPr>
      </p:pic>
      <p:pic>
        <p:nvPicPr>
          <p:cNvPr id="3109" name="Google Shape;3109;p211"/>
          <p:cNvPicPr preferRelativeResize="0"/>
          <p:nvPr/>
        </p:nvPicPr>
        <p:blipFill>
          <a:blip r:embed="rId7">
            <a:alphaModFix/>
          </a:blip>
          <a:stretch>
            <a:fillRect/>
          </a:stretch>
        </p:blipFill>
        <p:spPr>
          <a:xfrm>
            <a:off x="7630426" y="1234712"/>
            <a:ext cx="902400" cy="902400"/>
          </a:xfrm>
          <a:prstGeom prst="rect">
            <a:avLst/>
          </a:prstGeom>
          <a:noFill/>
          <a:ln>
            <a:noFill/>
          </a:ln>
        </p:spPr>
      </p:pic>
      <p:pic>
        <p:nvPicPr>
          <p:cNvPr id="3110" name="Google Shape;3110;p211"/>
          <p:cNvPicPr preferRelativeResize="0"/>
          <p:nvPr/>
        </p:nvPicPr>
        <p:blipFill>
          <a:blip r:embed="rId8">
            <a:alphaModFix/>
          </a:blip>
          <a:stretch>
            <a:fillRect/>
          </a:stretch>
        </p:blipFill>
        <p:spPr>
          <a:xfrm>
            <a:off x="7897100" y="2161300"/>
            <a:ext cx="987126" cy="987126"/>
          </a:xfrm>
          <a:prstGeom prst="rect">
            <a:avLst/>
          </a:prstGeom>
          <a:noFill/>
          <a:ln>
            <a:noFill/>
          </a:ln>
        </p:spPr>
      </p:pic>
      <p:pic>
        <p:nvPicPr>
          <p:cNvPr id="3111" name="Google Shape;3111;p211"/>
          <p:cNvPicPr preferRelativeResize="0"/>
          <p:nvPr/>
        </p:nvPicPr>
        <p:blipFill>
          <a:blip r:embed="rId9">
            <a:alphaModFix/>
          </a:blip>
          <a:stretch>
            <a:fillRect/>
          </a:stretch>
        </p:blipFill>
        <p:spPr>
          <a:xfrm>
            <a:off x="3654150" y="4156375"/>
            <a:ext cx="987124" cy="987124"/>
          </a:xfrm>
          <a:prstGeom prst="rect">
            <a:avLst/>
          </a:prstGeom>
          <a:noFill/>
          <a:ln>
            <a:noFill/>
          </a:ln>
        </p:spPr>
      </p:pic>
      <p:pic>
        <p:nvPicPr>
          <p:cNvPr id="3112" name="Google Shape;3112;p211"/>
          <p:cNvPicPr preferRelativeResize="0"/>
          <p:nvPr/>
        </p:nvPicPr>
        <p:blipFill>
          <a:blip r:embed="rId10">
            <a:alphaModFix/>
          </a:blip>
          <a:stretch>
            <a:fillRect/>
          </a:stretch>
        </p:blipFill>
        <p:spPr>
          <a:xfrm>
            <a:off x="4420320" y="4132000"/>
            <a:ext cx="1035876" cy="1035876"/>
          </a:xfrm>
          <a:prstGeom prst="rect">
            <a:avLst/>
          </a:prstGeom>
          <a:noFill/>
          <a:ln>
            <a:noFill/>
          </a:ln>
        </p:spPr>
      </p:pic>
      <p:sp>
        <p:nvSpPr>
          <p:cNvPr id="3113" name="Google Shape;3113;p211"/>
          <p:cNvSpPr txBox="1"/>
          <p:nvPr/>
        </p:nvSpPr>
        <p:spPr>
          <a:xfrm>
            <a:off x="4366838" y="29662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114" name="Google Shape;3114;p211"/>
          <p:cNvSpPr txBox="1"/>
          <p:nvPr/>
        </p:nvSpPr>
        <p:spPr>
          <a:xfrm>
            <a:off x="3358938" y="16033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115" name="Google Shape;3115;p211"/>
          <p:cNvSpPr txBox="1"/>
          <p:nvPr/>
        </p:nvSpPr>
        <p:spPr>
          <a:xfrm>
            <a:off x="6767163"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116" name="Google Shape;3116;p211"/>
          <p:cNvSpPr txBox="1"/>
          <p:nvPr/>
        </p:nvSpPr>
        <p:spPr>
          <a:xfrm>
            <a:off x="6260575" y="29662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117" name="Google Shape;3117;p211"/>
          <p:cNvSpPr txBox="1"/>
          <p:nvPr/>
        </p:nvSpPr>
        <p:spPr>
          <a:xfrm>
            <a:off x="2569213" y="3078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118" name="Google Shape;3118;p211"/>
          <p:cNvSpPr txBox="1"/>
          <p:nvPr/>
        </p:nvSpPr>
        <p:spPr>
          <a:xfrm>
            <a:off x="5272625" y="44940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119" name="Google Shape;3119;p211"/>
          <p:cNvSpPr txBox="1"/>
          <p:nvPr/>
        </p:nvSpPr>
        <p:spPr>
          <a:xfrm>
            <a:off x="8415150" y="102598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120" name="Google Shape;3120;p211"/>
          <p:cNvSpPr txBox="1"/>
          <p:nvPr/>
        </p:nvSpPr>
        <p:spPr>
          <a:xfrm>
            <a:off x="8532825" y="19150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3121" name="Google Shape;3121;p211"/>
          <p:cNvSpPr txBox="1"/>
          <p:nvPr/>
        </p:nvSpPr>
        <p:spPr>
          <a:xfrm>
            <a:off x="3358950" y="45177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3127" name="Google Shape;3127;p21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164</a:t>
            </a:fld>
            <a:endParaRPr/>
          </a:p>
        </p:txBody>
      </p:sp>
      <p:sp>
        <p:nvSpPr>
          <p:cNvPr id="3128" name="Google Shape;3128;p2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Multilingual retrieval - one model per language</a:t>
            </a:r>
            <a:endParaRPr sz="3000" b="1">
              <a:solidFill>
                <a:srgbClr val="222222"/>
              </a:solidFill>
              <a:latin typeface="Raleway"/>
              <a:ea typeface="Raleway"/>
              <a:cs typeface="Raleway"/>
              <a:sym typeface="Raleway"/>
            </a:endParaRPr>
          </a:p>
        </p:txBody>
      </p:sp>
      <p:pic>
        <p:nvPicPr>
          <p:cNvPr id="3129" name="Google Shape;3129;p212"/>
          <p:cNvPicPr preferRelativeResize="0"/>
          <p:nvPr/>
        </p:nvPicPr>
        <p:blipFill>
          <a:blip r:embed="rId3">
            <a:alphaModFix/>
          </a:blip>
          <a:stretch>
            <a:fillRect/>
          </a:stretch>
        </p:blipFill>
        <p:spPr>
          <a:xfrm>
            <a:off x="819150" y="1766451"/>
            <a:ext cx="1120476" cy="1120476"/>
          </a:xfrm>
          <a:prstGeom prst="rect">
            <a:avLst/>
          </a:prstGeom>
          <a:noFill/>
          <a:ln>
            <a:noFill/>
          </a:ln>
        </p:spPr>
      </p:pic>
      <p:cxnSp>
        <p:nvCxnSpPr>
          <p:cNvPr id="3130" name="Google Shape;3130;p21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cxnSp>
        <p:nvCxnSpPr>
          <p:cNvPr id="3131" name="Google Shape;3131;p212"/>
          <p:cNvCxnSpPr>
            <a:stCxn id="3132" idx="3"/>
            <a:endCxn id="3133"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134" name="Google Shape;3134;p212"/>
          <p:cNvCxnSpPr>
            <a:stCxn id="3133" idx="2"/>
            <a:endCxn id="3135"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136" name="Google Shape;3136;p212"/>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137" name="Google Shape;3137;p212"/>
          <p:cNvCxnSpPr>
            <a:stCxn id="3135" idx="1"/>
            <a:endCxn id="3136" idx="3"/>
          </p:cNvCxnSpPr>
          <p:nvPr/>
        </p:nvCxnSpPr>
        <p:spPr>
          <a:xfrm rot="10800000">
            <a:off x="5230076" y="3775548"/>
            <a:ext cx="762000" cy="32700"/>
          </a:xfrm>
          <a:prstGeom prst="straightConnector1">
            <a:avLst/>
          </a:prstGeom>
          <a:noFill/>
          <a:ln w="9525" cap="flat" cmpd="sng">
            <a:solidFill>
              <a:schemeClr val="dk2"/>
            </a:solidFill>
            <a:prstDash val="solid"/>
            <a:round/>
            <a:headEnd type="none" w="med" len="med"/>
            <a:tailEnd type="triangle" w="med" len="med"/>
          </a:ln>
        </p:spPr>
      </p:cxnSp>
      <p:cxnSp>
        <p:nvCxnSpPr>
          <p:cNvPr id="3138" name="Google Shape;3138;p212"/>
          <p:cNvCxnSpPr>
            <a:stCxn id="3136" idx="1"/>
            <a:endCxn id="3139"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140" name="Google Shape;3140;p212"/>
          <p:cNvCxnSpPr>
            <a:stCxn id="3139" idx="0"/>
            <a:endCxn id="3129" idx="2"/>
          </p:cNvCxnSpPr>
          <p:nvPr/>
        </p:nvCxnSpPr>
        <p:spPr>
          <a:xfrm rot="10800000">
            <a:off x="1379388" y="2886927"/>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141" name="Google Shape;3141;p212"/>
          <p:cNvPicPr preferRelativeResize="0"/>
          <p:nvPr/>
        </p:nvPicPr>
        <p:blipFill>
          <a:blip r:embed="rId5">
            <a:alphaModFix/>
          </a:blip>
          <a:stretch>
            <a:fillRect/>
          </a:stretch>
        </p:blipFill>
        <p:spPr>
          <a:xfrm>
            <a:off x="6509938" y="1766472"/>
            <a:ext cx="1120476" cy="1120456"/>
          </a:xfrm>
          <a:prstGeom prst="rect">
            <a:avLst/>
          </a:prstGeom>
          <a:noFill/>
          <a:ln>
            <a:noFill/>
          </a:ln>
        </p:spPr>
      </p:pic>
      <p:pic>
        <p:nvPicPr>
          <p:cNvPr id="3142" name="Google Shape;3142;p212"/>
          <p:cNvPicPr preferRelativeResize="0"/>
          <p:nvPr/>
        </p:nvPicPr>
        <p:blipFill>
          <a:blip r:embed="rId6">
            <a:alphaModFix/>
          </a:blip>
          <a:stretch>
            <a:fillRect/>
          </a:stretch>
        </p:blipFill>
        <p:spPr>
          <a:xfrm>
            <a:off x="7630426" y="1234712"/>
            <a:ext cx="902400" cy="902400"/>
          </a:xfrm>
          <a:prstGeom prst="rect">
            <a:avLst/>
          </a:prstGeom>
          <a:noFill/>
          <a:ln>
            <a:noFill/>
          </a:ln>
        </p:spPr>
      </p:pic>
      <p:pic>
        <p:nvPicPr>
          <p:cNvPr id="3143" name="Google Shape;3143;p212"/>
          <p:cNvPicPr preferRelativeResize="0"/>
          <p:nvPr/>
        </p:nvPicPr>
        <p:blipFill>
          <a:blip r:embed="rId7">
            <a:alphaModFix/>
          </a:blip>
          <a:stretch>
            <a:fillRect/>
          </a:stretch>
        </p:blipFill>
        <p:spPr>
          <a:xfrm>
            <a:off x="7897100" y="2161300"/>
            <a:ext cx="987126" cy="987126"/>
          </a:xfrm>
          <a:prstGeom prst="rect">
            <a:avLst/>
          </a:prstGeom>
          <a:noFill/>
          <a:ln>
            <a:noFill/>
          </a:ln>
        </p:spPr>
      </p:pic>
      <p:pic>
        <p:nvPicPr>
          <p:cNvPr id="3144" name="Google Shape;3144;p212"/>
          <p:cNvPicPr preferRelativeResize="0"/>
          <p:nvPr/>
        </p:nvPicPr>
        <p:blipFill>
          <a:blip r:embed="rId8">
            <a:alphaModFix/>
          </a:blip>
          <a:stretch>
            <a:fillRect/>
          </a:stretch>
        </p:blipFill>
        <p:spPr>
          <a:xfrm>
            <a:off x="3654150" y="4156375"/>
            <a:ext cx="987124" cy="987124"/>
          </a:xfrm>
          <a:prstGeom prst="rect">
            <a:avLst/>
          </a:prstGeom>
          <a:noFill/>
          <a:ln>
            <a:noFill/>
          </a:ln>
        </p:spPr>
      </p:pic>
      <p:pic>
        <p:nvPicPr>
          <p:cNvPr id="3145" name="Google Shape;3145;p212"/>
          <p:cNvPicPr preferRelativeResize="0"/>
          <p:nvPr/>
        </p:nvPicPr>
        <p:blipFill>
          <a:blip r:embed="rId9">
            <a:alphaModFix/>
          </a:blip>
          <a:stretch>
            <a:fillRect/>
          </a:stretch>
        </p:blipFill>
        <p:spPr>
          <a:xfrm>
            <a:off x="4420320" y="4132000"/>
            <a:ext cx="1035876" cy="1035876"/>
          </a:xfrm>
          <a:prstGeom prst="rect">
            <a:avLst/>
          </a:prstGeom>
          <a:noFill/>
          <a:ln>
            <a:noFill/>
          </a:ln>
        </p:spPr>
      </p:pic>
      <p:sp>
        <p:nvSpPr>
          <p:cNvPr id="3146" name="Google Shape;3146;p212"/>
          <p:cNvSpPr txBox="1"/>
          <p:nvPr/>
        </p:nvSpPr>
        <p:spPr>
          <a:xfrm>
            <a:off x="4366838" y="29662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147" name="Google Shape;3147;p212"/>
          <p:cNvSpPr txBox="1"/>
          <p:nvPr/>
        </p:nvSpPr>
        <p:spPr>
          <a:xfrm>
            <a:off x="6767163"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148" name="Google Shape;3148;p212"/>
          <p:cNvSpPr txBox="1"/>
          <p:nvPr/>
        </p:nvSpPr>
        <p:spPr>
          <a:xfrm>
            <a:off x="5272625" y="44940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149" name="Google Shape;3149;p212"/>
          <p:cNvSpPr txBox="1"/>
          <p:nvPr/>
        </p:nvSpPr>
        <p:spPr>
          <a:xfrm>
            <a:off x="8346575" y="109378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150" name="Google Shape;3150;p212"/>
          <p:cNvSpPr txBox="1"/>
          <p:nvPr/>
        </p:nvSpPr>
        <p:spPr>
          <a:xfrm>
            <a:off x="8532825" y="19150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3151" name="Google Shape;3151;p212"/>
          <p:cNvSpPr txBox="1"/>
          <p:nvPr/>
        </p:nvSpPr>
        <p:spPr>
          <a:xfrm>
            <a:off x="3358950" y="45177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3152" name="Google Shape;3152;p212"/>
          <p:cNvSpPr/>
          <p:nvPr/>
        </p:nvSpPr>
        <p:spPr>
          <a:xfrm>
            <a:off x="2485175" y="1954375"/>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rgbClr val="611BB8"/>
                </a:solidFill>
              </a:rPr>
              <a:t>Wie was Jan Vermeer ?</a:t>
            </a:r>
            <a:endParaRPr>
              <a:solidFill>
                <a:schemeClr val="dk1"/>
              </a:solidFill>
            </a:endParaRPr>
          </a:p>
          <a:p>
            <a:pPr marL="0" lvl="0" indent="0" algn="ctr" rtl="0">
              <a:spcBef>
                <a:spcPts val="0"/>
              </a:spcBef>
              <a:spcAft>
                <a:spcPts val="0"/>
              </a:spcAft>
              <a:buNone/>
            </a:pPr>
            <a:endParaRPr>
              <a:solidFill>
                <a:srgbClr val="611BB8"/>
              </a:solidFill>
            </a:endParaRPr>
          </a:p>
        </p:txBody>
      </p:sp>
      <p:sp>
        <p:nvSpPr>
          <p:cNvPr id="3153" name="Google Shape;3153;p212"/>
          <p:cNvSpPr/>
          <p:nvPr/>
        </p:nvSpPr>
        <p:spPr>
          <a:xfrm>
            <a:off x="5992125" y="3357176"/>
            <a:ext cx="2156100" cy="79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latin typeface="Courier New"/>
                <a:ea typeface="Courier New"/>
                <a:cs typeface="Courier New"/>
                <a:sym typeface="Courier New"/>
              </a:rPr>
              <a:t>{</a:t>
            </a:r>
            <a:r>
              <a:rPr lang="zh-CN" b="1">
                <a:solidFill>
                  <a:srgbClr val="611BB8"/>
                </a:solidFill>
                <a:latin typeface="Courier New"/>
                <a:ea typeface="Courier New"/>
                <a:cs typeface="Courier New"/>
                <a:sym typeface="Courier New"/>
              </a:rPr>
              <a:t>Wie</a:t>
            </a:r>
            <a:r>
              <a:rPr lang="zh-CN">
                <a:solidFill>
                  <a:schemeClr val="dk1"/>
                </a:solidFill>
                <a:latin typeface="Courier New"/>
                <a:ea typeface="Courier New"/>
                <a:cs typeface="Courier New"/>
                <a:sym typeface="Courier New"/>
              </a:rPr>
              <a:t>: 3, </a:t>
            </a:r>
            <a:r>
              <a:rPr lang="zh-CN" b="1">
                <a:solidFill>
                  <a:srgbClr val="611BB8"/>
                </a:solidFill>
                <a:latin typeface="Courier New"/>
                <a:ea typeface="Courier New"/>
                <a:cs typeface="Courier New"/>
                <a:sym typeface="Courier New"/>
              </a:rPr>
              <a:t>Jan</a:t>
            </a:r>
            <a:r>
              <a:rPr lang="zh-CN">
                <a:solidFill>
                  <a:schemeClr val="dk1"/>
                </a:solidFill>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Vermeer</a:t>
            </a:r>
            <a:r>
              <a:rPr lang="zh-CN">
                <a:solidFill>
                  <a:srgbClr val="611BB8"/>
                </a:solidFill>
                <a:latin typeface="Courier New"/>
                <a:ea typeface="Courier New"/>
                <a:cs typeface="Courier New"/>
                <a:sym typeface="Courier New"/>
              </a:rPr>
              <a:t>:</a:t>
            </a:r>
            <a:r>
              <a:rPr lang="zh-CN">
                <a:solidFill>
                  <a:schemeClr val="dk1"/>
                </a:solidFill>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was</a:t>
            </a:r>
            <a:r>
              <a:rPr lang="zh-CN">
                <a:solidFill>
                  <a:schemeClr val="dk1"/>
                </a:solidFill>
                <a:latin typeface="Courier New"/>
                <a:ea typeface="Courier New"/>
                <a:cs typeface="Courier New"/>
                <a:sym typeface="Courier New"/>
              </a:rPr>
              <a:t>: 1, </a:t>
            </a:r>
            <a:r>
              <a:rPr lang="zh-CN" b="1">
                <a:solidFill>
                  <a:srgbClr val="611BB8"/>
                </a:solidFill>
                <a:latin typeface="Courier New"/>
                <a:ea typeface="Courier New"/>
                <a:cs typeface="Courier New"/>
                <a:sym typeface="Courier New"/>
              </a:rPr>
              <a:t>kunstenaar</a:t>
            </a:r>
            <a:r>
              <a:rPr lang="zh-CN">
                <a:solidFill>
                  <a:schemeClr val="dk1"/>
                </a:solidFill>
                <a:latin typeface="Courier New"/>
                <a:ea typeface="Courier New"/>
                <a:cs typeface="Courier New"/>
                <a:sym typeface="Courier New"/>
              </a:rPr>
              <a:t>: 1, …}</a:t>
            </a:r>
            <a:endParaRPr>
              <a:solidFill>
                <a:schemeClr val="dk1"/>
              </a:solidFill>
            </a:endParaRPr>
          </a:p>
        </p:txBody>
      </p:sp>
      <p:sp>
        <p:nvSpPr>
          <p:cNvPr id="3154" name="Google Shape;3154;p212"/>
          <p:cNvSpPr txBox="1"/>
          <p:nvPr/>
        </p:nvSpPr>
        <p:spPr>
          <a:xfrm>
            <a:off x="7301375" y="2969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155" name="Google Shape;3155;p212"/>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pic>
        <p:nvPicPr>
          <p:cNvPr id="3156" name="Google Shape;3156;p212"/>
          <p:cNvPicPr preferRelativeResize="0"/>
          <p:nvPr/>
        </p:nvPicPr>
        <p:blipFill>
          <a:blip r:embed="rId10">
            <a:alphaModFix/>
          </a:blip>
          <a:stretch>
            <a:fillRect/>
          </a:stretch>
        </p:blipFill>
        <p:spPr>
          <a:xfrm>
            <a:off x="2344100" y="3497900"/>
            <a:ext cx="548700" cy="548700"/>
          </a:xfrm>
          <a:prstGeom prst="rect">
            <a:avLst/>
          </a:prstGeom>
          <a:noFill/>
          <a:ln>
            <a:noFill/>
          </a:ln>
        </p:spPr>
      </p:pic>
      <p:sp>
        <p:nvSpPr>
          <p:cNvPr id="3157" name="Google Shape;3157;p212"/>
          <p:cNvSpPr txBox="1"/>
          <p:nvPr/>
        </p:nvSpPr>
        <p:spPr>
          <a:xfrm>
            <a:off x="2644500" y="30453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162"/>
        <p:cNvGrpSpPr/>
        <p:nvPr/>
      </p:nvGrpSpPr>
      <p:grpSpPr>
        <a:xfrm>
          <a:off x="0" y="0"/>
          <a:ext cx="0" cy="0"/>
          <a:chOff x="0" y="0"/>
          <a:chExt cx="0" cy="0"/>
        </a:xfrm>
      </p:grpSpPr>
      <p:sp>
        <p:nvSpPr>
          <p:cNvPr id="3163" name="Google Shape;3163;p21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165</a:t>
            </a:fld>
            <a:endParaRPr/>
          </a:p>
        </p:txBody>
      </p:sp>
      <p:sp>
        <p:nvSpPr>
          <p:cNvPr id="3164" name="Google Shape;3164;p2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Multilingual retrieval - ideal scenario</a:t>
            </a:r>
            <a:endParaRPr sz="3000" b="1">
              <a:solidFill>
                <a:srgbClr val="222222"/>
              </a:solidFill>
              <a:latin typeface="Raleway"/>
              <a:ea typeface="Raleway"/>
              <a:cs typeface="Raleway"/>
              <a:sym typeface="Raleway"/>
            </a:endParaRPr>
          </a:p>
        </p:txBody>
      </p:sp>
      <p:pic>
        <p:nvPicPr>
          <p:cNvPr id="3165" name="Google Shape;3165;p213"/>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166" name="Google Shape;3166;p213"/>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rgbClr val="611BB8"/>
                </a:solidFill>
              </a:rPr>
              <a:t>Wie was Jan Vermeer ?</a:t>
            </a:r>
            <a:endParaRPr>
              <a:solidFill>
                <a:srgbClr val="611BB8"/>
              </a:solidFill>
            </a:endParaRPr>
          </a:p>
        </p:txBody>
      </p:sp>
      <p:cxnSp>
        <p:nvCxnSpPr>
          <p:cNvPr id="3167" name="Google Shape;3167;p21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168" name="Google Shape;3168;p213"/>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300">
                <a:latin typeface="Courier New"/>
                <a:ea typeface="Courier New"/>
                <a:cs typeface="Courier New"/>
                <a:sym typeface="Courier New"/>
              </a:rPr>
              <a:t>{</a:t>
            </a:r>
            <a:r>
              <a:rPr lang="zh-CN" sz="1300" b="1">
                <a:solidFill>
                  <a:srgbClr val="611BB8"/>
                </a:solidFill>
                <a:latin typeface="Courier New"/>
                <a:ea typeface="Courier New"/>
                <a:cs typeface="Courier New"/>
                <a:sym typeface="Courier New"/>
              </a:rPr>
              <a:t>Wie</a:t>
            </a:r>
            <a:r>
              <a:rPr lang="zh-CN" sz="1300">
                <a:latin typeface="Courier New"/>
                <a:ea typeface="Courier New"/>
                <a:cs typeface="Courier New"/>
                <a:sym typeface="Courier New"/>
              </a:rPr>
              <a:t>: 3, </a:t>
            </a:r>
            <a:r>
              <a:rPr lang="zh-CN" sz="1300" b="1">
                <a:latin typeface="Courier New"/>
                <a:ea typeface="Courier New"/>
                <a:cs typeface="Courier New"/>
                <a:sym typeface="Courier New"/>
              </a:rPr>
              <a:t>who</a:t>
            </a:r>
            <a:r>
              <a:rPr lang="zh-CN" sz="1300">
                <a:latin typeface="Courier New"/>
                <a:ea typeface="Courier New"/>
                <a:cs typeface="Courier New"/>
                <a:sym typeface="Courier New"/>
              </a:rPr>
              <a:t>: 3, </a:t>
            </a:r>
            <a:r>
              <a:rPr lang="zh-CN" sz="1300" b="1">
                <a:latin typeface="Courier New"/>
                <a:ea typeface="Courier New"/>
                <a:cs typeface="Courier New"/>
                <a:sym typeface="Courier New"/>
              </a:rPr>
              <a:t>Jan</a:t>
            </a:r>
            <a:r>
              <a:rPr lang="zh-CN" sz="1300">
                <a:latin typeface="Courier New"/>
                <a:ea typeface="Courier New"/>
                <a:cs typeface="Courier New"/>
                <a:sym typeface="Courier New"/>
              </a:rPr>
              <a:t>: 5, </a:t>
            </a:r>
            <a:r>
              <a:rPr lang="zh-CN" sz="1300" b="1">
                <a:latin typeface="Courier New"/>
                <a:ea typeface="Courier New"/>
                <a:cs typeface="Courier New"/>
                <a:sym typeface="Courier New"/>
              </a:rPr>
              <a:t>Vermeer</a:t>
            </a:r>
            <a:r>
              <a:rPr lang="zh-CN" sz="1300">
                <a:latin typeface="Courier New"/>
                <a:ea typeface="Courier New"/>
                <a:cs typeface="Courier New"/>
                <a:sym typeface="Courier New"/>
              </a:rPr>
              <a:t>: 5, </a:t>
            </a:r>
            <a:r>
              <a:rPr lang="zh-CN" sz="1300" b="1">
                <a:solidFill>
                  <a:srgbClr val="611BB8"/>
                </a:solidFill>
                <a:latin typeface="Courier New"/>
                <a:ea typeface="Courier New"/>
                <a:cs typeface="Courier New"/>
                <a:sym typeface="Courier New"/>
              </a:rPr>
              <a:t>was</a:t>
            </a:r>
            <a:r>
              <a:rPr lang="zh-CN" sz="1300">
                <a:latin typeface="Courier New"/>
                <a:ea typeface="Courier New"/>
                <a:cs typeface="Courier New"/>
                <a:sym typeface="Courier New"/>
              </a:rPr>
              <a:t>: 1, </a:t>
            </a:r>
            <a:r>
              <a:rPr lang="zh-CN" sz="1300" b="1">
                <a:latin typeface="Courier New"/>
                <a:ea typeface="Courier New"/>
                <a:cs typeface="Courier New"/>
                <a:sym typeface="Courier New"/>
              </a:rPr>
              <a:t>artist:</a:t>
            </a:r>
            <a:r>
              <a:rPr lang="zh-CN" sz="1300">
                <a:latin typeface="Courier New"/>
                <a:ea typeface="Courier New"/>
                <a:cs typeface="Courier New"/>
                <a:sym typeface="Courier New"/>
              </a:rPr>
              <a:t> 1, </a:t>
            </a:r>
            <a:r>
              <a:rPr lang="zh-CN" sz="1300" b="1">
                <a:solidFill>
                  <a:srgbClr val="611BB8"/>
                </a:solidFill>
                <a:latin typeface="Courier New"/>
                <a:ea typeface="Courier New"/>
                <a:cs typeface="Courier New"/>
                <a:sym typeface="Courier New"/>
              </a:rPr>
              <a:t>kunstenaar</a:t>
            </a:r>
            <a:r>
              <a:rPr lang="zh-CN" sz="1300">
                <a:solidFill>
                  <a:schemeClr val="dk1"/>
                </a:solidFill>
                <a:latin typeface="Courier New"/>
                <a:ea typeface="Courier New"/>
                <a:cs typeface="Courier New"/>
                <a:sym typeface="Courier New"/>
              </a:rPr>
              <a:t>: 1, …}</a:t>
            </a:r>
            <a:endParaRPr sz="1300">
              <a:latin typeface="Courier New"/>
              <a:ea typeface="Courier New"/>
              <a:cs typeface="Courier New"/>
              <a:sym typeface="Courier New"/>
            </a:endParaRPr>
          </a:p>
        </p:txBody>
      </p:sp>
      <p:cxnSp>
        <p:nvCxnSpPr>
          <p:cNvPr id="3169" name="Google Shape;3169;p213"/>
          <p:cNvCxnSpPr>
            <a:stCxn id="3166" idx="3"/>
            <a:endCxn id="3170"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171" name="Google Shape;3171;p213"/>
          <p:cNvCxnSpPr>
            <a:stCxn id="3170" idx="2"/>
            <a:endCxn id="3168"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172" name="Google Shape;3172;p213"/>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173" name="Google Shape;3173;p213"/>
          <p:cNvCxnSpPr>
            <a:stCxn id="3168" idx="1"/>
            <a:endCxn id="3172" idx="3"/>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pic>
        <p:nvPicPr>
          <p:cNvPr id="3174" name="Google Shape;3174;p213"/>
          <p:cNvPicPr preferRelativeResize="0"/>
          <p:nvPr/>
        </p:nvPicPr>
        <p:blipFill>
          <a:blip r:embed="rId5">
            <a:alphaModFix/>
          </a:blip>
          <a:stretch>
            <a:fillRect/>
          </a:stretch>
        </p:blipFill>
        <p:spPr>
          <a:xfrm>
            <a:off x="2344138" y="3494575"/>
            <a:ext cx="548700" cy="548700"/>
          </a:xfrm>
          <a:prstGeom prst="rect">
            <a:avLst/>
          </a:prstGeom>
          <a:noFill/>
          <a:ln>
            <a:noFill/>
          </a:ln>
        </p:spPr>
      </p:pic>
      <p:cxnSp>
        <p:nvCxnSpPr>
          <p:cNvPr id="3175" name="Google Shape;3175;p213"/>
          <p:cNvCxnSpPr>
            <a:stCxn id="3172" idx="1"/>
            <a:endCxn id="3174"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176" name="Google Shape;3176;p213"/>
          <p:cNvCxnSpPr>
            <a:stCxn id="3174" idx="0"/>
            <a:endCxn id="3165" idx="2"/>
          </p:cNvCxnSpPr>
          <p:nvPr/>
        </p:nvCxnSpPr>
        <p:spPr>
          <a:xfrm rot="10800000">
            <a:off x="1379488" y="2887075"/>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177" name="Google Shape;3177;p213"/>
          <p:cNvPicPr preferRelativeResize="0"/>
          <p:nvPr/>
        </p:nvPicPr>
        <p:blipFill>
          <a:blip r:embed="rId6">
            <a:alphaModFix/>
          </a:blip>
          <a:stretch>
            <a:fillRect/>
          </a:stretch>
        </p:blipFill>
        <p:spPr>
          <a:xfrm>
            <a:off x="2344150" y="4172250"/>
            <a:ext cx="548700" cy="548700"/>
          </a:xfrm>
          <a:prstGeom prst="rect">
            <a:avLst/>
          </a:prstGeom>
          <a:noFill/>
          <a:ln>
            <a:noFill/>
          </a:ln>
        </p:spPr>
      </p:pic>
      <p:pic>
        <p:nvPicPr>
          <p:cNvPr id="3178" name="Google Shape;3178;p213"/>
          <p:cNvPicPr preferRelativeResize="0"/>
          <p:nvPr/>
        </p:nvPicPr>
        <p:blipFill>
          <a:blip r:embed="rId7">
            <a:alphaModFix/>
          </a:blip>
          <a:stretch>
            <a:fillRect/>
          </a:stretch>
        </p:blipFill>
        <p:spPr>
          <a:xfrm>
            <a:off x="4151895" y="4138175"/>
            <a:ext cx="1035876" cy="1035876"/>
          </a:xfrm>
          <a:prstGeom prst="rect">
            <a:avLst/>
          </a:prstGeom>
          <a:noFill/>
          <a:ln>
            <a:noFill/>
          </a:ln>
        </p:spPr>
      </p:pic>
      <p:pic>
        <p:nvPicPr>
          <p:cNvPr id="3179" name="Google Shape;3179;p213"/>
          <p:cNvPicPr preferRelativeResize="0"/>
          <p:nvPr/>
        </p:nvPicPr>
        <p:blipFill>
          <a:blip r:embed="rId8">
            <a:alphaModFix/>
          </a:blip>
          <a:stretch>
            <a:fillRect/>
          </a:stretch>
        </p:blipFill>
        <p:spPr>
          <a:xfrm>
            <a:off x="6509938" y="1766300"/>
            <a:ext cx="1120476" cy="1120476"/>
          </a:xfrm>
          <a:prstGeom prst="rect">
            <a:avLst/>
          </a:prstGeom>
          <a:noFill/>
          <a:ln>
            <a:noFill/>
          </a:ln>
        </p:spPr>
      </p:pic>
      <p:sp>
        <p:nvSpPr>
          <p:cNvPr id="3180" name="Google Shape;3180;p213"/>
          <p:cNvSpPr txBox="1"/>
          <p:nvPr/>
        </p:nvSpPr>
        <p:spPr>
          <a:xfrm>
            <a:off x="2892850" y="42907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181" name="Google Shape;3181;p213"/>
          <p:cNvSpPr txBox="1"/>
          <p:nvPr/>
        </p:nvSpPr>
        <p:spPr>
          <a:xfrm>
            <a:off x="6509975" y="1405500"/>
            <a:ext cx="17196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EN+</a:t>
            </a:r>
            <a:r>
              <a:rPr lang="zh-CN" sz="1800">
                <a:solidFill>
                  <a:srgbClr val="611BB8"/>
                </a:solidFill>
              </a:rPr>
              <a:t>NL+</a:t>
            </a:r>
            <a:r>
              <a:rPr lang="zh-CN" sz="1800">
                <a:solidFill>
                  <a:srgbClr val="999999"/>
                </a:solidFill>
              </a:rPr>
              <a:t>PT</a:t>
            </a:r>
            <a:r>
              <a:rPr lang="zh-CN" sz="1800">
                <a:solidFill>
                  <a:srgbClr val="611BB8"/>
                </a:solidFill>
              </a:rPr>
              <a:t>…</a:t>
            </a:r>
            <a:endParaRPr sz="1800">
              <a:solidFill>
                <a:srgbClr val="611BB8"/>
              </a:solidFill>
            </a:endParaRPr>
          </a:p>
        </p:txBody>
      </p:sp>
      <p:sp>
        <p:nvSpPr>
          <p:cNvPr id="3182" name="Google Shape;3182;p213"/>
          <p:cNvSpPr txBox="1"/>
          <p:nvPr/>
        </p:nvSpPr>
        <p:spPr>
          <a:xfrm>
            <a:off x="3062575" y="16029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
        <p:nvSpPr>
          <p:cNvPr id="3183" name="Google Shape;3183;p213"/>
          <p:cNvSpPr txBox="1"/>
          <p:nvPr/>
        </p:nvSpPr>
        <p:spPr>
          <a:xfrm>
            <a:off x="7255425" y="2966125"/>
            <a:ext cx="8928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r>
              <a:rPr lang="zh-CN" sz="1800">
                <a:solidFill>
                  <a:srgbClr val="611BB8"/>
                </a:solidFill>
              </a:rPr>
              <a:t>,NL</a:t>
            </a:r>
            <a:endParaRPr sz="1800">
              <a:solidFill>
                <a:srgbClr val="611BB8"/>
              </a:solidFill>
            </a:endParaRPr>
          </a:p>
        </p:txBody>
      </p:sp>
      <p:sp>
        <p:nvSpPr>
          <p:cNvPr id="3184" name="Google Shape;3184;p213"/>
          <p:cNvSpPr txBox="1"/>
          <p:nvPr/>
        </p:nvSpPr>
        <p:spPr>
          <a:xfrm>
            <a:off x="2839363" y="3279763"/>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185" name="Google Shape;3185;p213"/>
          <p:cNvSpPr/>
          <p:nvPr/>
        </p:nvSpPr>
        <p:spPr>
          <a:xfrm>
            <a:off x="4199650" y="3151900"/>
            <a:ext cx="988200" cy="19050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86" name="Google Shape;3186;p213"/>
          <p:cNvSpPr txBox="1"/>
          <p:nvPr/>
        </p:nvSpPr>
        <p:spPr>
          <a:xfrm>
            <a:off x="3910150" y="2801313"/>
            <a:ext cx="17196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EN+</a:t>
            </a:r>
            <a:r>
              <a:rPr lang="zh-CN" sz="1800">
                <a:solidFill>
                  <a:srgbClr val="611BB8"/>
                </a:solidFill>
              </a:rPr>
              <a:t>NL+</a:t>
            </a:r>
            <a:r>
              <a:rPr lang="zh-CN" sz="1800">
                <a:solidFill>
                  <a:srgbClr val="999999"/>
                </a:solidFill>
              </a:rPr>
              <a:t>PT</a:t>
            </a:r>
            <a:r>
              <a:rPr lang="zh-CN" sz="1800">
                <a:solidFill>
                  <a:srgbClr val="611BB8"/>
                </a:solidFill>
              </a:rPr>
              <a:t>…</a:t>
            </a:r>
            <a:endParaRPr sz="1800">
              <a:solidFill>
                <a:srgbClr val="611BB8"/>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sp>
        <p:nvSpPr>
          <p:cNvPr id="3192" name="Google Shape;3192;p21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166</a:t>
            </a:fld>
            <a:endParaRPr/>
          </a:p>
        </p:txBody>
      </p:sp>
      <p:sp>
        <p:nvSpPr>
          <p:cNvPr id="3193" name="Google Shape;3193;p2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222222"/>
                </a:solidFill>
                <a:latin typeface="Raleway"/>
                <a:ea typeface="Raleway"/>
                <a:cs typeface="Raleway"/>
                <a:sym typeface="Raleway"/>
              </a:rPr>
              <a:t>Multilingual sparse retrieval: challenges</a:t>
            </a:r>
            <a:endParaRPr sz="3000" b="1">
              <a:solidFill>
                <a:srgbClr val="222222"/>
              </a:solidFill>
              <a:latin typeface="Raleway"/>
              <a:ea typeface="Raleway"/>
              <a:cs typeface="Raleway"/>
              <a:sym typeface="Raleway"/>
            </a:endParaRPr>
          </a:p>
        </p:txBody>
      </p:sp>
      <p:sp>
        <p:nvSpPr>
          <p:cNvPr id="3194" name="Google Shape;3194;p2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Lexical matching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How do you perform lexical match over multiple languages?</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Size of MLM encoder</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Number of tokens increases massively (30k-&gt;250k)</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Training data</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How to distribute training data between languages.</a:t>
            </a:r>
            <a:endParaRPr sz="1600">
              <a:solidFill>
                <a:srgbClr val="222222"/>
              </a:solidFill>
              <a:latin typeface="Source Sans Pro"/>
              <a:ea typeface="Source Sans Pro"/>
              <a:cs typeface="Source Sans Pro"/>
              <a:sym typeface="Source Sans Pro"/>
            </a:endParaRPr>
          </a:p>
        </p:txBody>
      </p:sp>
      <p:cxnSp>
        <p:nvCxnSpPr>
          <p:cNvPr id="3195" name="Google Shape;3195;p21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p215"/>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3201" name="Google Shape;3201;p215"/>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3202" name="Google Shape;3202;p215"/>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3203" name="Google Shape;3203;p215"/>
          <p:cNvGrpSpPr/>
          <p:nvPr/>
        </p:nvGrpSpPr>
        <p:grpSpPr>
          <a:xfrm>
            <a:off x="541038" y="3489400"/>
            <a:ext cx="2025470" cy="195612"/>
            <a:chOff x="538513" y="3050300"/>
            <a:chExt cx="2025470" cy="195612"/>
          </a:xfrm>
        </p:grpSpPr>
        <p:sp>
          <p:nvSpPr>
            <p:cNvPr id="3204" name="Google Shape;3204;p215"/>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3205" name="Google Shape;3205;p215"/>
            <p:cNvSpPr/>
            <p:nvPr/>
          </p:nvSpPr>
          <p:spPr>
            <a:xfrm>
              <a:off x="13009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3206" name="Google Shape;3206;p215"/>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3207" name="Google Shape;3207;p215"/>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3208" name="Google Shape;3208;p215"/>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3209" name="Google Shape;3209;p215"/>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10" name="Google Shape;3210;p215"/>
          <p:cNvGrpSpPr/>
          <p:nvPr/>
        </p:nvGrpSpPr>
        <p:grpSpPr>
          <a:xfrm>
            <a:off x="516894" y="1769801"/>
            <a:ext cx="2141261" cy="254724"/>
            <a:chOff x="4927448" y="2061729"/>
            <a:chExt cx="875664" cy="123941"/>
          </a:xfrm>
        </p:grpSpPr>
        <p:sp>
          <p:nvSpPr>
            <p:cNvPr id="3211" name="Google Shape;3211;p215"/>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3212" name="Google Shape;3212;p215"/>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3213" name="Google Shape;3213;p215"/>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3214" name="Google Shape;3214;p215"/>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3215" name="Google Shape;3215;p215"/>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3216" name="Google Shape;3216;p215"/>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3217" name="Google Shape;3217;p215"/>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grpSp>
        <p:nvGrpSpPr>
          <p:cNvPr id="3218" name="Google Shape;3218;p215"/>
          <p:cNvGrpSpPr/>
          <p:nvPr/>
        </p:nvGrpSpPr>
        <p:grpSpPr>
          <a:xfrm>
            <a:off x="3154700" y="2775519"/>
            <a:ext cx="1211492" cy="186590"/>
            <a:chOff x="284030" y="2273193"/>
            <a:chExt cx="1211492" cy="186590"/>
          </a:xfrm>
        </p:grpSpPr>
        <p:sp>
          <p:nvSpPr>
            <p:cNvPr id="3219" name="Google Shape;3219;p215"/>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3220" name="Google Shape;3220;p215"/>
            <p:cNvSpPr txBox="1"/>
            <p:nvPr/>
          </p:nvSpPr>
          <p:spPr>
            <a:xfrm>
              <a:off x="522322" y="2273193"/>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grpSp>
      <p:grpSp>
        <p:nvGrpSpPr>
          <p:cNvPr id="3221" name="Google Shape;3221;p215"/>
          <p:cNvGrpSpPr/>
          <p:nvPr/>
        </p:nvGrpSpPr>
        <p:grpSpPr>
          <a:xfrm>
            <a:off x="3156687" y="3073935"/>
            <a:ext cx="966412" cy="195462"/>
            <a:chOff x="1882362" y="1944731"/>
            <a:chExt cx="966412" cy="195462"/>
          </a:xfrm>
        </p:grpSpPr>
        <p:sp>
          <p:nvSpPr>
            <p:cNvPr id="3222" name="Google Shape;3222;p215"/>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3223" name="Google Shape;3223;p215"/>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3224" name="Google Shape;3224;p215"/>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5" name="Google Shape;3225;p215"/>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3226" name="Google Shape;3226;p215"/>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3227" name="Google Shape;3227;p215"/>
          <p:cNvSpPr txBox="1"/>
          <p:nvPr/>
        </p:nvSpPr>
        <p:spPr>
          <a:xfrm rot="-4148218">
            <a:off x="2284130" y="136844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3228" name="Google Shape;3228;p215"/>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3229" name="Google Shape;3229;p215"/>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pic>
        <p:nvPicPr>
          <p:cNvPr id="3230" name="Google Shape;3230;p215"/>
          <p:cNvPicPr preferRelativeResize="0"/>
          <p:nvPr/>
        </p:nvPicPr>
        <p:blipFill rotWithShape="1">
          <a:blip r:embed="rId3">
            <a:alphaModFix/>
          </a:blip>
          <a:srcRect/>
          <a:stretch/>
        </p:blipFill>
        <p:spPr>
          <a:xfrm>
            <a:off x="3172977" y="3089329"/>
            <a:ext cx="164659" cy="164659"/>
          </a:xfrm>
          <a:prstGeom prst="rect">
            <a:avLst/>
          </a:prstGeom>
          <a:noFill/>
          <a:ln>
            <a:noFill/>
          </a:ln>
        </p:spPr>
      </p:pic>
      <p:sp>
        <p:nvSpPr>
          <p:cNvPr id="3231" name="Google Shape;3231;p215"/>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2" name="Google Shape;3232;p215"/>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3" name="Google Shape;3233;p215"/>
          <p:cNvSpPr txBox="1">
            <a:spLocks noGrp="1"/>
          </p:cNvSpPr>
          <p:nvPr>
            <p:ph type="title"/>
          </p:nvPr>
        </p:nvSpPr>
        <p:spPr>
          <a:xfrm>
            <a:off x="311700" y="334250"/>
            <a:ext cx="624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
        <p:nvSpPr>
          <p:cNvPr id="3234" name="Google Shape;3234;p215"/>
          <p:cNvSpPr txBox="1"/>
          <p:nvPr/>
        </p:nvSpPr>
        <p:spPr>
          <a:xfrm>
            <a:off x="4708250" y="1902450"/>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Learning to score input terms by an MLP regression head</a:t>
            </a:r>
            <a:endParaRPr sz="1600">
              <a:solidFill>
                <a:schemeClr val="dk2"/>
              </a:solidFill>
            </a:endParaRPr>
          </a:p>
        </p:txBody>
      </p:sp>
      <p:sp>
        <p:nvSpPr>
          <p:cNvPr id="3235" name="Google Shape;3235;p215"/>
          <p:cNvSpPr txBox="1"/>
          <p:nvPr/>
        </p:nvSpPr>
        <p:spPr>
          <a:xfrm>
            <a:off x="4708250" y="2775525"/>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Could not handle term mismatch </a:t>
            </a:r>
            <a:br>
              <a:rPr lang="zh-CN" sz="1600">
                <a:solidFill>
                  <a:schemeClr val="dk2"/>
                </a:solidFill>
              </a:rPr>
            </a:br>
            <a:r>
              <a:rPr lang="zh-CN" sz="1600">
                <a:solidFill>
                  <a:schemeClr val="dk2"/>
                </a:solidFill>
              </a:rPr>
              <a:t>(e.g., “famous sites” vs “prinsenhof”)</a:t>
            </a:r>
            <a:endParaRPr sz="1600">
              <a:solidFill>
                <a:schemeClr val="dk2"/>
              </a:solidFill>
            </a:endParaRPr>
          </a:p>
        </p:txBody>
      </p:sp>
      <p:sp>
        <p:nvSpPr>
          <p:cNvPr id="3236" name="Google Shape;3236;p215"/>
          <p:cNvSpPr/>
          <p:nvPr/>
        </p:nvSpPr>
        <p:spPr>
          <a:xfrm>
            <a:off x="3064625" y="4350900"/>
            <a:ext cx="2703000" cy="3387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200"/>
              <a:t>Expansion Module (e.g., Doc2Query)</a:t>
            </a:r>
            <a:endParaRPr sz="1200" i="0" u="none" strike="noStrike" cap="none">
              <a:solidFill>
                <a:srgbClr val="000000"/>
              </a:solidFill>
            </a:endParaRPr>
          </a:p>
        </p:txBody>
      </p:sp>
      <p:sp>
        <p:nvSpPr>
          <p:cNvPr id="3237" name="Google Shape;3237;p215"/>
          <p:cNvSpPr/>
          <p:nvPr/>
        </p:nvSpPr>
        <p:spPr>
          <a:xfrm>
            <a:off x="2736475" y="4395175"/>
            <a:ext cx="243900" cy="254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38" name="Google Shape;3238;p215"/>
          <p:cNvPicPr preferRelativeResize="0"/>
          <p:nvPr/>
        </p:nvPicPr>
        <p:blipFill rotWithShape="1">
          <a:blip r:embed="rId3">
            <a:alphaModFix/>
          </a:blip>
          <a:srcRect/>
          <a:stretch/>
        </p:blipFill>
        <p:spPr>
          <a:xfrm>
            <a:off x="3172977" y="2786479"/>
            <a:ext cx="164659" cy="164659"/>
          </a:xfrm>
          <a:prstGeom prst="rect">
            <a:avLst/>
          </a:prstGeom>
          <a:noFill/>
          <a:ln>
            <a:noFill/>
          </a:ln>
        </p:spPr>
      </p:pic>
      <p:sp>
        <p:nvSpPr>
          <p:cNvPr id="3239" name="Google Shape;3239;p2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167</a:t>
            </a:fld>
            <a:endParaRPr/>
          </a:p>
        </p:txBody>
      </p:sp>
      <p:sp>
        <p:nvSpPr>
          <p:cNvPr id="3240" name="Google Shape;3240;p215"/>
          <p:cNvSpPr/>
          <p:nvPr/>
        </p:nvSpPr>
        <p:spPr>
          <a:xfrm>
            <a:off x="6208575" y="51950"/>
            <a:ext cx="2433240" cy="124686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latin typeface="Source Sans Pro"/>
                <a:ea typeface="Source Sans Pro"/>
                <a:cs typeface="Source Sans Pro"/>
                <a:sym typeface="Source Sans Pro"/>
              </a:rPr>
              <a:t>Recall from earlier</a:t>
            </a:r>
            <a:endParaRPr>
              <a:solidFill>
                <a:srgbClr val="611BB8"/>
              </a:solidFill>
              <a:latin typeface="Source Sans Pro"/>
              <a:ea typeface="Source Sans Pro"/>
              <a:cs typeface="Source Sans Pro"/>
              <a:sym typeface="Source Sans Pro"/>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244"/>
        <p:cNvGrpSpPr/>
        <p:nvPr/>
      </p:nvGrpSpPr>
      <p:grpSpPr>
        <a:xfrm>
          <a:off x="0" y="0"/>
          <a:ext cx="0" cy="0"/>
          <a:chOff x="0" y="0"/>
          <a:chExt cx="0" cy="0"/>
        </a:xfrm>
      </p:grpSpPr>
      <p:sp>
        <p:nvSpPr>
          <p:cNvPr id="3245" name="Google Shape;3245;p216"/>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6" name="Google Shape;3246;p216"/>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7" name="Google Shape;3247;p216"/>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3248" name="Google Shape;3248;p216"/>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3249" name="Google Shape;3249;p216"/>
          <p:cNvGrpSpPr/>
          <p:nvPr/>
        </p:nvGrpSpPr>
        <p:grpSpPr>
          <a:xfrm>
            <a:off x="4880888" y="3821950"/>
            <a:ext cx="2025470" cy="195612"/>
            <a:chOff x="538513" y="3050300"/>
            <a:chExt cx="2025470" cy="195612"/>
          </a:xfrm>
        </p:grpSpPr>
        <p:sp>
          <p:nvSpPr>
            <p:cNvPr id="3250" name="Google Shape;3250;p216"/>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3251" name="Google Shape;3251;p216"/>
            <p:cNvSpPr/>
            <p:nvPr/>
          </p:nvSpPr>
          <p:spPr>
            <a:xfrm>
              <a:off x="127075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3252" name="Google Shape;3252;p216"/>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3253" name="Google Shape;3253;p216"/>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3254" name="Google Shape;3254;p216"/>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3255" name="Google Shape;3255;p216"/>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6" name="Google Shape;3256;p216"/>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3257" name="Google Shape;3257;p216"/>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3258" name="Google Shape;3258;p216"/>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3259" name="Google Shape;3259;p216"/>
          <p:cNvGraphicFramePr/>
          <p:nvPr/>
        </p:nvGraphicFramePr>
        <p:xfrm>
          <a:off x="5346328" y="877264"/>
          <a:ext cx="200000" cy="14081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260" name="Google Shape;3260;p216"/>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1" name="Google Shape;3261;p216"/>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2" name="Google Shape;3262;p216"/>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3" name="Google Shape;3263;p216"/>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4" name="Google Shape;3264;p216"/>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265" name="Google Shape;3265;p216"/>
          <p:cNvGraphicFramePr/>
          <p:nvPr/>
        </p:nvGraphicFramePr>
        <p:xfrm>
          <a:off x="5792398" y="877264"/>
          <a:ext cx="200000" cy="138684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3266" name="Google Shape;3266;p216"/>
          <p:cNvGraphicFramePr/>
          <p:nvPr/>
        </p:nvGraphicFramePr>
        <p:xfrm>
          <a:off x="4900259" y="877264"/>
          <a:ext cx="200000" cy="140103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3267" name="Google Shape;3267;p216"/>
          <p:cNvGraphicFramePr/>
          <p:nvPr/>
        </p:nvGraphicFramePr>
        <p:xfrm>
          <a:off x="6238467" y="877264"/>
          <a:ext cx="200000" cy="1413655"/>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3268" name="Google Shape;3268;p216"/>
          <p:cNvSpPr/>
          <p:nvPr/>
        </p:nvSpPr>
        <p:spPr>
          <a:xfrm rot="-5400000">
            <a:off x="5830373" y="-46562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9" name="Google Shape;3269;p216"/>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0" name="Google Shape;3270;p216"/>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3271" name="Google Shape;3271;p216"/>
          <p:cNvGraphicFramePr/>
          <p:nvPr/>
        </p:nvGraphicFramePr>
        <p:xfrm>
          <a:off x="6684537" y="877264"/>
          <a:ext cx="200000" cy="14125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3272" name="Google Shape;3272;p216"/>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3" name="Google Shape;3273;p216"/>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4" name="Google Shape;3274;p216"/>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5" name="Google Shape;3275;p216"/>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6" name="Google Shape;3276;p216"/>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7" name="Google Shape;3277;p216"/>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8" name="Google Shape;3278;p216"/>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9" name="Google Shape;3279;p216"/>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0" name="Google Shape;3280;p216"/>
          <p:cNvSpPr/>
          <p:nvPr/>
        </p:nvSpPr>
        <p:spPr>
          <a:xfrm>
            <a:off x="4772975" y="234475"/>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3281" name="Google Shape;3281;p216"/>
          <p:cNvSpPr txBox="1"/>
          <p:nvPr/>
        </p:nvSpPr>
        <p:spPr>
          <a:xfrm>
            <a:off x="6062375" y="445027"/>
            <a:ext cx="1689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Column-wise pooling</a:t>
            </a:r>
            <a:endParaRPr sz="1200" b="0" i="0" u="none" strike="noStrike" cap="none">
              <a:solidFill>
                <a:srgbClr val="000000"/>
              </a:solidFill>
              <a:latin typeface="Arial"/>
              <a:ea typeface="Arial"/>
              <a:cs typeface="Arial"/>
              <a:sym typeface="Arial"/>
            </a:endParaRPr>
          </a:p>
        </p:txBody>
      </p:sp>
      <p:grpSp>
        <p:nvGrpSpPr>
          <p:cNvPr id="3282" name="Google Shape;3282;p216"/>
          <p:cNvGrpSpPr/>
          <p:nvPr/>
        </p:nvGrpSpPr>
        <p:grpSpPr>
          <a:xfrm>
            <a:off x="2031050" y="2505525"/>
            <a:ext cx="2263898" cy="186596"/>
            <a:chOff x="284030" y="2273187"/>
            <a:chExt cx="2263898" cy="186596"/>
          </a:xfrm>
        </p:grpSpPr>
        <p:sp>
          <p:nvSpPr>
            <p:cNvPr id="3283" name="Google Shape;3283;p216"/>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3284" name="Google Shape;3284;p216"/>
            <p:cNvSpPr txBox="1"/>
            <p:nvPr/>
          </p:nvSpPr>
          <p:spPr>
            <a:xfrm>
              <a:off x="522328" y="2273187"/>
              <a:ext cx="2025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e</a:t>
              </a:r>
              <a:r>
                <a:rPr lang="zh-CN" sz="1200" b="0" i="0" u="none" strike="noStrike" cap="none">
                  <a:solidFill>
                    <a:srgbClr val="000000"/>
                  </a:solidFill>
                  <a:latin typeface="Arial"/>
                  <a:ea typeface="Arial"/>
                  <a:cs typeface="Arial"/>
                  <a:sym typeface="Arial"/>
                </a:rPr>
                <a:t>xpansion </a:t>
              </a:r>
              <a:r>
                <a:rPr lang="zh-CN" sz="1200">
                  <a:solidFill>
                    <a:schemeClr val="dk1"/>
                  </a:solidFill>
                </a:rPr>
                <a:t>(differentiable)</a:t>
              </a:r>
              <a:endParaRPr sz="1200" b="0" i="0" u="none" strike="noStrike" cap="none">
                <a:solidFill>
                  <a:srgbClr val="000000"/>
                </a:solidFill>
                <a:latin typeface="Arial"/>
                <a:ea typeface="Arial"/>
                <a:cs typeface="Arial"/>
                <a:sym typeface="Arial"/>
              </a:endParaRPr>
            </a:p>
          </p:txBody>
        </p:sp>
      </p:grpSp>
      <p:grpSp>
        <p:nvGrpSpPr>
          <p:cNvPr id="3285" name="Google Shape;3285;p216"/>
          <p:cNvGrpSpPr/>
          <p:nvPr/>
        </p:nvGrpSpPr>
        <p:grpSpPr>
          <a:xfrm>
            <a:off x="2033044" y="2803950"/>
            <a:ext cx="2691100" cy="195459"/>
            <a:chOff x="1882362" y="1944734"/>
            <a:chExt cx="2320914" cy="195459"/>
          </a:xfrm>
        </p:grpSpPr>
        <p:sp>
          <p:nvSpPr>
            <p:cNvPr id="3286" name="Google Shape;3286;p216"/>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3287" name="Google Shape;3287;p216"/>
            <p:cNvSpPr txBox="1"/>
            <p:nvPr/>
          </p:nvSpPr>
          <p:spPr>
            <a:xfrm>
              <a:off x="2120676" y="1944734"/>
              <a:ext cx="2082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w</a:t>
              </a:r>
              <a:r>
                <a:rPr lang="zh-CN" sz="1200" b="0" i="0" u="none" strike="noStrike" cap="none">
                  <a:solidFill>
                    <a:srgbClr val="000000"/>
                  </a:solidFill>
                  <a:latin typeface="Arial"/>
                  <a:ea typeface="Arial"/>
                  <a:cs typeface="Arial"/>
                  <a:sym typeface="Arial"/>
                </a:rPr>
                <a:t>eighting</a:t>
              </a:r>
              <a:endParaRPr sz="1200" b="0" i="0" u="none" strike="noStrike" cap="none">
                <a:solidFill>
                  <a:srgbClr val="000000"/>
                </a:solidFill>
                <a:latin typeface="Arial"/>
                <a:ea typeface="Arial"/>
                <a:cs typeface="Arial"/>
                <a:sym typeface="Arial"/>
              </a:endParaRPr>
            </a:p>
          </p:txBody>
        </p:sp>
      </p:grpSp>
      <p:pic>
        <p:nvPicPr>
          <p:cNvPr id="3288" name="Google Shape;3288;p216"/>
          <p:cNvPicPr preferRelativeResize="0"/>
          <p:nvPr/>
        </p:nvPicPr>
        <p:blipFill rotWithShape="1">
          <a:blip r:embed="rId3">
            <a:alphaModFix/>
          </a:blip>
          <a:srcRect/>
          <a:stretch/>
        </p:blipFill>
        <p:spPr>
          <a:xfrm>
            <a:off x="2049327" y="2819342"/>
            <a:ext cx="164659" cy="164659"/>
          </a:xfrm>
          <a:prstGeom prst="rect">
            <a:avLst/>
          </a:prstGeom>
          <a:noFill/>
          <a:ln>
            <a:noFill/>
          </a:ln>
        </p:spPr>
      </p:pic>
      <p:pic>
        <p:nvPicPr>
          <p:cNvPr id="3289" name="Google Shape;3289;p216"/>
          <p:cNvPicPr preferRelativeResize="0"/>
          <p:nvPr/>
        </p:nvPicPr>
        <p:blipFill rotWithShape="1">
          <a:blip r:embed="rId3">
            <a:alphaModFix/>
          </a:blip>
          <a:srcRect/>
          <a:stretch/>
        </p:blipFill>
        <p:spPr>
          <a:xfrm>
            <a:off x="2049327" y="2516492"/>
            <a:ext cx="164659" cy="164659"/>
          </a:xfrm>
          <a:prstGeom prst="rect">
            <a:avLst/>
          </a:prstGeom>
          <a:noFill/>
          <a:ln>
            <a:noFill/>
          </a:ln>
        </p:spPr>
      </p:pic>
      <p:sp>
        <p:nvSpPr>
          <p:cNvPr id="3290" name="Google Shape;3290;p2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168</a:t>
            </a:fld>
            <a:endParaRPr/>
          </a:p>
        </p:txBody>
      </p:sp>
      <p:sp>
        <p:nvSpPr>
          <p:cNvPr id="3291" name="Google Shape;3291;p216"/>
          <p:cNvSpPr/>
          <p:nvPr/>
        </p:nvSpPr>
        <p:spPr>
          <a:xfrm>
            <a:off x="164525" y="3821950"/>
            <a:ext cx="2433240" cy="124686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latin typeface="Source Sans Pro"/>
                <a:ea typeface="Source Sans Pro"/>
                <a:cs typeface="Source Sans Pro"/>
                <a:sym typeface="Source Sans Pro"/>
              </a:rPr>
              <a:t>Recall from earlier</a:t>
            </a:r>
            <a:endParaRPr>
              <a:solidFill>
                <a:srgbClr val="611BB8"/>
              </a:solidFill>
              <a:latin typeface="Source Sans Pro"/>
              <a:ea typeface="Source Sans Pro"/>
              <a:cs typeface="Source Sans Pro"/>
              <a:sym typeface="Source Sans Pro"/>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sp>
        <p:nvSpPr>
          <p:cNvPr id="3296" name="Google Shape;3296;p217"/>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7" name="Google Shape;3297;p217"/>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8" name="Google Shape;3298;p217"/>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3299" name="Google Shape;3299;p217"/>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sp>
        <p:nvSpPr>
          <p:cNvPr id="3300" name="Google Shape;3300;p217"/>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1" name="Google Shape;3301;p217"/>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3302" name="Google Shape;3302;p217"/>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3303" name="Google Shape;3303;p217"/>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3304" name="Google Shape;3304;p217"/>
          <p:cNvGraphicFramePr/>
          <p:nvPr/>
        </p:nvGraphicFramePr>
        <p:xfrm>
          <a:off x="5346328" y="877264"/>
          <a:ext cx="200000" cy="14081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305" name="Google Shape;3305;p217"/>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6" name="Google Shape;3306;p217"/>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7" name="Google Shape;3307;p217"/>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8" name="Google Shape;3308;p217"/>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9" name="Google Shape;3309;p217"/>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310" name="Google Shape;3310;p217"/>
          <p:cNvGraphicFramePr/>
          <p:nvPr/>
        </p:nvGraphicFramePr>
        <p:xfrm>
          <a:off x="5792398" y="877264"/>
          <a:ext cx="200000" cy="138684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3311" name="Google Shape;3311;p217"/>
          <p:cNvGraphicFramePr/>
          <p:nvPr/>
        </p:nvGraphicFramePr>
        <p:xfrm>
          <a:off x="4900259" y="877264"/>
          <a:ext cx="200000" cy="140103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3312" name="Google Shape;3312;p217"/>
          <p:cNvGraphicFramePr/>
          <p:nvPr/>
        </p:nvGraphicFramePr>
        <p:xfrm>
          <a:off x="6238467" y="877264"/>
          <a:ext cx="200000" cy="1413655"/>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3313" name="Google Shape;3313;p217"/>
          <p:cNvSpPr/>
          <p:nvPr/>
        </p:nvSpPr>
        <p:spPr>
          <a:xfrm rot="-5400000">
            <a:off x="5830373" y="-46562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4" name="Google Shape;3314;p217"/>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5" name="Google Shape;3315;p217"/>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3316" name="Google Shape;3316;p217"/>
          <p:cNvGraphicFramePr/>
          <p:nvPr/>
        </p:nvGraphicFramePr>
        <p:xfrm>
          <a:off x="6684537" y="877264"/>
          <a:ext cx="200000" cy="14125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3317" name="Google Shape;3317;p217"/>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8" name="Google Shape;3318;p217"/>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9" name="Google Shape;3319;p217"/>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0" name="Google Shape;3320;p217"/>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1" name="Google Shape;3321;p217"/>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2" name="Google Shape;3322;p217"/>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3" name="Google Shape;3323;p217"/>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4" name="Google Shape;3324;p217"/>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5" name="Google Shape;3325;p217"/>
          <p:cNvSpPr/>
          <p:nvPr/>
        </p:nvSpPr>
        <p:spPr>
          <a:xfrm>
            <a:off x="4772975" y="234475"/>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3326" name="Google Shape;3326;p217"/>
          <p:cNvSpPr txBox="1"/>
          <p:nvPr/>
        </p:nvSpPr>
        <p:spPr>
          <a:xfrm>
            <a:off x="6062375" y="445027"/>
            <a:ext cx="1689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Column-wise pooling</a:t>
            </a:r>
            <a:endParaRPr sz="1200" b="0" i="0" u="none" strike="noStrike" cap="none">
              <a:solidFill>
                <a:srgbClr val="000000"/>
              </a:solidFill>
              <a:latin typeface="Arial"/>
              <a:ea typeface="Arial"/>
              <a:cs typeface="Arial"/>
              <a:sym typeface="Arial"/>
            </a:endParaRPr>
          </a:p>
        </p:txBody>
      </p:sp>
      <p:grpSp>
        <p:nvGrpSpPr>
          <p:cNvPr id="3327" name="Google Shape;3327;p217"/>
          <p:cNvGrpSpPr/>
          <p:nvPr/>
        </p:nvGrpSpPr>
        <p:grpSpPr>
          <a:xfrm>
            <a:off x="2031050" y="2505525"/>
            <a:ext cx="2263898" cy="186596"/>
            <a:chOff x="284030" y="2273187"/>
            <a:chExt cx="2263898" cy="186596"/>
          </a:xfrm>
        </p:grpSpPr>
        <p:sp>
          <p:nvSpPr>
            <p:cNvPr id="3328" name="Google Shape;3328;p217"/>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3329" name="Google Shape;3329;p217"/>
            <p:cNvSpPr txBox="1"/>
            <p:nvPr/>
          </p:nvSpPr>
          <p:spPr>
            <a:xfrm>
              <a:off x="522328" y="2273187"/>
              <a:ext cx="2025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e</a:t>
              </a:r>
              <a:r>
                <a:rPr lang="zh-CN" sz="1200" b="0" i="0" u="none" strike="noStrike" cap="none">
                  <a:solidFill>
                    <a:srgbClr val="000000"/>
                  </a:solidFill>
                  <a:latin typeface="Arial"/>
                  <a:ea typeface="Arial"/>
                  <a:cs typeface="Arial"/>
                  <a:sym typeface="Arial"/>
                </a:rPr>
                <a:t>xpansion </a:t>
              </a:r>
              <a:r>
                <a:rPr lang="zh-CN" sz="1200">
                  <a:solidFill>
                    <a:schemeClr val="dk1"/>
                  </a:solidFill>
                </a:rPr>
                <a:t>(differentiable)</a:t>
              </a:r>
              <a:endParaRPr sz="1200" b="0" i="0" u="none" strike="noStrike" cap="none">
                <a:solidFill>
                  <a:srgbClr val="000000"/>
                </a:solidFill>
                <a:latin typeface="Arial"/>
                <a:ea typeface="Arial"/>
                <a:cs typeface="Arial"/>
                <a:sym typeface="Arial"/>
              </a:endParaRPr>
            </a:p>
          </p:txBody>
        </p:sp>
      </p:grpSp>
      <p:grpSp>
        <p:nvGrpSpPr>
          <p:cNvPr id="3330" name="Google Shape;3330;p217"/>
          <p:cNvGrpSpPr/>
          <p:nvPr/>
        </p:nvGrpSpPr>
        <p:grpSpPr>
          <a:xfrm>
            <a:off x="2033044" y="2803950"/>
            <a:ext cx="2691100" cy="195459"/>
            <a:chOff x="1882362" y="1944734"/>
            <a:chExt cx="2320914" cy="195459"/>
          </a:xfrm>
        </p:grpSpPr>
        <p:sp>
          <p:nvSpPr>
            <p:cNvPr id="3331" name="Google Shape;3331;p217"/>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3332" name="Google Shape;3332;p217"/>
            <p:cNvSpPr txBox="1"/>
            <p:nvPr/>
          </p:nvSpPr>
          <p:spPr>
            <a:xfrm>
              <a:off x="2120676" y="1944734"/>
              <a:ext cx="2082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w</a:t>
              </a:r>
              <a:r>
                <a:rPr lang="zh-CN" sz="1200" b="0" i="0" u="none" strike="noStrike" cap="none">
                  <a:solidFill>
                    <a:srgbClr val="000000"/>
                  </a:solidFill>
                  <a:latin typeface="Arial"/>
                  <a:ea typeface="Arial"/>
                  <a:cs typeface="Arial"/>
                  <a:sym typeface="Arial"/>
                </a:rPr>
                <a:t>eighting</a:t>
              </a:r>
              <a:endParaRPr sz="1200" b="0" i="0" u="none" strike="noStrike" cap="none">
                <a:solidFill>
                  <a:srgbClr val="000000"/>
                </a:solidFill>
                <a:latin typeface="Arial"/>
                <a:ea typeface="Arial"/>
                <a:cs typeface="Arial"/>
                <a:sym typeface="Arial"/>
              </a:endParaRPr>
            </a:p>
          </p:txBody>
        </p:sp>
      </p:grpSp>
      <p:pic>
        <p:nvPicPr>
          <p:cNvPr id="3333" name="Google Shape;3333;p217"/>
          <p:cNvPicPr preferRelativeResize="0"/>
          <p:nvPr/>
        </p:nvPicPr>
        <p:blipFill rotWithShape="1">
          <a:blip r:embed="rId3">
            <a:alphaModFix/>
          </a:blip>
          <a:srcRect/>
          <a:stretch/>
        </p:blipFill>
        <p:spPr>
          <a:xfrm>
            <a:off x="2049327" y="2819342"/>
            <a:ext cx="164659" cy="164659"/>
          </a:xfrm>
          <a:prstGeom prst="rect">
            <a:avLst/>
          </a:prstGeom>
          <a:noFill/>
          <a:ln>
            <a:noFill/>
          </a:ln>
        </p:spPr>
      </p:pic>
      <p:pic>
        <p:nvPicPr>
          <p:cNvPr id="3334" name="Google Shape;3334;p217"/>
          <p:cNvPicPr preferRelativeResize="0"/>
          <p:nvPr/>
        </p:nvPicPr>
        <p:blipFill rotWithShape="1">
          <a:blip r:embed="rId3">
            <a:alphaModFix/>
          </a:blip>
          <a:srcRect/>
          <a:stretch/>
        </p:blipFill>
        <p:spPr>
          <a:xfrm>
            <a:off x="2049327" y="2516492"/>
            <a:ext cx="164659" cy="164659"/>
          </a:xfrm>
          <a:prstGeom prst="rect">
            <a:avLst/>
          </a:prstGeom>
          <a:noFill/>
          <a:ln>
            <a:noFill/>
          </a:ln>
        </p:spPr>
      </p:pic>
      <p:sp>
        <p:nvSpPr>
          <p:cNvPr id="3335" name="Google Shape;3335;p2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169</a:t>
            </a:fld>
            <a:endParaRPr/>
          </a:p>
        </p:txBody>
      </p:sp>
      <p:sp>
        <p:nvSpPr>
          <p:cNvPr id="3336" name="Google Shape;3336;p217"/>
          <p:cNvSpPr/>
          <p:nvPr/>
        </p:nvSpPr>
        <p:spPr>
          <a:xfrm>
            <a:off x="164525" y="3821950"/>
            <a:ext cx="2433240" cy="124686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latin typeface="Source Sans Pro"/>
                <a:ea typeface="Source Sans Pro"/>
                <a:cs typeface="Source Sans Pro"/>
                <a:sym typeface="Source Sans Pro"/>
              </a:rPr>
              <a:t>Recall from earlier</a:t>
            </a:r>
            <a:endParaRPr>
              <a:solidFill>
                <a:srgbClr val="611BB8"/>
              </a:solidFill>
              <a:latin typeface="Source Sans Pro"/>
              <a:ea typeface="Source Sans Pro"/>
              <a:cs typeface="Source Sans Pro"/>
              <a:sym typeface="Source Sans Pro"/>
            </a:endParaRPr>
          </a:p>
        </p:txBody>
      </p:sp>
      <p:sp>
        <p:nvSpPr>
          <p:cNvPr id="3337" name="Google Shape;3337;p217"/>
          <p:cNvSpPr txBox="1"/>
          <p:nvPr/>
        </p:nvSpPr>
        <p:spPr>
          <a:xfrm>
            <a:off x="7026625" y="2438575"/>
            <a:ext cx="2093700" cy="585000"/>
          </a:xfrm>
          <a:prstGeom prst="rect">
            <a:avLst/>
          </a:prstGeom>
          <a:noFill/>
          <a:ln w="28575" cap="flat" cmpd="sng">
            <a:solidFill>
              <a:srgbClr val="611BB8"/>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sz="1300" b="1">
                <a:solidFill>
                  <a:srgbClr val="0000FF"/>
                </a:solidFill>
                <a:latin typeface="Source Sans Pro"/>
                <a:ea typeface="Source Sans Pro"/>
                <a:cs typeface="Source Sans Pro"/>
                <a:sym typeface="Source Sans Pro"/>
              </a:rPr>
              <a:t>30k vocab: 23M params</a:t>
            </a:r>
            <a:endParaRPr sz="1300" b="1">
              <a:solidFill>
                <a:srgbClr val="0000FF"/>
              </a:solidFill>
              <a:latin typeface="Source Sans Pro"/>
              <a:ea typeface="Source Sans Pro"/>
              <a:cs typeface="Source Sans Pro"/>
              <a:sym typeface="Source Sans Pro"/>
            </a:endParaRPr>
          </a:p>
          <a:p>
            <a:pPr marL="0" lvl="0" indent="0" algn="l" rtl="0">
              <a:spcBef>
                <a:spcPts val="0"/>
              </a:spcBef>
              <a:spcAft>
                <a:spcPts val="0"/>
              </a:spcAft>
              <a:buNone/>
            </a:pPr>
            <a:r>
              <a:rPr lang="zh-CN" sz="1300" b="1">
                <a:solidFill>
                  <a:srgbClr val="0000FF"/>
                </a:solidFill>
                <a:latin typeface="Source Sans Pro"/>
                <a:ea typeface="Source Sans Pro"/>
                <a:cs typeface="Source Sans Pro"/>
                <a:sym typeface="Source Sans Pro"/>
              </a:rPr>
              <a:t>250k vocab: 192M params</a:t>
            </a:r>
            <a:endParaRPr sz="1300" b="1">
              <a:solidFill>
                <a:srgbClr val="0000FF"/>
              </a:solidFill>
              <a:latin typeface="Source Sans Pro"/>
              <a:ea typeface="Source Sans Pro"/>
              <a:cs typeface="Source Sans Pro"/>
              <a:sym typeface="Source Sans Pro"/>
            </a:endParaRPr>
          </a:p>
        </p:txBody>
      </p:sp>
      <p:grpSp>
        <p:nvGrpSpPr>
          <p:cNvPr id="3338" name="Google Shape;3338;p217"/>
          <p:cNvGrpSpPr/>
          <p:nvPr/>
        </p:nvGrpSpPr>
        <p:grpSpPr>
          <a:xfrm>
            <a:off x="4880888" y="3821950"/>
            <a:ext cx="2025470" cy="195612"/>
            <a:chOff x="538513" y="3050300"/>
            <a:chExt cx="2025470" cy="195612"/>
          </a:xfrm>
        </p:grpSpPr>
        <p:sp>
          <p:nvSpPr>
            <p:cNvPr id="3339" name="Google Shape;3339;p217"/>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3340" name="Google Shape;3340;p217"/>
            <p:cNvSpPr/>
            <p:nvPr/>
          </p:nvSpPr>
          <p:spPr>
            <a:xfrm>
              <a:off x="127075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3341" name="Google Shape;3341;p217"/>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3342" name="Google Shape;3342;p217"/>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3343" name="Google Shape;3343;p217"/>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65"/>
          <p:cNvPicPr preferRelativeResize="0"/>
          <p:nvPr/>
        </p:nvPicPr>
        <p:blipFill>
          <a:blip r:embed="rId3">
            <a:alphaModFix/>
          </a:blip>
          <a:stretch>
            <a:fillRect/>
          </a:stretch>
        </p:blipFill>
        <p:spPr>
          <a:xfrm>
            <a:off x="2556650" y="3618000"/>
            <a:ext cx="3130599" cy="1456325"/>
          </a:xfrm>
          <a:prstGeom prst="rect">
            <a:avLst/>
          </a:prstGeom>
          <a:noFill/>
          <a:ln>
            <a:noFill/>
          </a:ln>
        </p:spPr>
      </p:pic>
      <p:sp>
        <p:nvSpPr>
          <p:cNvPr id="442" name="Google Shape;442;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000000"/>
                </a:solidFill>
              </a:rPr>
              <a:t>2. Practical / Efficiency</a:t>
            </a:r>
            <a:endParaRPr b="1">
              <a:solidFill>
                <a:srgbClr val="000000"/>
              </a:solidFill>
            </a:endParaRPr>
          </a:p>
          <a:p>
            <a:pPr marL="0" lvl="0" indent="0" algn="l" rtl="0">
              <a:spcBef>
                <a:spcPts val="1200"/>
              </a:spcBef>
              <a:spcAft>
                <a:spcPts val="0"/>
              </a:spcAft>
              <a:buNone/>
            </a:pPr>
            <a:r>
              <a:rPr lang="zh-CN">
                <a:solidFill>
                  <a:srgbClr val="000000"/>
                </a:solidFill>
              </a:rPr>
              <a:t>Sparse vectors can be processed faster than dense ones, leveraging</a:t>
            </a:r>
            <a:br>
              <a:rPr lang="zh-CN">
                <a:solidFill>
                  <a:srgbClr val="000000"/>
                </a:solidFill>
              </a:rPr>
            </a:br>
            <a:r>
              <a:rPr lang="zh-CN">
                <a:solidFill>
                  <a:srgbClr val="000000"/>
                </a:solidFill>
              </a:rPr>
              <a:t>decades of optimizations (and new ones, too!)</a:t>
            </a:r>
            <a:endParaRPr>
              <a:solidFill>
                <a:srgbClr val="000000"/>
              </a:solidFill>
            </a:endParaRPr>
          </a:p>
          <a:p>
            <a:pPr marL="0" lvl="0" indent="0" algn="l" rtl="0">
              <a:spcBef>
                <a:spcPts val="1200"/>
              </a:spcBef>
              <a:spcAft>
                <a:spcPts val="1200"/>
              </a:spcAft>
              <a:buClr>
                <a:schemeClr val="dk2"/>
              </a:buClr>
              <a:buSzPts val="1800"/>
              <a:buFont typeface="Arial"/>
              <a:buNone/>
            </a:pPr>
            <a:r>
              <a:rPr lang="zh-CN">
                <a:solidFill>
                  <a:schemeClr val="dk2"/>
                </a:solidFill>
                <a:latin typeface="Arial"/>
                <a:ea typeface="Arial"/>
                <a:cs typeface="Arial"/>
                <a:sym typeface="Arial"/>
              </a:rPr>
              <a:t>Fits in well with existing inverted index infrastructure </a:t>
            </a:r>
            <a:r>
              <a:rPr lang="zh-CN" sz="1400">
                <a:solidFill>
                  <a:schemeClr val="dk2"/>
                </a:solidFill>
                <a:latin typeface="Arial"/>
                <a:ea typeface="Arial"/>
                <a:cs typeface="Arial"/>
                <a:sym typeface="Arial"/>
              </a:rPr>
              <a:t>(e.g., Lucene, Solr, etc.)</a:t>
            </a:r>
            <a:endParaRPr>
              <a:solidFill>
                <a:srgbClr val="000000"/>
              </a:solidFill>
            </a:endParaRPr>
          </a:p>
        </p:txBody>
      </p:sp>
      <p:pic>
        <p:nvPicPr>
          <p:cNvPr id="443" name="Google Shape;443;p65"/>
          <p:cNvPicPr preferRelativeResize="0"/>
          <p:nvPr/>
        </p:nvPicPr>
        <p:blipFill rotWithShape="1">
          <a:blip r:embed="rId4">
            <a:alphaModFix/>
          </a:blip>
          <a:srcRect r="72506"/>
          <a:stretch/>
        </p:blipFill>
        <p:spPr>
          <a:xfrm>
            <a:off x="4838325" y="3165975"/>
            <a:ext cx="650350" cy="761400"/>
          </a:xfrm>
          <a:prstGeom prst="rect">
            <a:avLst/>
          </a:prstGeom>
          <a:noFill/>
          <a:ln>
            <a:noFill/>
          </a:ln>
        </p:spPr>
      </p:pic>
      <p:sp>
        <p:nvSpPr>
          <p:cNvPr id="444" name="Google Shape;444;p65"/>
          <p:cNvSpPr txBox="1"/>
          <p:nvPr/>
        </p:nvSpPr>
        <p:spPr>
          <a:xfrm>
            <a:off x="5412475" y="3120275"/>
            <a:ext cx="2418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1"/>
                </a:solidFill>
                <a:latin typeface="Caveat"/>
                <a:ea typeface="Caveat"/>
                <a:cs typeface="Caveat"/>
                <a:sym typeface="Caveat"/>
              </a:rPr>
              <a:t>Can completely ignore docs without these query terms</a:t>
            </a:r>
            <a:endParaRPr sz="1800">
              <a:solidFill>
                <a:schemeClr val="dk1"/>
              </a:solidFill>
              <a:latin typeface="Caveat"/>
              <a:ea typeface="Caveat"/>
              <a:cs typeface="Caveat"/>
              <a:sym typeface="Caveat"/>
            </a:endParaRPr>
          </a:p>
        </p:txBody>
      </p:sp>
      <p:sp>
        <p:nvSpPr>
          <p:cNvPr id="445" name="Google Shape;445;p6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Sparse?</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348"/>
        <p:cNvGrpSpPr/>
        <p:nvPr/>
      </p:nvGrpSpPr>
      <p:grpSpPr>
        <a:xfrm>
          <a:off x="0" y="0"/>
          <a:ext cx="0" cy="0"/>
          <a:chOff x="0" y="0"/>
          <a:chExt cx="0" cy="0"/>
        </a:xfrm>
      </p:grpSpPr>
      <p:sp>
        <p:nvSpPr>
          <p:cNvPr id="3349" name="Google Shape;3349;p21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170</a:t>
            </a:fld>
            <a:endParaRPr/>
          </a:p>
        </p:txBody>
      </p:sp>
      <p:sp>
        <p:nvSpPr>
          <p:cNvPr id="3350" name="Google Shape;3350;p2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222222"/>
                </a:solidFill>
                <a:latin typeface="Raleway"/>
                <a:ea typeface="Raleway"/>
                <a:cs typeface="Raleway"/>
                <a:sym typeface="Raleway"/>
              </a:rPr>
              <a:t>Multilingual sparse retrieval: challenges</a:t>
            </a:r>
            <a:endParaRPr sz="3000" b="1">
              <a:solidFill>
                <a:srgbClr val="222222"/>
              </a:solidFill>
              <a:latin typeface="Raleway"/>
              <a:ea typeface="Raleway"/>
              <a:cs typeface="Raleway"/>
              <a:sym typeface="Raleway"/>
            </a:endParaRPr>
          </a:p>
        </p:txBody>
      </p:sp>
      <p:sp>
        <p:nvSpPr>
          <p:cNvPr id="3351" name="Google Shape;3351;p2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Lexical matching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How do you perform lexical match over multiple languages?</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Size of MLM encoder</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Number of tokens increases massively (30k-&gt;250k)</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Training data</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How to distribute training data between languages.</a:t>
            </a:r>
            <a:endParaRPr sz="1600">
              <a:solidFill>
                <a:srgbClr val="222222"/>
              </a:solidFill>
              <a:latin typeface="Source Sans Pro"/>
              <a:ea typeface="Source Sans Pro"/>
              <a:cs typeface="Source Sans Pro"/>
              <a:sym typeface="Source Sans Pro"/>
            </a:endParaRPr>
          </a:p>
        </p:txBody>
      </p:sp>
      <p:cxnSp>
        <p:nvCxnSpPr>
          <p:cNvPr id="3352" name="Google Shape;3352;p21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358" name="Google Shape;3358;p21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171</a:t>
            </a:fld>
            <a:endParaRPr/>
          </a:p>
        </p:txBody>
      </p:sp>
      <p:sp>
        <p:nvSpPr>
          <p:cNvPr id="3359" name="Google Shape;3359;p2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SPLADE-X</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360" name="Google Shape;3360;p2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Cross-lingual retrieval, bilingual system</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English queries, passages in other languages</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Based on SPLADE (MLM encoder, expansion)</a:t>
            </a:r>
            <a:endParaRPr sz="20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Changes encoder from BERT to mBERT</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Size increases (32k -&gt; 110k)</a:t>
            </a:r>
            <a:endParaRPr sz="16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Filters tokens, so that only “english tokens” are used</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Training with translated passages through translate-train</a:t>
            </a:r>
            <a:endParaRPr sz="2000">
              <a:solidFill>
                <a:srgbClr val="222222"/>
              </a:solidFill>
              <a:latin typeface="Source Sans Pro"/>
              <a:ea typeface="Source Sans Pro"/>
              <a:cs typeface="Source Sans Pro"/>
              <a:sym typeface="Source Sans Pro"/>
            </a:endParaRPr>
          </a:p>
        </p:txBody>
      </p:sp>
      <p:sp>
        <p:nvSpPr>
          <p:cNvPr id="3361" name="Google Shape;3361;p219"/>
          <p:cNvSpPr txBox="1"/>
          <p:nvPr/>
        </p:nvSpPr>
        <p:spPr>
          <a:xfrm>
            <a:off x="142275" y="4611500"/>
            <a:ext cx="7714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 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cxnSp>
        <p:nvCxnSpPr>
          <p:cNvPr id="3362" name="Google Shape;3362;p21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367"/>
        <p:cNvGrpSpPr/>
        <p:nvPr/>
      </p:nvGrpSpPr>
      <p:grpSpPr>
        <a:xfrm>
          <a:off x="0" y="0"/>
          <a:ext cx="0" cy="0"/>
          <a:chOff x="0" y="0"/>
          <a:chExt cx="0" cy="0"/>
        </a:xfrm>
      </p:grpSpPr>
      <p:sp>
        <p:nvSpPr>
          <p:cNvPr id="3368" name="Google Shape;3368;p22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172</a:t>
            </a:fld>
            <a:endParaRPr/>
          </a:p>
        </p:txBody>
      </p:sp>
      <p:sp>
        <p:nvSpPr>
          <p:cNvPr id="3369" name="Google Shape;3369;p2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Cross-lingual retrieval, english encoded</a:t>
            </a:r>
            <a:endParaRPr sz="3000" b="1">
              <a:solidFill>
                <a:srgbClr val="222222"/>
              </a:solidFill>
              <a:latin typeface="Raleway"/>
              <a:ea typeface="Raleway"/>
              <a:cs typeface="Raleway"/>
              <a:sym typeface="Raleway"/>
            </a:endParaRPr>
          </a:p>
        </p:txBody>
      </p:sp>
      <p:pic>
        <p:nvPicPr>
          <p:cNvPr id="3370" name="Google Shape;3370;p220"/>
          <p:cNvPicPr preferRelativeResize="0"/>
          <p:nvPr/>
        </p:nvPicPr>
        <p:blipFill>
          <a:blip r:embed="rId3">
            <a:alphaModFix/>
          </a:blip>
          <a:stretch>
            <a:fillRect/>
          </a:stretch>
        </p:blipFill>
        <p:spPr>
          <a:xfrm>
            <a:off x="528850" y="1766463"/>
            <a:ext cx="1120476" cy="1120476"/>
          </a:xfrm>
          <a:prstGeom prst="rect">
            <a:avLst/>
          </a:prstGeom>
          <a:noFill/>
          <a:ln>
            <a:noFill/>
          </a:ln>
        </p:spPr>
      </p:pic>
      <p:sp>
        <p:nvSpPr>
          <p:cNvPr id="3371" name="Google Shape;3371;p220"/>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rPr>
              <a:t>Wie was Jan Vermeer?</a:t>
            </a:r>
            <a:endParaRPr>
              <a:solidFill>
                <a:srgbClr val="611BB8"/>
              </a:solidFill>
            </a:endParaRPr>
          </a:p>
        </p:txBody>
      </p:sp>
      <p:cxnSp>
        <p:nvCxnSpPr>
          <p:cNvPr id="3372" name="Google Shape;3372;p22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373" name="Google Shape;3373;p220"/>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dk1"/>
                </a:solidFill>
                <a:latin typeface="Courier New"/>
                <a:ea typeface="Courier New"/>
                <a:cs typeface="Courier New"/>
                <a:sym typeface="Courier New"/>
              </a:rPr>
              <a:t>{</a:t>
            </a:r>
            <a:r>
              <a:rPr lang="zh-CN" b="1">
                <a:solidFill>
                  <a:schemeClr val="dk1"/>
                </a:solidFill>
                <a:latin typeface="Courier New"/>
                <a:ea typeface="Courier New"/>
                <a:cs typeface="Courier New"/>
                <a:sym typeface="Courier New"/>
              </a:rPr>
              <a:t>who</a:t>
            </a:r>
            <a:r>
              <a:rPr lang="zh-CN">
                <a:solidFill>
                  <a:schemeClr val="dk1"/>
                </a:solidFill>
                <a:latin typeface="Courier New"/>
                <a:ea typeface="Courier New"/>
                <a:cs typeface="Courier New"/>
                <a:sym typeface="Courier New"/>
              </a:rPr>
              <a:t>, 3, </a:t>
            </a:r>
            <a:r>
              <a:rPr lang="zh-CN" b="1">
                <a:solidFill>
                  <a:schemeClr val="dk1"/>
                </a:solidFill>
                <a:latin typeface="Courier New"/>
                <a:ea typeface="Courier New"/>
                <a:cs typeface="Courier New"/>
                <a:sym typeface="Courier New"/>
              </a:rPr>
              <a:t>Jan</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Vermeer</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artist</a:t>
            </a:r>
            <a:r>
              <a:rPr lang="zh-CN">
                <a:solidFill>
                  <a:schemeClr val="dk1"/>
                </a:solidFill>
                <a:latin typeface="Courier New"/>
                <a:ea typeface="Courier New"/>
                <a:cs typeface="Courier New"/>
                <a:sym typeface="Courier New"/>
              </a:rPr>
              <a:t>: 1, …}</a:t>
            </a:r>
            <a:endParaRPr/>
          </a:p>
        </p:txBody>
      </p:sp>
      <p:cxnSp>
        <p:nvCxnSpPr>
          <p:cNvPr id="3374" name="Google Shape;3374;p220"/>
          <p:cNvCxnSpPr>
            <a:stCxn id="3371" idx="3"/>
            <a:endCxn id="3375"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376" name="Google Shape;3376;p220"/>
          <p:cNvCxnSpPr>
            <a:stCxn id="3375" idx="2"/>
            <a:endCxn id="3373"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377" name="Google Shape;3377;p220"/>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378" name="Google Shape;3378;p220"/>
          <p:cNvCxnSpPr>
            <a:stCxn id="3373" idx="1"/>
          </p:cNvCxnSpPr>
          <p:nvPr/>
        </p:nvCxnSpPr>
        <p:spPr>
          <a:xfrm rot="10800000">
            <a:off x="5048625" y="3792175"/>
            <a:ext cx="943500" cy="16200"/>
          </a:xfrm>
          <a:prstGeom prst="straightConnector1">
            <a:avLst/>
          </a:prstGeom>
          <a:noFill/>
          <a:ln w="9525" cap="flat" cmpd="sng">
            <a:solidFill>
              <a:schemeClr val="dk2"/>
            </a:solidFill>
            <a:prstDash val="solid"/>
            <a:round/>
            <a:headEnd type="none" w="med" len="med"/>
            <a:tailEnd type="triangle" w="med" len="med"/>
          </a:ln>
        </p:spPr>
      </p:cxnSp>
      <p:pic>
        <p:nvPicPr>
          <p:cNvPr id="3379" name="Google Shape;3379;p220"/>
          <p:cNvPicPr preferRelativeResize="0"/>
          <p:nvPr/>
        </p:nvPicPr>
        <p:blipFill>
          <a:blip r:embed="rId5">
            <a:alphaModFix/>
          </a:blip>
          <a:stretch>
            <a:fillRect/>
          </a:stretch>
        </p:blipFill>
        <p:spPr>
          <a:xfrm>
            <a:off x="2344138" y="3494575"/>
            <a:ext cx="548700" cy="548700"/>
          </a:xfrm>
          <a:prstGeom prst="rect">
            <a:avLst/>
          </a:prstGeom>
          <a:noFill/>
          <a:ln>
            <a:noFill/>
          </a:ln>
        </p:spPr>
      </p:pic>
      <p:cxnSp>
        <p:nvCxnSpPr>
          <p:cNvPr id="3380" name="Google Shape;3380;p220"/>
          <p:cNvCxnSpPr>
            <a:stCxn id="3377" idx="1"/>
            <a:endCxn id="3379"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381" name="Google Shape;3381;p220"/>
          <p:cNvCxnSpPr/>
          <p:nvPr/>
        </p:nvCxnSpPr>
        <p:spPr>
          <a:xfrm rot="10800000">
            <a:off x="1105138" y="2966275"/>
            <a:ext cx="1239000" cy="607500"/>
          </a:xfrm>
          <a:prstGeom prst="straightConnector1">
            <a:avLst/>
          </a:prstGeom>
          <a:noFill/>
          <a:ln w="9525" cap="flat" cmpd="sng">
            <a:solidFill>
              <a:schemeClr val="dk2"/>
            </a:solidFill>
            <a:prstDash val="solid"/>
            <a:round/>
            <a:headEnd type="none" w="med" len="med"/>
            <a:tailEnd type="triangle" w="med" len="med"/>
          </a:ln>
        </p:spPr>
      </p:cxnSp>
      <p:sp>
        <p:nvSpPr>
          <p:cNvPr id="3382" name="Google Shape;3382;p220"/>
          <p:cNvSpPr txBox="1"/>
          <p:nvPr/>
        </p:nvSpPr>
        <p:spPr>
          <a:xfrm>
            <a:off x="2545800" y="31432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383" name="Google Shape;3383;p220"/>
          <p:cNvSpPr txBox="1"/>
          <p:nvPr/>
        </p:nvSpPr>
        <p:spPr>
          <a:xfrm>
            <a:off x="4366838" y="29662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384" name="Google Shape;3384;p220"/>
          <p:cNvSpPr txBox="1"/>
          <p:nvPr/>
        </p:nvSpPr>
        <p:spPr>
          <a:xfrm>
            <a:off x="7341200" y="2966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385" name="Google Shape;3385;p220"/>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pic>
        <p:nvPicPr>
          <p:cNvPr id="3386" name="Google Shape;3386;p220"/>
          <p:cNvPicPr preferRelativeResize="0"/>
          <p:nvPr/>
        </p:nvPicPr>
        <p:blipFill>
          <a:blip r:embed="rId6">
            <a:alphaModFix/>
          </a:blip>
          <a:stretch>
            <a:fillRect/>
          </a:stretch>
        </p:blipFill>
        <p:spPr>
          <a:xfrm>
            <a:off x="6509938" y="1766300"/>
            <a:ext cx="1120476" cy="1120476"/>
          </a:xfrm>
          <a:prstGeom prst="rect">
            <a:avLst/>
          </a:prstGeom>
          <a:noFill/>
          <a:ln>
            <a:noFill/>
          </a:ln>
        </p:spPr>
      </p:pic>
      <p:sp>
        <p:nvSpPr>
          <p:cNvPr id="3387" name="Google Shape;3387;p220"/>
          <p:cNvSpPr txBox="1"/>
          <p:nvPr/>
        </p:nvSpPr>
        <p:spPr>
          <a:xfrm>
            <a:off x="6509975" y="1405500"/>
            <a:ext cx="17196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EN+</a:t>
            </a:r>
            <a:r>
              <a:rPr lang="zh-CN" sz="1800">
                <a:solidFill>
                  <a:srgbClr val="611BB8"/>
                </a:solidFill>
              </a:rPr>
              <a:t>NL+</a:t>
            </a:r>
            <a:r>
              <a:rPr lang="zh-CN" sz="1800">
                <a:solidFill>
                  <a:srgbClr val="999999"/>
                </a:solidFill>
              </a:rPr>
              <a:t>PT</a:t>
            </a:r>
            <a:r>
              <a:rPr lang="zh-CN" sz="1800">
                <a:solidFill>
                  <a:srgbClr val="611BB8"/>
                </a:solidFill>
              </a:rPr>
              <a:t>…</a:t>
            </a:r>
            <a:endParaRPr sz="1800">
              <a:solidFill>
                <a:srgbClr val="611BB8"/>
              </a:solidFill>
            </a:endParaRPr>
          </a:p>
        </p:txBody>
      </p:sp>
      <p:pic>
        <p:nvPicPr>
          <p:cNvPr id="3388" name="Google Shape;3388;p220"/>
          <p:cNvPicPr preferRelativeResize="0"/>
          <p:nvPr/>
        </p:nvPicPr>
        <p:blipFill>
          <a:blip r:embed="rId7">
            <a:alphaModFix/>
          </a:blip>
          <a:stretch>
            <a:fillRect/>
          </a:stretch>
        </p:blipFill>
        <p:spPr>
          <a:xfrm>
            <a:off x="2344150" y="4172250"/>
            <a:ext cx="548700" cy="548700"/>
          </a:xfrm>
          <a:prstGeom prst="rect">
            <a:avLst/>
          </a:prstGeom>
          <a:noFill/>
          <a:ln>
            <a:noFill/>
          </a:ln>
        </p:spPr>
      </p:pic>
      <p:sp>
        <p:nvSpPr>
          <p:cNvPr id="3389" name="Google Shape;3389;p220"/>
          <p:cNvSpPr txBox="1"/>
          <p:nvPr/>
        </p:nvSpPr>
        <p:spPr>
          <a:xfrm>
            <a:off x="2892850" y="42907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pic>
        <p:nvPicPr>
          <p:cNvPr id="3390" name="Google Shape;3390;p220"/>
          <p:cNvPicPr preferRelativeResize="0"/>
          <p:nvPr/>
        </p:nvPicPr>
        <p:blipFill>
          <a:blip r:embed="rId8">
            <a:alphaModFix/>
          </a:blip>
          <a:stretch>
            <a:fillRect/>
          </a:stretch>
        </p:blipFill>
        <p:spPr>
          <a:xfrm>
            <a:off x="4151345" y="4172250"/>
            <a:ext cx="1035876" cy="1035876"/>
          </a:xfrm>
          <a:prstGeom prst="rect">
            <a:avLst/>
          </a:prstGeom>
          <a:noFill/>
          <a:ln>
            <a:noFill/>
          </a:ln>
        </p:spPr>
      </p:pic>
      <p:sp>
        <p:nvSpPr>
          <p:cNvPr id="3391" name="Google Shape;3391;p220"/>
          <p:cNvSpPr txBox="1"/>
          <p:nvPr/>
        </p:nvSpPr>
        <p:spPr>
          <a:xfrm>
            <a:off x="4972850" y="46024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NL*</a:t>
            </a:r>
            <a:endParaRPr sz="1800">
              <a:solidFill>
                <a:srgbClr val="611BB8"/>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3396"/>
        <p:cNvGrpSpPr/>
        <p:nvPr/>
      </p:nvGrpSpPr>
      <p:grpSpPr>
        <a:xfrm>
          <a:off x="0" y="0"/>
          <a:ext cx="0" cy="0"/>
          <a:chOff x="0" y="0"/>
          <a:chExt cx="0" cy="0"/>
        </a:xfrm>
      </p:grpSpPr>
      <p:sp>
        <p:nvSpPr>
          <p:cNvPr id="3397" name="Google Shape;3397;p22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173</a:t>
            </a:fld>
            <a:endParaRPr/>
          </a:p>
        </p:txBody>
      </p:sp>
      <p:sp>
        <p:nvSpPr>
          <p:cNvPr id="3398" name="Google Shape;3398;p2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latin typeface="Raleway"/>
                <a:ea typeface="Raleway"/>
                <a:cs typeface="Raleway"/>
                <a:sym typeface="Raleway"/>
              </a:rPr>
              <a:t>SPLADE-X - results</a:t>
            </a:r>
            <a:endParaRPr sz="3000" b="1">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399" name="Google Shape;3399;p221"/>
          <p:cNvSpPr txBox="1"/>
          <p:nvPr/>
        </p:nvSpPr>
        <p:spPr>
          <a:xfrm>
            <a:off x="0" y="4663225"/>
            <a:ext cx="7417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 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cxnSp>
        <p:nvCxnSpPr>
          <p:cNvPr id="3400" name="Google Shape;3400;p22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3401" name="Google Shape;3401;p221"/>
          <p:cNvGraphicFramePr/>
          <p:nvPr/>
        </p:nvGraphicFramePr>
        <p:xfrm>
          <a:off x="381000" y="1353775"/>
          <a:ext cx="8520625" cy="2602175"/>
        </p:xfrm>
        <a:graphic>
          <a:graphicData uri="http://schemas.openxmlformats.org/drawingml/2006/table">
            <a:tbl>
              <a:tblPr>
                <a:noFill/>
                <a:tableStyleId>{B13EB76B-ED43-412C-B472-56A246AF6093}</a:tableStyleId>
              </a:tblPr>
              <a:tblGrid>
                <a:gridCol w="1172025">
                  <a:extLst>
                    <a:ext uri="{9D8B030D-6E8A-4147-A177-3AD203B41FA5}">
                      <a16:colId xmlns:a16="http://schemas.microsoft.com/office/drawing/2014/main" val="20000"/>
                    </a:ext>
                  </a:extLst>
                </a:gridCol>
                <a:gridCol w="2660500">
                  <a:extLst>
                    <a:ext uri="{9D8B030D-6E8A-4147-A177-3AD203B41FA5}">
                      <a16:colId xmlns:a16="http://schemas.microsoft.com/office/drawing/2014/main" val="20001"/>
                    </a:ext>
                  </a:extLst>
                </a:gridCol>
                <a:gridCol w="1172025">
                  <a:extLst>
                    <a:ext uri="{9D8B030D-6E8A-4147-A177-3AD203B41FA5}">
                      <a16:colId xmlns:a16="http://schemas.microsoft.com/office/drawing/2014/main" val="20002"/>
                    </a:ext>
                  </a:extLst>
                </a:gridCol>
                <a:gridCol w="1172025">
                  <a:extLst>
                    <a:ext uri="{9D8B030D-6E8A-4147-A177-3AD203B41FA5}">
                      <a16:colId xmlns:a16="http://schemas.microsoft.com/office/drawing/2014/main" val="20003"/>
                    </a:ext>
                  </a:extLst>
                </a:gridCol>
                <a:gridCol w="1172025">
                  <a:extLst>
                    <a:ext uri="{9D8B030D-6E8A-4147-A177-3AD203B41FA5}">
                      <a16:colId xmlns:a16="http://schemas.microsoft.com/office/drawing/2014/main" val="20004"/>
                    </a:ext>
                  </a:extLst>
                </a:gridCol>
                <a:gridCol w="1172025">
                  <a:extLst>
                    <a:ext uri="{9D8B030D-6E8A-4147-A177-3AD203B41FA5}">
                      <a16:colId xmlns:a16="http://schemas.microsoft.com/office/drawing/2014/main" val="20005"/>
                    </a:ext>
                  </a:extLst>
                </a:gridCol>
              </a:tblGrid>
              <a:tr h="445025">
                <a:tc gridSpan="2">
                  <a:txBody>
                    <a:bodyPr/>
                    <a:lstStyle/>
                    <a:p>
                      <a:pPr marL="0" lvl="0" indent="0" algn="ctr" rtl="0">
                        <a:spcBef>
                          <a:spcPts val="0"/>
                        </a:spcBef>
                        <a:spcAft>
                          <a:spcPts val="0"/>
                        </a:spcAft>
                        <a:buNone/>
                      </a:pPr>
                      <a:r>
                        <a:rPr lang="zh-CN" sz="1700">
                          <a:latin typeface="Source Sans Pro"/>
                          <a:ea typeface="Source Sans Pro"/>
                          <a:cs typeface="Source Sans Pro"/>
                          <a:sym typeface="Source Sans Pro"/>
                        </a:rPr>
                        <a:t>Models</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gridSpan="4">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CLEF-03 (English -&gt; Language), mAP</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hMerge="1">
                  <a:txBody>
                    <a:bodyPr/>
                    <a:lstStyle/>
                    <a:p>
                      <a:endParaRPr lang="en-NL"/>
                    </a:p>
                  </a:txBody>
                  <a:tcPr/>
                </a:tc>
                <a:tc hMerge="1">
                  <a:txBody>
                    <a:bodyPr/>
                    <a:lstStyle/>
                    <a:p>
                      <a:endParaRPr lang="en-NL"/>
                    </a:p>
                  </a:txBody>
                  <a:tcPr/>
                </a:tc>
                <a:extLst>
                  <a:ext uri="{0D108BD9-81ED-4DB2-BD59-A6C34878D82A}">
                    <a16:rowId xmlns:a16="http://schemas.microsoft.com/office/drawing/2014/main" val="10000"/>
                  </a:ext>
                </a:extLst>
              </a:tr>
              <a:tr h="432075">
                <a:tc>
                  <a:txBody>
                    <a:bodyPr/>
                    <a:lstStyle/>
                    <a:p>
                      <a:pPr marL="0" lvl="0" indent="0" algn="ctr" rtl="0">
                        <a:spcBef>
                          <a:spcPts val="0"/>
                        </a:spcBef>
                        <a:spcAft>
                          <a:spcPts val="0"/>
                        </a:spcAft>
                        <a:buNone/>
                      </a:pPr>
                      <a:r>
                        <a:rPr lang="zh-CN" sz="1700">
                          <a:latin typeface="Source Sans Pro"/>
                          <a:ea typeface="Source Sans Pro"/>
                          <a:cs typeface="Source Sans Pro"/>
                          <a:sym typeface="Source Sans Pro"/>
                        </a:rPr>
                        <a:t>Model</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zh-CN" sz="1700">
                          <a:latin typeface="Source Sans Pro"/>
                          <a:ea typeface="Source Sans Pro"/>
                          <a:cs typeface="Source Sans Pro"/>
                          <a:sym typeface="Source Sans Pro"/>
                        </a:rPr>
                        <a:t>description</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French</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Italian</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German</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Spanish</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60075">
                <a:tc rowSpan="2">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BM25</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Manual query translation</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40.6</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38.7</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29.6</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43.1</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432075">
                <a:tc vMerge="1">
                  <a:txBody>
                    <a:bodyPr/>
                    <a:lstStyle/>
                    <a:p>
                      <a:endParaRPr lang="en-NL"/>
                    </a:p>
                  </a:txBody>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Automatic query translation</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37.0</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30.6</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26.0</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b="1">
                          <a:latin typeface="Source Sans Pro"/>
                          <a:ea typeface="Source Sans Pro"/>
                          <a:cs typeface="Source Sans Pro"/>
                          <a:sym typeface="Source Sans Pro"/>
                        </a:rPr>
                        <a:t>40.0</a:t>
                      </a:r>
                      <a:endParaRPr sz="1300"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572850">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PSQ-HMM</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Document translation + HMM ranking</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36.3</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30.7</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b="1">
                          <a:latin typeface="Source Sans Pro"/>
                          <a:ea typeface="Source Sans Pro"/>
                          <a:cs typeface="Source Sans Pro"/>
                          <a:sym typeface="Source Sans Pro"/>
                        </a:rPr>
                        <a:t>32.2</a:t>
                      </a:r>
                      <a:endParaRPr sz="1300"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34.7</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60075">
                <a:tc gridSpan="2">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SPLADE-X</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sz="1300" b="1">
                          <a:latin typeface="Source Sans Pro"/>
                          <a:ea typeface="Source Sans Pro"/>
                          <a:cs typeface="Source Sans Pro"/>
                          <a:sym typeface="Source Sans Pro"/>
                        </a:rPr>
                        <a:t>39.3</a:t>
                      </a:r>
                      <a:endParaRPr sz="1300"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b="1">
                          <a:latin typeface="Source Sans Pro"/>
                          <a:ea typeface="Source Sans Pro"/>
                          <a:cs typeface="Source Sans Pro"/>
                          <a:sym typeface="Source Sans Pro"/>
                        </a:rPr>
                        <a:t>31.4</a:t>
                      </a:r>
                      <a:endParaRPr sz="1300"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31.7</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33.1</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406"/>
        <p:cNvGrpSpPr/>
        <p:nvPr/>
      </p:nvGrpSpPr>
      <p:grpSpPr>
        <a:xfrm>
          <a:off x="0" y="0"/>
          <a:ext cx="0" cy="0"/>
          <a:chOff x="0" y="0"/>
          <a:chExt cx="0" cy="0"/>
        </a:xfrm>
      </p:grpSpPr>
      <p:sp>
        <p:nvSpPr>
          <p:cNvPr id="3407" name="Google Shape;3407;p22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174</a:t>
            </a:fld>
            <a:endParaRPr/>
          </a:p>
        </p:txBody>
      </p:sp>
      <p:sp>
        <p:nvSpPr>
          <p:cNvPr id="3408" name="Google Shape;3408;p2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latin typeface="Raleway"/>
                <a:ea typeface="Raleway"/>
                <a:cs typeface="Raleway"/>
                <a:sym typeface="Raleway"/>
              </a:rPr>
              <a:t>SPLADE-X - examples</a:t>
            </a:r>
            <a:endParaRPr sz="3000" b="1">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409" name="Google Shape;3409;p222"/>
          <p:cNvSpPr txBox="1"/>
          <p:nvPr/>
        </p:nvSpPr>
        <p:spPr>
          <a:xfrm>
            <a:off x="0" y="4663225"/>
            <a:ext cx="7960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 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cxnSp>
        <p:nvCxnSpPr>
          <p:cNvPr id="3410" name="Google Shape;3410;p22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411" name="Google Shape;3411;p222"/>
          <p:cNvPicPr preferRelativeResize="0"/>
          <p:nvPr/>
        </p:nvPicPr>
        <p:blipFill>
          <a:blip r:embed="rId3">
            <a:alphaModFix/>
          </a:blip>
          <a:stretch>
            <a:fillRect/>
          </a:stretch>
        </p:blipFill>
        <p:spPr>
          <a:xfrm>
            <a:off x="4395350" y="1230750"/>
            <a:ext cx="3957139" cy="3340700"/>
          </a:xfrm>
          <a:prstGeom prst="rect">
            <a:avLst/>
          </a:prstGeom>
          <a:noFill/>
          <a:ln>
            <a:noFill/>
          </a:ln>
        </p:spPr>
      </p:pic>
      <p:sp>
        <p:nvSpPr>
          <p:cNvPr id="3412" name="Google Shape;3412;p222"/>
          <p:cNvSpPr txBox="1"/>
          <p:nvPr/>
        </p:nvSpPr>
        <p:spPr>
          <a:xfrm>
            <a:off x="381000" y="2277000"/>
            <a:ext cx="3498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latin typeface="Source Sans Pro"/>
                <a:ea typeface="Source Sans Pro"/>
                <a:cs typeface="Source Sans Pro"/>
                <a:sym typeface="Source Sans Pro"/>
              </a:rPr>
              <a:t>Example: positive document for </a:t>
            </a:r>
            <a:endParaRPr sz="18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dk1"/>
                </a:solidFill>
                <a:latin typeface="Source Sans Pro"/>
                <a:ea typeface="Source Sans Pro"/>
                <a:cs typeface="Source Sans Pro"/>
                <a:sym typeface="Source Sans Pro"/>
              </a:rPr>
              <a:t>“german spelling reform”</a:t>
            </a:r>
            <a:endParaRPr sz="18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dk1"/>
                </a:solidFill>
                <a:latin typeface="Source Sans Pro"/>
                <a:ea typeface="Source Sans Pro"/>
                <a:cs typeface="Source Sans Pro"/>
                <a:sym typeface="Source Sans Pro"/>
              </a:rPr>
              <a:t>On the french corpus</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417"/>
        <p:cNvGrpSpPr/>
        <p:nvPr/>
      </p:nvGrpSpPr>
      <p:grpSpPr>
        <a:xfrm>
          <a:off x="0" y="0"/>
          <a:ext cx="0" cy="0"/>
          <a:chOff x="0" y="0"/>
          <a:chExt cx="0" cy="0"/>
        </a:xfrm>
      </p:grpSpPr>
      <p:sp>
        <p:nvSpPr>
          <p:cNvPr id="3418" name="Google Shape;3418;p22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175</a:t>
            </a:fld>
            <a:endParaRPr/>
          </a:p>
        </p:txBody>
      </p:sp>
      <p:sp>
        <p:nvSpPr>
          <p:cNvPr id="3419" name="Google Shape;3419;p2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SPLADE-X - Not all MLM heads are created equal</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pic>
        <p:nvPicPr>
          <p:cNvPr id="3420" name="Google Shape;3420;p223"/>
          <p:cNvPicPr preferRelativeResize="0"/>
          <p:nvPr/>
        </p:nvPicPr>
        <p:blipFill>
          <a:blip r:embed="rId3">
            <a:alphaModFix/>
          </a:blip>
          <a:stretch>
            <a:fillRect/>
          </a:stretch>
        </p:blipFill>
        <p:spPr>
          <a:xfrm>
            <a:off x="3108524" y="1054965"/>
            <a:ext cx="5912626" cy="3647886"/>
          </a:xfrm>
          <a:prstGeom prst="rect">
            <a:avLst/>
          </a:prstGeom>
          <a:noFill/>
          <a:ln>
            <a:noFill/>
          </a:ln>
        </p:spPr>
      </p:pic>
      <p:sp>
        <p:nvSpPr>
          <p:cNvPr id="3421" name="Google Shape;3421;p223"/>
          <p:cNvSpPr txBox="1"/>
          <p:nvPr/>
        </p:nvSpPr>
        <p:spPr>
          <a:xfrm>
            <a:off x="0" y="4663225"/>
            <a:ext cx="6000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cxnSp>
        <p:nvCxnSpPr>
          <p:cNvPr id="3422" name="Google Shape;3422;p22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423" name="Google Shape;3423;p223"/>
          <p:cNvSpPr txBox="1"/>
          <p:nvPr/>
        </p:nvSpPr>
        <p:spPr>
          <a:xfrm>
            <a:off x="-1402775" y="1186300"/>
            <a:ext cx="49875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424" name="Google Shape;3424;p223"/>
          <p:cNvSpPr txBox="1"/>
          <p:nvPr/>
        </p:nvSpPr>
        <p:spPr>
          <a:xfrm>
            <a:off x="457600" y="2458050"/>
            <a:ext cx="2866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b="1">
                <a:solidFill>
                  <a:srgbClr val="611BB8"/>
                </a:solidFill>
                <a:latin typeface="Source Sans Pro"/>
                <a:ea typeface="Source Sans Pro"/>
                <a:cs typeface="Source Sans Pro"/>
                <a:sym typeface="Source Sans Pro"/>
              </a:rPr>
              <a:t>MLM initialization matters!</a:t>
            </a:r>
            <a:endParaRPr sz="1800" b="1">
              <a:solidFill>
                <a:srgbClr val="611BB8"/>
              </a:solidFill>
              <a:latin typeface="Source Sans Pro"/>
              <a:ea typeface="Source Sans Pro"/>
              <a:cs typeface="Source Sans Pro"/>
              <a:sym typeface="Source Sans Pro"/>
            </a:endParaRPr>
          </a:p>
        </p:txBody>
      </p:sp>
      <p:sp>
        <p:nvSpPr>
          <p:cNvPr id="3425" name="Google Shape;3425;p223"/>
          <p:cNvSpPr txBox="1"/>
          <p:nvPr/>
        </p:nvSpPr>
        <p:spPr>
          <a:xfrm>
            <a:off x="5069550" y="4494500"/>
            <a:ext cx="34029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MLM score</a:t>
            </a:r>
            <a:endParaRPr sz="1800">
              <a:solidFill>
                <a:schemeClr val="dk2"/>
              </a:solidFill>
            </a:endParaRPr>
          </a:p>
        </p:txBody>
      </p:sp>
      <p:sp>
        <p:nvSpPr>
          <p:cNvPr id="3426" name="Google Shape;3426;p223"/>
          <p:cNvSpPr txBox="1"/>
          <p:nvPr/>
        </p:nvSpPr>
        <p:spPr>
          <a:xfrm>
            <a:off x="1627900" y="2502475"/>
            <a:ext cx="49875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431"/>
        <p:cNvGrpSpPr/>
        <p:nvPr/>
      </p:nvGrpSpPr>
      <p:grpSpPr>
        <a:xfrm>
          <a:off x="0" y="0"/>
          <a:ext cx="0" cy="0"/>
          <a:chOff x="0" y="0"/>
          <a:chExt cx="0" cy="0"/>
        </a:xfrm>
      </p:grpSpPr>
      <p:sp>
        <p:nvSpPr>
          <p:cNvPr id="3432" name="Google Shape;3432;p22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176</a:t>
            </a:fld>
            <a:endParaRPr/>
          </a:p>
        </p:txBody>
      </p:sp>
      <p:sp>
        <p:nvSpPr>
          <p:cNvPr id="3433" name="Google Shape;3433;p2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BLADE, improving over SPLADE-X</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434" name="Google Shape;3434;p2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Cross-lingual retrieval, bilingual system</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English queries, passages in other languages</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Changes MLM encoder tokens filtering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Bi-lingual model, only “English” and “target” tokens are used</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Adds MLM and parallel pretraining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(Sort of) Fix the MLM initialization problem from before </a:t>
            </a:r>
            <a:endParaRPr sz="16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Trains with comparable passages in Wikipedia</a:t>
            </a:r>
            <a:endParaRPr sz="1600">
              <a:solidFill>
                <a:srgbClr val="222222"/>
              </a:solidFill>
              <a:latin typeface="Source Sans Pro"/>
              <a:ea typeface="Source Sans Pro"/>
              <a:cs typeface="Source Sans Pro"/>
              <a:sym typeface="Source Sans Pro"/>
            </a:endParaRPr>
          </a:p>
        </p:txBody>
      </p:sp>
      <p:sp>
        <p:nvSpPr>
          <p:cNvPr id="3435" name="Google Shape;3435;p224"/>
          <p:cNvSpPr txBox="1"/>
          <p:nvPr/>
        </p:nvSpPr>
        <p:spPr>
          <a:xfrm>
            <a:off x="0" y="4663225"/>
            <a:ext cx="894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BLADE: combining vocabulary pruning and intermediate pretraining for scaleable neural CLIR Nair, Yang, Lawrie, Mayfield and Oard. </a:t>
            </a:r>
            <a:r>
              <a:rPr lang="zh-CN" sz="1000" i="1">
                <a:solidFill>
                  <a:srgbClr val="222222"/>
                </a:solidFill>
                <a:highlight>
                  <a:srgbClr val="FFFFFF"/>
                </a:highlight>
              </a:rPr>
              <a:t>SIGIR</a:t>
            </a:r>
            <a:r>
              <a:rPr lang="zh-CN" sz="1000">
                <a:solidFill>
                  <a:srgbClr val="222222"/>
                </a:solidFill>
                <a:highlight>
                  <a:srgbClr val="FFFFFF"/>
                </a:highlight>
              </a:rPr>
              <a:t>. 2023.</a:t>
            </a:r>
            <a:endParaRPr/>
          </a:p>
        </p:txBody>
      </p:sp>
      <p:cxnSp>
        <p:nvCxnSpPr>
          <p:cNvPr id="3436" name="Google Shape;3436;p22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441"/>
        <p:cNvGrpSpPr/>
        <p:nvPr/>
      </p:nvGrpSpPr>
      <p:grpSpPr>
        <a:xfrm>
          <a:off x="0" y="0"/>
          <a:ext cx="0" cy="0"/>
          <a:chOff x="0" y="0"/>
          <a:chExt cx="0" cy="0"/>
        </a:xfrm>
      </p:grpSpPr>
      <p:sp>
        <p:nvSpPr>
          <p:cNvPr id="3442" name="Google Shape;3442;p22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177</a:t>
            </a:fld>
            <a:endParaRPr/>
          </a:p>
        </p:txBody>
      </p:sp>
      <p:sp>
        <p:nvSpPr>
          <p:cNvPr id="3443" name="Google Shape;3443;p2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BLADE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444" name="Google Shape;3444;p225"/>
          <p:cNvSpPr txBox="1"/>
          <p:nvPr/>
        </p:nvSpPr>
        <p:spPr>
          <a:xfrm>
            <a:off x="0" y="4663225"/>
            <a:ext cx="902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BLADE: combining vocabulary pruning and intermediate pretraining for scaleable neural CLIR Nair, Yang, Lawrie, Mayfield and Oard. </a:t>
            </a:r>
            <a:r>
              <a:rPr lang="zh-CN" sz="1000" i="1">
                <a:solidFill>
                  <a:srgbClr val="222222"/>
                </a:solidFill>
                <a:highlight>
                  <a:srgbClr val="FFFFFF"/>
                </a:highlight>
              </a:rPr>
              <a:t>SIGIR</a:t>
            </a:r>
            <a:r>
              <a:rPr lang="zh-CN" sz="1000">
                <a:solidFill>
                  <a:srgbClr val="222222"/>
                </a:solidFill>
                <a:highlight>
                  <a:srgbClr val="FFFFFF"/>
                </a:highlight>
              </a:rPr>
              <a:t>. 2023.</a:t>
            </a:r>
            <a:endParaRPr/>
          </a:p>
        </p:txBody>
      </p:sp>
      <p:cxnSp>
        <p:nvCxnSpPr>
          <p:cNvPr id="3445" name="Google Shape;3445;p22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3446" name="Google Shape;3446;p225"/>
          <p:cNvGraphicFramePr/>
          <p:nvPr/>
        </p:nvGraphicFramePr>
        <p:xfrm>
          <a:off x="381000" y="1214275"/>
          <a:ext cx="7917825" cy="2349833"/>
        </p:xfrm>
        <a:graphic>
          <a:graphicData uri="http://schemas.openxmlformats.org/drawingml/2006/table">
            <a:tbl>
              <a:tblPr>
                <a:noFill/>
                <a:tableStyleId>{B13EB76B-ED43-412C-B472-56A246AF6093}</a:tableStyleId>
              </a:tblPr>
              <a:tblGrid>
                <a:gridCol w="1174750">
                  <a:extLst>
                    <a:ext uri="{9D8B030D-6E8A-4147-A177-3AD203B41FA5}">
                      <a16:colId xmlns:a16="http://schemas.microsoft.com/office/drawing/2014/main" val="20000"/>
                    </a:ext>
                  </a:extLst>
                </a:gridCol>
                <a:gridCol w="2044075">
                  <a:extLst>
                    <a:ext uri="{9D8B030D-6E8A-4147-A177-3AD203B41FA5}">
                      <a16:colId xmlns:a16="http://schemas.microsoft.com/office/drawing/2014/main" val="20001"/>
                    </a:ext>
                  </a:extLst>
                </a:gridCol>
                <a:gridCol w="1174750">
                  <a:extLst>
                    <a:ext uri="{9D8B030D-6E8A-4147-A177-3AD203B41FA5}">
                      <a16:colId xmlns:a16="http://schemas.microsoft.com/office/drawing/2014/main" val="20002"/>
                    </a:ext>
                  </a:extLst>
                </a:gridCol>
                <a:gridCol w="1174750">
                  <a:extLst>
                    <a:ext uri="{9D8B030D-6E8A-4147-A177-3AD203B41FA5}">
                      <a16:colId xmlns:a16="http://schemas.microsoft.com/office/drawing/2014/main" val="20003"/>
                    </a:ext>
                  </a:extLst>
                </a:gridCol>
                <a:gridCol w="1174750">
                  <a:extLst>
                    <a:ext uri="{9D8B030D-6E8A-4147-A177-3AD203B41FA5}">
                      <a16:colId xmlns:a16="http://schemas.microsoft.com/office/drawing/2014/main" val="20004"/>
                    </a:ext>
                  </a:extLst>
                </a:gridCol>
                <a:gridCol w="1174750">
                  <a:extLst>
                    <a:ext uri="{9D8B030D-6E8A-4147-A177-3AD203B41FA5}">
                      <a16:colId xmlns:a16="http://schemas.microsoft.com/office/drawing/2014/main" val="20005"/>
                    </a:ext>
                  </a:extLst>
                </a:gridCol>
              </a:tblGrid>
              <a:tr h="466675">
                <a:tc rowSpan="2" gridSpan="2">
                  <a:txBody>
                    <a:bodyPr/>
                    <a:lstStyle/>
                    <a:p>
                      <a:pPr marL="0" lvl="0" indent="0" algn="ctr" rtl="0">
                        <a:spcBef>
                          <a:spcPts val="0"/>
                        </a:spcBef>
                        <a:spcAft>
                          <a:spcPts val="0"/>
                        </a:spcAft>
                        <a:buNone/>
                      </a:pPr>
                      <a:r>
                        <a:rPr lang="zh-CN" sz="1800">
                          <a:latin typeface="Source Sans Pro"/>
                          <a:ea typeface="Source Sans Pro"/>
                          <a:cs typeface="Source Sans Pro"/>
                          <a:sym typeface="Source Sans Pro"/>
                        </a:rPr>
                        <a:t>Model</a:t>
                      </a:r>
                      <a:endParaRPr sz="18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rowSpan="2" hMerge="1">
                  <a:txBody>
                    <a:bodyPr/>
                    <a:lstStyle/>
                    <a:p>
                      <a:endParaRPr lang="en-NL"/>
                    </a:p>
                  </a:txBody>
                  <a:tcPr/>
                </a:tc>
                <a:tc gridSpan="4">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CLEF-03 (English -&gt; Language), mAP</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hMerge="1">
                  <a:txBody>
                    <a:bodyPr/>
                    <a:lstStyle/>
                    <a:p>
                      <a:endParaRPr lang="en-NL"/>
                    </a:p>
                  </a:txBody>
                  <a:tcPr/>
                </a:tc>
                <a:tc hMerge="1">
                  <a:txBody>
                    <a:bodyPr/>
                    <a:lstStyle/>
                    <a:p>
                      <a:endParaRPr lang="en-NL"/>
                    </a:p>
                  </a:txBody>
                  <a:tcPr/>
                </a:tc>
                <a:extLst>
                  <a:ext uri="{0D108BD9-81ED-4DB2-BD59-A6C34878D82A}">
                    <a16:rowId xmlns:a16="http://schemas.microsoft.com/office/drawing/2014/main" val="10000"/>
                  </a:ext>
                </a:extLst>
              </a:tr>
              <a:tr h="466675">
                <a:tc gridSpan="2" vMerge="1">
                  <a:txBody>
                    <a:bodyPr/>
                    <a:lstStyle/>
                    <a:p>
                      <a:endParaRPr lang="en-NL"/>
                    </a:p>
                  </a:txBody>
                  <a:tcPr/>
                </a:tc>
                <a:tc hMerge="1" v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French</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Italian</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German</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Spanish</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88925">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SPLADE-X</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Reproduction</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Better training</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40.2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35.5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33.2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88925">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BLADE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 Bilingual Tokens (BT)</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43.4</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36.1</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15.2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466675">
                <a:tc>
                  <a:txBody>
                    <a:bodyPr/>
                    <a:lstStyle/>
                    <a:p>
                      <a:pPr marL="0" lvl="0" indent="0" algn="ctr" rtl="0">
                        <a:spcBef>
                          <a:spcPts val="0"/>
                        </a:spcBef>
                        <a:spcAft>
                          <a:spcPts val="0"/>
                        </a:spcAft>
                        <a:buNone/>
                      </a:pPr>
                      <a:endParaRPr sz="18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BT + Comparable Passages</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44.8</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38.9</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38.6</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38.7</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447" name="Google Shape;3447;p225"/>
          <p:cNvSpPr txBox="1"/>
          <p:nvPr/>
        </p:nvSpPr>
        <p:spPr>
          <a:xfrm>
            <a:off x="381000" y="3536050"/>
            <a:ext cx="8608200" cy="7173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dk2"/>
              </a:buClr>
              <a:buSzPts val="1700"/>
              <a:buChar char="●"/>
            </a:pPr>
            <a:r>
              <a:rPr lang="zh-CN" sz="1700">
                <a:solidFill>
                  <a:schemeClr val="dk2"/>
                </a:solidFill>
              </a:rPr>
              <a:t>Improvements all around</a:t>
            </a:r>
            <a:endParaRPr sz="1700">
              <a:solidFill>
                <a:schemeClr val="dk2"/>
              </a:solidFill>
            </a:endParaRPr>
          </a:p>
          <a:p>
            <a:pPr marL="457200" lvl="0" indent="-336550" algn="l" rtl="0">
              <a:spcBef>
                <a:spcPts val="0"/>
              </a:spcBef>
              <a:spcAft>
                <a:spcPts val="0"/>
              </a:spcAft>
              <a:buClr>
                <a:schemeClr val="dk2"/>
              </a:buClr>
              <a:buSzPts val="1700"/>
              <a:buChar char="●"/>
            </a:pPr>
            <a:r>
              <a:rPr lang="zh-CN" sz="1700">
                <a:solidFill>
                  <a:schemeClr val="dk2"/>
                </a:solidFill>
              </a:rPr>
              <a:t>Need better training data</a:t>
            </a:r>
            <a:endParaRPr sz="1700">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Translating docs to English and using SPLADE is better (but slower and $$) </a:t>
            </a:r>
            <a:endParaRPr sz="1700">
              <a:solidFill>
                <a:schemeClr val="dk2"/>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451"/>
        <p:cNvGrpSpPr/>
        <p:nvPr/>
      </p:nvGrpSpPr>
      <p:grpSpPr>
        <a:xfrm>
          <a:off x="0" y="0"/>
          <a:ext cx="0" cy="0"/>
          <a:chOff x="0" y="0"/>
          <a:chExt cx="0" cy="0"/>
        </a:xfrm>
      </p:grpSpPr>
      <p:sp>
        <p:nvSpPr>
          <p:cNvPr id="3452" name="Google Shape;3452;p2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MILCO - Using pivot language for multilingual</a:t>
            </a:r>
            <a:endParaRPr/>
          </a:p>
        </p:txBody>
      </p:sp>
      <p:sp>
        <p:nvSpPr>
          <p:cNvPr id="3453" name="Google Shape;3453;p2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SzPts val="2000"/>
              <a:buChar char="●"/>
            </a:pPr>
            <a:r>
              <a:rPr lang="zh-CN" sz="2000"/>
              <a:t>Support monolingual and cross-language (one or multiple doc lang)</a:t>
            </a:r>
            <a:endParaRPr sz="2000"/>
          </a:p>
          <a:p>
            <a:pPr marL="457200" lvl="0" indent="-355600" algn="l" rtl="0">
              <a:lnSpc>
                <a:spcPct val="150000"/>
              </a:lnSpc>
              <a:spcBef>
                <a:spcPts val="0"/>
              </a:spcBef>
              <a:spcAft>
                <a:spcPts val="0"/>
              </a:spcAft>
              <a:buSzPts val="2000"/>
              <a:buChar char="●"/>
            </a:pPr>
            <a:r>
              <a:rPr lang="zh-CN" sz="2000"/>
              <a:t>Represent all text in English</a:t>
            </a:r>
            <a:endParaRPr sz="2000"/>
          </a:p>
          <a:p>
            <a:pPr marL="457200" lvl="0" indent="-355600" algn="l" rtl="0">
              <a:lnSpc>
                <a:spcPct val="150000"/>
              </a:lnSpc>
              <a:spcBef>
                <a:spcPts val="0"/>
              </a:spcBef>
              <a:spcAft>
                <a:spcPts val="0"/>
              </a:spcAft>
              <a:buSzPts val="2000"/>
              <a:buChar char="●"/>
            </a:pPr>
            <a:r>
              <a:rPr lang="zh-CN" sz="2000"/>
              <a:t>Representation distillation from English to non-English text</a:t>
            </a:r>
            <a:endParaRPr sz="2000"/>
          </a:p>
          <a:p>
            <a:pPr marL="914400" lvl="1" indent="-330200" algn="l" rtl="0">
              <a:lnSpc>
                <a:spcPct val="150000"/>
              </a:lnSpc>
              <a:spcBef>
                <a:spcPts val="0"/>
              </a:spcBef>
              <a:spcAft>
                <a:spcPts val="0"/>
              </a:spcAft>
              <a:buSzPts val="1600"/>
              <a:buChar char="○"/>
            </a:pPr>
            <a:r>
              <a:rPr lang="zh-CN" sz="1600"/>
              <a:t>A form of middle training</a:t>
            </a:r>
            <a:endParaRPr sz="1600"/>
          </a:p>
          <a:p>
            <a:pPr marL="914400" lvl="1" indent="-330200" algn="l" rtl="0">
              <a:lnSpc>
                <a:spcPct val="150000"/>
              </a:lnSpc>
              <a:spcBef>
                <a:spcPts val="0"/>
              </a:spcBef>
              <a:spcAft>
                <a:spcPts val="0"/>
              </a:spcAft>
              <a:buSzPts val="1600"/>
              <a:buChar char="○"/>
            </a:pPr>
            <a:r>
              <a:rPr lang="zh-CN" sz="1600"/>
              <a:t>Making sure the model can represent non-English text with English tokens </a:t>
            </a:r>
            <a:endParaRPr sz="1600"/>
          </a:p>
          <a:p>
            <a:pPr marL="457200" lvl="0" indent="-355600" algn="l" rtl="0">
              <a:lnSpc>
                <a:spcPct val="150000"/>
              </a:lnSpc>
              <a:spcBef>
                <a:spcPts val="0"/>
              </a:spcBef>
              <a:spcAft>
                <a:spcPts val="0"/>
              </a:spcAft>
              <a:buSzPts val="2000"/>
              <a:buChar char="●"/>
            </a:pPr>
            <a:r>
              <a:rPr lang="zh-CN" sz="2000"/>
              <a:t>But suffer from named entity issues</a:t>
            </a:r>
            <a:endParaRPr sz="2000"/>
          </a:p>
        </p:txBody>
      </p:sp>
      <p:sp>
        <p:nvSpPr>
          <p:cNvPr id="3454" name="Google Shape;3454;p2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178</a:t>
            </a:fld>
            <a:endParaRPr/>
          </a:p>
        </p:txBody>
      </p:sp>
      <p:sp>
        <p:nvSpPr>
          <p:cNvPr id="3455" name="Google Shape;3455;p226"/>
          <p:cNvSpPr txBox="1"/>
          <p:nvPr/>
        </p:nvSpPr>
        <p:spPr>
          <a:xfrm>
            <a:off x="573900" y="4396350"/>
            <a:ext cx="643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chemeClr val="dk2"/>
                </a:solidFill>
                <a:latin typeface="Calibri"/>
                <a:ea typeface="Calibri"/>
                <a:cs typeface="Calibri"/>
                <a:sym typeface="Calibri"/>
              </a:rPr>
              <a:t>MILCO: Learned Sparse Retrieval Across Languages via a Multilingual Connector. Nguyen, T., Lei, Y., Ju, J.H., Yang, E. and Yates, A. ICLR 2026</a:t>
            </a:r>
            <a:endParaRPr sz="1200">
              <a:solidFill>
                <a:schemeClr val="dk2"/>
              </a:solidFill>
              <a:latin typeface="Calibri"/>
              <a:ea typeface="Calibri"/>
              <a:cs typeface="Calibri"/>
              <a:sym typeface="Calibri"/>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60" name="Google Shape;3460;p2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Add tokens from query language to help</a:t>
            </a:r>
            <a:endParaRPr/>
          </a:p>
        </p:txBody>
      </p:sp>
      <p:sp>
        <p:nvSpPr>
          <p:cNvPr id="3461" name="Google Shape;3461;p2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179</a:t>
            </a:fld>
            <a:endParaRPr/>
          </a:p>
        </p:txBody>
      </p:sp>
      <p:pic>
        <p:nvPicPr>
          <p:cNvPr id="3462" name="Google Shape;3462;p227"/>
          <p:cNvPicPr preferRelativeResize="0"/>
          <p:nvPr/>
        </p:nvPicPr>
        <p:blipFill>
          <a:blip r:embed="rId3">
            <a:alphaModFix/>
          </a:blip>
          <a:stretch>
            <a:fillRect/>
          </a:stretch>
        </p:blipFill>
        <p:spPr>
          <a:xfrm>
            <a:off x="1124876" y="1017725"/>
            <a:ext cx="6894250" cy="3569550"/>
          </a:xfrm>
          <a:prstGeom prst="rect">
            <a:avLst/>
          </a:prstGeom>
          <a:noFill/>
          <a:ln>
            <a:noFill/>
          </a:ln>
        </p:spPr>
      </p:pic>
      <p:sp>
        <p:nvSpPr>
          <p:cNvPr id="3463" name="Google Shape;3463;p227"/>
          <p:cNvSpPr txBox="1"/>
          <p:nvPr/>
        </p:nvSpPr>
        <p:spPr>
          <a:xfrm>
            <a:off x="573900" y="4482977"/>
            <a:ext cx="643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chemeClr val="dk2"/>
                </a:solidFill>
                <a:latin typeface="Calibri"/>
                <a:ea typeface="Calibri"/>
                <a:cs typeface="Calibri"/>
                <a:sym typeface="Calibri"/>
              </a:rPr>
              <a:t>MILCO: Learned Sparse Retrieval Across Languages via a Multilingual Connector. Nguyen, T., Lei, Y., Ju, J.H., Yang, E. and Yates, A. ICLR 2026</a:t>
            </a:r>
            <a:endParaRPr sz="1200">
              <a:solidFill>
                <a:schemeClr val="dk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6"/>
          <p:cNvSpPr txBox="1">
            <a:spLocks noGrp="1"/>
          </p:cNvSpPr>
          <p:nvPr>
            <p:ph type="body" idx="1"/>
          </p:nvPr>
        </p:nvSpPr>
        <p:spPr>
          <a:xfrm>
            <a:off x="311700" y="1152475"/>
            <a:ext cx="8832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000000"/>
                </a:solidFill>
              </a:rPr>
              <a:t>3. Philosophical</a:t>
            </a:r>
            <a:endParaRPr b="1">
              <a:solidFill>
                <a:srgbClr val="000000"/>
              </a:solidFill>
            </a:endParaRPr>
          </a:p>
          <a:p>
            <a:pPr marL="0" lvl="0" indent="0" algn="l" rtl="0">
              <a:spcBef>
                <a:spcPts val="1200"/>
              </a:spcBef>
              <a:spcAft>
                <a:spcPts val="0"/>
              </a:spcAft>
              <a:buNone/>
            </a:pPr>
            <a:r>
              <a:rPr lang="zh-CN">
                <a:solidFill>
                  <a:srgbClr val="000000"/>
                </a:solidFill>
              </a:rPr>
              <a:t>A piece of content (queries/documents/etc) is only “about” a limited number of concepts.</a:t>
            </a:r>
            <a:endParaRPr>
              <a:solidFill>
                <a:srgbClr val="000000"/>
              </a:solidFill>
            </a:endParaRPr>
          </a:p>
          <a:p>
            <a:pPr marL="0" lvl="0" indent="0" algn="l" rtl="0">
              <a:spcBef>
                <a:spcPts val="1200"/>
              </a:spcBef>
              <a:spcAft>
                <a:spcPts val="0"/>
              </a:spcAft>
              <a:buNone/>
            </a:pPr>
            <a:r>
              <a:rPr lang="zh-CN">
                <a:solidFill>
                  <a:srgbClr val="000000"/>
                </a:solidFill>
              </a:rPr>
              <a:t>Corollary: </a:t>
            </a:r>
            <a:r>
              <a:rPr lang="zh-CN">
                <a:solidFill>
                  <a:schemeClr val="dk2"/>
                </a:solidFill>
              </a:rPr>
              <a:t>A piece of content</a:t>
            </a:r>
            <a:r>
              <a:rPr lang="zh-CN">
                <a:solidFill>
                  <a:srgbClr val="000000"/>
                </a:solidFill>
              </a:rPr>
              <a:t> is completely unrelated to most concepts</a:t>
            </a:r>
            <a:br>
              <a:rPr lang="zh-CN">
                <a:solidFill>
                  <a:srgbClr val="000000"/>
                </a:solidFill>
              </a:rPr>
            </a:br>
            <a:r>
              <a:rPr lang="zh-CN">
                <a:solidFill>
                  <a:srgbClr val="999999"/>
                </a:solidFill>
              </a:rPr>
              <a:t>(i.e., it’s sparse in the space of concepts).</a:t>
            </a:r>
            <a:endParaRPr>
              <a:solidFill>
                <a:srgbClr val="999999"/>
              </a:solidFill>
            </a:endParaRPr>
          </a:p>
          <a:p>
            <a:pPr marL="0" lvl="0" indent="0" algn="l" rtl="0">
              <a:spcBef>
                <a:spcPts val="1200"/>
              </a:spcBef>
              <a:spcAft>
                <a:spcPts val="1200"/>
              </a:spcAft>
              <a:buNone/>
            </a:pPr>
            <a:r>
              <a:rPr lang="zh-CN">
                <a:solidFill>
                  <a:srgbClr val="000000"/>
                </a:solidFill>
              </a:rPr>
              <a:t>Representations that reflect this sparsity (arguably) better reflect reality.</a:t>
            </a:r>
            <a:endParaRPr>
              <a:solidFill>
                <a:srgbClr val="000000"/>
              </a:solidFill>
            </a:endParaRPr>
          </a:p>
        </p:txBody>
      </p:sp>
      <p:sp>
        <p:nvSpPr>
          <p:cNvPr id="451" name="Google Shape;451;p6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Sparse?</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467"/>
        <p:cNvGrpSpPr/>
        <p:nvPr/>
      </p:nvGrpSpPr>
      <p:grpSpPr>
        <a:xfrm>
          <a:off x="0" y="0"/>
          <a:ext cx="0" cy="0"/>
          <a:chOff x="0" y="0"/>
          <a:chExt cx="0" cy="0"/>
        </a:xfrm>
      </p:grpSpPr>
      <p:sp>
        <p:nvSpPr>
          <p:cNvPr id="3468" name="Google Shape;3468;p2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469" name="Google Shape;3469;p2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470" name="Google Shape;3470;p2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180</a:t>
            </a:fld>
            <a:endParaRPr/>
          </a:p>
        </p:txBody>
      </p:sp>
      <p:pic>
        <p:nvPicPr>
          <p:cNvPr id="3471" name="Google Shape;3471;p228"/>
          <p:cNvPicPr preferRelativeResize="0"/>
          <p:nvPr/>
        </p:nvPicPr>
        <p:blipFill>
          <a:blip r:embed="rId3">
            <a:alphaModFix/>
          </a:blip>
          <a:stretch>
            <a:fillRect/>
          </a:stretch>
        </p:blipFill>
        <p:spPr>
          <a:xfrm>
            <a:off x="0" y="1627690"/>
            <a:ext cx="9144000" cy="1888120"/>
          </a:xfrm>
          <a:prstGeom prst="rect">
            <a:avLst/>
          </a:prstGeom>
          <a:noFill/>
          <a:ln>
            <a:noFill/>
          </a:ln>
        </p:spPr>
      </p:pic>
      <p:sp>
        <p:nvSpPr>
          <p:cNvPr id="3472" name="Google Shape;3472;p228"/>
          <p:cNvSpPr txBox="1"/>
          <p:nvPr/>
        </p:nvSpPr>
        <p:spPr>
          <a:xfrm>
            <a:off x="573900" y="4396350"/>
            <a:ext cx="643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chemeClr val="dk2"/>
                </a:solidFill>
                <a:latin typeface="Calibri"/>
                <a:ea typeface="Calibri"/>
                <a:cs typeface="Calibri"/>
                <a:sym typeface="Calibri"/>
              </a:rPr>
              <a:t>MILCO: Learned Sparse Retrieval Across Languages via a Multilingual Connector. Nguyen, T., Lei, Y., Ju, J.H., Yang, E. and Yates, A. ICLR 2026</a:t>
            </a:r>
            <a:endParaRPr sz="1200">
              <a:solidFill>
                <a:schemeClr val="dk2"/>
              </a:solidFill>
              <a:latin typeface="Calibri"/>
              <a:ea typeface="Calibri"/>
              <a:cs typeface="Calibri"/>
              <a:sym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476"/>
        <p:cNvGrpSpPr/>
        <p:nvPr/>
      </p:nvGrpSpPr>
      <p:grpSpPr>
        <a:xfrm>
          <a:off x="0" y="0"/>
          <a:ext cx="0" cy="0"/>
          <a:chOff x="0" y="0"/>
          <a:chExt cx="0" cy="0"/>
        </a:xfrm>
      </p:grpSpPr>
      <p:sp>
        <p:nvSpPr>
          <p:cNvPr id="3477" name="Google Shape;3477;p229"/>
          <p:cNvSpPr txBox="1">
            <a:spLocks noGrp="1"/>
          </p:cNvSpPr>
          <p:nvPr>
            <p:ph type="title"/>
          </p:nvPr>
        </p:nvSpPr>
        <p:spPr>
          <a:xfrm>
            <a:off x="311700" y="445025"/>
            <a:ext cx="4842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One model for many monolingual problems</a:t>
            </a:r>
            <a:endParaRPr/>
          </a:p>
        </p:txBody>
      </p:sp>
      <p:sp>
        <p:nvSpPr>
          <p:cNvPr id="3478" name="Google Shape;3478;p2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181</a:t>
            </a:fld>
            <a:endParaRPr/>
          </a:p>
        </p:txBody>
      </p:sp>
      <p:pic>
        <p:nvPicPr>
          <p:cNvPr id="3479" name="Google Shape;3479;p229"/>
          <p:cNvPicPr preferRelativeResize="0"/>
          <p:nvPr/>
        </p:nvPicPr>
        <p:blipFill rotWithShape="1">
          <a:blip r:embed="rId3">
            <a:alphaModFix/>
          </a:blip>
          <a:srcRect b="14104"/>
          <a:stretch/>
        </p:blipFill>
        <p:spPr>
          <a:xfrm>
            <a:off x="5091775" y="151602"/>
            <a:ext cx="3211250" cy="4418001"/>
          </a:xfrm>
          <a:prstGeom prst="rect">
            <a:avLst/>
          </a:prstGeom>
          <a:noFill/>
          <a:ln>
            <a:noFill/>
          </a:ln>
        </p:spPr>
      </p:pic>
      <p:sp>
        <p:nvSpPr>
          <p:cNvPr id="3480" name="Google Shape;3480;p229"/>
          <p:cNvSpPr txBox="1"/>
          <p:nvPr/>
        </p:nvSpPr>
        <p:spPr>
          <a:xfrm>
            <a:off x="573900" y="4396350"/>
            <a:ext cx="4461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chemeClr val="dk2"/>
                </a:solidFill>
                <a:latin typeface="Calibri"/>
                <a:ea typeface="Calibri"/>
                <a:cs typeface="Calibri"/>
                <a:sym typeface="Calibri"/>
              </a:rPr>
              <a:t>MILCO: Learned Sparse Retrieval Across Languages via a Multilingual Connector. Nguyen, T., Lei, Y., Ju, J.H., Yang, E. and Yates, A. ICLR 2026</a:t>
            </a:r>
            <a:endParaRPr sz="1200">
              <a:solidFill>
                <a:schemeClr val="dk2"/>
              </a:solidFill>
              <a:latin typeface="Calibri"/>
              <a:ea typeface="Calibri"/>
              <a:cs typeface="Calibri"/>
              <a:sym typeface="Calibri"/>
            </a:endParaRPr>
          </a:p>
        </p:txBody>
      </p:sp>
      <p:pic>
        <p:nvPicPr>
          <p:cNvPr id="3481" name="Google Shape;3481;p229"/>
          <p:cNvPicPr preferRelativeResize="0"/>
          <p:nvPr/>
        </p:nvPicPr>
        <p:blipFill rotWithShape="1">
          <a:blip r:embed="rId3">
            <a:alphaModFix/>
          </a:blip>
          <a:srcRect t="88210" b="7579"/>
          <a:stretch/>
        </p:blipFill>
        <p:spPr>
          <a:xfrm>
            <a:off x="5091775" y="4547946"/>
            <a:ext cx="3211250" cy="216575"/>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sp>
        <p:nvSpPr>
          <p:cNvPr id="3486" name="Google Shape;3486;p2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On NeuCLIR MLIR</a:t>
            </a:r>
            <a:endParaRPr/>
          </a:p>
        </p:txBody>
      </p:sp>
      <p:sp>
        <p:nvSpPr>
          <p:cNvPr id="3487" name="Google Shape;3487;p2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182</a:t>
            </a:fld>
            <a:endParaRPr/>
          </a:p>
        </p:txBody>
      </p:sp>
      <p:pic>
        <p:nvPicPr>
          <p:cNvPr id="3488" name="Google Shape;3488;p230"/>
          <p:cNvPicPr preferRelativeResize="0"/>
          <p:nvPr/>
        </p:nvPicPr>
        <p:blipFill>
          <a:blip r:embed="rId3">
            <a:alphaModFix/>
          </a:blip>
          <a:stretch>
            <a:fillRect/>
          </a:stretch>
        </p:blipFill>
        <p:spPr>
          <a:xfrm>
            <a:off x="0" y="1462118"/>
            <a:ext cx="9144001" cy="2756713"/>
          </a:xfrm>
          <a:prstGeom prst="rect">
            <a:avLst/>
          </a:prstGeom>
          <a:noFill/>
          <a:ln>
            <a:noFill/>
          </a:ln>
        </p:spPr>
      </p:pic>
      <p:sp>
        <p:nvSpPr>
          <p:cNvPr id="3489" name="Google Shape;3489;p230"/>
          <p:cNvSpPr txBox="1"/>
          <p:nvPr/>
        </p:nvSpPr>
        <p:spPr>
          <a:xfrm>
            <a:off x="573900" y="4396350"/>
            <a:ext cx="643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chemeClr val="dk2"/>
                </a:solidFill>
                <a:latin typeface="Calibri"/>
                <a:ea typeface="Calibri"/>
                <a:cs typeface="Calibri"/>
                <a:sym typeface="Calibri"/>
              </a:rPr>
              <a:t>MILCO: Learned Sparse Retrieval Across Languages via a Multilingual Connector. Nguyen, T., Lei, Y., Ju, J.H., Yang, E. and Yates, A. ICLR 2026</a:t>
            </a:r>
            <a:endParaRPr sz="1200">
              <a:solidFill>
                <a:schemeClr val="dk2"/>
              </a:solidFill>
              <a:latin typeface="Calibri"/>
              <a:ea typeface="Calibri"/>
              <a:cs typeface="Calibri"/>
              <a:sym typeface="Calibri"/>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3494" name="Google Shape;3494;p2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Or a different route…</a:t>
            </a:r>
            <a:endParaRPr/>
          </a:p>
        </p:txBody>
      </p:sp>
      <p:sp>
        <p:nvSpPr>
          <p:cNvPr id="3495" name="Google Shape;3495;p2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Completely rely on multilingual backbone</a:t>
            </a:r>
            <a:endParaRPr/>
          </a:p>
          <a:p>
            <a:pPr marL="457200" lvl="0" indent="-342900" algn="l" rtl="0">
              <a:spcBef>
                <a:spcPts val="0"/>
              </a:spcBef>
              <a:spcAft>
                <a:spcPts val="0"/>
              </a:spcAft>
              <a:buSzPts val="1800"/>
              <a:buChar char="●"/>
            </a:pPr>
            <a:r>
              <a:rPr lang="zh-CN"/>
              <a:t>And only train for retrieval and sparsity</a:t>
            </a:r>
            <a:endParaRPr/>
          </a:p>
        </p:txBody>
      </p:sp>
      <p:sp>
        <p:nvSpPr>
          <p:cNvPr id="3496" name="Google Shape;3496;p2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183</a:t>
            </a:fld>
            <a:endParaRPr/>
          </a:p>
        </p:txBody>
      </p:sp>
      <p:pic>
        <p:nvPicPr>
          <p:cNvPr id="3497" name="Google Shape;3497;p231"/>
          <p:cNvPicPr preferRelativeResize="0"/>
          <p:nvPr/>
        </p:nvPicPr>
        <p:blipFill>
          <a:blip r:embed="rId3">
            <a:alphaModFix/>
          </a:blip>
          <a:stretch>
            <a:fillRect/>
          </a:stretch>
        </p:blipFill>
        <p:spPr>
          <a:xfrm>
            <a:off x="2169914" y="1885898"/>
            <a:ext cx="7320586" cy="3105950"/>
          </a:xfrm>
          <a:prstGeom prst="rect">
            <a:avLst/>
          </a:prstGeom>
          <a:noFill/>
          <a:ln>
            <a:noFill/>
          </a:ln>
        </p:spPr>
      </p:pic>
      <p:sp>
        <p:nvSpPr>
          <p:cNvPr id="3498" name="Google Shape;3498;p231"/>
          <p:cNvSpPr txBox="1"/>
          <p:nvPr/>
        </p:nvSpPr>
        <p:spPr>
          <a:xfrm>
            <a:off x="194900" y="3763825"/>
            <a:ext cx="20358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chemeClr val="dk2"/>
                </a:solidFill>
                <a:latin typeface="Calibri"/>
                <a:ea typeface="Calibri"/>
                <a:cs typeface="Calibri"/>
                <a:sym typeface="Calibri"/>
              </a:rPr>
              <a:t>Learning Retrieval Models with Sparse Autoencoders Formal, T., Louis, M., Dejean, H. and Clinchant, S., ICLR 2026</a:t>
            </a:r>
            <a:endParaRPr sz="1200">
              <a:solidFill>
                <a:schemeClr val="dk2"/>
              </a:solidFill>
              <a:latin typeface="Calibri"/>
              <a:ea typeface="Calibri"/>
              <a:cs typeface="Calibri"/>
              <a:sym typeface="Calibri"/>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502"/>
        <p:cNvGrpSpPr/>
        <p:nvPr/>
      </p:nvGrpSpPr>
      <p:grpSpPr>
        <a:xfrm>
          <a:off x="0" y="0"/>
          <a:ext cx="0" cy="0"/>
          <a:chOff x="0" y="0"/>
          <a:chExt cx="0" cy="0"/>
        </a:xfrm>
      </p:grpSpPr>
      <p:sp>
        <p:nvSpPr>
          <p:cNvPr id="3503" name="Google Shape;3503;p2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SPLARE on NeuCLIR MLIR</a:t>
            </a:r>
            <a:endParaRPr/>
          </a:p>
        </p:txBody>
      </p:sp>
      <p:sp>
        <p:nvSpPr>
          <p:cNvPr id="3504" name="Google Shape;3504;p2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184</a:t>
            </a:fld>
            <a:endParaRPr/>
          </a:p>
        </p:txBody>
      </p:sp>
      <p:graphicFrame>
        <p:nvGraphicFramePr>
          <p:cNvPr id="3505" name="Google Shape;3505;p232"/>
          <p:cNvGraphicFramePr/>
          <p:nvPr/>
        </p:nvGraphicFramePr>
        <p:xfrm>
          <a:off x="2040763" y="1305225"/>
          <a:ext cx="5062475" cy="1981050"/>
        </p:xfrm>
        <a:graphic>
          <a:graphicData uri="http://schemas.openxmlformats.org/drawingml/2006/table">
            <a:tbl>
              <a:tblPr>
                <a:noFill/>
                <a:tableStyleId>{81380722-8950-4CB5-8313-3FF1E1080F2C}</a:tableStyleId>
              </a:tblPr>
              <a:tblGrid>
                <a:gridCol w="3419625">
                  <a:extLst>
                    <a:ext uri="{9D8B030D-6E8A-4147-A177-3AD203B41FA5}">
                      <a16:colId xmlns:a16="http://schemas.microsoft.com/office/drawing/2014/main" val="20000"/>
                    </a:ext>
                  </a:extLst>
                </a:gridCol>
                <a:gridCol w="16428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zh-CN"/>
                        <a:t>Model</a:t>
                      </a:r>
                      <a:endParaRPr/>
                    </a:p>
                  </a:txBody>
                  <a:tcPr marL="91425" marR="91425" marT="91425" marB="91425"/>
                </a:tc>
                <a:tc>
                  <a:txBody>
                    <a:bodyPr/>
                    <a:lstStyle/>
                    <a:p>
                      <a:pPr marL="0" lvl="0" indent="0" algn="l" rtl="0">
                        <a:spcBef>
                          <a:spcPts val="0"/>
                        </a:spcBef>
                        <a:spcAft>
                          <a:spcPts val="0"/>
                        </a:spcAft>
                        <a:buNone/>
                      </a:pPr>
                      <a:r>
                        <a:rPr lang="zh-CN"/>
                        <a:t>nDCG@20</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a:t>MILCO (XLMR-Large Based)</a:t>
                      </a:r>
                      <a:endParaRPr/>
                    </a:p>
                  </a:txBody>
                  <a:tcPr marL="91425" marR="91425" marT="91425" marB="91425"/>
                </a:tc>
                <a:tc>
                  <a:txBody>
                    <a:bodyPr/>
                    <a:lstStyle/>
                    <a:p>
                      <a:pPr marL="0" lvl="0" indent="0" algn="l" rtl="0">
                        <a:spcBef>
                          <a:spcPts val="0"/>
                        </a:spcBef>
                        <a:spcAft>
                          <a:spcPts val="0"/>
                        </a:spcAft>
                        <a:buNone/>
                      </a:pPr>
                      <a:r>
                        <a:rPr lang="zh-CN"/>
                        <a:t>0.395</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a:t>PLAID-X </a:t>
                      </a:r>
                      <a:r>
                        <a:rPr lang="zh-CN">
                          <a:solidFill>
                            <a:schemeClr val="dk1"/>
                          </a:solidFill>
                        </a:rPr>
                        <a:t>(XLMR-Large Based)</a:t>
                      </a:r>
                      <a:endParaRPr/>
                    </a:p>
                  </a:txBody>
                  <a:tcPr marL="91425" marR="91425" marT="91425" marB="91425"/>
                </a:tc>
                <a:tc>
                  <a:txBody>
                    <a:bodyPr/>
                    <a:lstStyle/>
                    <a:p>
                      <a:pPr marL="0" lvl="0" indent="0" algn="l" rtl="0">
                        <a:spcBef>
                          <a:spcPts val="0"/>
                        </a:spcBef>
                        <a:spcAft>
                          <a:spcPts val="0"/>
                        </a:spcAft>
                        <a:buNone/>
                      </a:pPr>
                      <a:r>
                        <a:rPr lang="zh-CN"/>
                        <a:t>0.396</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a:t>Qwen3 8B Embed</a:t>
                      </a:r>
                      <a:endParaRPr/>
                    </a:p>
                  </a:txBody>
                  <a:tcPr marL="91425" marR="91425" marT="91425" marB="91425"/>
                </a:tc>
                <a:tc>
                  <a:txBody>
                    <a:bodyPr/>
                    <a:lstStyle/>
                    <a:p>
                      <a:pPr marL="0" lvl="0" indent="0" algn="l" rtl="0">
                        <a:spcBef>
                          <a:spcPts val="0"/>
                        </a:spcBef>
                        <a:spcAft>
                          <a:spcPts val="0"/>
                        </a:spcAft>
                        <a:buNone/>
                      </a:pPr>
                      <a:r>
                        <a:rPr lang="zh-CN"/>
                        <a:t>0.423</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a:t>SPLARE 7B (Llama-based)</a:t>
                      </a:r>
                      <a:endParaRPr/>
                    </a:p>
                  </a:txBody>
                  <a:tcPr marL="91425" marR="91425" marT="91425" marB="91425"/>
                </a:tc>
                <a:tc>
                  <a:txBody>
                    <a:bodyPr/>
                    <a:lstStyle/>
                    <a:p>
                      <a:pPr marL="0" lvl="0" indent="0" algn="l" rtl="0">
                        <a:spcBef>
                          <a:spcPts val="0"/>
                        </a:spcBef>
                        <a:spcAft>
                          <a:spcPts val="0"/>
                        </a:spcAft>
                        <a:buNone/>
                      </a:pPr>
                      <a:r>
                        <a:rPr lang="zh-CN"/>
                        <a:t>0.444</a:t>
                      </a:r>
                      <a:endParaRPr/>
                    </a:p>
                  </a:txBody>
                  <a:tcPr marL="91425" marR="91425" marT="91425" marB="91425"/>
                </a:tc>
                <a:extLst>
                  <a:ext uri="{0D108BD9-81ED-4DB2-BD59-A6C34878D82A}">
                    <a16:rowId xmlns:a16="http://schemas.microsoft.com/office/drawing/2014/main" val="10004"/>
                  </a:ext>
                </a:extLst>
              </a:tr>
            </a:tbl>
          </a:graphicData>
        </a:graphic>
      </p:graphicFrame>
      <p:sp>
        <p:nvSpPr>
          <p:cNvPr id="3506" name="Google Shape;3506;p232"/>
          <p:cNvSpPr txBox="1"/>
          <p:nvPr/>
        </p:nvSpPr>
        <p:spPr>
          <a:xfrm>
            <a:off x="465625" y="4382600"/>
            <a:ext cx="7623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rgbClr val="222222"/>
                </a:solidFill>
                <a:highlight>
                  <a:srgbClr val="FFFFFF"/>
                </a:highlight>
              </a:rPr>
              <a:t>Naver Labs Europe@ WSDM CUP | Multilingual Retrieval. Formal, T., Louis, M., Déjean, H. and Clinchant, S., 2026. </a:t>
            </a:r>
            <a:r>
              <a:rPr lang="zh-CN" sz="1200" i="1">
                <a:solidFill>
                  <a:srgbClr val="222222"/>
                </a:solidFill>
                <a:highlight>
                  <a:srgbClr val="FFFFFF"/>
                </a:highlight>
              </a:rPr>
              <a:t>arXiv preprint arXiv:2602.20986</a:t>
            </a:r>
            <a:r>
              <a:rPr lang="zh-CN" sz="1200">
                <a:solidFill>
                  <a:srgbClr val="222222"/>
                </a:solidFill>
                <a:highlight>
                  <a:srgbClr val="FFFFFF"/>
                </a:highlight>
              </a:rPr>
              <a:t>.</a:t>
            </a:r>
            <a:endParaRPr sz="160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Shape 3511"/>
        <p:cNvGrpSpPr/>
        <p:nvPr/>
      </p:nvGrpSpPr>
      <p:grpSpPr>
        <a:xfrm>
          <a:off x="0" y="0"/>
          <a:ext cx="0" cy="0"/>
          <a:chOff x="0" y="0"/>
          <a:chExt cx="0" cy="0"/>
        </a:xfrm>
      </p:grpSpPr>
      <p:sp>
        <p:nvSpPr>
          <p:cNvPr id="3512" name="Google Shape;3512;p23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185</a:t>
            </a:fld>
            <a:endParaRPr/>
          </a:p>
        </p:txBody>
      </p:sp>
      <p:sp>
        <p:nvSpPr>
          <p:cNvPr id="3513" name="Google Shape;3513;p233"/>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14" name="Google Shape;3514;p2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BGE-M3 - Multi Headed retrieval</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15" name="Google Shape;3515;p233"/>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3516" name="Google Shape;3516;p23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517" name="Google Shape;3517;p233"/>
          <p:cNvPicPr preferRelativeResize="0"/>
          <p:nvPr/>
        </p:nvPicPr>
        <p:blipFill>
          <a:blip r:embed="rId3">
            <a:alphaModFix/>
          </a:blip>
          <a:stretch>
            <a:fillRect/>
          </a:stretch>
        </p:blipFill>
        <p:spPr>
          <a:xfrm>
            <a:off x="1429425" y="1208925"/>
            <a:ext cx="5987952" cy="3207449"/>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Shape 3522"/>
        <p:cNvGrpSpPr/>
        <p:nvPr/>
      </p:nvGrpSpPr>
      <p:grpSpPr>
        <a:xfrm>
          <a:off x="0" y="0"/>
          <a:ext cx="0" cy="0"/>
          <a:chOff x="0" y="0"/>
          <a:chExt cx="0" cy="0"/>
        </a:xfrm>
      </p:grpSpPr>
      <p:pic>
        <p:nvPicPr>
          <p:cNvPr id="3523" name="Google Shape;3523;p234"/>
          <p:cNvPicPr preferRelativeResize="0"/>
          <p:nvPr/>
        </p:nvPicPr>
        <p:blipFill>
          <a:blip r:embed="rId3">
            <a:alphaModFix/>
          </a:blip>
          <a:stretch>
            <a:fillRect/>
          </a:stretch>
        </p:blipFill>
        <p:spPr>
          <a:xfrm>
            <a:off x="1429425" y="1208925"/>
            <a:ext cx="5987952" cy="3207449"/>
          </a:xfrm>
          <a:prstGeom prst="rect">
            <a:avLst/>
          </a:prstGeom>
          <a:noFill/>
          <a:ln>
            <a:noFill/>
          </a:ln>
        </p:spPr>
      </p:pic>
      <p:sp>
        <p:nvSpPr>
          <p:cNvPr id="3524" name="Google Shape;3524;p23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186</a:t>
            </a:fld>
            <a:endParaRPr/>
          </a:p>
        </p:txBody>
      </p:sp>
      <p:sp>
        <p:nvSpPr>
          <p:cNvPr id="3525" name="Google Shape;3525;p234"/>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26" name="Google Shape;3526;p2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BGE-M3 - Multi Headed retrieval</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27" name="Google Shape;3527;p234"/>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3528" name="Google Shape;3528;p23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cxnSp>
        <p:nvCxnSpPr>
          <p:cNvPr id="3529" name="Google Shape;3529;p234"/>
          <p:cNvCxnSpPr/>
          <p:nvPr/>
        </p:nvCxnSpPr>
        <p:spPr>
          <a:xfrm flipH="1">
            <a:off x="5135175" y="1558625"/>
            <a:ext cx="2406900" cy="935400"/>
          </a:xfrm>
          <a:prstGeom prst="straightConnector1">
            <a:avLst/>
          </a:prstGeom>
          <a:noFill/>
          <a:ln w="9525" cap="flat" cmpd="sng">
            <a:solidFill>
              <a:schemeClr val="dk2"/>
            </a:solidFill>
            <a:prstDash val="solid"/>
            <a:round/>
            <a:headEnd type="none" w="med" len="med"/>
            <a:tailEnd type="triangle" w="med" len="med"/>
          </a:ln>
        </p:spPr>
      </p:cxnSp>
      <p:sp>
        <p:nvSpPr>
          <p:cNvPr id="3530" name="Google Shape;3530;p234"/>
          <p:cNvSpPr/>
          <p:nvPr/>
        </p:nvSpPr>
        <p:spPr>
          <a:xfrm>
            <a:off x="7550700" y="1170125"/>
            <a:ext cx="1470420" cy="64648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611BB8"/>
                </a:solidFill>
                <a:latin typeface="Source Sans Pro"/>
                <a:ea typeface="Source Sans Pro"/>
                <a:cs typeface="Source Sans Pro"/>
                <a:sym typeface="Source Sans Pro"/>
              </a:rPr>
              <a:t>MLP encoder</a:t>
            </a:r>
            <a:endParaRPr b="1">
              <a:solidFill>
                <a:srgbClr val="611BB8"/>
              </a:solidFill>
              <a:latin typeface="Source Sans Pro"/>
              <a:ea typeface="Source Sans Pro"/>
              <a:cs typeface="Source Sans Pro"/>
              <a:sym typeface="Source Sans Pro"/>
            </a:endParaRPr>
          </a:p>
        </p:txBody>
      </p:sp>
      <p:sp>
        <p:nvSpPr>
          <p:cNvPr id="3531" name="Google Shape;3531;p234"/>
          <p:cNvSpPr/>
          <p:nvPr/>
        </p:nvSpPr>
        <p:spPr>
          <a:xfrm>
            <a:off x="3215273" y="732150"/>
            <a:ext cx="2928960" cy="136252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dk1"/>
                </a:solidFill>
                <a:latin typeface="Source Sans Pro"/>
                <a:ea typeface="Source Sans Pro"/>
                <a:cs typeface="Source Sans Pro"/>
                <a:sym typeface="Source Sans Pro"/>
              </a:rPr>
              <a:t>Will talk more about multi-functionality later</a:t>
            </a:r>
            <a:endParaRPr>
              <a:solidFill>
                <a:schemeClr val="dk1"/>
              </a:solidFill>
              <a:latin typeface="Source Sans Pro"/>
              <a:ea typeface="Source Sans Pro"/>
              <a:cs typeface="Source Sans Pro"/>
              <a:sym typeface="Source Sans Pro"/>
            </a:endParaRPr>
          </a:p>
        </p:txBody>
      </p:sp>
      <p:sp>
        <p:nvSpPr>
          <p:cNvPr id="3532" name="Google Shape;3532;p234"/>
          <p:cNvSpPr/>
          <p:nvPr/>
        </p:nvSpPr>
        <p:spPr>
          <a:xfrm>
            <a:off x="201625" y="3480975"/>
            <a:ext cx="2061828" cy="93538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611BB8"/>
                </a:solidFill>
                <a:latin typeface="Source Sans Pro"/>
                <a:ea typeface="Source Sans Pro"/>
                <a:cs typeface="Source Sans Pro"/>
                <a:sym typeface="Source Sans Pro"/>
              </a:rPr>
              <a:t>Focus on Multilinguality here</a:t>
            </a:r>
            <a:endParaRPr b="1">
              <a:solidFill>
                <a:srgbClr val="611BB8"/>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Shape 3537"/>
        <p:cNvGrpSpPr/>
        <p:nvPr/>
      </p:nvGrpSpPr>
      <p:grpSpPr>
        <a:xfrm>
          <a:off x="0" y="0"/>
          <a:ext cx="0" cy="0"/>
          <a:chOff x="0" y="0"/>
          <a:chExt cx="0" cy="0"/>
        </a:xfrm>
      </p:grpSpPr>
      <p:sp>
        <p:nvSpPr>
          <p:cNvPr id="3538" name="Google Shape;3538;p23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187</a:t>
            </a:fld>
            <a:endParaRPr/>
          </a:p>
        </p:txBody>
      </p:sp>
      <p:sp>
        <p:nvSpPr>
          <p:cNvPr id="3539" name="Google Shape;3539;p235"/>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40" name="Google Shape;3540;p2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Multilingual retrieval - monolingual, multilingual</a:t>
            </a:r>
            <a:endParaRPr sz="3000" b="1">
              <a:solidFill>
                <a:srgbClr val="222222"/>
              </a:solidFill>
              <a:latin typeface="Raleway"/>
              <a:ea typeface="Raleway"/>
              <a:cs typeface="Raleway"/>
              <a:sym typeface="Raleway"/>
            </a:endParaRPr>
          </a:p>
        </p:txBody>
      </p:sp>
      <p:pic>
        <p:nvPicPr>
          <p:cNvPr id="3541" name="Google Shape;3541;p235"/>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542" name="Google Shape;3542;p235"/>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rPr>
              <a:t>Who was </a:t>
            </a:r>
            <a:endParaRPr>
              <a:solidFill>
                <a:schemeClr val="dk1"/>
              </a:solidFill>
            </a:endParaRPr>
          </a:p>
          <a:p>
            <a:pPr marL="0" lvl="0" indent="0" algn="ctr" rtl="0">
              <a:spcBef>
                <a:spcPts val="0"/>
              </a:spcBef>
              <a:spcAft>
                <a:spcPts val="0"/>
              </a:spcAft>
              <a:buClr>
                <a:schemeClr val="dk1"/>
              </a:buClr>
              <a:buSzPts val="1100"/>
              <a:buFont typeface="Arial"/>
              <a:buNone/>
            </a:pPr>
            <a:r>
              <a:rPr lang="zh-CN">
                <a:solidFill>
                  <a:schemeClr val="dk1"/>
                </a:solidFill>
              </a:rPr>
              <a:t>Jan Vermeer?</a:t>
            </a:r>
            <a:endParaRPr>
              <a:solidFill>
                <a:srgbClr val="611BB8"/>
              </a:solidFill>
            </a:endParaRPr>
          </a:p>
        </p:txBody>
      </p:sp>
      <p:cxnSp>
        <p:nvCxnSpPr>
          <p:cNvPr id="3543" name="Google Shape;3543;p23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544" name="Google Shape;3544;p235"/>
          <p:cNvSpPr/>
          <p:nvPr/>
        </p:nvSpPr>
        <p:spPr>
          <a:xfrm>
            <a:off x="6032975" y="34088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[(who, 3), (Jan, 5), (Vermeer, 5), (artist, 1)</a:t>
            </a:r>
            <a:endParaRPr/>
          </a:p>
        </p:txBody>
      </p:sp>
      <p:cxnSp>
        <p:nvCxnSpPr>
          <p:cNvPr id="3545" name="Google Shape;3545;p235"/>
          <p:cNvCxnSpPr>
            <a:stCxn id="3542" idx="3"/>
          </p:cNvCxnSpPr>
          <p:nvPr/>
        </p:nvCxnSpPr>
        <p:spPr>
          <a:xfrm>
            <a:off x="4641275" y="2326688"/>
            <a:ext cx="1775100" cy="2700"/>
          </a:xfrm>
          <a:prstGeom prst="straightConnector1">
            <a:avLst/>
          </a:prstGeom>
          <a:noFill/>
          <a:ln w="9525" cap="flat" cmpd="sng">
            <a:solidFill>
              <a:schemeClr val="dk2"/>
            </a:solidFill>
            <a:prstDash val="solid"/>
            <a:round/>
            <a:headEnd type="none" w="med" len="med"/>
            <a:tailEnd type="triangle" w="med" len="med"/>
          </a:ln>
        </p:spPr>
      </p:cxnSp>
      <p:cxnSp>
        <p:nvCxnSpPr>
          <p:cNvPr id="3546" name="Google Shape;3546;p235"/>
          <p:cNvCxnSpPr>
            <a:endCxn id="3544" idx="0"/>
          </p:cNvCxnSpPr>
          <p:nvPr/>
        </p:nvCxnSpPr>
        <p:spPr>
          <a:xfrm flipH="1">
            <a:off x="7111025" y="3013475"/>
            <a:ext cx="4800" cy="395400"/>
          </a:xfrm>
          <a:prstGeom prst="straightConnector1">
            <a:avLst/>
          </a:prstGeom>
          <a:noFill/>
          <a:ln w="9525" cap="flat" cmpd="sng">
            <a:solidFill>
              <a:schemeClr val="dk2"/>
            </a:solidFill>
            <a:prstDash val="solid"/>
            <a:round/>
            <a:headEnd type="none" w="med" len="med"/>
            <a:tailEnd type="triangle" w="med" len="med"/>
          </a:ln>
        </p:spPr>
      </p:cxnSp>
      <p:pic>
        <p:nvPicPr>
          <p:cNvPr id="3547" name="Google Shape;3547;p235"/>
          <p:cNvPicPr preferRelativeResize="0"/>
          <p:nvPr/>
        </p:nvPicPr>
        <p:blipFill>
          <a:blip r:embed="rId4">
            <a:alphaModFix/>
          </a:blip>
          <a:stretch>
            <a:fillRect/>
          </a:stretch>
        </p:blipFill>
        <p:spPr>
          <a:xfrm>
            <a:off x="3756400" y="3211846"/>
            <a:ext cx="1120476" cy="1120454"/>
          </a:xfrm>
          <a:prstGeom prst="rect">
            <a:avLst/>
          </a:prstGeom>
          <a:noFill/>
          <a:ln>
            <a:noFill/>
          </a:ln>
        </p:spPr>
      </p:pic>
      <p:cxnSp>
        <p:nvCxnSpPr>
          <p:cNvPr id="3548" name="Google Shape;3548;p235"/>
          <p:cNvCxnSpPr>
            <a:stCxn id="3544" idx="1"/>
          </p:cNvCxnSpPr>
          <p:nvPr/>
        </p:nvCxnSpPr>
        <p:spPr>
          <a:xfrm flipH="1">
            <a:off x="5518175" y="3860075"/>
            <a:ext cx="514800" cy="900"/>
          </a:xfrm>
          <a:prstGeom prst="straightConnector1">
            <a:avLst/>
          </a:prstGeom>
          <a:noFill/>
          <a:ln w="9525" cap="flat" cmpd="sng">
            <a:solidFill>
              <a:schemeClr val="dk2"/>
            </a:solidFill>
            <a:prstDash val="solid"/>
            <a:round/>
            <a:headEnd type="none" w="med" len="med"/>
            <a:tailEnd type="triangle" w="med" len="med"/>
          </a:ln>
        </p:spPr>
      </p:cxnSp>
      <p:pic>
        <p:nvPicPr>
          <p:cNvPr id="3549" name="Google Shape;3549;p235"/>
          <p:cNvPicPr preferRelativeResize="0"/>
          <p:nvPr/>
        </p:nvPicPr>
        <p:blipFill>
          <a:blip r:embed="rId5">
            <a:alphaModFix/>
          </a:blip>
          <a:stretch>
            <a:fillRect/>
          </a:stretch>
        </p:blipFill>
        <p:spPr>
          <a:xfrm>
            <a:off x="2236813" y="3497725"/>
            <a:ext cx="548700" cy="548700"/>
          </a:xfrm>
          <a:prstGeom prst="rect">
            <a:avLst/>
          </a:prstGeom>
          <a:noFill/>
          <a:ln>
            <a:noFill/>
          </a:ln>
        </p:spPr>
      </p:pic>
      <p:cxnSp>
        <p:nvCxnSpPr>
          <p:cNvPr id="3550" name="Google Shape;3550;p235"/>
          <p:cNvCxnSpPr/>
          <p:nvPr/>
        </p:nvCxnSpPr>
        <p:spPr>
          <a:xfrm rot="10800000">
            <a:off x="2749163" y="3768950"/>
            <a:ext cx="510300" cy="6300"/>
          </a:xfrm>
          <a:prstGeom prst="straightConnector1">
            <a:avLst/>
          </a:prstGeom>
          <a:noFill/>
          <a:ln w="9525" cap="flat" cmpd="sng">
            <a:solidFill>
              <a:schemeClr val="dk2"/>
            </a:solidFill>
            <a:prstDash val="solid"/>
            <a:round/>
            <a:headEnd type="none" w="med" len="med"/>
            <a:tailEnd type="triangle" w="med" len="med"/>
          </a:ln>
        </p:spPr>
      </p:cxnSp>
      <p:cxnSp>
        <p:nvCxnSpPr>
          <p:cNvPr id="3551" name="Google Shape;3551;p235"/>
          <p:cNvCxnSpPr/>
          <p:nvPr/>
        </p:nvCxnSpPr>
        <p:spPr>
          <a:xfrm rot="10800000">
            <a:off x="1019963" y="2887075"/>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552" name="Google Shape;3552;p235"/>
          <p:cNvPicPr preferRelativeResize="0"/>
          <p:nvPr/>
        </p:nvPicPr>
        <p:blipFill>
          <a:blip r:embed="rId6">
            <a:alphaModFix/>
          </a:blip>
          <a:stretch>
            <a:fillRect/>
          </a:stretch>
        </p:blipFill>
        <p:spPr>
          <a:xfrm>
            <a:off x="6509938" y="1766472"/>
            <a:ext cx="1120476" cy="1120456"/>
          </a:xfrm>
          <a:prstGeom prst="rect">
            <a:avLst/>
          </a:prstGeom>
          <a:noFill/>
          <a:ln>
            <a:noFill/>
          </a:ln>
        </p:spPr>
      </p:pic>
      <p:pic>
        <p:nvPicPr>
          <p:cNvPr id="3553" name="Google Shape;3553;p235"/>
          <p:cNvPicPr preferRelativeResize="0"/>
          <p:nvPr/>
        </p:nvPicPr>
        <p:blipFill>
          <a:blip r:embed="rId7">
            <a:alphaModFix/>
          </a:blip>
          <a:stretch>
            <a:fillRect/>
          </a:stretch>
        </p:blipFill>
        <p:spPr>
          <a:xfrm>
            <a:off x="7630426" y="1234712"/>
            <a:ext cx="902400" cy="902400"/>
          </a:xfrm>
          <a:prstGeom prst="rect">
            <a:avLst/>
          </a:prstGeom>
          <a:noFill/>
          <a:ln>
            <a:noFill/>
          </a:ln>
        </p:spPr>
      </p:pic>
      <p:pic>
        <p:nvPicPr>
          <p:cNvPr id="3554" name="Google Shape;3554;p235"/>
          <p:cNvPicPr preferRelativeResize="0"/>
          <p:nvPr/>
        </p:nvPicPr>
        <p:blipFill>
          <a:blip r:embed="rId8">
            <a:alphaModFix/>
          </a:blip>
          <a:stretch>
            <a:fillRect/>
          </a:stretch>
        </p:blipFill>
        <p:spPr>
          <a:xfrm>
            <a:off x="7897100" y="2161300"/>
            <a:ext cx="987126" cy="987126"/>
          </a:xfrm>
          <a:prstGeom prst="rect">
            <a:avLst/>
          </a:prstGeom>
          <a:noFill/>
          <a:ln>
            <a:noFill/>
          </a:ln>
        </p:spPr>
      </p:pic>
      <p:pic>
        <p:nvPicPr>
          <p:cNvPr id="3555" name="Google Shape;3555;p235"/>
          <p:cNvPicPr preferRelativeResize="0"/>
          <p:nvPr/>
        </p:nvPicPr>
        <p:blipFill>
          <a:blip r:embed="rId9">
            <a:alphaModFix/>
          </a:blip>
          <a:stretch>
            <a:fillRect/>
          </a:stretch>
        </p:blipFill>
        <p:spPr>
          <a:xfrm>
            <a:off x="3501750" y="4156375"/>
            <a:ext cx="987124" cy="987124"/>
          </a:xfrm>
          <a:prstGeom prst="rect">
            <a:avLst/>
          </a:prstGeom>
          <a:noFill/>
          <a:ln>
            <a:noFill/>
          </a:ln>
        </p:spPr>
      </p:pic>
      <p:pic>
        <p:nvPicPr>
          <p:cNvPr id="3556" name="Google Shape;3556;p235"/>
          <p:cNvPicPr preferRelativeResize="0"/>
          <p:nvPr/>
        </p:nvPicPr>
        <p:blipFill>
          <a:blip r:embed="rId10">
            <a:alphaModFix/>
          </a:blip>
          <a:stretch>
            <a:fillRect/>
          </a:stretch>
        </p:blipFill>
        <p:spPr>
          <a:xfrm>
            <a:off x="4191720" y="4132000"/>
            <a:ext cx="1035876" cy="1035876"/>
          </a:xfrm>
          <a:prstGeom prst="rect">
            <a:avLst/>
          </a:prstGeom>
          <a:noFill/>
          <a:ln>
            <a:noFill/>
          </a:ln>
        </p:spPr>
      </p:pic>
      <p:sp>
        <p:nvSpPr>
          <p:cNvPr id="3557" name="Google Shape;3557;p235"/>
          <p:cNvSpPr txBox="1"/>
          <p:nvPr/>
        </p:nvSpPr>
        <p:spPr>
          <a:xfrm>
            <a:off x="4013625" y="29576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558" name="Google Shape;3558;p235"/>
          <p:cNvSpPr txBox="1"/>
          <p:nvPr/>
        </p:nvSpPr>
        <p:spPr>
          <a:xfrm>
            <a:off x="3358938" y="16033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559" name="Google Shape;3559;p235"/>
          <p:cNvSpPr txBox="1"/>
          <p:nvPr/>
        </p:nvSpPr>
        <p:spPr>
          <a:xfrm>
            <a:off x="6767163"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560" name="Google Shape;3560;p235"/>
          <p:cNvSpPr txBox="1"/>
          <p:nvPr/>
        </p:nvSpPr>
        <p:spPr>
          <a:xfrm>
            <a:off x="5903950" y="30349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561" name="Google Shape;3561;p235"/>
          <p:cNvSpPr txBox="1"/>
          <p:nvPr/>
        </p:nvSpPr>
        <p:spPr>
          <a:xfrm>
            <a:off x="2569213" y="3078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562" name="Google Shape;3562;p235"/>
          <p:cNvSpPr txBox="1"/>
          <p:nvPr/>
        </p:nvSpPr>
        <p:spPr>
          <a:xfrm>
            <a:off x="5120225" y="44940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611BB8"/>
              </a:solidFill>
            </a:endParaRPr>
          </a:p>
        </p:txBody>
      </p:sp>
      <p:sp>
        <p:nvSpPr>
          <p:cNvPr id="3563" name="Google Shape;3563;p235"/>
          <p:cNvSpPr txBox="1"/>
          <p:nvPr/>
        </p:nvSpPr>
        <p:spPr>
          <a:xfrm>
            <a:off x="8346575" y="102598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611BB8"/>
                </a:solidFill>
              </a:rPr>
              <a:t>NL</a:t>
            </a:r>
            <a:endParaRPr sz="1800">
              <a:solidFill>
                <a:srgbClr val="611BB8"/>
              </a:solidFill>
            </a:endParaRPr>
          </a:p>
        </p:txBody>
      </p:sp>
      <p:sp>
        <p:nvSpPr>
          <p:cNvPr id="3564" name="Google Shape;3564;p235"/>
          <p:cNvSpPr txBox="1"/>
          <p:nvPr/>
        </p:nvSpPr>
        <p:spPr>
          <a:xfrm>
            <a:off x="8532825" y="19150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3565" name="Google Shape;3565;p235"/>
          <p:cNvSpPr txBox="1"/>
          <p:nvPr/>
        </p:nvSpPr>
        <p:spPr>
          <a:xfrm>
            <a:off x="3175225" y="4494063"/>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3566" name="Google Shape;3566;p235"/>
          <p:cNvSpPr/>
          <p:nvPr/>
        </p:nvSpPr>
        <p:spPr>
          <a:xfrm>
            <a:off x="3259463" y="2994475"/>
            <a:ext cx="2258700" cy="20991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chemeClr val="lt1"/>
              </a:highlight>
            </a:endParaRPr>
          </a:p>
        </p:txBody>
      </p:sp>
      <p:sp>
        <p:nvSpPr>
          <p:cNvPr id="3567" name="Google Shape;3567;p235"/>
          <p:cNvSpPr txBox="1"/>
          <p:nvPr/>
        </p:nvSpPr>
        <p:spPr>
          <a:xfrm>
            <a:off x="4993975" y="4230300"/>
            <a:ext cx="548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611BB8"/>
                </a:solidFill>
              </a:rPr>
              <a:t>NL</a:t>
            </a:r>
            <a:endParaRPr sz="1800">
              <a:solidFill>
                <a:schemeClr val="dk2"/>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Shape 3572"/>
        <p:cNvGrpSpPr/>
        <p:nvPr/>
      </p:nvGrpSpPr>
      <p:grpSpPr>
        <a:xfrm>
          <a:off x="0" y="0"/>
          <a:ext cx="0" cy="0"/>
          <a:chOff x="0" y="0"/>
          <a:chExt cx="0" cy="0"/>
        </a:xfrm>
      </p:grpSpPr>
      <p:sp>
        <p:nvSpPr>
          <p:cNvPr id="3573" name="Google Shape;3573;p23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188</a:t>
            </a:fld>
            <a:endParaRPr/>
          </a:p>
        </p:txBody>
      </p:sp>
      <p:sp>
        <p:nvSpPr>
          <p:cNvPr id="3574" name="Google Shape;3574;p236"/>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75" name="Google Shape;3575;p2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latin typeface="Raleway"/>
                <a:ea typeface="Raleway"/>
                <a:cs typeface="Raleway"/>
                <a:sym typeface="Raleway"/>
              </a:rPr>
              <a:t>BGE-M3 - Training procedure</a:t>
            </a:r>
            <a:endParaRPr sz="3000" b="1">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pic>
        <p:nvPicPr>
          <p:cNvPr id="3576" name="Google Shape;3576;p236"/>
          <p:cNvPicPr preferRelativeResize="0"/>
          <p:nvPr/>
        </p:nvPicPr>
        <p:blipFill>
          <a:blip r:embed="rId3">
            <a:alphaModFix/>
          </a:blip>
          <a:stretch>
            <a:fillRect/>
          </a:stretch>
        </p:blipFill>
        <p:spPr>
          <a:xfrm>
            <a:off x="420650" y="1052375"/>
            <a:ext cx="8302698" cy="3340692"/>
          </a:xfrm>
          <a:prstGeom prst="rect">
            <a:avLst/>
          </a:prstGeom>
          <a:noFill/>
          <a:ln>
            <a:noFill/>
          </a:ln>
        </p:spPr>
      </p:pic>
      <p:sp>
        <p:nvSpPr>
          <p:cNvPr id="3577" name="Google Shape;3577;p236"/>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3578" name="Google Shape;3578;p23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579" name="Google Shape;3579;p236"/>
          <p:cNvSpPr/>
          <p:nvPr/>
        </p:nvSpPr>
        <p:spPr>
          <a:xfrm>
            <a:off x="6684500" y="445025"/>
            <a:ext cx="2147796" cy="106056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900">
                <a:solidFill>
                  <a:schemeClr val="dk1"/>
                </a:solidFill>
                <a:latin typeface="Source Sans Pro"/>
                <a:ea typeface="Source Sans Pro"/>
                <a:cs typeface="Source Sans Pro"/>
                <a:sym typeface="Source Sans Pro"/>
              </a:rPr>
              <a:t>More Later</a:t>
            </a:r>
            <a:endParaRPr sz="1900">
              <a:solidFill>
                <a:schemeClr val="dk1"/>
              </a:solidFill>
              <a:latin typeface="Source Sans Pro"/>
              <a:ea typeface="Source Sans Pro"/>
              <a:cs typeface="Source Sans Pro"/>
              <a:sym typeface="Source Sans Pro"/>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Shape 3584"/>
        <p:cNvGrpSpPr/>
        <p:nvPr/>
      </p:nvGrpSpPr>
      <p:grpSpPr>
        <a:xfrm>
          <a:off x="0" y="0"/>
          <a:ext cx="0" cy="0"/>
          <a:chOff x="0" y="0"/>
          <a:chExt cx="0" cy="0"/>
        </a:xfrm>
      </p:grpSpPr>
      <p:sp>
        <p:nvSpPr>
          <p:cNvPr id="3585" name="Google Shape;3585;p23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189</a:t>
            </a:fld>
            <a:endParaRPr/>
          </a:p>
        </p:txBody>
      </p:sp>
      <p:sp>
        <p:nvSpPr>
          <p:cNvPr id="3586" name="Google Shape;3586;p237"/>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87" name="Google Shape;3587;p2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88" name="Google Shape;3588;p237"/>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3589" name="Google Shape;3589;p23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3590" name="Google Shape;3590;p237"/>
          <p:cNvGraphicFramePr/>
          <p:nvPr/>
        </p:nvGraphicFramePr>
        <p:xfrm>
          <a:off x="126425" y="1430475"/>
          <a:ext cx="3725175" cy="2078167"/>
        </p:xfrm>
        <a:graphic>
          <a:graphicData uri="http://schemas.openxmlformats.org/drawingml/2006/table">
            <a:tbl>
              <a:tblPr>
                <a:noFill/>
                <a:tableStyleId>{B13EB76B-ED43-412C-B472-56A246AF6093}</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62.2</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7"/>
          <p:cNvSpPr txBox="1">
            <a:spLocks noGrp="1"/>
          </p:cNvSpPr>
          <p:nvPr>
            <p:ph type="body" idx="1"/>
          </p:nvPr>
        </p:nvSpPr>
        <p:spPr>
          <a:xfrm>
            <a:off x="311700" y="667700"/>
            <a:ext cx="8520600" cy="390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zh-CN" sz="3300">
                <a:solidFill>
                  <a:srgbClr val="1A1D21"/>
                </a:solidFill>
              </a:rPr>
              <a:t>Why Sparse?</a:t>
            </a:r>
            <a:endParaRPr sz="3300">
              <a:solidFill>
                <a:srgbClr val="1A1D2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0"/>
              </a:spcAft>
              <a:buNone/>
            </a:pPr>
            <a:r>
              <a:rPr lang="zh-CN" sz="3300" b="1">
                <a:solidFill>
                  <a:schemeClr val="dk1"/>
                </a:solidFill>
              </a:rPr>
              <a:t>Why Learned?</a:t>
            </a:r>
            <a:endParaRPr sz="3300" b="1">
              <a:solidFill>
                <a:schemeClr val="dk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1200"/>
              </a:spcAft>
              <a:buNone/>
            </a:pPr>
            <a:r>
              <a:rPr lang="zh-CN" sz="3300">
                <a:solidFill>
                  <a:srgbClr val="000000"/>
                </a:solidFill>
              </a:rPr>
              <a:t>Why now?</a:t>
            </a:r>
            <a:endParaRPr sz="3300">
              <a:solidFill>
                <a:srgbClr val="000000"/>
              </a:solidFill>
            </a:endParaRPr>
          </a:p>
        </p:txBody>
      </p:sp>
      <p:sp>
        <p:nvSpPr>
          <p:cNvPr id="457" name="Google Shape;457;p67"/>
          <p:cNvSpPr txBox="1"/>
          <p:nvPr/>
        </p:nvSpPr>
        <p:spPr>
          <a:xfrm>
            <a:off x="5910400" y="2203275"/>
            <a:ext cx="300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2200" b="1">
                <a:solidFill>
                  <a:schemeClr val="dk1"/>
                </a:solidFill>
              </a:rPr>
              <a:t>← now</a:t>
            </a:r>
            <a:endParaRPr sz="190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Shape 3595"/>
        <p:cNvGrpSpPr/>
        <p:nvPr/>
      </p:nvGrpSpPr>
      <p:grpSpPr>
        <a:xfrm>
          <a:off x="0" y="0"/>
          <a:ext cx="0" cy="0"/>
          <a:chOff x="0" y="0"/>
          <a:chExt cx="0" cy="0"/>
        </a:xfrm>
      </p:grpSpPr>
      <p:sp>
        <p:nvSpPr>
          <p:cNvPr id="3596" name="Google Shape;3596;p23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190</a:t>
            </a:fld>
            <a:endParaRPr/>
          </a:p>
        </p:txBody>
      </p:sp>
      <p:sp>
        <p:nvSpPr>
          <p:cNvPr id="3597" name="Google Shape;3597;p238"/>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98" name="Google Shape;3598;p2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599" name="Google Shape;3599;p238"/>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3600" name="Google Shape;3600;p23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3601" name="Google Shape;3601;p238"/>
          <p:cNvGraphicFramePr/>
          <p:nvPr/>
        </p:nvGraphicFramePr>
        <p:xfrm>
          <a:off x="126425" y="1430475"/>
          <a:ext cx="3725175" cy="2346582"/>
        </p:xfrm>
        <a:graphic>
          <a:graphicData uri="http://schemas.openxmlformats.org/drawingml/2006/table">
            <a:tbl>
              <a:tblPr>
                <a:noFill/>
                <a:tableStyleId>{B13EB76B-ED43-412C-B472-56A246AF6093}</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Analyzer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64.1</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1200">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62.2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Shape 3606"/>
        <p:cNvGrpSpPr/>
        <p:nvPr/>
      </p:nvGrpSpPr>
      <p:grpSpPr>
        <a:xfrm>
          <a:off x="0" y="0"/>
          <a:ext cx="0" cy="0"/>
          <a:chOff x="0" y="0"/>
          <a:chExt cx="0" cy="0"/>
        </a:xfrm>
      </p:grpSpPr>
      <p:sp>
        <p:nvSpPr>
          <p:cNvPr id="3607" name="Google Shape;3607;p23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191</a:t>
            </a:fld>
            <a:endParaRPr/>
          </a:p>
        </p:txBody>
      </p:sp>
      <p:sp>
        <p:nvSpPr>
          <p:cNvPr id="3608" name="Google Shape;3608;p239"/>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09" name="Google Shape;3609;p2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10" name="Google Shape;3610;p239"/>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3611" name="Google Shape;3611;p23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3612" name="Google Shape;3612;p239"/>
          <p:cNvGraphicFramePr/>
          <p:nvPr/>
        </p:nvGraphicFramePr>
        <p:xfrm>
          <a:off x="126425" y="1430475"/>
          <a:ext cx="5958400" cy="2346582"/>
        </p:xfrm>
        <a:graphic>
          <a:graphicData uri="http://schemas.openxmlformats.org/drawingml/2006/table">
            <a:tbl>
              <a:tblPr>
                <a:noFill/>
                <a:tableStyleId>{B13EB76B-ED43-412C-B472-56A246AF6093}</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gridCol w="2233225">
                  <a:extLst>
                    <a:ext uri="{9D8B030D-6E8A-4147-A177-3AD203B41FA5}">
                      <a16:colId xmlns:a16="http://schemas.microsoft.com/office/drawing/2014/main" val="20003"/>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MIRACL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18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31.9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Analyzer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64.1</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38.5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66.6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69.2</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1200">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62.2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Shape 3617"/>
        <p:cNvGrpSpPr/>
        <p:nvPr/>
      </p:nvGrpSpPr>
      <p:grpSpPr>
        <a:xfrm>
          <a:off x="0" y="0"/>
          <a:ext cx="0" cy="0"/>
          <a:chOff x="0" y="0"/>
          <a:chExt cx="0" cy="0"/>
        </a:xfrm>
      </p:grpSpPr>
      <p:sp>
        <p:nvSpPr>
          <p:cNvPr id="3618" name="Google Shape;3618;p24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192</a:t>
            </a:fld>
            <a:endParaRPr/>
          </a:p>
        </p:txBody>
      </p:sp>
      <p:sp>
        <p:nvSpPr>
          <p:cNvPr id="3619" name="Google Shape;3619;p240"/>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20" name="Google Shape;3620;p2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21" name="Google Shape;3621;p240"/>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3622" name="Google Shape;3622;p24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3623" name="Google Shape;3623;p240"/>
          <p:cNvGraphicFramePr/>
          <p:nvPr/>
        </p:nvGraphicFramePr>
        <p:xfrm>
          <a:off x="126425" y="1430475"/>
          <a:ext cx="8989200" cy="2346582"/>
        </p:xfrm>
        <a:graphic>
          <a:graphicData uri="http://schemas.openxmlformats.org/drawingml/2006/table">
            <a:tbl>
              <a:tblPr>
                <a:noFill/>
                <a:tableStyleId>{B13EB76B-ED43-412C-B472-56A246AF6093}</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gridCol w="2233225">
                  <a:extLst>
                    <a:ext uri="{9D8B030D-6E8A-4147-A177-3AD203B41FA5}">
                      <a16:colId xmlns:a16="http://schemas.microsoft.com/office/drawing/2014/main" val="20003"/>
                    </a:ext>
                  </a:extLst>
                </a:gridCol>
                <a:gridCol w="2270750">
                  <a:extLst>
                    <a:ext uri="{9D8B030D-6E8A-4147-A177-3AD203B41FA5}">
                      <a16:colId xmlns:a16="http://schemas.microsoft.com/office/drawing/2014/main" val="20004"/>
                    </a:ext>
                  </a:extLst>
                </a:gridCol>
                <a:gridCol w="760050">
                  <a:extLst>
                    <a:ext uri="{9D8B030D-6E8A-4147-A177-3AD203B41FA5}">
                      <a16:colId xmlns:a16="http://schemas.microsoft.com/office/drawing/2014/main" val="20005"/>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MIRACL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18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MKQA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Cross-lingual, 25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Average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31.9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39.9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41.8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Analyzer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64.1</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38.5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40.9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47.8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66.6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70.9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57.2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69.2</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75.1</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65.6</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1200">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62.2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45.3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Shape 3628"/>
        <p:cNvGrpSpPr/>
        <p:nvPr/>
      </p:nvGrpSpPr>
      <p:grpSpPr>
        <a:xfrm>
          <a:off x="0" y="0"/>
          <a:ext cx="0" cy="0"/>
          <a:chOff x="0" y="0"/>
          <a:chExt cx="0" cy="0"/>
        </a:xfrm>
      </p:grpSpPr>
      <p:sp>
        <p:nvSpPr>
          <p:cNvPr id="3629" name="Google Shape;3629;p24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193</a:t>
            </a:fld>
            <a:endParaRPr/>
          </a:p>
        </p:txBody>
      </p:sp>
      <p:sp>
        <p:nvSpPr>
          <p:cNvPr id="3630" name="Google Shape;3630;p241"/>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31" name="Google Shape;3631;p2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32" name="Google Shape;3632;p241"/>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3633" name="Google Shape;3633;p24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3634" name="Google Shape;3634;p241"/>
          <p:cNvGraphicFramePr/>
          <p:nvPr/>
        </p:nvGraphicFramePr>
        <p:xfrm>
          <a:off x="126425" y="1430475"/>
          <a:ext cx="8989200" cy="2860361"/>
        </p:xfrm>
        <a:graphic>
          <a:graphicData uri="http://schemas.openxmlformats.org/drawingml/2006/table">
            <a:tbl>
              <a:tblPr>
                <a:noFill/>
                <a:tableStyleId>{B13EB76B-ED43-412C-B472-56A246AF6093}</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gridCol w="2233225">
                  <a:extLst>
                    <a:ext uri="{9D8B030D-6E8A-4147-A177-3AD203B41FA5}">
                      <a16:colId xmlns:a16="http://schemas.microsoft.com/office/drawing/2014/main" val="20003"/>
                    </a:ext>
                  </a:extLst>
                </a:gridCol>
                <a:gridCol w="2270750">
                  <a:extLst>
                    <a:ext uri="{9D8B030D-6E8A-4147-A177-3AD203B41FA5}">
                      <a16:colId xmlns:a16="http://schemas.microsoft.com/office/drawing/2014/main" val="20004"/>
                    </a:ext>
                  </a:extLst>
                </a:gridCol>
                <a:gridCol w="760050">
                  <a:extLst>
                    <a:ext uri="{9D8B030D-6E8A-4147-A177-3AD203B41FA5}">
                      <a16:colId xmlns:a16="http://schemas.microsoft.com/office/drawing/2014/main" val="20005"/>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MIRACL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18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MKQA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Cross-lingual, 25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Average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31.9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39.9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41.8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Analyzer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64.1</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38.5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40.9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47.8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NL"/>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66.6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70.9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57.2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rowSpan="3">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69.2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75.1</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65.6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1200">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62.2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45.3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474925">
                <a:tc vMerge="1">
                  <a:txBody>
                    <a:bodyPr/>
                    <a:lstStyle/>
                    <a:p>
                      <a:endParaRPr lang="en-NL"/>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 + 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64.8</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70.4</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75.3</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70.2</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639"/>
        <p:cNvGrpSpPr/>
        <p:nvPr/>
      </p:nvGrpSpPr>
      <p:grpSpPr>
        <a:xfrm>
          <a:off x="0" y="0"/>
          <a:ext cx="0" cy="0"/>
          <a:chOff x="0" y="0"/>
          <a:chExt cx="0" cy="0"/>
        </a:xfrm>
      </p:grpSpPr>
      <p:sp>
        <p:nvSpPr>
          <p:cNvPr id="3640" name="Google Shape;3640;p24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194</a:t>
            </a:fld>
            <a:endParaRPr/>
          </a:p>
        </p:txBody>
      </p:sp>
      <p:sp>
        <p:nvSpPr>
          <p:cNvPr id="3641" name="Google Shape;3641;p242"/>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42" name="Google Shape;3642;p2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222222"/>
                </a:solidFill>
                <a:latin typeface="Raleway"/>
                <a:ea typeface="Raleway"/>
                <a:cs typeface="Raleway"/>
                <a:sym typeface="Raleway"/>
              </a:rPr>
              <a:t>Multilingual retrieval: challenges and “solutions”</a:t>
            </a:r>
            <a:endParaRPr sz="3000" b="1">
              <a:solidFill>
                <a:srgbClr val="222222"/>
              </a:solidFill>
              <a:latin typeface="Raleway"/>
              <a:ea typeface="Raleway"/>
              <a:cs typeface="Raleway"/>
              <a:sym typeface="Raleway"/>
            </a:endParaRPr>
          </a:p>
        </p:txBody>
      </p:sp>
      <p:sp>
        <p:nvSpPr>
          <p:cNvPr id="3643" name="Google Shape;3643;p242"/>
          <p:cNvSpPr txBox="1">
            <a:spLocks noGrp="1"/>
          </p:cNvSpPr>
          <p:nvPr>
            <p:ph type="body" idx="1"/>
          </p:nvPr>
        </p:nvSpPr>
        <p:spPr>
          <a:xfrm>
            <a:off x="311700" y="1152475"/>
            <a:ext cx="8520600" cy="3103800"/>
          </a:xfrm>
          <a:prstGeom prst="rect">
            <a:avLst/>
          </a:prstGeom>
        </p:spPr>
        <p:txBody>
          <a:bodyPr spcFirstLastPara="1" wrap="square" lIns="91425" tIns="91425" rIns="91425" bIns="91425" anchor="t" anchorCtr="0">
            <a:normAutofit fontScale="92500" lnSpcReduction="20000"/>
          </a:bodyPr>
          <a:lstStyle/>
          <a:p>
            <a:pPr marL="457200" lvl="0" indent="-346075" algn="l" rtl="0">
              <a:spcBef>
                <a:spcPts val="0"/>
              </a:spcBef>
              <a:spcAft>
                <a:spcPts val="0"/>
              </a:spcAft>
              <a:buClr>
                <a:srgbClr val="222222"/>
              </a:buClr>
              <a:buSzPct val="100000"/>
              <a:buFont typeface="Source Sans Pro"/>
              <a:buChar char="●"/>
            </a:pPr>
            <a:r>
              <a:rPr lang="zh-CN" sz="2000">
                <a:solidFill>
                  <a:srgbClr val="222222"/>
                </a:solidFill>
                <a:latin typeface="Source Sans Pro"/>
                <a:ea typeface="Source Sans Pro"/>
                <a:cs typeface="Source Sans Pro"/>
                <a:sym typeface="Source Sans Pro"/>
              </a:rPr>
              <a:t>Lexical matching</a:t>
            </a:r>
            <a:endParaRPr sz="2000">
              <a:solidFill>
                <a:srgbClr val="222222"/>
              </a:solidFill>
              <a:latin typeface="Source Sans Pro"/>
              <a:ea typeface="Source Sans Pro"/>
              <a:cs typeface="Source Sans Pro"/>
              <a:sym typeface="Source Sans Pro"/>
            </a:endParaRPr>
          </a:p>
          <a:p>
            <a:pPr marL="914400" lvl="1"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How do you perform lexical match over multiple languages?</a:t>
            </a:r>
            <a:endParaRPr sz="1600">
              <a:solidFill>
                <a:srgbClr val="222222"/>
              </a:solidFill>
              <a:latin typeface="Source Sans Pro"/>
              <a:ea typeface="Source Sans Pro"/>
              <a:cs typeface="Source Sans Pro"/>
              <a:sym typeface="Source Sans Pro"/>
            </a:endParaRPr>
          </a:p>
          <a:p>
            <a:pPr marL="914400" lvl="1"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Solutions:</a:t>
            </a:r>
            <a:endParaRPr sz="1600">
              <a:solidFill>
                <a:srgbClr val="222222"/>
              </a:solidFill>
              <a:latin typeface="Source Sans Pro"/>
              <a:ea typeface="Source Sans Pro"/>
              <a:cs typeface="Source Sans Pro"/>
              <a:sym typeface="Source Sans Pro"/>
            </a:endParaRPr>
          </a:p>
          <a:p>
            <a:pPr marL="1371600" lvl="2"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One language at a time</a:t>
            </a:r>
            <a:endParaRPr sz="1600">
              <a:solidFill>
                <a:srgbClr val="222222"/>
              </a:solidFill>
              <a:latin typeface="Source Sans Pro"/>
              <a:ea typeface="Source Sans Pro"/>
              <a:cs typeface="Source Sans Pro"/>
              <a:sym typeface="Source Sans Pro"/>
            </a:endParaRPr>
          </a:p>
          <a:p>
            <a:pPr marL="1828800" lvl="3" indent="-322580" algn="l" rtl="0">
              <a:spcBef>
                <a:spcPts val="0"/>
              </a:spcBef>
              <a:spcAft>
                <a:spcPts val="0"/>
              </a:spcAft>
              <a:buClr>
                <a:srgbClr val="222222"/>
              </a:buClr>
              <a:buSzPct val="100000"/>
              <a:buFont typeface="Source Sans Pro"/>
              <a:buChar char="●"/>
            </a:pPr>
            <a:r>
              <a:rPr lang="zh-CN" sz="1600" b="1">
                <a:solidFill>
                  <a:srgbClr val="222222"/>
                </a:solidFill>
                <a:latin typeface="Source Sans Pro"/>
                <a:ea typeface="Source Sans Pro"/>
                <a:cs typeface="Source Sans Pro"/>
                <a:sym typeface="Source Sans Pro"/>
              </a:rPr>
              <a:t>MLP</a:t>
            </a:r>
            <a:r>
              <a:rPr lang="zh-CN" sz="1600">
                <a:solidFill>
                  <a:srgbClr val="222222"/>
                </a:solidFill>
                <a:latin typeface="Source Sans Pro"/>
                <a:ea typeface="Source Sans Pro"/>
                <a:cs typeface="Source Sans Pro"/>
                <a:sym typeface="Source Sans Pro"/>
              </a:rPr>
              <a:t> (no expansion): </a:t>
            </a:r>
            <a:r>
              <a:rPr lang="zh-CN" sz="1600" b="1">
                <a:solidFill>
                  <a:srgbClr val="222222"/>
                </a:solidFill>
                <a:latin typeface="Source Sans Pro"/>
                <a:ea typeface="Source Sans Pro"/>
                <a:cs typeface="Source Sans Pro"/>
                <a:sym typeface="Source Sans Pro"/>
              </a:rPr>
              <a:t>BGE-m3</a:t>
            </a:r>
            <a:r>
              <a:rPr lang="zh-CN" sz="1600">
                <a:solidFill>
                  <a:srgbClr val="222222"/>
                </a:solidFill>
                <a:latin typeface="Source Sans Pro"/>
                <a:ea typeface="Source Sans Pro"/>
                <a:cs typeface="Source Sans Pro"/>
                <a:sym typeface="Source Sans Pro"/>
              </a:rPr>
              <a:t>, </a:t>
            </a:r>
            <a:r>
              <a:rPr lang="zh-CN" sz="1600" b="1">
                <a:solidFill>
                  <a:srgbClr val="222222"/>
                </a:solidFill>
                <a:latin typeface="Source Sans Pro"/>
                <a:ea typeface="Source Sans Pro"/>
                <a:cs typeface="Source Sans Pro"/>
                <a:sym typeface="Source Sans Pro"/>
              </a:rPr>
              <a:t>mGTE</a:t>
            </a:r>
            <a:endParaRPr sz="1600" b="1">
              <a:solidFill>
                <a:srgbClr val="222222"/>
              </a:solidFill>
              <a:latin typeface="Source Sans Pro"/>
              <a:ea typeface="Source Sans Pro"/>
              <a:cs typeface="Source Sans Pro"/>
              <a:sym typeface="Source Sans Pro"/>
            </a:endParaRPr>
          </a:p>
          <a:p>
            <a:pPr marL="1828800" lvl="3" indent="-322580" algn="l" rtl="0">
              <a:spcBef>
                <a:spcPts val="0"/>
              </a:spcBef>
              <a:spcAft>
                <a:spcPts val="0"/>
              </a:spcAft>
              <a:buClr>
                <a:srgbClr val="222222"/>
              </a:buClr>
              <a:buSzPct val="100000"/>
              <a:buFont typeface="Source Sans Pro"/>
              <a:buChar char="●"/>
            </a:pPr>
            <a:r>
              <a:rPr lang="zh-CN" sz="1600" b="1">
                <a:solidFill>
                  <a:srgbClr val="222222"/>
                </a:solidFill>
                <a:latin typeface="Source Sans Pro"/>
                <a:ea typeface="Source Sans Pro"/>
                <a:cs typeface="Source Sans Pro"/>
                <a:sym typeface="Source Sans Pro"/>
              </a:rPr>
              <a:t>MLM</a:t>
            </a:r>
            <a:r>
              <a:rPr lang="zh-CN" sz="1600">
                <a:solidFill>
                  <a:srgbClr val="222222"/>
                </a:solidFill>
                <a:latin typeface="Source Sans Pro"/>
                <a:ea typeface="Source Sans Pro"/>
                <a:cs typeface="Source Sans Pro"/>
                <a:sym typeface="Source Sans Pro"/>
              </a:rPr>
              <a:t> (one model per language): </a:t>
            </a:r>
            <a:r>
              <a:rPr lang="zh-CN" sz="1600" b="1">
                <a:solidFill>
                  <a:srgbClr val="222222"/>
                </a:solidFill>
                <a:latin typeface="Source Sans Pro"/>
                <a:ea typeface="Source Sans Pro"/>
                <a:cs typeface="Source Sans Pro"/>
                <a:sym typeface="Source Sans Pro"/>
              </a:rPr>
              <a:t>NeuCLIR-SPLADE</a:t>
            </a:r>
            <a:r>
              <a:rPr lang="zh-CN" sz="1600">
                <a:solidFill>
                  <a:srgbClr val="222222"/>
                </a:solidFill>
                <a:latin typeface="Source Sans Pro"/>
                <a:ea typeface="Source Sans Pro"/>
                <a:cs typeface="Source Sans Pro"/>
                <a:sym typeface="Source Sans Pro"/>
              </a:rPr>
              <a:t>, </a:t>
            </a:r>
            <a:r>
              <a:rPr lang="zh-CN" sz="1600" b="1">
                <a:solidFill>
                  <a:srgbClr val="222222"/>
                </a:solidFill>
                <a:latin typeface="Source Sans Pro"/>
                <a:ea typeface="Source Sans Pro"/>
                <a:cs typeface="Source Sans Pro"/>
                <a:sym typeface="Source Sans Pro"/>
              </a:rPr>
              <a:t>MLM+FLOPS SPLADE</a:t>
            </a:r>
            <a:endParaRPr sz="1600">
              <a:solidFill>
                <a:srgbClr val="222222"/>
              </a:solidFill>
              <a:latin typeface="Source Sans Pro"/>
              <a:ea typeface="Source Sans Pro"/>
              <a:cs typeface="Source Sans Pro"/>
              <a:sym typeface="Source Sans Pro"/>
            </a:endParaRPr>
          </a:p>
          <a:p>
            <a:pPr marL="1371600" lvl="2"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Cross-lingual: Does not work without expansion (“this” -&gt; “isso” does not match)</a:t>
            </a:r>
            <a:endParaRPr sz="1600">
              <a:solidFill>
                <a:srgbClr val="222222"/>
              </a:solidFill>
              <a:latin typeface="Source Sans Pro"/>
              <a:ea typeface="Source Sans Pro"/>
              <a:cs typeface="Source Sans Pro"/>
              <a:sym typeface="Source Sans Pro"/>
            </a:endParaRPr>
          </a:p>
          <a:p>
            <a:pPr marL="1828800" lvl="3"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Direct training w/ IR objectives:</a:t>
            </a:r>
            <a:r>
              <a:rPr lang="zh-CN" sz="1600" b="1">
                <a:solidFill>
                  <a:srgbClr val="222222"/>
                </a:solidFill>
                <a:latin typeface="Source Sans Pro"/>
                <a:ea typeface="Source Sans Pro"/>
                <a:cs typeface="Source Sans Pro"/>
                <a:sym typeface="Source Sans Pro"/>
              </a:rPr>
              <a:t> SPLADE-X</a:t>
            </a:r>
            <a:endParaRPr sz="1600" b="1">
              <a:solidFill>
                <a:srgbClr val="222222"/>
              </a:solidFill>
              <a:latin typeface="Source Sans Pro"/>
              <a:ea typeface="Source Sans Pro"/>
              <a:cs typeface="Source Sans Pro"/>
              <a:sym typeface="Source Sans Pro"/>
            </a:endParaRPr>
          </a:p>
          <a:p>
            <a:pPr marL="1828800" lvl="3"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Pivot language: </a:t>
            </a:r>
            <a:r>
              <a:rPr lang="zh-CN" sz="1600" b="1">
                <a:solidFill>
                  <a:srgbClr val="222222"/>
                </a:solidFill>
                <a:latin typeface="Source Sans Pro"/>
                <a:ea typeface="Source Sans Pro"/>
                <a:cs typeface="Source Sans Pro"/>
                <a:sym typeface="Source Sans Pro"/>
              </a:rPr>
              <a:t>BLADE, MILCO</a:t>
            </a:r>
            <a:endParaRPr sz="1600" b="1">
              <a:solidFill>
                <a:srgbClr val="222222"/>
              </a:solidFill>
              <a:latin typeface="Source Sans Pro"/>
              <a:ea typeface="Source Sans Pro"/>
              <a:cs typeface="Source Sans Pro"/>
              <a:sym typeface="Source Sans Pro"/>
            </a:endParaRPr>
          </a:p>
          <a:p>
            <a:pPr marL="1828800" lvl="3"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Concepts through SAE:</a:t>
            </a:r>
            <a:r>
              <a:rPr lang="zh-CN" sz="1600" b="1">
                <a:solidFill>
                  <a:srgbClr val="222222"/>
                </a:solidFill>
                <a:latin typeface="Source Sans Pro"/>
                <a:ea typeface="Source Sans Pro"/>
                <a:cs typeface="Source Sans Pro"/>
                <a:sym typeface="Source Sans Pro"/>
              </a:rPr>
              <a:t> SPLARE</a:t>
            </a:r>
            <a:endParaRPr sz="1600" b="1">
              <a:solidFill>
                <a:srgbClr val="222222"/>
              </a:solidFill>
              <a:latin typeface="Source Sans Pro"/>
              <a:ea typeface="Source Sans Pro"/>
              <a:cs typeface="Source Sans Pro"/>
              <a:sym typeface="Source Sans Pro"/>
            </a:endParaRPr>
          </a:p>
          <a:p>
            <a:pPr marL="1371600" lvl="2"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Training approach</a:t>
            </a:r>
            <a:endParaRPr sz="1600">
              <a:solidFill>
                <a:srgbClr val="222222"/>
              </a:solidFill>
              <a:latin typeface="Source Sans Pro"/>
              <a:ea typeface="Source Sans Pro"/>
              <a:cs typeface="Source Sans Pro"/>
              <a:sym typeface="Source Sans Pro"/>
            </a:endParaRPr>
          </a:p>
          <a:p>
            <a:pPr marL="1828800" lvl="3"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Co-training:</a:t>
            </a:r>
            <a:r>
              <a:rPr lang="zh-CN" sz="1600" b="1">
                <a:solidFill>
                  <a:srgbClr val="222222"/>
                </a:solidFill>
                <a:latin typeface="Source Sans Pro"/>
                <a:ea typeface="Source Sans Pro"/>
                <a:cs typeface="Source Sans Pro"/>
                <a:sym typeface="Source Sans Pro"/>
              </a:rPr>
              <a:t> BLADE</a:t>
            </a:r>
            <a:endParaRPr sz="1600" b="1">
              <a:solidFill>
                <a:srgbClr val="222222"/>
              </a:solidFill>
              <a:latin typeface="Source Sans Pro"/>
              <a:ea typeface="Source Sans Pro"/>
              <a:cs typeface="Source Sans Pro"/>
              <a:sym typeface="Source Sans Pro"/>
            </a:endParaRPr>
          </a:p>
          <a:p>
            <a:pPr marL="1828800" lvl="3" indent="-322580" algn="l" rtl="0">
              <a:spcBef>
                <a:spcPts val="0"/>
              </a:spcBef>
              <a:spcAft>
                <a:spcPts val="0"/>
              </a:spcAft>
              <a:buClr>
                <a:srgbClr val="222222"/>
              </a:buClr>
              <a:buSzPct val="100000"/>
              <a:buFont typeface="Source Sans Pro"/>
              <a:buChar char="●"/>
            </a:pPr>
            <a:r>
              <a:rPr lang="zh-CN" sz="1600">
                <a:solidFill>
                  <a:srgbClr val="222222"/>
                </a:solidFill>
                <a:latin typeface="Source Sans Pro"/>
                <a:ea typeface="Source Sans Pro"/>
                <a:cs typeface="Source Sans Pro"/>
                <a:sym typeface="Source Sans Pro"/>
              </a:rPr>
              <a:t>Representation distillation: </a:t>
            </a:r>
            <a:r>
              <a:rPr lang="zh-CN" sz="1600" b="1">
                <a:solidFill>
                  <a:srgbClr val="222222"/>
                </a:solidFill>
                <a:latin typeface="Source Sans Pro"/>
                <a:ea typeface="Source Sans Pro"/>
                <a:cs typeface="Source Sans Pro"/>
                <a:sym typeface="Source Sans Pro"/>
              </a:rPr>
              <a:t>MILCO</a:t>
            </a:r>
            <a:endParaRPr sz="1600" b="1">
              <a:solidFill>
                <a:srgbClr val="222222"/>
              </a:solidFill>
              <a:latin typeface="Source Sans Pro"/>
              <a:ea typeface="Source Sans Pro"/>
              <a:cs typeface="Source Sans Pro"/>
              <a:sym typeface="Source Sans Pro"/>
            </a:endParaRPr>
          </a:p>
        </p:txBody>
      </p:sp>
      <p:sp>
        <p:nvSpPr>
          <p:cNvPr id="3644" name="Google Shape;3644;p242"/>
          <p:cNvSpPr txBox="1"/>
          <p:nvPr/>
        </p:nvSpPr>
        <p:spPr>
          <a:xfrm>
            <a:off x="177450" y="4256425"/>
            <a:ext cx="8789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 Zhang et al, ArXiv 2024</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mGTE: mGTE: Generalized Long-Context Text Representation and Reranking Models for Multilingual Text Retrieval, Zhang et al, ArXiv 2024</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NeuCLIR-SPLADE: NAVER LABS EUROPE @ TREC NEUCLIR 2022 and 2023, Lassance and Clinchant, TREC 2022 and 2023</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MLM+FLOPS SPLADE: An Experimental Study on Pretraining Transformers from Scratch for IR. Lassance, Dejean and Clinchant, ECIR 2023</a:t>
            </a:r>
            <a:endParaRPr sz="1000">
              <a:solidFill>
                <a:srgbClr val="222222"/>
              </a:solidFill>
              <a:highlight>
                <a:srgbClr val="FFFFFF"/>
              </a:highlight>
            </a:endParaRPr>
          </a:p>
        </p:txBody>
      </p:sp>
      <p:cxnSp>
        <p:nvCxnSpPr>
          <p:cNvPr id="3645" name="Google Shape;3645;p24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3650"/>
        <p:cNvGrpSpPr/>
        <p:nvPr/>
      </p:nvGrpSpPr>
      <p:grpSpPr>
        <a:xfrm>
          <a:off x="0" y="0"/>
          <a:ext cx="0" cy="0"/>
          <a:chOff x="0" y="0"/>
          <a:chExt cx="0" cy="0"/>
        </a:xfrm>
      </p:grpSpPr>
      <p:sp>
        <p:nvSpPr>
          <p:cNvPr id="3651" name="Google Shape;3651;p24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195</a:t>
            </a:fld>
            <a:endParaRPr/>
          </a:p>
        </p:txBody>
      </p:sp>
      <p:sp>
        <p:nvSpPr>
          <p:cNvPr id="3652" name="Google Shape;3652;p243"/>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53" name="Google Shape;3653;p2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latin typeface="Raleway"/>
                <a:ea typeface="Raleway"/>
                <a:cs typeface="Raleway"/>
                <a:sym typeface="Raleway"/>
              </a:rPr>
              <a:t>Multilingual retrieval: challenges and “solutions”</a:t>
            </a:r>
            <a:endParaRPr sz="3000" b="1">
              <a:latin typeface="Raleway"/>
              <a:ea typeface="Raleway"/>
              <a:cs typeface="Raleway"/>
              <a:sym typeface="Raleway"/>
            </a:endParaRPr>
          </a:p>
        </p:txBody>
      </p:sp>
      <p:sp>
        <p:nvSpPr>
          <p:cNvPr id="3654" name="Google Shape;3654;p243"/>
          <p:cNvSpPr txBox="1">
            <a:spLocks noGrp="1"/>
          </p:cNvSpPr>
          <p:nvPr>
            <p:ph type="body" idx="1"/>
          </p:nvPr>
        </p:nvSpPr>
        <p:spPr>
          <a:xfrm>
            <a:off x="311700" y="1152475"/>
            <a:ext cx="8520600" cy="3510900"/>
          </a:xfrm>
          <a:prstGeom prst="rect">
            <a:avLst/>
          </a:prstGeom>
        </p:spPr>
        <p:txBody>
          <a:bodyPr spcFirstLastPara="1" wrap="square" lIns="91425" tIns="91425" rIns="91425" bIns="91425" anchor="t" anchorCtr="0">
            <a:normAutofit lnSpcReduction="10000"/>
          </a:bodyPr>
          <a:lstStyle/>
          <a:p>
            <a:pPr marL="457200" lvl="0" indent="-349250" algn="l" rtl="0">
              <a:spcBef>
                <a:spcPts val="0"/>
              </a:spcBef>
              <a:spcAft>
                <a:spcPts val="0"/>
              </a:spcAft>
              <a:buClr>
                <a:srgbClr val="222222"/>
              </a:buClr>
              <a:buSzPts val="1900"/>
              <a:buFont typeface="Source Sans Pro"/>
              <a:buChar char="●"/>
            </a:pPr>
            <a:r>
              <a:rPr lang="zh-CN" sz="1900">
                <a:solidFill>
                  <a:srgbClr val="222222"/>
                </a:solidFill>
                <a:latin typeface="Source Sans Pro"/>
                <a:ea typeface="Source Sans Pro"/>
                <a:cs typeface="Source Sans Pro"/>
                <a:sym typeface="Source Sans Pro"/>
              </a:rPr>
              <a:t>Size of MLM encoder</a:t>
            </a:r>
            <a:endParaRPr sz="1900">
              <a:solidFill>
                <a:srgbClr val="222222"/>
              </a:solidFill>
              <a:latin typeface="Source Sans Pro"/>
              <a:ea typeface="Source Sans Pro"/>
              <a:cs typeface="Source Sans Pro"/>
              <a:sym typeface="Source Sans Pro"/>
            </a:endParaRPr>
          </a:p>
          <a:p>
            <a:pPr marL="914400" lvl="1"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Number of tokens increases massively (30k-&gt;250k)</a:t>
            </a:r>
            <a:endParaRPr sz="1500">
              <a:solidFill>
                <a:srgbClr val="222222"/>
              </a:solidFill>
              <a:latin typeface="Source Sans Pro"/>
              <a:ea typeface="Source Sans Pro"/>
              <a:cs typeface="Source Sans Pro"/>
              <a:sym typeface="Source Sans Pro"/>
            </a:endParaRPr>
          </a:p>
          <a:p>
            <a:pPr marL="914400" lvl="1"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Memory cost increases on the output head</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MLM models encode the following matrix: (bs, sequence_length, tokens)</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When tokens increase, this causes OOM</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E.g:</a:t>
            </a:r>
            <a:endParaRPr sz="1500">
              <a:solidFill>
                <a:srgbClr val="222222"/>
              </a:solidFill>
              <a:latin typeface="Source Sans Pro"/>
              <a:ea typeface="Source Sans Pro"/>
              <a:cs typeface="Source Sans Pro"/>
              <a:sym typeface="Source Sans Pro"/>
            </a:endParaRPr>
          </a:p>
          <a:p>
            <a:pPr marL="1828800" lvl="3"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bs=16, sequence_length=256, tokens=30k -&gt; 122M “numbers”</a:t>
            </a:r>
            <a:endParaRPr sz="1500">
              <a:solidFill>
                <a:srgbClr val="222222"/>
              </a:solidFill>
              <a:latin typeface="Source Sans Pro"/>
              <a:ea typeface="Source Sans Pro"/>
              <a:cs typeface="Source Sans Pro"/>
              <a:sym typeface="Source Sans Pro"/>
            </a:endParaRPr>
          </a:p>
          <a:p>
            <a:pPr marL="1828800" lvl="3"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bs=16, sequence_length=256, tokens=250k -&gt; 1B “numbers”</a:t>
            </a:r>
            <a:endParaRPr sz="1500">
              <a:solidFill>
                <a:srgbClr val="222222"/>
              </a:solidFill>
              <a:latin typeface="Source Sans Pro"/>
              <a:ea typeface="Source Sans Pro"/>
              <a:cs typeface="Source Sans Pro"/>
              <a:sym typeface="Source Sans Pro"/>
            </a:endParaRPr>
          </a:p>
          <a:p>
            <a:pPr marL="914400" lvl="1"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Current solutions:</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b="1">
                <a:solidFill>
                  <a:srgbClr val="222222"/>
                </a:solidFill>
                <a:latin typeface="Source Sans Pro"/>
                <a:ea typeface="Source Sans Pro"/>
                <a:cs typeface="Source Sans Pro"/>
                <a:sym typeface="Source Sans Pro"/>
              </a:rPr>
              <a:t>mAggRetriever</a:t>
            </a:r>
            <a:r>
              <a:rPr lang="zh-CN" sz="1500">
                <a:solidFill>
                  <a:srgbClr val="222222"/>
                </a:solidFill>
                <a:latin typeface="Source Sans Pro"/>
                <a:ea typeface="Source Sans Pro"/>
                <a:cs typeface="Source Sans Pro"/>
                <a:sym typeface="Source Sans Pro"/>
              </a:rPr>
              <a:t>: Enforce representations to convert to only one language. </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b="1">
                <a:solidFill>
                  <a:srgbClr val="222222"/>
                </a:solidFill>
                <a:latin typeface="Source Sans Pro"/>
                <a:ea typeface="Source Sans Pro"/>
                <a:cs typeface="Source Sans Pro"/>
                <a:sym typeface="Source Sans Pro"/>
              </a:rPr>
              <a:t>mSPLADE-sTok</a:t>
            </a:r>
            <a:r>
              <a:rPr lang="zh-CN" sz="1500">
                <a:solidFill>
                  <a:srgbClr val="222222"/>
                </a:solidFill>
                <a:latin typeface="Source Sans Pro"/>
                <a:ea typeface="Source Sans Pro"/>
                <a:cs typeface="Source Sans Pro"/>
                <a:sym typeface="Source Sans Pro"/>
              </a:rPr>
              <a:t>: Create a tokenizer specific to a subset of languages</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b="1">
                <a:solidFill>
                  <a:srgbClr val="222222"/>
                </a:solidFill>
                <a:latin typeface="Source Sans Pro"/>
                <a:ea typeface="Source Sans Pro"/>
                <a:cs typeface="Source Sans Pro"/>
                <a:sym typeface="Source Sans Pro"/>
              </a:rPr>
              <a:t>Just English</a:t>
            </a:r>
            <a:endParaRPr sz="1500" b="1">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b="1">
                <a:solidFill>
                  <a:srgbClr val="222222"/>
                </a:solidFill>
                <a:latin typeface="Source Sans Pro"/>
                <a:ea typeface="Source Sans Pro"/>
                <a:cs typeface="Source Sans Pro"/>
                <a:sym typeface="Source Sans Pro"/>
              </a:rPr>
              <a:t>Just use an MLP</a:t>
            </a:r>
            <a:r>
              <a:rPr lang="zh-CN" sz="1500">
                <a:solidFill>
                  <a:srgbClr val="222222"/>
                </a:solidFill>
                <a:latin typeface="Source Sans Pro"/>
                <a:ea typeface="Source Sans Pro"/>
                <a:cs typeface="Source Sans Pro"/>
                <a:sym typeface="Source Sans Pro"/>
              </a:rPr>
              <a:t>: Previous slide</a:t>
            </a:r>
            <a:endParaRPr sz="1500">
              <a:solidFill>
                <a:srgbClr val="222222"/>
              </a:solidFill>
              <a:latin typeface="Source Sans Pro"/>
              <a:ea typeface="Source Sans Pro"/>
              <a:cs typeface="Source Sans Pro"/>
              <a:sym typeface="Source Sans Pro"/>
            </a:endParaRPr>
          </a:p>
        </p:txBody>
      </p:sp>
      <p:sp>
        <p:nvSpPr>
          <p:cNvPr id="3655" name="Google Shape;3655;p243"/>
          <p:cNvSpPr txBox="1"/>
          <p:nvPr/>
        </p:nvSpPr>
        <p:spPr>
          <a:xfrm>
            <a:off x="0" y="4663225"/>
            <a:ext cx="8208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mAggRetriever: mAggretriever: A Simple yet Effective Approach to Zero-Shot Multilingual Dense Retrieval Lin, Ahmad and Lin. EMNLP 2023</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mSPLADE-sTok: Extending English IR methods to multi-lingual IR. Carlos Lassance. ArXiV / WSDM Cup 2023</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p:txBody>
      </p:sp>
      <p:cxnSp>
        <p:nvCxnSpPr>
          <p:cNvPr id="3656" name="Google Shape;3656;p24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3661"/>
        <p:cNvGrpSpPr/>
        <p:nvPr/>
      </p:nvGrpSpPr>
      <p:grpSpPr>
        <a:xfrm>
          <a:off x="0" y="0"/>
          <a:ext cx="0" cy="0"/>
          <a:chOff x="0" y="0"/>
          <a:chExt cx="0" cy="0"/>
        </a:xfrm>
      </p:grpSpPr>
      <p:sp>
        <p:nvSpPr>
          <p:cNvPr id="3662" name="Google Shape;3662;p24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196</a:t>
            </a:fld>
            <a:endParaRPr/>
          </a:p>
        </p:txBody>
      </p:sp>
      <p:sp>
        <p:nvSpPr>
          <p:cNvPr id="3663" name="Google Shape;3663;p244"/>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64" name="Google Shape;3664;p2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latin typeface="Raleway"/>
                <a:ea typeface="Raleway"/>
                <a:cs typeface="Raleway"/>
                <a:sym typeface="Raleway"/>
              </a:rPr>
              <a:t>Conclusion</a:t>
            </a:r>
            <a:endParaRPr sz="3000" b="1">
              <a:latin typeface="Raleway"/>
              <a:ea typeface="Raleway"/>
              <a:cs typeface="Raleway"/>
              <a:sym typeface="Raleway"/>
            </a:endParaRPr>
          </a:p>
        </p:txBody>
      </p:sp>
      <p:sp>
        <p:nvSpPr>
          <p:cNvPr id="3665" name="Google Shape;3665;p2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9287" algn="l" rtl="0">
              <a:spcBef>
                <a:spcPts val="0"/>
              </a:spcBef>
              <a:spcAft>
                <a:spcPts val="0"/>
              </a:spcAft>
              <a:buClr>
                <a:schemeClr val="dk1"/>
              </a:buClr>
              <a:buSzPts val="2058"/>
              <a:buFont typeface="Source Sans Pro"/>
              <a:buChar char="●"/>
            </a:pPr>
            <a:r>
              <a:rPr lang="zh-CN" sz="2058">
                <a:solidFill>
                  <a:schemeClr val="dk1"/>
                </a:solidFill>
                <a:latin typeface="Source Sans Pro"/>
                <a:ea typeface="Source Sans Pro"/>
                <a:cs typeface="Source Sans Pro"/>
                <a:sym typeface="Source Sans Pro"/>
              </a:rPr>
              <a:t>Still work in progress</a:t>
            </a:r>
            <a:endParaRPr sz="2058">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Lexical match is a strong prior</a:t>
            </a:r>
            <a:endParaRPr>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Keeping it through languages is not trivial</a:t>
            </a:r>
            <a:endParaRPr>
              <a:solidFill>
                <a:schemeClr val="dk1"/>
              </a:solidFill>
              <a:latin typeface="Source Sans Pro"/>
              <a:ea typeface="Source Sans Pro"/>
              <a:cs typeface="Source Sans Pro"/>
              <a:sym typeface="Source Sans Pro"/>
            </a:endParaRPr>
          </a:p>
          <a:p>
            <a:pPr marL="457200" lvl="0" indent="-359287" algn="l" rtl="0">
              <a:spcBef>
                <a:spcPts val="0"/>
              </a:spcBef>
              <a:spcAft>
                <a:spcPts val="0"/>
              </a:spcAft>
              <a:buClr>
                <a:schemeClr val="dk1"/>
              </a:buClr>
              <a:buSzPts val="2058"/>
              <a:buFont typeface="Source Sans Pro"/>
              <a:buChar char="●"/>
            </a:pPr>
            <a:r>
              <a:rPr lang="zh-CN" sz="2058">
                <a:solidFill>
                  <a:schemeClr val="dk1"/>
                </a:solidFill>
                <a:latin typeface="Source Sans Pro"/>
                <a:ea typeface="Source Sans Pro"/>
                <a:cs typeface="Source Sans Pro"/>
                <a:sym typeface="Source Sans Pro"/>
              </a:rPr>
              <a:t>Current solutions either:</a:t>
            </a:r>
            <a:endParaRPr sz="2058">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Consider one language at a time</a:t>
            </a:r>
            <a:endParaRPr>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Need to encode everything in a common language</a:t>
            </a:r>
            <a:endParaRPr>
              <a:solidFill>
                <a:schemeClr val="dk1"/>
              </a:solidFill>
              <a:latin typeface="Source Sans Pro"/>
              <a:ea typeface="Source Sans Pro"/>
              <a:cs typeface="Source Sans Pro"/>
              <a:sym typeface="Source Sans Pro"/>
            </a:endParaRPr>
          </a:p>
          <a:p>
            <a:pPr marL="457200" lvl="0" indent="-359287" algn="l" rtl="0">
              <a:spcBef>
                <a:spcPts val="0"/>
              </a:spcBef>
              <a:spcAft>
                <a:spcPts val="0"/>
              </a:spcAft>
              <a:buClr>
                <a:schemeClr val="dk1"/>
              </a:buClr>
              <a:buSzPts val="2058"/>
              <a:buFont typeface="Source Sans Pro"/>
              <a:buChar char="●"/>
            </a:pPr>
            <a:r>
              <a:rPr lang="zh-CN" sz="2058">
                <a:solidFill>
                  <a:schemeClr val="dk1"/>
                </a:solidFill>
                <a:latin typeface="Source Sans Pro"/>
                <a:ea typeface="Source Sans Pro"/>
                <a:cs typeface="Source Sans Pro"/>
                <a:sym typeface="Source Sans Pro"/>
              </a:rPr>
              <a:t>However, even current solution can achieve good performance (sometimes)</a:t>
            </a:r>
            <a:endParaRPr sz="2058">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MILCO and SPLARE achieve good results</a:t>
            </a:r>
            <a:endParaRPr>
              <a:solidFill>
                <a:schemeClr val="dk1"/>
              </a:solidFill>
              <a:latin typeface="Source Sans Pro"/>
              <a:ea typeface="Source Sans Pro"/>
              <a:cs typeface="Source Sans Pro"/>
              <a:sym typeface="Source Sans Pro"/>
            </a:endParaRPr>
          </a:p>
          <a:p>
            <a:pPr marL="457200" lvl="0" indent="-359287" algn="l" rtl="0">
              <a:spcBef>
                <a:spcPts val="0"/>
              </a:spcBef>
              <a:spcAft>
                <a:spcPts val="0"/>
              </a:spcAft>
              <a:buClr>
                <a:schemeClr val="dk1"/>
              </a:buClr>
              <a:buSzPts val="2058"/>
              <a:buFont typeface="Source Sans Pro"/>
              <a:buChar char="●"/>
            </a:pPr>
            <a:r>
              <a:rPr lang="zh-CN" sz="2058">
                <a:solidFill>
                  <a:schemeClr val="dk1"/>
                </a:solidFill>
                <a:latin typeface="Source Sans Pro"/>
                <a:ea typeface="Source Sans Pro"/>
                <a:cs typeface="Source Sans Pro"/>
                <a:sym typeface="Source Sans Pro"/>
              </a:rPr>
              <a:t>Next: multimodal LSR</a:t>
            </a:r>
            <a:endParaRPr sz="2058">
              <a:solidFill>
                <a:schemeClr val="dk1"/>
              </a:solidFill>
              <a:latin typeface="Source Sans Pro"/>
              <a:ea typeface="Source Sans Pro"/>
              <a:cs typeface="Source Sans Pro"/>
              <a:sym typeface="Source Sans Pro"/>
            </a:endParaRPr>
          </a:p>
        </p:txBody>
      </p:sp>
      <p:cxnSp>
        <p:nvCxnSpPr>
          <p:cNvPr id="3666" name="Google Shape;3666;p24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3671"/>
        <p:cNvGrpSpPr/>
        <p:nvPr/>
      </p:nvGrpSpPr>
      <p:grpSpPr>
        <a:xfrm>
          <a:off x="0" y="0"/>
          <a:ext cx="0" cy="0"/>
          <a:chOff x="0" y="0"/>
          <a:chExt cx="0" cy="0"/>
        </a:xfrm>
      </p:grpSpPr>
      <p:sp>
        <p:nvSpPr>
          <p:cNvPr id="3672" name="Google Shape;3672;p24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197</a:t>
            </a:fld>
            <a:endParaRPr/>
          </a:p>
        </p:txBody>
      </p:sp>
      <p:sp>
        <p:nvSpPr>
          <p:cNvPr id="3673" name="Google Shape;3673;p245"/>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674" name="Google Shape;3674;p2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latin typeface="Raleway"/>
                <a:ea typeface="Raleway"/>
                <a:cs typeface="Raleway"/>
                <a:sym typeface="Raleway"/>
              </a:rPr>
              <a:t>Questions</a:t>
            </a:r>
            <a:endParaRPr sz="3000" b="1">
              <a:latin typeface="Raleway"/>
              <a:ea typeface="Raleway"/>
              <a:cs typeface="Raleway"/>
              <a:sym typeface="Raleway"/>
            </a:endParaRPr>
          </a:p>
        </p:txBody>
      </p:sp>
      <p:pic>
        <p:nvPicPr>
          <p:cNvPr id="3675" name="Google Shape;3675;p245"/>
          <p:cNvPicPr preferRelativeResize="0"/>
          <p:nvPr/>
        </p:nvPicPr>
        <p:blipFill>
          <a:blip r:embed="rId3">
            <a:alphaModFix/>
          </a:blip>
          <a:stretch>
            <a:fillRect/>
          </a:stretch>
        </p:blipFill>
        <p:spPr>
          <a:xfrm>
            <a:off x="2697313" y="1017725"/>
            <a:ext cx="3749376" cy="3749376"/>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0" name="Google Shape;3680;p246"/>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3681" name="Google Shape;3681;p246"/>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685"/>
        <p:cNvGrpSpPr/>
        <p:nvPr/>
      </p:nvGrpSpPr>
      <p:grpSpPr>
        <a:xfrm>
          <a:off x="0" y="0"/>
          <a:ext cx="0" cy="0"/>
          <a:chOff x="0" y="0"/>
          <a:chExt cx="0" cy="0"/>
        </a:xfrm>
      </p:grpSpPr>
      <p:sp>
        <p:nvSpPr>
          <p:cNvPr id="3686" name="Google Shape;3686;p247"/>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Indexing and Retrieving </a:t>
            </a:r>
            <a:endParaRPr/>
          </a:p>
        </p:txBody>
      </p:sp>
      <p:sp>
        <p:nvSpPr>
          <p:cNvPr id="3687" name="Google Shape;3687;p247"/>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lnSpcReduction="20000"/>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br>
              <a:rPr lang="zh-CN" sz="2500" b="1">
                <a:solidFill>
                  <a:schemeClr val="dk2"/>
                </a:solidFill>
                <a:latin typeface="Raleway"/>
                <a:ea typeface="Raleway"/>
                <a:cs typeface="Raleway"/>
                <a:sym typeface="Raleway"/>
              </a:rPr>
            </a:br>
            <a:r>
              <a:rPr lang="zh-CN" sz="2500" b="1">
                <a:solidFill>
                  <a:srgbClr val="999999"/>
                </a:solidFill>
                <a:latin typeface="Raleway"/>
                <a:ea typeface="Raleway"/>
                <a:cs typeface="Raleway"/>
                <a:sym typeface="Raleway"/>
              </a:rPr>
              <a:t>Cosimo Rulli</a:t>
            </a:r>
            <a:endParaRPr sz="1600">
              <a:solidFill>
                <a:srgbClr val="999999"/>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50"/>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Introduction</a:t>
            </a:r>
            <a:endParaRPr/>
          </a:p>
        </p:txBody>
      </p:sp>
      <p:sp>
        <p:nvSpPr>
          <p:cNvPr id="208" name="Google Shape;208;p50"/>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Sean MacAvaney</a:t>
            </a:r>
            <a:endParaRPr sz="1600">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We already have (non-learned) sparse models!</a:t>
            </a:r>
            <a:endParaRPr/>
          </a:p>
        </p:txBody>
      </p:sp>
      <p:sp>
        <p:nvSpPr>
          <p:cNvPr id="463" name="Google Shape;463;p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2"/>
              </a:buClr>
              <a:buSzPts val="1100"/>
              <a:buFont typeface="Arial"/>
              <a:buNone/>
            </a:pPr>
            <a:endParaRPr b="1">
              <a:solidFill>
                <a:srgbClr val="1A1D21"/>
              </a:solidFill>
            </a:endParaRPr>
          </a:p>
          <a:p>
            <a:pPr marL="0" lvl="0" indent="0" algn="ctr" rtl="0">
              <a:spcBef>
                <a:spcPts val="1200"/>
              </a:spcBef>
              <a:spcAft>
                <a:spcPts val="0"/>
              </a:spcAft>
              <a:buNone/>
            </a:pPr>
            <a:r>
              <a:rPr lang="zh-CN">
                <a:solidFill>
                  <a:srgbClr val="1A1D21"/>
                </a:solidFill>
              </a:rPr>
              <a:t>The city of Delft came into being aside a canal, the 'Delf', which comes from the word delven, meaning delving or digging, and led to the name Delft. It presumably started around the 11th century as a landlord court.</a:t>
            </a:r>
            <a:endParaRPr>
              <a:solidFill>
                <a:srgbClr val="1A1D21"/>
              </a:solidFill>
            </a:endParaRPr>
          </a:p>
          <a:p>
            <a:pPr marL="0" lvl="0" indent="0" algn="ctr" rtl="0">
              <a:spcBef>
                <a:spcPts val="1200"/>
              </a:spcBef>
              <a:spcAft>
                <a:spcPts val="0"/>
              </a:spcAft>
              <a:buNone/>
            </a:pPr>
            <a:r>
              <a:rPr lang="zh-CN">
                <a:solidFill>
                  <a:srgbClr val="1A1D21"/>
                </a:solidFill>
              </a:rPr>
              <a:t>(TF) →</a:t>
            </a:r>
            <a:endParaRPr>
              <a:solidFill>
                <a:srgbClr val="1A1D21"/>
              </a:solidFill>
            </a:endParaRPr>
          </a:p>
          <a:p>
            <a:pPr marL="0" lvl="0" indent="0" algn="ctr" rtl="0">
              <a:spcBef>
                <a:spcPts val="1200"/>
              </a:spcBef>
              <a:spcAft>
                <a:spcPts val="1200"/>
              </a:spcAft>
              <a:buClr>
                <a:schemeClr val="dk2"/>
              </a:buClr>
              <a:buSzPts val="1100"/>
              <a:buFont typeface="Arial"/>
              <a:buNone/>
            </a:pPr>
            <a:r>
              <a:rPr lang="zh-CN" sz="1600">
                <a:solidFill>
                  <a:srgbClr val="1A1D21"/>
                </a:solidFill>
                <a:latin typeface="Courier New"/>
                <a:ea typeface="Courier New"/>
                <a:cs typeface="Courier New"/>
                <a:sym typeface="Courier New"/>
              </a:rPr>
              <a:t>{delft: 2, city: 1, of: 1, came: 1, into: 1, being: 1, aside: 1, canal: 1, delf: 1, which: 1, comes: 1, from: 1, word: 1, ...}</a:t>
            </a:r>
            <a:endParaRPr>
              <a:solidFill>
                <a:srgbClr val="1A1D21"/>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3691"/>
        <p:cNvGrpSpPr/>
        <p:nvPr/>
      </p:nvGrpSpPr>
      <p:grpSpPr>
        <a:xfrm>
          <a:off x="0" y="0"/>
          <a:ext cx="0" cy="0"/>
          <a:chOff x="0" y="0"/>
          <a:chExt cx="0" cy="0"/>
        </a:xfrm>
      </p:grpSpPr>
      <p:sp>
        <p:nvSpPr>
          <p:cNvPr id="3692" name="Google Shape;3692;p248"/>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3693" name="Google Shape;3693;p248"/>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rgbClr val="000000"/>
                </a:solidFill>
              </a:rPr>
              <a:t>Introduction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Datasets and Evaluation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t>Initialization of</a:t>
            </a:r>
            <a:r>
              <a:rPr lang="zh-CN" sz="1700">
                <a:solidFill>
                  <a:srgbClr val="000000"/>
                </a:solidFill>
              </a:rPr>
              <a:t>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chemeClr val="dk2"/>
              </a:buClr>
              <a:buSzPts val="1700"/>
              <a:buFont typeface="Arial"/>
              <a:buChar char="●"/>
            </a:pPr>
            <a:r>
              <a:rPr lang="zh-CN" sz="1700">
                <a:solidFill>
                  <a:schemeClr val="dk2"/>
                </a:solidFill>
              </a:rPr>
              <a:t>Multimodal Data</a:t>
            </a:r>
            <a:r>
              <a:rPr lang="zh-CN" sz="1700" b="1">
                <a:solidFill>
                  <a:schemeClr val="dk2"/>
                </a:solidFill>
              </a:rPr>
              <a:t> </a:t>
            </a:r>
            <a:endParaRPr sz="1700" b="1">
              <a:solidFill>
                <a:schemeClr val="dk2"/>
              </a:solidFill>
            </a:endParaRPr>
          </a:p>
          <a:p>
            <a:pPr marL="0" lvl="0" indent="0" algn="l" rtl="0">
              <a:lnSpc>
                <a:spcPct val="115000"/>
              </a:lnSpc>
              <a:spcBef>
                <a:spcPts val="0"/>
              </a:spcBef>
              <a:spcAft>
                <a:spcPts val="0"/>
              </a:spcAft>
              <a:buNone/>
            </a:pPr>
            <a:r>
              <a:rPr lang="zh-CN" sz="1700" b="1">
                <a:solidFill>
                  <a:schemeClr val="dk1"/>
                </a:solidFill>
              </a:rPr>
              <a:t>Indexing &amp; efficiency ← now</a:t>
            </a:r>
            <a:endParaRPr sz="1700" b="1">
              <a:solidFill>
                <a:schemeClr val="dk1"/>
              </a:solidFill>
            </a:endParaRPr>
          </a:p>
          <a:p>
            <a:pPr marL="0" lvl="0" indent="0" algn="l" rtl="0">
              <a:lnSpc>
                <a:spcPct val="115000"/>
              </a:lnSpc>
              <a:spcBef>
                <a:spcPts val="0"/>
              </a:spcBef>
              <a:spcAft>
                <a:spcPts val="0"/>
              </a:spcAft>
              <a:buNone/>
            </a:pPr>
            <a:r>
              <a:rPr lang="zh-CN" sz="1700">
                <a:solidFill>
                  <a:srgbClr val="000000"/>
                </a:solidFill>
              </a:rPr>
              <a:t>Hybrid dense-sparse retrieval</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latin typeface="Courier New"/>
              <a:ea typeface="Courier New"/>
              <a:cs typeface="Courier New"/>
              <a:sym typeface="Courier New"/>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3697"/>
        <p:cNvGrpSpPr/>
        <p:nvPr/>
      </p:nvGrpSpPr>
      <p:grpSpPr>
        <a:xfrm>
          <a:off x="0" y="0"/>
          <a:ext cx="0" cy="0"/>
          <a:chOff x="0" y="0"/>
          <a:chExt cx="0" cy="0"/>
        </a:xfrm>
      </p:grpSpPr>
      <p:sp>
        <p:nvSpPr>
          <p:cNvPr id="3698" name="Google Shape;3698;p24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Inverted Index</a:t>
            </a:r>
            <a:endParaRPr/>
          </a:p>
        </p:txBody>
      </p:sp>
      <p:sp>
        <p:nvSpPr>
          <p:cNvPr id="3699" name="Google Shape;3699;p249"/>
          <p:cNvSpPr txBox="1">
            <a:spLocks noGrp="1"/>
          </p:cNvSpPr>
          <p:nvPr>
            <p:ph type="body" idx="1"/>
          </p:nvPr>
        </p:nvSpPr>
        <p:spPr>
          <a:xfrm>
            <a:off x="311700" y="1152475"/>
            <a:ext cx="52047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p>
          <a:p>
            <a:pPr marL="457200" lvl="0" indent="-342900" algn="l" rtl="0">
              <a:spcBef>
                <a:spcPts val="1200"/>
              </a:spcBef>
              <a:spcAft>
                <a:spcPts val="0"/>
              </a:spcAft>
              <a:buClr>
                <a:schemeClr val="dk2"/>
              </a:buClr>
              <a:buSzPts val="1800"/>
              <a:buChar char="-"/>
            </a:pPr>
            <a:r>
              <a:rPr lang="zh-CN">
                <a:solidFill>
                  <a:schemeClr val="dk2"/>
                </a:solidFill>
              </a:rPr>
              <a:t>LSR encodes text into learned bag of words,</a:t>
            </a:r>
            <a:br>
              <a:rPr lang="zh-CN">
                <a:solidFill>
                  <a:schemeClr val="dk2"/>
                </a:solidFill>
              </a:rPr>
            </a:br>
            <a:r>
              <a:rPr lang="zh-CN">
                <a:solidFill>
                  <a:schemeClr val="dk2"/>
                </a:solidFill>
              </a:rPr>
              <a:t>represented as </a:t>
            </a:r>
            <a:r>
              <a:rPr lang="zh-CN" b="1">
                <a:solidFill>
                  <a:schemeClr val="dk2"/>
                </a:solidFill>
              </a:rPr>
              <a:t>sparse vectors </a:t>
            </a:r>
            <a:r>
              <a:rPr lang="zh-CN">
                <a:solidFill>
                  <a:schemeClr val="dk2"/>
                </a:solidFill>
              </a:rPr>
              <a:t>(&gt; 99%).</a:t>
            </a:r>
            <a:br>
              <a:rPr lang="zh-CN" b="1">
                <a:solidFill>
                  <a:schemeClr val="dk2"/>
                </a:solidFill>
              </a:rPr>
            </a:br>
            <a:endParaRPr b="1">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Maximum Inner Product Search (</a:t>
            </a:r>
            <a:r>
              <a:rPr lang="zh-CN" b="1">
                <a:solidFill>
                  <a:schemeClr val="dk2"/>
                </a:solidFill>
              </a:rPr>
              <a:t>MIPS</a:t>
            </a:r>
            <a:r>
              <a:rPr lang="zh-CN">
                <a:solidFill>
                  <a:schemeClr val="dk2"/>
                </a:solidFill>
              </a:rPr>
              <a:t>).</a:t>
            </a:r>
            <a:br>
              <a:rPr lang="zh-CN">
                <a:solidFill>
                  <a:schemeClr val="dk2"/>
                </a:solidFill>
              </a:rPr>
            </a:b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The most convenient data structure to </a:t>
            </a:r>
            <a:r>
              <a:rPr lang="zh-CN" b="1">
                <a:solidFill>
                  <a:schemeClr val="dk2"/>
                </a:solidFill>
              </a:rPr>
              <a:t>store </a:t>
            </a:r>
            <a:br>
              <a:rPr lang="zh-CN" b="1">
                <a:solidFill>
                  <a:schemeClr val="dk2"/>
                </a:solidFill>
              </a:rPr>
            </a:br>
            <a:r>
              <a:rPr lang="zh-CN" b="1">
                <a:solidFill>
                  <a:schemeClr val="dk2"/>
                </a:solidFill>
              </a:rPr>
              <a:t>and search</a:t>
            </a:r>
            <a:r>
              <a:rPr lang="zh-CN">
                <a:solidFill>
                  <a:schemeClr val="dk2"/>
                </a:solidFill>
              </a:rPr>
              <a:t> sparse vectors is an </a:t>
            </a:r>
            <a:r>
              <a:rPr lang="zh-CN" b="1">
                <a:solidFill>
                  <a:schemeClr val="dk2"/>
                </a:solidFill>
              </a:rPr>
              <a:t>inverted index. </a:t>
            </a:r>
            <a:endParaRPr b="1">
              <a:solidFill>
                <a:schemeClr val="dk2"/>
              </a:solidFill>
            </a:endParaRPr>
          </a:p>
        </p:txBody>
      </p:sp>
      <p:cxnSp>
        <p:nvCxnSpPr>
          <p:cNvPr id="3700" name="Google Shape;3700;p24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pSp>
        <p:nvGrpSpPr>
          <p:cNvPr id="3701" name="Google Shape;3701;p249"/>
          <p:cNvGrpSpPr/>
          <p:nvPr/>
        </p:nvGrpSpPr>
        <p:grpSpPr>
          <a:xfrm>
            <a:off x="6374890" y="1765655"/>
            <a:ext cx="2286900" cy="1713204"/>
            <a:chOff x="6346190" y="1263505"/>
            <a:chExt cx="2286900" cy="1713204"/>
          </a:xfrm>
        </p:grpSpPr>
        <p:sp>
          <p:nvSpPr>
            <p:cNvPr id="3702" name="Google Shape;3702;p249"/>
            <p:cNvSpPr txBox="1"/>
            <p:nvPr/>
          </p:nvSpPr>
          <p:spPr>
            <a:xfrm>
              <a:off x="6346190" y="2361110"/>
              <a:ext cx="2286900" cy="615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who was Johannes Vermeer</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3703" name="Google Shape;3703;p249"/>
            <p:cNvSpPr/>
            <p:nvPr/>
          </p:nvSpPr>
          <p:spPr>
            <a:xfrm>
              <a:off x="7403241" y="2300108"/>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04" name="Google Shape;3704;p249"/>
            <p:cNvGrpSpPr/>
            <p:nvPr/>
          </p:nvGrpSpPr>
          <p:grpSpPr>
            <a:xfrm>
              <a:off x="6399294" y="1949151"/>
              <a:ext cx="2141261" cy="254724"/>
              <a:chOff x="4927448" y="2061729"/>
              <a:chExt cx="875664" cy="123941"/>
            </a:xfrm>
          </p:grpSpPr>
          <p:sp>
            <p:nvSpPr>
              <p:cNvPr id="3705" name="Google Shape;3705;p249"/>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3706" name="Google Shape;3706;p249"/>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1.5</a:t>
                </a:r>
                <a:endParaRPr sz="800" b="1"/>
              </a:p>
            </p:txBody>
          </p:sp>
          <p:sp>
            <p:nvSpPr>
              <p:cNvPr id="3707" name="Google Shape;3707;p249"/>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1.9</a:t>
                </a:r>
                <a:endParaRPr sz="800" b="1"/>
              </a:p>
            </p:txBody>
          </p:sp>
          <p:sp>
            <p:nvSpPr>
              <p:cNvPr id="3708" name="Google Shape;3708;p249"/>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latin typeface="Play"/>
                    <a:ea typeface="Play"/>
                    <a:cs typeface="Play"/>
                    <a:sym typeface="Play"/>
                  </a:rPr>
                  <a:t>0</a:t>
                </a:r>
                <a:endParaRPr sz="800">
                  <a:solidFill>
                    <a:srgbClr val="FFFFFF"/>
                  </a:solidFill>
                  <a:latin typeface="Calibri"/>
                  <a:ea typeface="Calibri"/>
                  <a:cs typeface="Calibri"/>
                  <a:sym typeface="Calibri"/>
                </a:endParaRPr>
              </a:p>
            </p:txBody>
          </p:sp>
          <p:sp>
            <p:nvSpPr>
              <p:cNvPr id="3709" name="Google Shape;3709;p249"/>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3710" name="Google Shape;3710;p249"/>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Calibri"/>
                    <a:ea typeface="Calibri"/>
                    <a:cs typeface="Calibri"/>
                    <a:sym typeface="Calibri"/>
                  </a:rPr>
                  <a:t>0.5</a:t>
                </a:r>
                <a:endParaRPr sz="800"/>
              </a:p>
            </p:txBody>
          </p:sp>
          <p:sp>
            <p:nvSpPr>
              <p:cNvPr id="3711" name="Google Shape;3711;p249"/>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0.7</a:t>
                </a:r>
                <a:endParaRPr sz="800" b="1">
                  <a:solidFill>
                    <a:srgbClr val="FFFFFF"/>
                  </a:solidFill>
                  <a:latin typeface="Calibri"/>
                  <a:ea typeface="Calibri"/>
                  <a:cs typeface="Calibri"/>
                  <a:sym typeface="Calibri"/>
                </a:endParaRPr>
              </a:p>
            </p:txBody>
          </p:sp>
        </p:grpSp>
        <p:sp>
          <p:nvSpPr>
            <p:cNvPr id="3712" name="Google Shape;3712;p249"/>
            <p:cNvSpPr txBox="1"/>
            <p:nvPr/>
          </p:nvSpPr>
          <p:spPr>
            <a:xfrm rot="-4148835">
              <a:off x="8163844" y="1569835"/>
              <a:ext cx="44751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who</a:t>
              </a:r>
              <a:endParaRPr sz="1000" b="1" i="0" u="none" strike="noStrike" cap="none">
                <a:solidFill>
                  <a:srgbClr val="000000"/>
                </a:solidFill>
                <a:latin typeface="Courier New"/>
                <a:ea typeface="Courier New"/>
                <a:cs typeface="Courier New"/>
                <a:sym typeface="Courier New"/>
              </a:endParaRPr>
            </a:p>
          </p:txBody>
        </p:sp>
        <p:sp>
          <p:nvSpPr>
            <p:cNvPr id="3713" name="Google Shape;3713;p249"/>
            <p:cNvSpPr txBox="1"/>
            <p:nvPr/>
          </p:nvSpPr>
          <p:spPr>
            <a:xfrm rot="-4147670">
              <a:off x="6948433" y="149649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Vermeer</a:t>
              </a:r>
              <a:endParaRPr sz="1000" b="1" i="0" u="none" strike="noStrike" cap="none">
                <a:solidFill>
                  <a:srgbClr val="000000"/>
                </a:solidFill>
                <a:latin typeface="Courier New"/>
                <a:ea typeface="Courier New"/>
                <a:cs typeface="Courier New"/>
                <a:sym typeface="Courier New"/>
              </a:endParaRPr>
            </a:p>
          </p:txBody>
        </p:sp>
      </p:grpSp>
      <p:sp>
        <p:nvSpPr>
          <p:cNvPr id="3714" name="Google Shape;3714;p249"/>
          <p:cNvSpPr txBox="1"/>
          <p:nvPr/>
        </p:nvSpPr>
        <p:spPr>
          <a:xfrm rot="-4147499">
            <a:off x="6662048" y="1933395"/>
            <a:ext cx="74425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Johannes</a:t>
            </a:r>
            <a:endParaRPr sz="1000" b="1" i="0" u="none" strike="noStrike" cap="none">
              <a:solidFill>
                <a:srgbClr val="000000"/>
              </a:solidFill>
              <a:latin typeface="Courier New"/>
              <a:ea typeface="Courier New"/>
              <a:cs typeface="Courier New"/>
              <a:sym typeface="Courier New"/>
            </a:endParaRPr>
          </a:p>
        </p:txBody>
      </p:sp>
      <p:sp>
        <p:nvSpPr>
          <p:cNvPr id="3715" name="Google Shape;3715;p249"/>
          <p:cNvSpPr txBox="1"/>
          <p:nvPr/>
        </p:nvSpPr>
        <p:spPr>
          <a:xfrm rot="-4148781">
            <a:off x="7783375" y="1842023"/>
            <a:ext cx="93965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was</a:t>
            </a:r>
            <a:endParaRPr sz="10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3719"/>
        <p:cNvGrpSpPr/>
        <p:nvPr/>
      </p:nvGrpSpPr>
      <p:grpSpPr>
        <a:xfrm>
          <a:off x="0" y="0"/>
          <a:ext cx="0" cy="0"/>
          <a:chOff x="0" y="0"/>
          <a:chExt cx="0" cy="0"/>
        </a:xfrm>
      </p:grpSpPr>
      <p:sp>
        <p:nvSpPr>
          <p:cNvPr id="3720" name="Google Shape;3720;p25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Inverted Index</a:t>
            </a:r>
            <a:endParaRPr/>
          </a:p>
        </p:txBody>
      </p:sp>
      <p:cxnSp>
        <p:nvCxnSpPr>
          <p:cNvPr id="3721" name="Google Shape;3721;p25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722" name="Google Shape;3722;p250"/>
          <p:cNvPicPr preferRelativeResize="0"/>
          <p:nvPr/>
        </p:nvPicPr>
        <p:blipFill>
          <a:blip r:embed="rId3">
            <a:alphaModFix/>
          </a:blip>
          <a:stretch>
            <a:fillRect/>
          </a:stretch>
        </p:blipFill>
        <p:spPr>
          <a:xfrm>
            <a:off x="3100749" y="1290275"/>
            <a:ext cx="2942499" cy="3304124"/>
          </a:xfrm>
          <a:prstGeom prst="rect">
            <a:avLst/>
          </a:prstGeom>
          <a:noFill/>
          <a:ln>
            <a:noFill/>
          </a:ln>
        </p:spPr>
      </p:pic>
      <p:sp>
        <p:nvSpPr>
          <p:cNvPr id="3723" name="Google Shape;3723;p250"/>
          <p:cNvSpPr txBox="1"/>
          <p:nvPr/>
        </p:nvSpPr>
        <p:spPr>
          <a:xfrm>
            <a:off x="464225" y="2673400"/>
            <a:ext cx="17610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Collection terms</a:t>
            </a:r>
            <a:endParaRPr sz="1800">
              <a:solidFill>
                <a:schemeClr val="dk2"/>
              </a:solidFill>
              <a:latin typeface="Source Sans Pro"/>
              <a:ea typeface="Source Sans Pro"/>
              <a:cs typeface="Source Sans Pro"/>
              <a:sym typeface="Source Sans Pro"/>
            </a:endParaRPr>
          </a:p>
        </p:txBody>
      </p:sp>
      <p:sp>
        <p:nvSpPr>
          <p:cNvPr id="3724" name="Google Shape;3724;p250"/>
          <p:cNvSpPr txBox="1"/>
          <p:nvPr/>
        </p:nvSpPr>
        <p:spPr>
          <a:xfrm>
            <a:off x="6843600" y="1949050"/>
            <a:ext cx="24492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Document ids where terms appear.</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br>
              <a:rPr lang="zh-CN" sz="1800">
                <a:solidFill>
                  <a:schemeClr val="dk2"/>
                </a:solidFill>
                <a:latin typeface="Source Sans Pro"/>
                <a:ea typeface="Source Sans Pro"/>
                <a:cs typeface="Source Sans Pro"/>
                <a:sym typeface="Source Sans Pro"/>
              </a:rPr>
            </a:br>
            <a:br>
              <a:rPr lang="zh-CN" sz="1800">
                <a:solidFill>
                  <a:schemeClr val="dk2"/>
                </a:solidFill>
                <a:latin typeface="Source Sans Pro"/>
                <a:ea typeface="Source Sans Pro"/>
                <a:cs typeface="Source Sans Pro"/>
                <a:sym typeface="Source Sans Pro"/>
              </a:rPr>
            </a:br>
            <a:r>
              <a:rPr lang="zh-CN" sz="1800">
                <a:solidFill>
                  <a:schemeClr val="dk2"/>
                </a:solidFill>
                <a:latin typeface="Source Sans Pro"/>
                <a:ea typeface="Source Sans Pro"/>
                <a:cs typeface="Source Sans Pro"/>
                <a:sym typeface="Source Sans Pro"/>
              </a:rPr>
              <a:t>E.g., the term “Cat” appears in doc #1, #12 </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etc..</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p:txBody>
      </p:sp>
      <p:cxnSp>
        <p:nvCxnSpPr>
          <p:cNvPr id="3725" name="Google Shape;3725;p250"/>
          <p:cNvCxnSpPr/>
          <p:nvPr/>
        </p:nvCxnSpPr>
        <p:spPr>
          <a:xfrm rot="10800000" flipH="1">
            <a:off x="2121125" y="1825075"/>
            <a:ext cx="1024500" cy="992400"/>
          </a:xfrm>
          <a:prstGeom prst="straightConnector1">
            <a:avLst/>
          </a:prstGeom>
          <a:noFill/>
          <a:ln w="9525" cap="flat" cmpd="sng">
            <a:solidFill>
              <a:schemeClr val="dk2"/>
            </a:solidFill>
            <a:prstDash val="solid"/>
            <a:round/>
            <a:headEnd type="none" w="med" len="med"/>
            <a:tailEnd type="triangle" w="med" len="med"/>
          </a:ln>
        </p:spPr>
      </p:cxnSp>
      <p:cxnSp>
        <p:nvCxnSpPr>
          <p:cNvPr id="3726" name="Google Shape;3726;p250"/>
          <p:cNvCxnSpPr>
            <a:stCxn id="3723" idx="3"/>
          </p:cNvCxnSpPr>
          <p:nvPr/>
        </p:nvCxnSpPr>
        <p:spPr>
          <a:xfrm rot="10800000" flipH="1">
            <a:off x="2225225" y="2649400"/>
            <a:ext cx="840300" cy="248100"/>
          </a:xfrm>
          <a:prstGeom prst="straightConnector1">
            <a:avLst/>
          </a:prstGeom>
          <a:noFill/>
          <a:ln w="9525" cap="flat" cmpd="sng">
            <a:solidFill>
              <a:schemeClr val="dk2"/>
            </a:solidFill>
            <a:prstDash val="solid"/>
            <a:round/>
            <a:headEnd type="none" w="med" len="med"/>
            <a:tailEnd type="triangle" w="med" len="med"/>
          </a:ln>
        </p:spPr>
      </p:cxnSp>
      <p:cxnSp>
        <p:nvCxnSpPr>
          <p:cNvPr id="3727" name="Google Shape;3727;p250"/>
          <p:cNvCxnSpPr>
            <a:stCxn id="3723" idx="3"/>
          </p:cNvCxnSpPr>
          <p:nvPr/>
        </p:nvCxnSpPr>
        <p:spPr>
          <a:xfrm>
            <a:off x="2225225" y="2897500"/>
            <a:ext cx="776400" cy="368100"/>
          </a:xfrm>
          <a:prstGeom prst="straightConnector1">
            <a:avLst/>
          </a:prstGeom>
          <a:noFill/>
          <a:ln w="9525" cap="flat" cmpd="sng">
            <a:solidFill>
              <a:schemeClr val="dk2"/>
            </a:solidFill>
            <a:prstDash val="solid"/>
            <a:round/>
            <a:headEnd type="none" w="med" len="med"/>
            <a:tailEnd type="triangle" w="med" len="med"/>
          </a:ln>
        </p:spPr>
      </p:cxnSp>
      <p:cxnSp>
        <p:nvCxnSpPr>
          <p:cNvPr id="3728" name="Google Shape;3728;p250"/>
          <p:cNvCxnSpPr/>
          <p:nvPr/>
        </p:nvCxnSpPr>
        <p:spPr>
          <a:xfrm>
            <a:off x="2097125" y="3049600"/>
            <a:ext cx="904500" cy="1000500"/>
          </a:xfrm>
          <a:prstGeom prst="straightConnector1">
            <a:avLst/>
          </a:prstGeom>
          <a:noFill/>
          <a:ln w="9525" cap="flat" cmpd="sng">
            <a:solidFill>
              <a:schemeClr val="dk2"/>
            </a:solidFill>
            <a:prstDash val="solid"/>
            <a:round/>
            <a:headEnd type="none" w="med" len="med"/>
            <a:tailEnd type="triangle" w="med" len="med"/>
          </a:ln>
        </p:spPr>
      </p:cxnSp>
      <p:cxnSp>
        <p:nvCxnSpPr>
          <p:cNvPr id="3729" name="Google Shape;3729;p250"/>
          <p:cNvCxnSpPr>
            <a:stCxn id="3724" idx="1"/>
          </p:cNvCxnSpPr>
          <p:nvPr/>
        </p:nvCxnSpPr>
        <p:spPr>
          <a:xfrm rot="10800000">
            <a:off x="6083100" y="1712950"/>
            <a:ext cx="760500" cy="460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3733"/>
        <p:cNvGrpSpPr/>
        <p:nvPr/>
      </p:nvGrpSpPr>
      <p:grpSpPr>
        <a:xfrm>
          <a:off x="0" y="0"/>
          <a:ext cx="0" cy="0"/>
          <a:chOff x="0" y="0"/>
          <a:chExt cx="0" cy="0"/>
        </a:xfrm>
      </p:grpSpPr>
      <p:sp>
        <p:nvSpPr>
          <p:cNvPr id="3734" name="Google Shape;3734;p251"/>
          <p:cNvSpPr txBox="1">
            <a:spLocks noGrp="1"/>
          </p:cNvSpPr>
          <p:nvPr>
            <p:ph type="body" idx="1"/>
          </p:nvPr>
        </p:nvSpPr>
        <p:spPr>
          <a:xfrm>
            <a:off x="311700" y="1157613"/>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2"/>
              </a:buClr>
              <a:buSzPts val="1800"/>
              <a:buChar char="-"/>
            </a:pPr>
            <a:r>
              <a:rPr lang="zh-CN">
                <a:solidFill>
                  <a:schemeClr val="dk2"/>
                </a:solidFill>
              </a:rPr>
              <a:t>Each term appears with an associated</a:t>
            </a:r>
            <a:br>
              <a:rPr lang="zh-CN">
                <a:solidFill>
                  <a:schemeClr val="dk2"/>
                </a:solidFill>
              </a:rPr>
            </a:br>
            <a:r>
              <a:rPr lang="zh-CN" b="1">
                <a:solidFill>
                  <a:schemeClr val="dk2"/>
                </a:solidFill>
              </a:rPr>
              <a:t>score</a:t>
            </a:r>
            <a:r>
              <a:rPr lang="zh-CN">
                <a:solidFill>
                  <a:schemeClr val="dk2"/>
                </a:solidFill>
              </a:rPr>
              <a:t>, for each document.</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score can be:</a:t>
            </a:r>
            <a:endParaRPr>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The </a:t>
            </a:r>
            <a:r>
              <a:rPr lang="zh-CN" sz="1600" b="1">
                <a:solidFill>
                  <a:schemeClr val="dk2"/>
                </a:solidFill>
              </a:rPr>
              <a:t>term frequency</a:t>
            </a:r>
            <a:r>
              <a:rPr lang="zh-CN" sz="1600">
                <a:solidFill>
                  <a:schemeClr val="dk2"/>
                </a:solidFill>
              </a:rPr>
              <a:t> (e.g., for BM25).</a:t>
            </a:r>
            <a:endParaRPr sz="1600">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The </a:t>
            </a:r>
            <a:r>
              <a:rPr lang="zh-CN" sz="1600" b="1">
                <a:solidFill>
                  <a:schemeClr val="dk2"/>
                </a:solidFill>
              </a:rPr>
              <a:t>LSR score</a:t>
            </a:r>
            <a:endParaRPr sz="1600" b="1">
              <a:solidFill>
                <a:schemeClr val="dk2"/>
              </a:solidFill>
            </a:endParaRPr>
          </a:p>
          <a:p>
            <a:pPr marL="0" lvl="0" indent="0" algn="l" rtl="0">
              <a:spcBef>
                <a:spcPts val="1200"/>
              </a:spcBef>
              <a:spcAft>
                <a:spcPts val="0"/>
              </a:spcAft>
              <a:buNone/>
            </a:pPr>
            <a:endParaRPr sz="1600">
              <a:solidFill>
                <a:schemeClr val="dk2"/>
              </a:solidFill>
            </a:endParaRPr>
          </a:p>
          <a:p>
            <a:pPr marL="457200" lvl="0" indent="-330200" algn="l" rtl="0">
              <a:spcBef>
                <a:spcPts val="1200"/>
              </a:spcBef>
              <a:spcAft>
                <a:spcPts val="0"/>
              </a:spcAft>
              <a:buClr>
                <a:schemeClr val="dk2"/>
              </a:buClr>
              <a:buSzPts val="1600"/>
              <a:buChar char="-"/>
            </a:pPr>
            <a:r>
              <a:rPr lang="zh-CN" sz="1600">
                <a:solidFill>
                  <a:schemeClr val="dk2"/>
                </a:solidFill>
              </a:rPr>
              <a:t>At query processing, scan </a:t>
            </a:r>
            <a:r>
              <a:rPr lang="zh-CN" sz="1600" b="1">
                <a:solidFill>
                  <a:schemeClr val="dk2"/>
                </a:solidFill>
              </a:rPr>
              <a:t>only</a:t>
            </a:r>
            <a:r>
              <a:rPr lang="zh-CN" sz="1600">
                <a:solidFill>
                  <a:schemeClr val="dk2"/>
                </a:solidFill>
              </a:rPr>
              <a:t> the inverted lists</a:t>
            </a:r>
            <a:br>
              <a:rPr lang="zh-CN" sz="1600">
                <a:solidFill>
                  <a:schemeClr val="dk2"/>
                </a:solidFill>
              </a:rPr>
            </a:br>
            <a:r>
              <a:rPr lang="zh-CN" sz="1600">
                <a:solidFill>
                  <a:schemeClr val="dk2"/>
                </a:solidFill>
              </a:rPr>
              <a:t>of the </a:t>
            </a:r>
            <a:r>
              <a:rPr lang="zh-CN" sz="1600" b="1">
                <a:solidFill>
                  <a:schemeClr val="dk2"/>
                </a:solidFill>
              </a:rPr>
              <a:t>active</a:t>
            </a:r>
            <a:r>
              <a:rPr lang="zh-CN" sz="1600">
                <a:solidFill>
                  <a:schemeClr val="dk2"/>
                </a:solidFill>
              </a:rPr>
              <a:t> query terms.</a:t>
            </a:r>
            <a:endParaRPr sz="1600">
              <a:solidFill>
                <a:schemeClr val="dk2"/>
              </a:solidFill>
            </a:endParaRPr>
          </a:p>
        </p:txBody>
      </p:sp>
      <p:sp>
        <p:nvSpPr>
          <p:cNvPr id="3735" name="Google Shape;3735;p25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Inverted Index</a:t>
            </a:r>
            <a:endParaRPr/>
          </a:p>
        </p:txBody>
      </p:sp>
      <p:cxnSp>
        <p:nvCxnSpPr>
          <p:cNvPr id="3736" name="Google Shape;3736;p25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737" name="Google Shape;3737;p251"/>
          <p:cNvPicPr preferRelativeResize="0"/>
          <p:nvPr/>
        </p:nvPicPr>
        <p:blipFill>
          <a:blip r:embed="rId3">
            <a:alphaModFix/>
          </a:blip>
          <a:stretch>
            <a:fillRect/>
          </a:stretch>
        </p:blipFill>
        <p:spPr>
          <a:xfrm>
            <a:off x="5010625" y="2027475"/>
            <a:ext cx="3218974" cy="50760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sp>
        <p:nvSpPr>
          <p:cNvPr id="3742" name="Google Shape;3742;p252"/>
          <p:cNvSpPr txBox="1">
            <a:spLocks noGrp="1"/>
          </p:cNvSpPr>
          <p:nvPr>
            <p:ph type="body" idx="1"/>
          </p:nvPr>
        </p:nvSpPr>
        <p:spPr>
          <a:xfrm>
            <a:off x="311700" y="1157613"/>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Document-at-a-time</a:t>
            </a:r>
            <a:endParaRPr b="1">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scan posting lists of all query terms in parallel</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compute score when the same document is seen in one or more postings</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advance in many postings list simultaneously </a:t>
            </a:r>
            <a:endParaRPr sz="1500">
              <a:solidFill>
                <a:schemeClr val="dk2"/>
              </a:solidFill>
            </a:endParaRPr>
          </a:p>
          <a:p>
            <a:pPr marL="914400" lvl="1" indent="-323850" algn="l" rtl="0">
              <a:lnSpc>
                <a:spcPct val="300000"/>
              </a:lnSpc>
              <a:spcBef>
                <a:spcPts val="0"/>
              </a:spcBef>
              <a:spcAft>
                <a:spcPts val="0"/>
              </a:spcAft>
              <a:buClr>
                <a:schemeClr val="dk2"/>
              </a:buClr>
              <a:buSzPts val="1500"/>
              <a:buChar char="-"/>
            </a:pPr>
            <a:r>
              <a:rPr lang="zh-CN" sz="1500">
                <a:solidFill>
                  <a:schemeClr val="dk2"/>
                </a:solidFill>
              </a:rPr>
              <a:t>maintains a sorted list of results</a:t>
            </a:r>
            <a:endParaRPr sz="1500">
              <a:solidFill>
                <a:schemeClr val="dk2"/>
              </a:solidFill>
            </a:endParaRPr>
          </a:p>
          <a:p>
            <a:pPr marL="457200" lvl="0" indent="-342900" algn="l" rtl="0">
              <a:spcBef>
                <a:spcPts val="0"/>
              </a:spcBef>
              <a:spcAft>
                <a:spcPts val="0"/>
              </a:spcAft>
              <a:buClr>
                <a:schemeClr val="dk2"/>
              </a:buClr>
              <a:buSzPts val="1800"/>
              <a:buChar char="-"/>
            </a:pPr>
            <a:r>
              <a:rPr lang="zh-CN" b="1">
                <a:solidFill>
                  <a:schemeClr val="dk2"/>
                </a:solidFill>
              </a:rPr>
              <a:t>Score-at-a-time</a:t>
            </a:r>
            <a:endParaRPr b="1">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visit posting list segments in decreasing order of impact score</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expand the documents in each segment </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update the score of every document </a:t>
            </a:r>
            <a:endParaRPr sz="1500">
              <a:solidFill>
                <a:schemeClr val="dk2"/>
              </a:solidFill>
            </a:endParaRPr>
          </a:p>
        </p:txBody>
      </p:sp>
      <p:sp>
        <p:nvSpPr>
          <p:cNvPr id="3743" name="Google Shape;3743;p25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DaaT vs SaaT</a:t>
            </a:r>
            <a:endParaRPr/>
          </a:p>
        </p:txBody>
      </p:sp>
      <p:cxnSp>
        <p:nvCxnSpPr>
          <p:cNvPr id="3744" name="Google Shape;3744;p25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3748"/>
        <p:cNvGrpSpPr/>
        <p:nvPr/>
      </p:nvGrpSpPr>
      <p:grpSpPr>
        <a:xfrm>
          <a:off x="0" y="0"/>
          <a:ext cx="0" cy="0"/>
          <a:chOff x="0" y="0"/>
          <a:chExt cx="0" cy="0"/>
        </a:xfrm>
      </p:grpSpPr>
      <p:sp>
        <p:nvSpPr>
          <p:cNvPr id="3749" name="Google Shape;3749;p25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3750" name="Google Shape;3750;p2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endParaRPr>
              <a:solidFill>
                <a:schemeClr val="dk2"/>
              </a:solidFill>
            </a:endParaRPr>
          </a:p>
          <a:p>
            <a:pPr marL="914400" lvl="0" indent="0" algn="l" rtl="0">
              <a:spcBef>
                <a:spcPts val="1200"/>
              </a:spcBef>
              <a:spcAft>
                <a:spcPts val="0"/>
              </a:spcAft>
              <a:buNone/>
            </a:pPr>
            <a:br>
              <a:rPr lang="zh-CN">
                <a:solidFill>
                  <a:schemeClr val="dk2"/>
                </a:solidFill>
              </a:rPr>
            </a:br>
            <a:endParaRPr>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3751" name="Google Shape;3751;p25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752" name="Google Shape;3752;p253"/>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3753" name="Google Shape;3753;p253"/>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3754" name="Google Shape;3754;p253"/>
          <p:cNvSpPr txBox="1"/>
          <p:nvPr/>
        </p:nvSpPr>
        <p:spPr>
          <a:xfrm>
            <a:off x="4248350" y="2225013"/>
            <a:ext cx="41319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600">
              <a:solidFill>
                <a:srgbClr val="E06666"/>
              </a:solidFill>
              <a:latin typeface="Source Sans Pro"/>
              <a:ea typeface="Source Sans Pro"/>
              <a:cs typeface="Source Sans Pro"/>
              <a:sym typeface="Source Sans Pro"/>
            </a:endParaRPr>
          </a:p>
        </p:txBody>
      </p:sp>
      <p:sp>
        <p:nvSpPr>
          <p:cNvPr id="3755" name="Google Shape;3755;p253"/>
          <p:cNvSpPr/>
          <p:nvPr/>
        </p:nvSpPr>
        <p:spPr>
          <a:xfrm>
            <a:off x="7430325" y="2013000"/>
            <a:ext cx="310800" cy="147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756" name="Google Shape;3756;p253"/>
          <p:cNvSpPr/>
          <p:nvPr/>
        </p:nvSpPr>
        <p:spPr>
          <a:xfrm>
            <a:off x="7346025" y="2883275"/>
            <a:ext cx="395100" cy="147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757" name="Google Shape;3757;p253"/>
          <p:cNvSpPr/>
          <p:nvPr/>
        </p:nvSpPr>
        <p:spPr>
          <a:xfrm>
            <a:off x="7346025" y="4171975"/>
            <a:ext cx="395100" cy="1479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758" name="Google Shape;3758;p253"/>
          <p:cNvSpPr/>
          <p:nvPr/>
        </p:nvSpPr>
        <p:spPr>
          <a:xfrm>
            <a:off x="7430325" y="3280875"/>
            <a:ext cx="310800" cy="1479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759" name="Google Shape;3759;p253"/>
          <p:cNvSpPr txBox="1"/>
          <p:nvPr/>
        </p:nvSpPr>
        <p:spPr>
          <a:xfrm>
            <a:off x="7689350" y="2281425"/>
            <a:ext cx="59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up  to 26.5x</a:t>
            </a:r>
            <a:br>
              <a:rPr lang="zh-CN" sz="1000" b="1">
                <a:solidFill>
                  <a:schemeClr val="dk1"/>
                </a:solidFill>
                <a:latin typeface="Source Sans Pro"/>
                <a:ea typeface="Source Sans Pro"/>
                <a:cs typeface="Source Sans Pro"/>
                <a:sym typeface="Source Sans Pro"/>
              </a:rPr>
            </a:br>
            <a:r>
              <a:rPr lang="zh-CN" sz="1000" b="1">
                <a:solidFill>
                  <a:schemeClr val="dk1"/>
                </a:solidFill>
                <a:latin typeface="Source Sans Pro"/>
                <a:ea typeface="Source Sans Pro"/>
                <a:cs typeface="Source Sans Pro"/>
                <a:sym typeface="Source Sans Pro"/>
              </a:rPr>
              <a:t>slower</a:t>
            </a:r>
            <a:endParaRPr sz="1000" b="1">
              <a:solidFill>
                <a:schemeClr val="dk1"/>
              </a:solidFill>
              <a:latin typeface="Source Sans Pro"/>
              <a:ea typeface="Source Sans Pro"/>
              <a:cs typeface="Source Sans Pro"/>
              <a:sym typeface="Source Sans Pro"/>
            </a:endParaRPr>
          </a:p>
        </p:txBody>
      </p:sp>
      <p:sp>
        <p:nvSpPr>
          <p:cNvPr id="3760" name="Google Shape;3760;p253"/>
          <p:cNvSpPr txBox="1"/>
          <p:nvPr/>
        </p:nvSpPr>
        <p:spPr>
          <a:xfrm>
            <a:off x="7689350" y="3477125"/>
            <a:ext cx="59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up  to 19.8x</a:t>
            </a:r>
            <a:br>
              <a:rPr lang="zh-CN" sz="1000" b="1">
                <a:solidFill>
                  <a:schemeClr val="dk1"/>
                </a:solidFill>
                <a:latin typeface="Source Sans Pro"/>
                <a:ea typeface="Source Sans Pro"/>
                <a:cs typeface="Source Sans Pro"/>
                <a:sym typeface="Source Sans Pro"/>
              </a:rPr>
            </a:br>
            <a:r>
              <a:rPr lang="zh-CN" sz="1000" b="1">
                <a:solidFill>
                  <a:schemeClr val="dk1"/>
                </a:solidFill>
                <a:latin typeface="Source Sans Pro"/>
                <a:ea typeface="Source Sans Pro"/>
                <a:cs typeface="Source Sans Pro"/>
                <a:sym typeface="Source Sans Pro"/>
              </a:rPr>
              <a:t>slower</a:t>
            </a:r>
            <a:endParaRPr sz="1000" b="1">
              <a:solidFill>
                <a:schemeClr val="dk1"/>
              </a:solidFill>
              <a:latin typeface="Source Sans Pro"/>
              <a:ea typeface="Source Sans Pro"/>
              <a:cs typeface="Source Sans Pro"/>
              <a:sym typeface="Source Sans Pro"/>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764"/>
        <p:cNvGrpSpPr/>
        <p:nvPr/>
      </p:nvGrpSpPr>
      <p:grpSpPr>
        <a:xfrm>
          <a:off x="0" y="0"/>
          <a:ext cx="0" cy="0"/>
          <a:chOff x="0" y="0"/>
          <a:chExt cx="0" cy="0"/>
        </a:xfrm>
      </p:grpSpPr>
      <p:sp>
        <p:nvSpPr>
          <p:cNvPr id="3765" name="Google Shape;3765;p25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3766" name="Google Shape;3766;p2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3767" name="Google Shape;3767;p25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768" name="Google Shape;3768;p254"/>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3769" name="Google Shape;3769;p254"/>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3770" name="Google Shape;3770;p254"/>
          <p:cNvSpPr txBox="1"/>
          <p:nvPr/>
        </p:nvSpPr>
        <p:spPr>
          <a:xfrm>
            <a:off x="4572000" y="27863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229</a:t>
            </a:r>
            <a:endParaRPr sz="1000" b="1">
              <a:solidFill>
                <a:schemeClr val="dk1"/>
              </a:solidFill>
              <a:latin typeface="Source Sans Pro"/>
              <a:ea typeface="Source Sans Pro"/>
              <a:cs typeface="Source Sans Pro"/>
              <a:sym typeface="Source Sans Pro"/>
            </a:endParaRPr>
          </a:p>
        </p:txBody>
      </p:sp>
      <p:sp>
        <p:nvSpPr>
          <p:cNvPr id="3771" name="Google Shape;3771;p254"/>
          <p:cNvSpPr txBox="1"/>
          <p:nvPr/>
        </p:nvSpPr>
        <p:spPr>
          <a:xfrm>
            <a:off x="4572000" y="18952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30</a:t>
            </a:r>
            <a:endParaRPr sz="1000" b="1">
              <a:solidFill>
                <a:schemeClr val="dk1"/>
              </a:solidFill>
              <a:latin typeface="Source Sans Pro"/>
              <a:ea typeface="Source Sans Pro"/>
              <a:cs typeface="Source Sans Pro"/>
              <a:sym typeface="Source Sans Pro"/>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3775"/>
        <p:cNvGrpSpPr/>
        <p:nvPr/>
      </p:nvGrpSpPr>
      <p:grpSpPr>
        <a:xfrm>
          <a:off x="0" y="0"/>
          <a:ext cx="0" cy="0"/>
          <a:chOff x="0" y="0"/>
          <a:chExt cx="0" cy="0"/>
        </a:xfrm>
      </p:grpSpPr>
      <p:sp>
        <p:nvSpPr>
          <p:cNvPr id="3776" name="Google Shape;3776;p25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3777" name="Google Shape;3777;p2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Query</a:t>
            </a:r>
            <a:r>
              <a:rPr lang="zh-CN" sz="1600">
                <a:solidFill>
                  <a:schemeClr val="dk2"/>
                </a:solidFill>
              </a:rPr>
              <a:t> expansion</a:t>
            </a:r>
            <a:endParaRPr sz="1600">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3778" name="Google Shape;3778;p25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779" name="Google Shape;3779;p255"/>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3780" name="Google Shape;3780;p255"/>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3781" name="Google Shape;3781;p255"/>
          <p:cNvSpPr txBox="1"/>
          <p:nvPr/>
        </p:nvSpPr>
        <p:spPr>
          <a:xfrm>
            <a:off x="4572000" y="2786375"/>
            <a:ext cx="851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229</a:t>
            </a:r>
            <a:br>
              <a:rPr lang="zh-CN" sz="1000" b="1">
                <a:solidFill>
                  <a:schemeClr val="dk1"/>
                </a:solidFill>
                <a:latin typeface="Source Sans Pro"/>
                <a:ea typeface="Source Sans Pro"/>
                <a:cs typeface="Source Sans Pro"/>
                <a:sym typeface="Source Sans Pro"/>
              </a:rPr>
            </a:br>
            <a:r>
              <a:rPr lang="zh-CN" sz="1000" b="1">
                <a:solidFill>
                  <a:srgbClr val="FF9900"/>
                </a:solidFill>
                <a:latin typeface="Source Sans Pro"/>
                <a:ea typeface="Source Sans Pro"/>
                <a:cs typeface="Source Sans Pro"/>
                <a:sym typeface="Source Sans Pro"/>
              </a:rPr>
              <a:t>|Q| = 25</a:t>
            </a:r>
            <a:endParaRPr sz="1000" b="1">
              <a:solidFill>
                <a:srgbClr val="FF9900"/>
              </a:solidFill>
              <a:latin typeface="Source Sans Pro"/>
              <a:ea typeface="Source Sans Pro"/>
              <a:cs typeface="Source Sans Pro"/>
              <a:sym typeface="Source Sans Pro"/>
            </a:endParaRPr>
          </a:p>
        </p:txBody>
      </p:sp>
      <p:sp>
        <p:nvSpPr>
          <p:cNvPr id="3782" name="Google Shape;3782;p255"/>
          <p:cNvSpPr txBox="1"/>
          <p:nvPr/>
        </p:nvSpPr>
        <p:spPr>
          <a:xfrm>
            <a:off x="4572000" y="18952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30</a:t>
            </a:r>
            <a:endParaRPr sz="1000" b="1">
              <a:solidFill>
                <a:schemeClr val="dk1"/>
              </a:solidFill>
              <a:latin typeface="Source Sans Pro"/>
              <a:ea typeface="Source Sans Pro"/>
              <a:cs typeface="Source Sans Pro"/>
              <a:sym typeface="Source Sans Pro"/>
            </a:endParaRPr>
          </a:p>
        </p:txBody>
      </p:sp>
      <p:sp>
        <p:nvSpPr>
          <p:cNvPr id="3783" name="Google Shape;3783;p255"/>
          <p:cNvSpPr txBox="1"/>
          <p:nvPr/>
        </p:nvSpPr>
        <p:spPr>
          <a:xfrm>
            <a:off x="4572000" y="20698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rgbClr val="FF9900"/>
                </a:solidFill>
                <a:latin typeface="Source Sans Pro"/>
                <a:ea typeface="Source Sans Pro"/>
                <a:cs typeface="Source Sans Pro"/>
                <a:sym typeface="Source Sans Pro"/>
              </a:rPr>
              <a:t>|Q| = 6</a:t>
            </a:r>
            <a:endParaRPr sz="1000" b="1">
              <a:solidFill>
                <a:srgbClr val="FF9900"/>
              </a:solidFill>
              <a:latin typeface="Source Sans Pro"/>
              <a:ea typeface="Source Sans Pro"/>
              <a:cs typeface="Source Sans Pro"/>
              <a:sym typeface="Source Sans Pro"/>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787"/>
        <p:cNvGrpSpPr/>
        <p:nvPr/>
      </p:nvGrpSpPr>
      <p:grpSpPr>
        <a:xfrm>
          <a:off x="0" y="0"/>
          <a:ext cx="0" cy="0"/>
          <a:chOff x="0" y="0"/>
          <a:chExt cx="0" cy="0"/>
        </a:xfrm>
      </p:grpSpPr>
      <p:sp>
        <p:nvSpPr>
          <p:cNvPr id="3788" name="Google Shape;3788;p25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3789" name="Google Shape;3789;p2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Query</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Distributional</a:t>
            </a:r>
            <a:r>
              <a:rPr lang="zh-CN" sz="1600">
                <a:solidFill>
                  <a:schemeClr val="dk2"/>
                </a:solidFill>
              </a:rPr>
              <a:t> differences</a:t>
            </a:r>
            <a:endParaRPr sz="1600">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3790" name="Google Shape;3790;p25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791" name="Google Shape;3791;p256"/>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3792" name="Google Shape;3792;p256"/>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3793" name="Google Shape;3793;p256"/>
          <p:cNvSpPr txBox="1"/>
          <p:nvPr/>
        </p:nvSpPr>
        <p:spPr>
          <a:xfrm>
            <a:off x="4572000" y="2786375"/>
            <a:ext cx="851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229</a:t>
            </a:r>
            <a:br>
              <a:rPr lang="zh-CN" sz="1000" b="1">
                <a:solidFill>
                  <a:schemeClr val="dk1"/>
                </a:solidFill>
                <a:latin typeface="Source Sans Pro"/>
                <a:ea typeface="Source Sans Pro"/>
                <a:cs typeface="Source Sans Pro"/>
                <a:sym typeface="Source Sans Pro"/>
              </a:rPr>
            </a:br>
            <a:r>
              <a:rPr lang="zh-CN" sz="1000" b="1">
                <a:solidFill>
                  <a:srgbClr val="FF9900"/>
                </a:solidFill>
                <a:latin typeface="Source Sans Pro"/>
                <a:ea typeface="Source Sans Pro"/>
                <a:cs typeface="Source Sans Pro"/>
                <a:sym typeface="Source Sans Pro"/>
              </a:rPr>
              <a:t>|Q| = 25</a:t>
            </a:r>
            <a:endParaRPr sz="1000" b="1">
              <a:solidFill>
                <a:srgbClr val="FF9900"/>
              </a:solidFill>
              <a:latin typeface="Source Sans Pro"/>
              <a:ea typeface="Source Sans Pro"/>
              <a:cs typeface="Source Sans Pro"/>
              <a:sym typeface="Source Sans Pro"/>
            </a:endParaRPr>
          </a:p>
        </p:txBody>
      </p:sp>
      <p:sp>
        <p:nvSpPr>
          <p:cNvPr id="3794" name="Google Shape;3794;p256"/>
          <p:cNvSpPr txBox="1"/>
          <p:nvPr/>
        </p:nvSpPr>
        <p:spPr>
          <a:xfrm>
            <a:off x="4572000" y="18952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30</a:t>
            </a:r>
            <a:endParaRPr sz="1000" b="1">
              <a:solidFill>
                <a:schemeClr val="dk1"/>
              </a:solidFill>
              <a:latin typeface="Source Sans Pro"/>
              <a:ea typeface="Source Sans Pro"/>
              <a:cs typeface="Source Sans Pro"/>
              <a:sym typeface="Source Sans Pro"/>
            </a:endParaRPr>
          </a:p>
        </p:txBody>
      </p:sp>
      <p:sp>
        <p:nvSpPr>
          <p:cNvPr id="3795" name="Google Shape;3795;p256"/>
          <p:cNvSpPr txBox="1"/>
          <p:nvPr/>
        </p:nvSpPr>
        <p:spPr>
          <a:xfrm>
            <a:off x="4572000" y="20698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rgbClr val="FF9900"/>
                </a:solidFill>
                <a:latin typeface="Source Sans Pro"/>
                <a:ea typeface="Source Sans Pro"/>
                <a:cs typeface="Source Sans Pro"/>
                <a:sym typeface="Source Sans Pro"/>
              </a:rPr>
              <a:t>|Q| = 6</a:t>
            </a:r>
            <a:endParaRPr sz="1000" b="1">
              <a:solidFill>
                <a:srgbClr val="FF9900"/>
              </a:solidFill>
              <a:latin typeface="Source Sans Pro"/>
              <a:ea typeface="Source Sans Pro"/>
              <a:cs typeface="Source Sans Pro"/>
              <a:sym typeface="Source Sans Pro"/>
            </a:endParaRPr>
          </a:p>
        </p:txBody>
      </p:sp>
      <p:sp>
        <p:nvSpPr>
          <p:cNvPr id="3796" name="Google Shape;3796;p256"/>
          <p:cNvSpPr txBox="1"/>
          <p:nvPr/>
        </p:nvSpPr>
        <p:spPr>
          <a:xfrm>
            <a:off x="4572000" y="22709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|V| = 2.6M</a:t>
            </a:r>
            <a:endParaRPr sz="1000" b="1">
              <a:solidFill>
                <a:schemeClr val="dk1"/>
              </a:solidFill>
              <a:latin typeface="Source Sans Pro"/>
              <a:ea typeface="Source Sans Pro"/>
              <a:cs typeface="Source Sans Pro"/>
              <a:sym typeface="Source Sans Pro"/>
            </a:endParaRPr>
          </a:p>
        </p:txBody>
      </p:sp>
      <p:sp>
        <p:nvSpPr>
          <p:cNvPr id="3797" name="Google Shape;3797;p256"/>
          <p:cNvSpPr txBox="1"/>
          <p:nvPr/>
        </p:nvSpPr>
        <p:spPr>
          <a:xfrm>
            <a:off x="4572000" y="3103250"/>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|V| = 30K</a:t>
            </a:r>
            <a:endParaRPr sz="1000" b="1">
              <a:solidFill>
                <a:schemeClr val="dk1"/>
              </a:solidFill>
              <a:latin typeface="Source Sans Pro"/>
              <a:ea typeface="Source Sans Pro"/>
              <a:cs typeface="Source Sans Pro"/>
              <a:sym typeface="Source Sans Pro"/>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3801"/>
        <p:cNvGrpSpPr/>
        <p:nvPr/>
      </p:nvGrpSpPr>
      <p:grpSpPr>
        <a:xfrm>
          <a:off x="0" y="0"/>
          <a:ext cx="0" cy="0"/>
          <a:chOff x="0" y="0"/>
          <a:chExt cx="0" cy="0"/>
        </a:xfrm>
      </p:grpSpPr>
      <p:sp>
        <p:nvSpPr>
          <p:cNvPr id="3802" name="Google Shape;3802;p25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3803" name="Google Shape;3803;p2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Query</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Distributional</a:t>
            </a:r>
            <a:r>
              <a:rPr lang="zh-CN" sz="1600">
                <a:solidFill>
                  <a:schemeClr val="dk2"/>
                </a:solidFill>
              </a:rPr>
              <a:t> differences</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Wacky</a:t>
            </a:r>
            <a:r>
              <a:rPr lang="zh-CN" sz="1600">
                <a:solidFill>
                  <a:schemeClr val="dk2"/>
                </a:solidFill>
              </a:rPr>
              <a:t> Weights</a:t>
            </a:r>
            <a:endParaRPr sz="1600">
              <a:solidFill>
                <a:schemeClr val="dk2"/>
              </a:solidFill>
            </a:endParaRPr>
          </a:p>
        </p:txBody>
      </p:sp>
      <p:cxnSp>
        <p:nvCxnSpPr>
          <p:cNvPr id="3804" name="Google Shape;3804;p25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805" name="Google Shape;3805;p257"/>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We already have (non-learned) sparse models!</a:t>
            </a:r>
            <a:endParaRPr/>
          </a:p>
        </p:txBody>
      </p:sp>
      <p:sp>
        <p:nvSpPr>
          <p:cNvPr id="469" name="Google Shape;469;p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2"/>
              </a:buClr>
              <a:buSzPts val="1100"/>
              <a:buFont typeface="Arial"/>
              <a:buNone/>
            </a:pPr>
            <a:endParaRPr b="1">
              <a:solidFill>
                <a:srgbClr val="1A1D21"/>
              </a:solidFill>
            </a:endParaRPr>
          </a:p>
          <a:p>
            <a:pPr marL="0" lvl="0" indent="0" algn="ctr" rtl="0">
              <a:spcBef>
                <a:spcPts val="1200"/>
              </a:spcBef>
              <a:spcAft>
                <a:spcPts val="0"/>
              </a:spcAft>
              <a:buNone/>
            </a:pPr>
            <a:r>
              <a:rPr lang="zh-CN">
                <a:solidFill>
                  <a:srgbClr val="1A1D21"/>
                </a:solidFill>
              </a:rPr>
              <a:t>The city of </a:t>
            </a:r>
            <a:r>
              <a:rPr lang="zh-CN" b="1">
                <a:solidFill>
                  <a:srgbClr val="1A1D21"/>
                </a:solidFill>
              </a:rPr>
              <a:t>Delft</a:t>
            </a:r>
            <a:r>
              <a:rPr lang="zh-CN">
                <a:solidFill>
                  <a:srgbClr val="1A1D21"/>
                </a:solidFill>
              </a:rPr>
              <a:t> came into being aside a canal, the 'Delf', which comes from the word delven, meaning delving or digging, and led to the name </a:t>
            </a:r>
            <a:r>
              <a:rPr lang="zh-CN" b="1">
                <a:solidFill>
                  <a:srgbClr val="1A1D21"/>
                </a:solidFill>
              </a:rPr>
              <a:t>Delft</a:t>
            </a:r>
            <a:r>
              <a:rPr lang="zh-CN">
                <a:solidFill>
                  <a:srgbClr val="1A1D21"/>
                </a:solidFill>
              </a:rPr>
              <a:t>. It presumably started around the 11th century as a landlord court.</a:t>
            </a:r>
            <a:endParaRPr>
              <a:solidFill>
                <a:srgbClr val="1A1D21"/>
              </a:solidFill>
            </a:endParaRPr>
          </a:p>
          <a:p>
            <a:pPr marL="0" lvl="0" indent="0" algn="ctr" rtl="0">
              <a:spcBef>
                <a:spcPts val="1200"/>
              </a:spcBef>
              <a:spcAft>
                <a:spcPts val="0"/>
              </a:spcAft>
              <a:buNone/>
            </a:pPr>
            <a:r>
              <a:rPr lang="zh-CN">
                <a:solidFill>
                  <a:srgbClr val="1A1D21"/>
                </a:solidFill>
              </a:rPr>
              <a:t>(TF) →</a:t>
            </a:r>
            <a:endParaRPr>
              <a:solidFill>
                <a:srgbClr val="1A1D21"/>
              </a:solidFill>
            </a:endParaRPr>
          </a:p>
          <a:p>
            <a:pPr marL="0" lvl="0" indent="0" algn="ctr" rtl="0">
              <a:spcBef>
                <a:spcPts val="1200"/>
              </a:spcBef>
              <a:spcAft>
                <a:spcPts val="1200"/>
              </a:spcAft>
              <a:buClr>
                <a:schemeClr val="dk2"/>
              </a:buClr>
              <a:buSzPts val="1100"/>
              <a:buFont typeface="Arial"/>
              <a:buNone/>
            </a:pPr>
            <a:r>
              <a:rPr lang="zh-CN" sz="1600">
                <a:solidFill>
                  <a:srgbClr val="1A1D21"/>
                </a:solidFill>
                <a:latin typeface="Courier New"/>
                <a:ea typeface="Courier New"/>
                <a:cs typeface="Courier New"/>
                <a:sym typeface="Courier New"/>
              </a:rPr>
              <a:t>{</a:t>
            </a:r>
            <a:r>
              <a:rPr lang="zh-CN" sz="1600" b="1">
                <a:solidFill>
                  <a:srgbClr val="1A1D21"/>
                </a:solidFill>
                <a:latin typeface="Courier New"/>
                <a:ea typeface="Courier New"/>
                <a:cs typeface="Courier New"/>
                <a:sym typeface="Courier New"/>
              </a:rPr>
              <a:t>delft: 2</a:t>
            </a:r>
            <a:r>
              <a:rPr lang="zh-CN" sz="1600">
                <a:solidFill>
                  <a:srgbClr val="1A1D21"/>
                </a:solidFill>
                <a:latin typeface="Courier New"/>
                <a:ea typeface="Courier New"/>
                <a:cs typeface="Courier New"/>
                <a:sym typeface="Courier New"/>
              </a:rPr>
              <a:t>, city: 1, of: 1, came: 1, into: 1, being: 1, aside: 1, canal: 1, delf: 1, which: 1, comes: 1, from: 1, word: 1, ...}</a:t>
            </a:r>
            <a:endParaRPr>
              <a:solidFill>
                <a:srgbClr val="1A1D21"/>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3809"/>
        <p:cNvGrpSpPr/>
        <p:nvPr/>
      </p:nvGrpSpPr>
      <p:grpSpPr>
        <a:xfrm>
          <a:off x="0" y="0"/>
          <a:ext cx="0" cy="0"/>
          <a:chOff x="0" y="0"/>
          <a:chExt cx="0" cy="0"/>
        </a:xfrm>
      </p:grpSpPr>
      <p:sp>
        <p:nvSpPr>
          <p:cNvPr id="3810" name="Google Shape;3810;p25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Wacky Weights</a:t>
            </a:r>
            <a:endParaRPr/>
          </a:p>
        </p:txBody>
      </p:sp>
      <p:cxnSp>
        <p:nvCxnSpPr>
          <p:cNvPr id="3811" name="Google Shape;3811;p25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812" name="Google Shape;3812;p258"/>
          <p:cNvSpPr txBox="1"/>
          <p:nvPr/>
        </p:nvSpPr>
        <p:spPr>
          <a:xfrm>
            <a:off x="311700" y="4614450"/>
            <a:ext cx="8485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Efficient Document-at-a-Time and Score-at-a-Time Query Evaluation for Learned Sparse Representations. Mackenzie, Trotman, Lin. TOIS 2022.</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Clr>
                <a:schemeClr val="dk2"/>
              </a:buClr>
              <a:buSzPts val="1100"/>
              <a:buFont typeface="Arial"/>
              <a:buNone/>
            </a:pP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900">
              <a:solidFill>
                <a:srgbClr val="222222"/>
              </a:solidFill>
              <a:highlight>
                <a:srgbClr val="FFFFFF"/>
              </a:highlight>
              <a:latin typeface="Montserrat"/>
              <a:ea typeface="Montserrat"/>
              <a:cs typeface="Montserrat"/>
              <a:sym typeface="Montserrat"/>
            </a:endParaRPr>
          </a:p>
        </p:txBody>
      </p:sp>
      <p:pic>
        <p:nvPicPr>
          <p:cNvPr id="3813" name="Google Shape;3813;p258"/>
          <p:cNvPicPr preferRelativeResize="0"/>
          <p:nvPr/>
        </p:nvPicPr>
        <p:blipFill>
          <a:blip r:embed="rId3">
            <a:alphaModFix/>
          </a:blip>
          <a:stretch>
            <a:fillRect/>
          </a:stretch>
        </p:blipFill>
        <p:spPr>
          <a:xfrm>
            <a:off x="629701" y="1360250"/>
            <a:ext cx="7599898" cy="3165374"/>
          </a:xfrm>
          <a:prstGeom prst="rect">
            <a:avLst/>
          </a:prstGeom>
          <a:noFill/>
          <a:ln>
            <a:noFill/>
          </a:ln>
        </p:spPr>
      </p:pic>
      <p:sp>
        <p:nvSpPr>
          <p:cNvPr id="3814" name="Google Shape;3814;p258"/>
          <p:cNvSpPr txBox="1"/>
          <p:nvPr/>
        </p:nvSpPr>
        <p:spPr>
          <a:xfrm>
            <a:off x="3347625" y="1821875"/>
            <a:ext cx="4056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ourier New"/>
                <a:ea typeface="Courier New"/>
                <a:cs typeface="Courier New"/>
                <a:sym typeface="Courier New"/>
              </a:rPr>
              <a:t>Query: “Androgen receptor define”</a:t>
            </a:r>
            <a:endParaRPr sz="1500">
              <a:solidFill>
                <a:schemeClr val="dk2"/>
              </a:solidFill>
              <a:highlight>
                <a:srgbClr val="FFFFFF"/>
              </a:highlight>
              <a:latin typeface="Courier New"/>
              <a:ea typeface="Courier New"/>
              <a:cs typeface="Courier New"/>
              <a:sym typeface="Courier New"/>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3818"/>
        <p:cNvGrpSpPr/>
        <p:nvPr/>
      </p:nvGrpSpPr>
      <p:grpSpPr>
        <a:xfrm>
          <a:off x="0" y="0"/>
          <a:ext cx="0" cy="0"/>
          <a:chOff x="0" y="0"/>
          <a:chExt cx="0" cy="0"/>
        </a:xfrm>
      </p:grpSpPr>
      <p:sp>
        <p:nvSpPr>
          <p:cNvPr id="3819" name="Google Shape;3819;p25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Wacky Weights</a:t>
            </a:r>
            <a:endParaRPr/>
          </a:p>
        </p:txBody>
      </p:sp>
      <p:cxnSp>
        <p:nvCxnSpPr>
          <p:cNvPr id="3820" name="Google Shape;3820;p25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821" name="Google Shape;3821;p259"/>
          <p:cNvSpPr txBox="1"/>
          <p:nvPr/>
        </p:nvSpPr>
        <p:spPr>
          <a:xfrm>
            <a:off x="311700" y="4614450"/>
            <a:ext cx="8485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Efficient Document-at-a-Time and Score-at-a-Time Query Evaluation for Learned Sparse Representations. Mackenzie, Trotman, Lin. TOIS 2022.</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Clr>
                <a:schemeClr val="dk2"/>
              </a:buClr>
              <a:buSzPts val="1100"/>
              <a:buFont typeface="Arial"/>
              <a:buNone/>
            </a:pP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900">
              <a:solidFill>
                <a:srgbClr val="222222"/>
              </a:solidFill>
              <a:highlight>
                <a:srgbClr val="FFFFFF"/>
              </a:highlight>
              <a:latin typeface="Montserrat"/>
              <a:ea typeface="Montserrat"/>
              <a:cs typeface="Montserrat"/>
              <a:sym typeface="Montserrat"/>
            </a:endParaRPr>
          </a:p>
        </p:txBody>
      </p:sp>
      <p:pic>
        <p:nvPicPr>
          <p:cNvPr id="3822" name="Google Shape;3822;p259"/>
          <p:cNvPicPr preferRelativeResize="0"/>
          <p:nvPr/>
        </p:nvPicPr>
        <p:blipFill>
          <a:blip r:embed="rId3">
            <a:alphaModFix/>
          </a:blip>
          <a:stretch>
            <a:fillRect/>
          </a:stretch>
        </p:blipFill>
        <p:spPr>
          <a:xfrm>
            <a:off x="629701" y="1360250"/>
            <a:ext cx="7599898" cy="3165374"/>
          </a:xfrm>
          <a:prstGeom prst="rect">
            <a:avLst/>
          </a:prstGeom>
          <a:noFill/>
          <a:ln>
            <a:noFill/>
          </a:ln>
        </p:spPr>
      </p:pic>
      <p:sp>
        <p:nvSpPr>
          <p:cNvPr id="3823" name="Google Shape;3823;p259"/>
          <p:cNvSpPr txBox="1"/>
          <p:nvPr/>
        </p:nvSpPr>
        <p:spPr>
          <a:xfrm>
            <a:off x="3347625" y="1821875"/>
            <a:ext cx="4056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ourier New"/>
                <a:ea typeface="Courier New"/>
                <a:cs typeface="Courier New"/>
                <a:sym typeface="Courier New"/>
              </a:rPr>
              <a:t>Query: “Androgen receptor define”</a:t>
            </a:r>
            <a:endParaRPr sz="1500">
              <a:solidFill>
                <a:schemeClr val="dk2"/>
              </a:solidFill>
              <a:highlight>
                <a:srgbClr val="FFFFFF"/>
              </a:highlight>
              <a:latin typeface="Courier New"/>
              <a:ea typeface="Courier New"/>
              <a:cs typeface="Courier New"/>
              <a:sym typeface="Courier New"/>
            </a:endParaRPr>
          </a:p>
        </p:txBody>
      </p:sp>
      <p:pic>
        <p:nvPicPr>
          <p:cNvPr id="3824" name="Google Shape;3824;p259"/>
          <p:cNvPicPr preferRelativeResize="0"/>
          <p:nvPr/>
        </p:nvPicPr>
        <p:blipFill>
          <a:blip r:embed="rId4">
            <a:alphaModFix/>
          </a:blip>
          <a:stretch>
            <a:fillRect/>
          </a:stretch>
        </p:blipFill>
        <p:spPr>
          <a:xfrm>
            <a:off x="1103250" y="3199125"/>
            <a:ext cx="2018625" cy="2018625"/>
          </a:xfrm>
          <a:prstGeom prst="rect">
            <a:avLst/>
          </a:prstGeom>
          <a:noFill/>
          <a:ln>
            <a:noFill/>
          </a:ln>
        </p:spPr>
      </p:pic>
      <p:sp>
        <p:nvSpPr>
          <p:cNvPr id="3825" name="Google Shape;3825;p259"/>
          <p:cNvSpPr txBox="1"/>
          <p:nvPr/>
        </p:nvSpPr>
        <p:spPr>
          <a:xfrm rot="-5400000">
            <a:off x="1463325" y="3692750"/>
            <a:ext cx="637200" cy="4464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700">
                <a:solidFill>
                  <a:schemeClr val="dk2"/>
                </a:solidFill>
                <a:highlight>
                  <a:srgbClr val="FFFFFF"/>
                </a:highlight>
                <a:latin typeface="Calibri"/>
                <a:ea typeface="Calibri"/>
                <a:cs typeface="Calibri"/>
                <a:sym typeface="Calibri"/>
              </a:rPr>
              <a:t>and</a:t>
            </a:r>
            <a:endParaRPr sz="1700">
              <a:solidFill>
                <a:schemeClr val="dk2"/>
              </a:solidFill>
              <a:highlight>
                <a:srgbClr val="FFFFFF"/>
              </a:highlight>
              <a:latin typeface="Calibri"/>
              <a:ea typeface="Calibri"/>
              <a:cs typeface="Calibri"/>
              <a:sym typeface="Calibri"/>
            </a:endParaRPr>
          </a:p>
        </p:txBody>
      </p:sp>
      <p:pic>
        <p:nvPicPr>
          <p:cNvPr id="3826" name="Google Shape;3826;p259"/>
          <p:cNvPicPr preferRelativeResize="0"/>
          <p:nvPr/>
        </p:nvPicPr>
        <p:blipFill>
          <a:blip r:embed="rId4">
            <a:alphaModFix/>
          </a:blip>
          <a:stretch>
            <a:fillRect/>
          </a:stretch>
        </p:blipFill>
        <p:spPr>
          <a:xfrm>
            <a:off x="3812175" y="3199125"/>
            <a:ext cx="2018625" cy="2018625"/>
          </a:xfrm>
          <a:prstGeom prst="rect">
            <a:avLst/>
          </a:prstGeom>
          <a:noFill/>
          <a:ln>
            <a:noFill/>
          </a:ln>
        </p:spPr>
      </p:pic>
      <p:sp>
        <p:nvSpPr>
          <p:cNvPr id="3827" name="Google Shape;3827;p259"/>
          <p:cNvSpPr txBox="1"/>
          <p:nvPr/>
        </p:nvSpPr>
        <p:spPr>
          <a:xfrm rot="-5400000">
            <a:off x="4069600" y="3770800"/>
            <a:ext cx="762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alibri"/>
                <a:ea typeface="Calibri"/>
                <a:cs typeface="Calibri"/>
                <a:sym typeface="Calibri"/>
              </a:rPr>
              <a:t>helen</a:t>
            </a:r>
            <a:endParaRPr sz="1500">
              <a:solidFill>
                <a:schemeClr val="dk2"/>
              </a:solidFill>
              <a:highlight>
                <a:srgbClr val="FFFFFF"/>
              </a:highlight>
              <a:latin typeface="Calibri"/>
              <a:ea typeface="Calibri"/>
              <a:cs typeface="Calibri"/>
              <a:sym typeface="Calibri"/>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3831"/>
        <p:cNvGrpSpPr/>
        <p:nvPr/>
      </p:nvGrpSpPr>
      <p:grpSpPr>
        <a:xfrm>
          <a:off x="0" y="0"/>
          <a:ext cx="0" cy="0"/>
          <a:chOff x="0" y="0"/>
          <a:chExt cx="0" cy="0"/>
        </a:xfrm>
      </p:grpSpPr>
      <p:sp>
        <p:nvSpPr>
          <p:cNvPr id="3832" name="Google Shape;3832;p26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Wacky Weights</a:t>
            </a:r>
            <a:endParaRPr/>
          </a:p>
        </p:txBody>
      </p:sp>
      <p:cxnSp>
        <p:nvCxnSpPr>
          <p:cNvPr id="3833" name="Google Shape;3833;p26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834" name="Google Shape;3834;p260"/>
          <p:cNvSpPr txBox="1"/>
          <p:nvPr/>
        </p:nvSpPr>
        <p:spPr>
          <a:xfrm>
            <a:off x="311700" y="4614450"/>
            <a:ext cx="8485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Efficient Document-at-a-Time and Score-at-a-Time Query Evaluation for Learned Sparse Representations. Mackenzie, Trotman, Lin. TOIS 2022.</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Clr>
                <a:schemeClr val="dk2"/>
              </a:buClr>
              <a:buSzPts val="1100"/>
              <a:buFont typeface="Arial"/>
              <a:buNone/>
            </a:pP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900">
              <a:solidFill>
                <a:srgbClr val="222222"/>
              </a:solidFill>
              <a:highlight>
                <a:srgbClr val="FFFFFF"/>
              </a:highlight>
              <a:latin typeface="Montserrat"/>
              <a:ea typeface="Montserrat"/>
              <a:cs typeface="Montserrat"/>
              <a:sym typeface="Montserrat"/>
            </a:endParaRPr>
          </a:p>
        </p:txBody>
      </p:sp>
      <p:pic>
        <p:nvPicPr>
          <p:cNvPr id="3835" name="Google Shape;3835;p260"/>
          <p:cNvPicPr preferRelativeResize="0"/>
          <p:nvPr/>
        </p:nvPicPr>
        <p:blipFill>
          <a:blip r:embed="rId3">
            <a:alphaModFix/>
          </a:blip>
          <a:stretch>
            <a:fillRect/>
          </a:stretch>
        </p:blipFill>
        <p:spPr>
          <a:xfrm>
            <a:off x="629701" y="1360250"/>
            <a:ext cx="7599898" cy="3165374"/>
          </a:xfrm>
          <a:prstGeom prst="rect">
            <a:avLst/>
          </a:prstGeom>
          <a:noFill/>
          <a:ln>
            <a:noFill/>
          </a:ln>
        </p:spPr>
      </p:pic>
      <p:sp>
        <p:nvSpPr>
          <p:cNvPr id="3836" name="Google Shape;3836;p260"/>
          <p:cNvSpPr txBox="1"/>
          <p:nvPr/>
        </p:nvSpPr>
        <p:spPr>
          <a:xfrm>
            <a:off x="3347625" y="1821875"/>
            <a:ext cx="4056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ourier New"/>
                <a:ea typeface="Courier New"/>
                <a:cs typeface="Courier New"/>
                <a:sym typeface="Courier New"/>
              </a:rPr>
              <a:t>Query: “Androgen receptor define”</a:t>
            </a:r>
            <a:endParaRPr sz="1500">
              <a:solidFill>
                <a:schemeClr val="dk2"/>
              </a:solidFill>
              <a:highlight>
                <a:srgbClr val="FFFFFF"/>
              </a:highlight>
              <a:latin typeface="Courier New"/>
              <a:ea typeface="Courier New"/>
              <a:cs typeface="Courier New"/>
              <a:sym typeface="Courier New"/>
            </a:endParaRPr>
          </a:p>
        </p:txBody>
      </p:sp>
      <p:pic>
        <p:nvPicPr>
          <p:cNvPr id="3837" name="Google Shape;3837;p260"/>
          <p:cNvPicPr preferRelativeResize="0"/>
          <p:nvPr/>
        </p:nvPicPr>
        <p:blipFill>
          <a:blip r:embed="rId4">
            <a:alphaModFix/>
          </a:blip>
          <a:stretch>
            <a:fillRect/>
          </a:stretch>
        </p:blipFill>
        <p:spPr>
          <a:xfrm>
            <a:off x="1103250" y="3199125"/>
            <a:ext cx="2018625" cy="2018625"/>
          </a:xfrm>
          <a:prstGeom prst="rect">
            <a:avLst/>
          </a:prstGeom>
          <a:noFill/>
          <a:ln>
            <a:noFill/>
          </a:ln>
        </p:spPr>
      </p:pic>
      <p:sp>
        <p:nvSpPr>
          <p:cNvPr id="3838" name="Google Shape;3838;p260"/>
          <p:cNvSpPr txBox="1"/>
          <p:nvPr/>
        </p:nvSpPr>
        <p:spPr>
          <a:xfrm rot="-5400000">
            <a:off x="1463325" y="3692750"/>
            <a:ext cx="637200" cy="4464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700">
                <a:solidFill>
                  <a:schemeClr val="dk2"/>
                </a:solidFill>
                <a:highlight>
                  <a:srgbClr val="FFFFFF"/>
                </a:highlight>
                <a:latin typeface="Calibri"/>
                <a:ea typeface="Calibri"/>
                <a:cs typeface="Calibri"/>
                <a:sym typeface="Calibri"/>
              </a:rPr>
              <a:t>and</a:t>
            </a:r>
            <a:endParaRPr sz="1700">
              <a:solidFill>
                <a:schemeClr val="dk2"/>
              </a:solidFill>
              <a:highlight>
                <a:srgbClr val="FFFFFF"/>
              </a:highlight>
              <a:latin typeface="Calibri"/>
              <a:ea typeface="Calibri"/>
              <a:cs typeface="Calibri"/>
              <a:sym typeface="Calibri"/>
            </a:endParaRPr>
          </a:p>
        </p:txBody>
      </p:sp>
      <p:pic>
        <p:nvPicPr>
          <p:cNvPr id="3839" name="Google Shape;3839;p260"/>
          <p:cNvPicPr preferRelativeResize="0"/>
          <p:nvPr/>
        </p:nvPicPr>
        <p:blipFill>
          <a:blip r:embed="rId4">
            <a:alphaModFix/>
          </a:blip>
          <a:stretch>
            <a:fillRect/>
          </a:stretch>
        </p:blipFill>
        <p:spPr>
          <a:xfrm>
            <a:off x="3812175" y="3199125"/>
            <a:ext cx="2018625" cy="2018625"/>
          </a:xfrm>
          <a:prstGeom prst="rect">
            <a:avLst/>
          </a:prstGeom>
          <a:noFill/>
          <a:ln>
            <a:noFill/>
          </a:ln>
        </p:spPr>
      </p:pic>
      <p:sp>
        <p:nvSpPr>
          <p:cNvPr id="3840" name="Google Shape;3840;p260"/>
          <p:cNvSpPr txBox="1"/>
          <p:nvPr/>
        </p:nvSpPr>
        <p:spPr>
          <a:xfrm rot="-5400000">
            <a:off x="4069600" y="3770800"/>
            <a:ext cx="762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alibri"/>
                <a:ea typeface="Calibri"/>
                <a:cs typeface="Calibri"/>
                <a:sym typeface="Calibri"/>
              </a:rPr>
              <a:t>helen</a:t>
            </a:r>
            <a:endParaRPr sz="1500">
              <a:solidFill>
                <a:schemeClr val="dk2"/>
              </a:solidFill>
              <a:highlight>
                <a:srgbClr val="FFFFFF"/>
              </a:highlight>
              <a:latin typeface="Calibri"/>
              <a:ea typeface="Calibri"/>
              <a:cs typeface="Calibri"/>
              <a:sym typeface="Calibri"/>
            </a:endParaRPr>
          </a:p>
        </p:txBody>
      </p:sp>
      <p:sp>
        <p:nvSpPr>
          <p:cNvPr id="3841" name="Google Shape;3841;p260"/>
          <p:cNvSpPr/>
          <p:nvPr/>
        </p:nvSpPr>
        <p:spPr>
          <a:xfrm>
            <a:off x="5632775" y="3456500"/>
            <a:ext cx="2439900" cy="918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3845"/>
        <p:cNvGrpSpPr/>
        <p:nvPr/>
      </p:nvGrpSpPr>
      <p:grpSpPr>
        <a:xfrm>
          <a:off x="0" y="0"/>
          <a:ext cx="0" cy="0"/>
          <a:chOff x="0" y="0"/>
          <a:chExt cx="0" cy="0"/>
        </a:xfrm>
      </p:grpSpPr>
      <p:sp>
        <p:nvSpPr>
          <p:cNvPr id="3846" name="Google Shape;3846;p261"/>
          <p:cNvSpPr txBox="1">
            <a:spLocks noGrp="1"/>
          </p:cNvSpPr>
          <p:nvPr>
            <p:ph type="body" idx="1"/>
          </p:nvPr>
        </p:nvSpPr>
        <p:spPr>
          <a:xfrm>
            <a:off x="277350" y="1373200"/>
            <a:ext cx="48570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Clr>
                <a:schemeClr val="dk2"/>
              </a:buClr>
              <a:buSzPts val="1800"/>
              <a:buChar char="-"/>
            </a:pPr>
            <a:r>
              <a:rPr lang="zh-CN" b="1">
                <a:solidFill>
                  <a:schemeClr val="dk2"/>
                </a:solidFill>
              </a:rPr>
              <a:t>Two design principles in mind.</a:t>
            </a:r>
            <a:br>
              <a:rPr lang="zh-CN" b="1">
                <a:solidFill>
                  <a:schemeClr val="dk2"/>
                </a:solidFill>
              </a:rPr>
            </a:br>
            <a:endParaRPr>
              <a:solidFill>
                <a:schemeClr val="dk2"/>
              </a:solidFill>
            </a:endParaRPr>
          </a:p>
          <a:p>
            <a:pPr marL="457200" lvl="0" indent="-342900" algn="l" rtl="0">
              <a:spcBef>
                <a:spcPts val="0"/>
              </a:spcBef>
              <a:spcAft>
                <a:spcPts val="0"/>
              </a:spcAft>
              <a:buClr>
                <a:schemeClr val="dk2"/>
              </a:buClr>
              <a:buSzPts val="1800"/>
              <a:buAutoNum type="arabicParenR"/>
            </a:pPr>
            <a:r>
              <a:rPr lang="zh-CN" b="1">
                <a:solidFill>
                  <a:schemeClr val="dk2"/>
                </a:solidFill>
              </a:rPr>
              <a:t>Trade exactness for major speedups</a:t>
            </a:r>
            <a:br>
              <a:rPr lang="zh-CN" b="1">
                <a:solidFill>
                  <a:schemeClr val="dk2"/>
                </a:solidFill>
              </a:rPr>
            </a:br>
            <a:r>
              <a:rPr lang="zh-CN">
                <a:solidFill>
                  <a:schemeClr val="dk2"/>
                </a:solidFill>
              </a:rPr>
              <a:t>In dense k-NN, exact methods (e.g. KD-tree) are replaced by ANN solutions (HNSW).</a:t>
            </a: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r>
              <a:rPr lang="zh-CN" b="1">
                <a:solidFill>
                  <a:schemeClr val="dk2"/>
                </a:solidFill>
              </a:rPr>
              <a:t>2)</a:t>
            </a:r>
            <a:r>
              <a:rPr lang="zh-CN">
                <a:solidFill>
                  <a:schemeClr val="dk2"/>
                </a:solidFill>
              </a:rPr>
              <a:t>    </a:t>
            </a:r>
            <a:r>
              <a:rPr lang="zh-CN" b="1">
                <a:solidFill>
                  <a:schemeClr val="dk2"/>
                </a:solidFill>
              </a:rPr>
              <a:t> Selection Index + Forward Index</a:t>
            </a:r>
            <a:br>
              <a:rPr lang="zh-CN" b="1">
                <a:solidFill>
                  <a:schemeClr val="dk2"/>
                </a:solidFill>
              </a:rPr>
            </a:br>
            <a:r>
              <a:rPr lang="zh-CN" b="1">
                <a:solidFill>
                  <a:schemeClr val="dk2"/>
                </a:solidFill>
              </a:rPr>
              <a:t>	</a:t>
            </a:r>
            <a:r>
              <a:rPr lang="zh-CN">
                <a:solidFill>
                  <a:schemeClr val="dk2"/>
                </a:solidFill>
              </a:rPr>
              <a:t>Use SI to identify candidate vectors, the FI</a:t>
            </a:r>
            <a:br>
              <a:rPr lang="zh-CN">
                <a:solidFill>
                  <a:schemeClr val="dk2"/>
                </a:solidFill>
              </a:rPr>
            </a:br>
            <a:r>
              <a:rPr lang="zh-CN">
                <a:solidFill>
                  <a:schemeClr val="dk2"/>
                </a:solidFill>
              </a:rPr>
              <a:t>	to compute the dot product. </a:t>
            </a:r>
            <a:endParaRPr>
              <a:solidFill>
                <a:schemeClr val="dk2"/>
              </a:solidFill>
            </a:endParaRPr>
          </a:p>
          <a:p>
            <a:pPr marL="0" lvl="0" indent="0" algn="l" rtl="0">
              <a:spcBef>
                <a:spcPts val="1200"/>
              </a:spcBef>
              <a:spcAft>
                <a:spcPts val="1200"/>
              </a:spcAft>
              <a:buNone/>
            </a:pPr>
            <a:endParaRPr>
              <a:solidFill>
                <a:schemeClr val="dk2"/>
              </a:solidFill>
            </a:endParaRPr>
          </a:p>
        </p:txBody>
      </p:sp>
      <p:sp>
        <p:nvSpPr>
          <p:cNvPr id="3847" name="Google Shape;3847;p26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New Generation of Data Structures</a:t>
            </a:r>
            <a:endParaRPr/>
          </a:p>
        </p:txBody>
      </p:sp>
      <p:cxnSp>
        <p:nvCxnSpPr>
          <p:cNvPr id="3848" name="Google Shape;3848;p26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849" name="Google Shape;3849;p261"/>
          <p:cNvPicPr preferRelativeResize="0"/>
          <p:nvPr/>
        </p:nvPicPr>
        <p:blipFill>
          <a:blip r:embed="rId3">
            <a:alphaModFix/>
          </a:blip>
          <a:stretch>
            <a:fillRect/>
          </a:stretch>
        </p:blipFill>
        <p:spPr>
          <a:xfrm>
            <a:off x="4987725" y="2263625"/>
            <a:ext cx="3844574" cy="1635549"/>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Shape 3853"/>
        <p:cNvGrpSpPr/>
        <p:nvPr/>
      </p:nvGrpSpPr>
      <p:grpSpPr>
        <a:xfrm>
          <a:off x="0" y="0"/>
          <a:ext cx="0" cy="0"/>
          <a:chOff x="0" y="0"/>
          <a:chExt cx="0" cy="0"/>
        </a:xfrm>
      </p:grpSpPr>
      <p:sp>
        <p:nvSpPr>
          <p:cNvPr id="3854" name="Google Shape;3854;p262"/>
          <p:cNvSpPr txBox="1">
            <a:spLocks noGrp="1"/>
          </p:cNvSpPr>
          <p:nvPr>
            <p:ph type="body" idx="1"/>
          </p:nvPr>
        </p:nvSpPr>
        <p:spPr>
          <a:xfrm>
            <a:off x="277350" y="1373188"/>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rPr>
              <a:t>Exact search is too slow.</a:t>
            </a:r>
            <a:br>
              <a:rPr lang="zh-CN" b="1">
                <a:solidFill>
                  <a:schemeClr val="dk2"/>
                </a:solidFill>
              </a:rPr>
            </a:br>
            <a:r>
              <a:rPr lang="zh-CN">
                <a:solidFill>
                  <a:schemeClr val="dk2"/>
                </a:solidFill>
              </a:rPr>
              <a:t>We can give up on exactness for major</a:t>
            </a:r>
            <a:br>
              <a:rPr lang="zh-CN">
                <a:solidFill>
                  <a:schemeClr val="dk2"/>
                </a:solidFill>
              </a:rPr>
            </a:br>
            <a:r>
              <a:rPr lang="zh-CN">
                <a:solidFill>
                  <a:schemeClr val="dk2"/>
                </a:solidFill>
              </a:rPr>
              <a:t>efficiency improvements.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A lesson learned from dense k-NN.</a:t>
            </a:r>
            <a:br>
              <a:rPr lang="zh-CN" b="1">
                <a:solidFill>
                  <a:schemeClr val="dk2"/>
                </a:solidFill>
              </a:rPr>
            </a:br>
            <a:r>
              <a:rPr lang="zh-CN">
                <a:solidFill>
                  <a:schemeClr val="dk2"/>
                </a:solidFill>
              </a:rPr>
              <a:t>Exact methods (e.g. KD-tree) are replaced by</a:t>
            </a:r>
            <a:br>
              <a:rPr lang="zh-CN">
                <a:solidFill>
                  <a:schemeClr val="dk2"/>
                </a:solidFill>
              </a:rPr>
            </a:br>
            <a:r>
              <a:rPr lang="zh-CN">
                <a:solidFill>
                  <a:schemeClr val="dk2"/>
                </a:solidFill>
              </a:rPr>
              <a:t>ng-ANN solutions (HNSW).</a:t>
            </a:r>
            <a:endParaRPr>
              <a:solidFill>
                <a:schemeClr val="dk2"/>
              </a:solidFill>
            </a:endParaRPr>
          </a:p>
        </p:txBody>
      </p:sp>
      <p:sp>
        <p:nvSpPr>
          <p:cNvPr id="3855" name="Google Shape;3855;p26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Exact vs Approximate Search</a:t>
            </a:r>
            <a:endParaRPr/>
          </a:p>
        </p:txBody>
      </p:sp>
      <p:cxnSp>
        <p:nvCxnSpPr>
          <p:cNvPr id="3856" name="Google Shape;3856;p26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3860"/>
        <p:cNvGrpSpPr/>
        <p:nvPr/>
      </p:nvGrpSpPr>
      <p:grpSpPr>
        <a:xfrm>
          <a:off x="0" y="0"/>
          <a:ext cx="0" cy="0"/>
          <a:chOff x="0" y="0"/>
          <a:chExt cx="0" cy="0"/>
        </a:xfrm>
      </p:grpSpPr>
      <p:sp>
        <p:nvSpPr>
          <p:cNvPr id="3861" name="Google Shape;3861;p263"/>
          <p:cNvSpPr txBox="1">
            <a:spLocks noGrp="1"/>
          </p:cNvSpPr>
          <p:nvPr>
            <p:ph type="body" idx="1"/>
          </p:nvPr>
        </p:nvSpPr>
        <p:spPr>
          <a:xfrm>
            <a:off x="269950" y="1165963"/>
            <a:ext cx="8520600" cy="3416400"/>
          </a:xfrm>
          <a:prstGeom prst="rect">
            <a:avLst/>
          </a:prstGeom>
        </p:spPr>
        <p:txBody>
          <a:bodyPr spcFirstLastPara="1" wrap="square" lIns="91425" tIns="91425" rIns="91425" bIns="91425" anchor="t" anchorCtr="0">
            <a:normAutofit lnSpcReduction="20000"/>
          </a:bodyPr>
          <a:lstStyle/>
          <a:p>
            <a:pPr marL="457200" lvl="0" indent="-330200" algn="l" rtl="0">
              <a:spcBef>
                <a:spcPts val="0"/>
              </a:spcBef>
              <a:spcAft>
                <a:spcPts val="0"/>
              </a:spcAft>
              <a:buClr>
                <a:schemeClr val="dk2"/>
              </a:buClr>
              <a:buSzPts val="1600"/>
              <a:buChar char="-"/>
            </a:pPr>
            <a:r>
              <a:rPr lang="zh-CN" b="1">
                <a:solidFill>
                  <a:schemeClr val="dk2"/>
                </a:solidFill>
              </a:rPr>
              <a:t>Approximate the representations.</a:t>
            </a:r>
            <a:br>
              <a:rPr lang="zh-CN" b="1">
                <a:solidFill>
                  <a:schemeClr val="dk2"/>
                </a:solidFill>
              </a:rPr>
            </a:br>
            <a:r>
              <a:rPr lang="zh-CN">
                <a:solidFill>
                  <a:schemeClr val="dk2"/>
                </a:solidFill>
              </a:rPr>
              <a:t>Pruning query and/or documents. </a:t>
            </a:r>
            <a:endParaRPr>
              <a:solidFill>
                <a:schemeClr val="dk2"/>
              </a:solidFill>
            </a:endParaRPr>
          </a:p>
          <a:p>
            <a:pPr marL="457200" lvl="0" indent="0" algn="l" rtl="0">
              <a:spcBef>
                <a:spcPts val="1200"/>
              </a:spcBef>
              <a:spcAft>
                <a:spcPts val="0"/>
              </a:spcAft>
              <a:buNone/>
            </a:pPr>
            <a:endParaRPr b="1">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Blocking.</a:t>
            </a:r>
            <a:br>
              <a:rPr lang="zh-CN" b="1">
                <a:solidFill>
                  <a:schemeClr val="dk2"/>
                </a:solidFill>
              </a:rPr>
            </a:br>
            <a:r>
              <a:rPr lang="zh-CN">
                <a:solidFill>
                  <a:schemeClr val="dk2"/>
                </a:solidFill>
              </a:rPr>
              <a:t>Group together documents and skip </a:t>
            </a:r>
            <a:br>
              <a:rPr lang="zh-CN">
                <a:solidFill>
                  <a:schemeClr val="dk2"/>
                </a:solidFill>
              </a:rPr>
            </a:br>
            <a:r>
              <a:rPr lang="zh-CN">
                <a:solidFill>
                  <a:schemeClr val="dk2"/>
                </a:solidFill>
              </a:rPr>
              <a:t>irrelevant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Proximity Graph</a:t>
            </a:r>
            <a:br>
              <a:rPr lang="zh-CN" b="1">
                <a:solidFill>
                  <a:schemeClr val="dk2"/>
                </a:solidFill>
              </a:rPr>
            </a:br>
            <a:r>
              <a:rPr lang="zh-CN">
                <a:solidFill>
                  <a:schemeClr val="dk2"/>
                </a:solidFill>
              </a:rPr>
              <a:t>A navigable graph connecting similar</a:t>
            </a:r>
            <a:br>
              <a:rPr lang="zh-CN">
                <a:solidFill>
                  <a:schemeClr val="dk2"/>
                </a:solidFill>
              </a:rPr>
            </a:br>
            <a:r>
              <a:rPr lang="zh-CN">
                <a:solidFill>
                  <a:schemeClr val="dk2"/>
                </a:solidFill>
              </a:rPr>
              <a:t>documents.</a:t>
            </a:r>
            <a:endParaRPr>
              <a:solidFill>
                <a:schemeClr val="dk2"/>
              </a:solidFill>
            </a:endParaRPr>
          </a:p>
        </p:txBody>
      </p:sp>
      <p:sp>
        <p:nvSpPr>
          <p:cNvPr id="3862" name="Google Shape;3862;p26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How can we approximate? </a:t>
            </a:r>
            <a:endParaRPr/>
          </a:p>
        </p:txBody>
      </p:sp>
      <p:cxnSp>
        <p:nvCxnSpPr>
          <p:cNvPr id="3863" name="Google Shape;3863;p26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864" name="Google Shape;3864;p263"/>
          <p:cNvPicPr preferRelativeResize="0"/>
          <p:nvPr/>
        </p:nvPicPr>
        <p:blipFill>
          <a:blip r:embed="rId3">
            <a:alphaModFix/>
          </a:blip>
          <a:stretch>
            <a:fillRect/>
          </a:stretch>
        </p:blipFill>
        <p:spPr>
          <a:xfrm>
            <a:off x="6547975" y="3574550"/>
            <a:ext cx="1399849" cy="1087899"/>
          </a:xfrm>
          <a:prstGeom prst="rect">
            <a:avLst/>
          </a:prstGeom>
          <a:noFill/>
          <a:ln>
            <a:noFill/>
          </a:ln>
        </p:spPr>
      </p:pic>
      <p:pic>
        <p:nvPicPr>
          <p:cNvPr id="3865" name="Google Shape;3865;p263"/>
          <p:cNvPicPr preferRelativeResize="0"/>
          <p:nvPr/>
        </p:nvPicPr>
        <p:blipFill>
          <a:blip r:embed="rId4">
            <a:alphaModFix/>
          </a:blip>
          <a:stretch>
            <a:fillRect/>
          </a:stretch>
        </p:blipFill>
        <p:spPr>
          <a:xfrm>
            <a:off x="5900425" y="2494424"/>
            <a:ext cx="2694951" cy="580375"/>
          </a:xfrm>
          <a:prstGeom prst="rect">
            <a:avLst/>
          </a:prstGeom>
          <a:noFill/>
          <a:ln>
            <a:noFill/>
          </a:ln>
        </p:spPr>
      </p:pic>
      <p:pic>
        <p:nvPicPr>
          <p:cNvPr id="3866" name="Google Shape;3866;p263"/>
          <p:cNvPicPr preferRelativeResize="0"/>
          <p:nvPr/>
        </p:nvPicPr>
        <p:blipFill rotWithShape="1">
          <a:blip r:embed="rId5">
            <a:alphaModFix/>
          </a:blip>
          <a:srcRect l="66852"/>
          <a:stretch/>
        </p:blipFill>
        <p:spPr>
          <a:xfrm>
            <a:off x="6619983" y="1165975"/>
            <a:ext cx="1255851" cy="71770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sp>
        <p:nvSpPr>
          <p:cNvPr id="3871" name="Google Shape;3871;p264"/>
          <p:cNvSpPr txBox="1">
            <a:spLocks noGrp="1"/>
          </p:cNvSpPr>
          <p:nvPr>
            <p:ph type="body" idx="1"/>
          </p:nvPr>
        </p:nvSpPr>
        <p:spPr>
          <a:xfrm>
            <a:off x="269950" y="1165963"/>
            <a:ext cx="85206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Clr>
                <a:schemeClr val="dk2"/>
              </a:buClr>
              <a:buSzPts val="1800"/>
              <a:buChar char="-"/>
            </a:pPr>
            <a:r>
              <a:rPr lang="zh-CN" b="1">
                <a:solidFill>
                  <a:schemeClr val="dk2"/>
                </a:solidFill>
              </a:rPr>
              <a:t>Scores distribution </a:t>
            </a:r>
            <a:r>
              <a:rPr lang="zh-CN">
                <a:solidFill>
                  <a:schemeClr val="dk2"/>
                </a:solidFill>
              </a:rPr>
              <a:t>suggests</a:t>
            </a:r>
            <a:r>
              <a:rPr lang="zh-CN" b="1">
                <a:solidFill>
                  <a:schemeClr val="dk2"/>
                </a:solidFill>
              </a:rPr>
              <a:t> </a:t>
            </a:r>
            <a:r>
              <a:rPr lang="zh-CN">
                <a:solidFill>
                  <a:schemeClr val="dk2"/>
                </a:solidFill>
              </a:rPr>
              <a:t>that </a:t>
            </a:r>
            <a:br>
              <a:rPr lang="zh-CN">
                <a:solidFill>
                  <a:schemeClr val="dk2"/>
                </a:solidFill>
              </a:rPr>
            </a:br>
            <a:r>
              <a:rPr lang="zh-CN">
                <a:solidFill>
                  <a:schemeClr val="dk2"/>
                </a:solidFill>
              </a:rPr>
              <a:t>we can discard some terms.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Several Strategies:</a:t>
            </a:r>
            <a:endParaRPr>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per </a:t>
            </a:r>
            <a:r>
              <a:rPr lang="zh-CN" sz="1700" b="1">
                <a:solidFill>
                  <a:schemeClr val="dk2"/>
                </a:solidFill>
              </a:rPr>
              <a:t>Document</a:t>
            </a:r>
            <a:endParaRPr sz="1700" b="1">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per </a:t>
            </a:r>
            <a:r>
              <a:rPr lang="zh-CN" sz="1700" b="1">
                <a:solidFill>
                  <a:schemeClr val="dk2"/>
                </a:solidFill>
              </a:rPr>
              <a:t>Posting</a:t>
            </a:r>
            <a:r>
              <a:rPr lang="zh-CN" sz="1700">
                <a:solidFill>
                  <a:schemeClr val="dk2"/>
                </a:solidFill>
              </a:rPr>
              <a:t> Lists</a:t>
            </a:r>
            <a:endParaRPr sz="1700">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per Absolute </a:t>
            </a:r>
            <a:r>
              <a:rPr lang="zh-CN" sz="1700" b="1">
                <a:solidFill>
                  <a:schemeClr val="dk2"/>
                </a:solidFill>
              </a:rPr>
              <a:t>value</a:t>
            </a:r>
            <a:r>
              <a:rPr lang="zh-CN" sz="1700">
                <a:solidFill>
                  <a:schemeClr val="dk2"/>
                </a:solidFill>
              </a:rPr>
              <a:t>.</a:t>
            </a:r>
            <a:endParaRPr sz="1700">
              <a:solidFill>
                <a:schemeClr val="dk2"/>
              </a:solidFill>
            </a:endParaRPr>
          </a:p>
          <a:p>
            <a:pPr marL="914400" lvl="0" indent="0" algn="l" rtl="0">
              <a:spcBef>
                <a:spcPts val="1200"/>
              </a:spcBef>
              <a:spcAft>
                <a:spcPts val="0"/>
              </a:spcAft>
              <a:buNone/>
            </a:pPr>
            <a:endParaRPr sz="1700">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max 2% loss of mRR@10 -&gt; </a:t>
            </a:r>
            <a:r>
              <a:rPr lang="zh-CN" b="1">
                <a:solidFill>
                  <a:schemeClr val="dk2"/>
                </a:solidFill>
              </a:rPr>
              <a:t>2x speedup.</a:t>
            </a:r>
            <a:br>
              <a:rPr lang="zh-CN">
                <a:solidFill>
                  <a:schemeClr val="dk2"/>
                </a:solidFill>
              </a:rPr>
            </a:br>
            <a:r>
              <a:rPr lang="zh-CN">
                <a:solidFill>
                  <a:schemeClr val="dk2"/>
                </a:solidFill>
              </a:rPr>
              <a:t>max 8% loss of mRR@10 -&gt; </a:t>
            </a:r>
            <a:r>
              <a:rPr lang="zh-CN" b="1">
                <a:solidFill>
                  <a:schemeClr val="dk2"/>
                </a:solidFill>
              </a:rPr>
              <a:t>4x speedup.</a:t>
            </a:r>
            <a:endParaRPr sz="1700" b="1">
              <a:solidFill>
                <a:schemeClr val="dk2"/>
              </a:solidFill>
            </a:endParaRPr>
          </a:p>
        </p:txBody>
      </p:sp>
      <p:sp>
        <p:nvSpPr>
          <p:cNvPr id="3872" name="Google Shape;3872;p26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Pruning</a:t>
            </a:r>
            <a:endParaRPr/>
          </a:p>
        </p:txBody>
      </p:sp>
      <p:cxnSp>
        <p:nvCxnSpPr>
          <p:cNvPr id="3873" name="Google Shape;3873;p26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874" name="Google Shape;3874;p264"/>
          <p:cNvPicPr preferRelativeResize="0"/>
          <p:nvPr/>
        </p:nvPicPr>
        <p:blipFill>
          <a:blip r:embed="rId3">
            <a:alphaModFix/>
          </a:blip>
          <a:stretch>
            <a:fillRect/>
          </a:stretch>
        </p:blipFill>
        <p:spPr>
          <a:xfrm>
            <a:off x="5226050" y="1670613"/>
            <a:ext cx="3117302" cy="1948326"/>
          </a:xfrm>
          <a:prstGeom prst="rect">
            <a:avLst/>
          </a:prstGeom>
          <a:noFill/>
          <a:ln>
            <a:noFill/>
          </a:ln>
        </p:spPr>
      </p:pic>
      <p:sp>
        <p:nvSpPr>
          <p:cNvPr id="3875" name="Google Shape;3875;p264"/>
          <p:cNvSpPr txBox="1"/>
          <p:nvPr/>
        </p:nvSpPr>
        <p:spPr>
          <a:xfrm>
            <a:off x="311700" y="4614450"/>
            <a:ext cx="848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Lassance, Carlos, et al. "A static pruning study on sparse neural retrievers." SIGIR 2023.</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chemeClr val="lt1"/>
                </a:highlight>
                <a:latin typeface="Montserrat"/>
                <a:ea typeface="Montserrat"/>
                <a:cs typeface="Montserrat"/>
                <a:sym typeface="Montserrat"/>
              </a:rPr>
              <a:t>Lassance, Carlos, et al. “</a:t>
            </a:r>
            <a:r>
              <a:rPr lang="zh-CN" sz="900">
                <a:solidFill>
                  <a:srgbClr val="222222"/>
                </a:solidFill>
                <a:highlight>
                  <a:srgbClr val="FFFFFF"/>
                </a:highlight>
                <a:latin typeface="Montserrat"/>
                <a:ea typeface="Montserrat"/>
                <a:cs typeface="Montserrat"/>
                <a:sym typeface="Montserrat"/>
              </a:rPr>
              <a:t>Two-Step SPLADE: Simple, Efficient and Effective Approximation of SPLADE”. ECIR 2024. </a:t>
            </a:r>
            <a:endParaRPr sz="900">
              <a:latin typeface="Montserrat"/>
              <a:ea typeface="Montserrat"/>
              <a:cs typeface="Montserrat"/>
              <a:sym typeface="Montserrat"/>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3879"/>
        <p:cNvGrpSpPr/>
        <p:nvPr/>
      </p:nvGrpSpPr>
      <p:grpSpPr>
        <a:xfrm>
          <a:off x="0" y="0"/>
          <a:ext cx="0" cy="0"/>
          <a:chOff x="0" y="0"/>
          <a:chExt cx="0" cy="0"/>
        </a:xfrm>
      </p:grpSpPr>
      <p:sp>
        <p:nvSpPr>
          <p:cNvPr id="3880" name="Google Shape;3880;p26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Concentration of Importance (COI) </a:t>
            </a:r>
            <a:endParaRPr/>
          </a:p>
        </p:txBody>
      </p:sp>
      <p:sp>
        <p:nvSpPr>
          <p:cNvPr id="3881" name="Google Shape;3881;p265"/>
          <p:cNvSpPr txBox="1">
            <a:spLocks noGrp="1"/>
          </p:cNvSpPr>
          <p:nvPr>
            <p:ph type="body" idx="1"/>
          </p:nvPr>
        </p:nvSpPr>
        <p:spPr>
          <a:xfrm>
            <a:off x="182525" y="1114500"/>
            <a:ext cx="8520600" cy="3416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457200" lvl="0" indent="0" algn="l" rtl="0">
              <a:spcBef>
                <a:spcPts val="0"/>
              </a:spcBef>
              <a:spcAft>
                <a:spcPts val="0"/>
              </a:spcAft>
              <a:buNone/>
            </a:pPr>
            <a:endParaRPr i="1">
              <a:solidFill>
                <a:schemeClr val="dk2"/>
              </a:solidFill>
            </a:endParaRPr>
          </a:p>
          <a:p>
            <a:pPr marL="457200" lvl="0" indent="-334328" algn="l" rtl="0">
              <a:spcBef>
                <a:spcPts val="1200"/>
              </a:spcBef>
              <a:spcAft>
                <a:spcPts val="0"/>
              </a:spcAft>
              <a:buClr>
                <a:schemeClr val="dk2"/>
              </a:buClr>
              <a:buSzPct val="100000"/>
              <a:buChar char="-"/>
            </a:pPr>
            <a:r>
              <a:rPr lang="zh-CN" i="1">
                <a:solidFill>
                  <a:schemeClr val="dk2"/>
                </a:solidFill>
              </a:rPr>
              <a:t>L</a:t>
            </a:r>
            <a:r>
              <a:rPr lang="zh-CN" i="1" baseline="-25000">
                <a:solidFill>
                  <a:schemeClr val="dk2"/>
                </a:solidFill>
              </a:rPr>
              <a:t>1</a:t>
            </a:r>
            <a:r>
              <a:rPr lang="zh-CN" i="1">
                <a:solidFill>
                  <a:schemeClr val="dk2"/>
                </a:solidFill>
              </a:rPr>
              <a:t> </a:t>
            </a:r>
            <a:r>
              <a:rPr lang="zh-CN">
                <a:solidFill>
                  <a:schemeClr val="dk2"/>
                </a:solidFill>
              </a:rPr>
              <a:t>norm </a:t>
            </a:r>
            <a:r>
              <a:rPr lang="zh-CN" b="1">
                <a:solidFill>
                  <a:schemeClr val="dk2"/>
                </a:solidFill>
              </a:rPr>
              <a:t>concentrated</a:t>
            </a:r>
            <a:r>
              <a:rPr lang="zh-CN">
                <a:solidFill>
                  <a:schemeClr val="dk2"/>
                </a:solidFill>
              </a:rPr>
              <a:t> in few </a:t>
            </a:r>
            <a:br>
              <a:rPr lang="zh-CN">
                <a:solidFill>
                  <a:schemeClr val="dk2"/>
                </a:solidFill>
              </a:rPr>
            </a:br>
            <a:r>
              <a:rPr lang="zh-CN">
                <a:solidFill>
                  <a:schemeClr val="dk2"/>
                </a:solidFill>
              </a:rPr>
              <a:t>components.</a:t>
            </a:r>
            <a:br>
              <a:rPr lang="zh-CN">
                <a:solidFill>
                  <a:schemeClr val="dk2"/>
                </a:solidFill>
              </a:rPr>
            </a:br>
            <a:br>
              <a:rPr lang="zh-CN">
                <a:solidFill>
                  <a:schemeClr val="dk2"/>
                </a:solidFill>
              </a:rPr>
            </a:br>
            <a:br>
              <a:rPr lang="zh-CN">
                <a:solidFill>
                  <a:schemeClr val="dk2"/>
                </a:solidFill>
              </a:rPr>
            </a:br>
            <a:br>
              <a:rPr lang="zh-CN">
                <a:solidFill>
                  <a:schemeClr val="dk2"/>
                </a:solidFill>
              </a:rPr>
            </a:br>
            <a:br>
              <a:rPr lang="zh-CN">
                <a:solidFill>
                  <a:schemeClr val="dk2"/>
                </a:solidFill>
              </a:rPr>
            </a:br>
            <a:endParaRPr>
              <a:solidFill>
                <a:srgbClr val="FFFFFF"/>
              </a:solidFill>
            </a:endParaRPr>
          </a:p>
          <a:p>
            <a:pPr marL="457200" lvl="0" indent="-334328" algn="l" rtl="0">
              <a:spcBef>
                <a:spcPts val="0"/>
              </a:spcBef>
              <a:spcAft>
                <a:spcPts val="0"/>
              </a:spcAft>
              <a:buClr>
                <a:srgbClr val="FFFFFF"/>
              </a:buClr>
              <a:buSzPct val="100000"/>
              <a:buChar char="-"/>
            </a:pPr>
            <a:r>
              <a:rPr lang="zh-CN">
                <a:solidFill>
                  <a:srgbClr val="FFFFFF"/>
                </a:solidFill>
              </a:rPr>
              <a:t>Few components yields </a:t>
            </a:r>
            <a:r>
              <a:rPr lang="zh-CN" b="1">
                <a:solidFill>
                  <a:srgbClr val="FFFFFF"/>
                </a:solidFill>
              </a:rPr>
              <a:t>good</a:t>
            </a:r>
            <a:r>
              <a:rPr lang="zh-CN">
                <a:solidFill>
                  <a:srgbClr val="FFFFFF"/>
                </a:solidFill>
              </a:rPr>
              <a:t> </a:t>
            </a:r>
            <a:br>
              <a:rPr lang="zh-CN">
                <a:solidFill>
                  <a:srgbClr val="FFFFFF"/>
                </a:solidFill>
              </a:rPr>
            </a:br>
            <a:r>
              <a:rPr lang="zh-CN">
                <a:solidFill>
                  <a:srgbClr val="FFFFFF"/>
                </a:solidFill>
              </a:rPr>
              <a:t>dot product </a:t>
            </a:r>
            <a:r>
              <a:rPr lang="zh-CN" b="1">
                <a:solidFill>
                  <a:srgbClr val="FFFFFF"/>
                </a:solidFill>
              </a:rPr>
              <a:t>approximation</a:t>
            </a:r>
            <a:r>
              <a:rPr lang="zh-CN">
                <a:solidFill>
                  <a:srgbClr val="FFFFFF"/>
                </a:solidFill>
              </a:rPr>
              <a:t>.</a:t>
            </a:r>
            <a:br>
              <a:rPr lang="zh-CN">
                <a:solidFill>
                  <a:srgbClr val="FFFFFF"/>
                </a:solidFill>
              </a:rPr>
            </a:br>
            <a:endParaRPr>
              <a:solidFill>
                <a:srgbClr val="FFFFFF"/>
              </a:solidFill>
            </a:endParaRPr>
          </a:p>
          <a:p>
            <a:pPr marL="457200" lvl="0" indent="-334328" algn="l" rtl="0">
              <a:spcBef>
                <a:spcPts val="0"/>
              </a:spcBef>
              <a:spcAft>
                <a:spcPts val="0"/>
              </a:spcAft>
              <a:buClr>
                <a:srgbClr val="FFFFFF"/>
              </a:buClr>
              <a:buSzPct val="100000"/>
              <a:buChar char="-"/>
            </a:pPr>
            <a:r>
              <a:rPr lang="zh-CN">
                <a:solidFill>
                  <a:srgbClr val="FFFFFF"/>
                </a:solidFill>
              </a:rPr>
              <a:t>Quick </a:t>
            </a:r>
            <a:r>
              <a:rPr lang="zh-CN" b="1">
                <a:solidFill>
                  <a:srgbClr val="FFFFFF"/>
                </a:solidFill>
              </a:rPr>
              <a:t>candidate</a:t>
            </a:r>
            <a:r>
              <a:rPr lang="zh-CN">
                <a:solidFill>
                  <a:srgbClr val="FFFFFF"/>
                </a:solidFill>
              </a:rPr>
              <a:t> identification!</a:t>
            </a:r>
            <a:endParaRPr>
              <a:solidFill>
                <a:srgbClr val="FFFFFF"/>
              </a:solidFill>
            </a:endParaRPr>
          </a:p>
        </p:txBody>
      </p:sp>
      <p:cxnSp>
        <p:nvCxnSpPr>
          <p:cNvPr id="3882" name="Google Shape;3882;p26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883" name="Google Shape;3883;p265"/>
          <p:cNvPicPr preferRelativeResize="0"/>
          <p:nvPr/>
        </p:nvPicPr>
        <p:blipFill>
          <a:blip r:embed="rId3">
            <a:alphaModFix/>
          </a:blip>
          <a:stretch>
            <a:fillRect/>
          </a:stretch>
        </p:blipFill>
        <p:spPr>
          <a:xfrm>
            <a:off x="5061250" y="1114500"/>
            <a:ext cx="3818743" cy="1829151"/>
          </a:xfrm>
          <a:prstGeom prst="rect">
            <a:avLst/>
          </a:prstGeom>
          <a:noFill/>
          <a:ln>
            <a:noFill/>
          </a:ln>
        </p:spPr>
      </p:pic>
      <p:sp>
        <p:nvSpPr>
          <p:cNvPr id="3884" name="Google Shape;3884;p265"/>
          <p:cNvSpPr/>
          <p:nvPr/>
        </p:nvSpPr>
        <p:spPr>
          <a:xfrm>
            <a:off x="6184350" y="1587875"/>
            <a:ext cx="372300" cy="2430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980000"/>
              </a:solidFill>
              <a:latin typeface="Source Sans Pro"/>
              <a:ea typeface="Source Sans Pro"/>
              <a:cs typeface="Source Sans Pro"/>
              <a:sym typeface="Source Sans Pro"/>
            </a:endParaRPr>
          </a:p>
        </p:txBody>
      </p:sp>
      <p:sp>
        <p:nvSpPr>
          <p:cNvPr id="3885" name="Google Shape;3885;p265"/>
          <p:cNvSpPr txBox="1"/>
          <p:nvPr/>
        </p:nvSpPr>
        <p:spPr>
          <a:xfrm>
            <a:off x="6617400" y="1663850"/>
            <a:ext cx="19677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80% of L1 with ~25% of terms.</a:t>
            </a:r>
            <a:endParaRPr sz="1200" b="1">
              <a:solidFill>
                <a:srgbClr val="980000"/>
              </a:solidFill>
              <a:latin typeface="Source Sans Pro"/>
              <a:ea typeface="Source Sans Pro"/>
              <a:cs typeface="Source Sans Pro"/>
              <a:sym typeface="Source Sans Pro"/>
            </a:endParaRPr>
          </a:p>
        </p:txBody>
      </p:sp>
      <p:sp>
        <p:nvSpPr>
          <p:cNvPr id="3886" name="Google Shape;3886;p265"/>
          <p:cNvSpPr txBox="1"/>
          <p:nvPr/>
        </p:nvSpPr>
        <p:spPr>
          <a:xfrm>
            <a:off x="381000" y="4576975"/>
            <a:ext cx="45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Nardin, Rulli, Venturini, Efficient inverted indexes for approximate retrieval over learned sparse representations. SIGIR 2024.</a:t>
            </a:r>
            <a:endParaRPr sz="900">
              <a:latin typeface="Montserrat"/>
              <a:ea typeface="Montserrat"/>
              <a:cs typeface="Montserrat"/>
              <a:sym typeface="Montserrat"/>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3890"/>
        <p:cNvGrpSpPr/>
        <p:nvPr/>
      </p:nvGrpSpPr>
      <p:grpSpPr>
        <a:xfrm>
          <a:off x="0" y="0"/>
          <a:ext cx="0" cy="0"/>
          <a:chOff x="0" y="0"/>
          <a:chExt cx="0" cy="0"/>
        </a:xfrm>
      </p:grpSpPr>
      <p:sp>
        <p:nvSpPr>
          <p:cNvPr id="3891" name="Google Shape;3891;p26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Concentration of Importance (COI) </a:t>
            </a:r>
            <a:endParaRPr/>
          </a:p>
        </p:txBody>
      </p:sp>
      <p:sp>
        <p:nvSpPr>
          <p:cNvPr id="3892" name="Google Shape;3892;p266"/>
          <p:cNvSpPr txBox="1">
            <a:spLocks noGrp="1"/>
          </p:cNvSpPr>
          <p:nvPr>
            <p:ph type="body" idx="1"/>
          </p:nvPr>
        </p:nvSpPr>
        <p:spPr>
          <a:xfrm>
            <a:off x="182525" y="1114500"/>
            <a:ext cx="8520600" cy="3416400"/>
          </a:xfrm>
          <a:prstGeom prst="rect">
            <a:avLst/>
          </a:prstGeom>
        </p:spPr>
        <p:txBody>
          <a:bodyPr spcFirstLastPara="1" wrap="square" lIns="91425" tIns="91425" rIns="91425" bIns="91425" anchor="t" anchorCtr="0">
            <a:normAutofit fontScale="92500" lnSpcReduction="20000"/>
          </a:bodyPr>
          <a:lstStyle/>
          <a:p>
            <a:pPr marL="457200" lvl="0" indent="0" algn="l" rtl="0">
              <a:spcBef>
                <a:spcPts val="0"/>
              </a:spcBef>
              <a:spcAft>
                <a:spcPts val="0"/>
              </a:spcAft>
              <a:buNone/>
            </a:pPr>
            <a:endParaRPr i="1">
              <a:solidFill>
                <a:schemeClr val="dk2"/>
              </a:solidFill>
            </a:endParaRPr>
          </a:p>
          <a:p>
            <a:pPr marL="457200" lvl="0" indent="-334328" algn="l" rtl="0">
              <a:spcBef>
                <a:spcPts val="1200"/>
              </a:spcBef>
              <a:spcAft>
                <a:spcPts val="0"/>
              </a:spcAft>
              <a:buClr>
                <a:schemeClr val="dk2"/>
              </a:buClr>
              <a:buSzPct val="100000"/>
              <a:buChar char="-"/>
            </a:pPr>
            <a:r>
              <a:rPr lang="zh-CN" i="1">
                <a:solidFill>
                  <a:schemeClr val="dk2"/>
                </a:solidFill>
              </a:rPr>
              <a:t>L</a:t>
            </a:r>
            <a:r>
              <a:rPr lang="zh-CN" i="1" baseline="-25000">
                <a:solidFill>
                  <a:schemeClr val="dk2"/>
                </a:solidFill>
              </a:rPr>
              <a:t>1</a:t>
            </a:r>
            <a:r>
              <a:rPr lang="zh-CN" i="1">
                <a:solidFill>
                  <a:schemeClr val="dk2"/>
                </a:solidFill>
              </a:rPr>
              <a:t> </a:t>
            </a:r>
            <a:r>
              <a:rPr lang="zh-CN">
                <a:solidFill>
                  <a:schemeClr val="dk2"/>
                </a:solidFill>
              </a:rPr>
              <a:t>norm </a:t>
            </a:r>
            <a:r>
              <a:rPr lang="zh-CN" b="1">
                <a:solidFill>
                  <a:schemeClr val="dk2"/>
                </a:solidFill>
              </a:rPr>
              <a:t>concentrated</a:t>
            </a:r>
            <a:r>
              <a:rPr lang="zh-CN">
                <a:solidFill>
                  <a:schemeClr val="dk2"/>
                </a:solidFill>
              </a:rPr>
              <a:t> in few </a:t>
            </a:r>
            <a:br>
              <a:rPr lang="zh-CN">
                <a:solidFill>
                  <a:schemeClr val="dk2"/>
                </a:solidFill>
              </a:rPr>
            </a:br>
            <a:r>
              <a:rPr lang="zh-CN">
                <a:solidFill>
                  <a:schemeClr val="dk2"/>
                </a:solidFill>
              </a:rPr>
              <a:t>components.</a:t>
            </a:r>
            <a:br>
              <a:rPr lang="zh-CN">
                <a:solidFill>
                  <a:schemeClr val="dk2"/>
                </a:solidFill>
              </a:rPr>
            </a:br>
            <a:br>
              <a:rPr lang="zh-CN">
                <a:solidFill>
                  <a:schemeClr val="dk2"/>
                </a:solidFill>
              </a:rPr>
            </a:br>
            <a:br>
              <a:rPr lang="zh-CN">
                <a:solidFill>
                  <a:schemeClr val="dk2"/>
                </a:solidFill>
              </a:rPr>
            </a:br>
            <a:br>
              <a:rPr lang="zh-CN">
                <a:solidFill>
                  <a:schemeClr val="dk2"/>
                </a:solidFill>
              </a:rPr>
            </a:br>
            <a:br>
              <a:rPr lang="zh-CN">
                <a:solidFill>
                  <a:schemeClr val="dk2"/>
                </a:solidFill>
              </a:rPr>
            </a:br>
            <a:endParaRPr>
              <a:solidFill>
                <a:schemeClr val="dk2"/>
              </a:solidFill>
            </a:endParaRPr>
          </a:p>
          <a:p>
            <a:pPr marL="457200" lvl="0" indent="-334328" algn="l" rtl="0">
              <a:spcBef>
                <a:spcPts val="0"/>
              </a:spcBef>
              <a:spcAft>
                <a:spcPts val="0"/>
              </a:spcAft>
              <a:buClr>
                <a:schemeClr val="dk2"/>
              </a:buClr>
              <a:buSzPct val="100000"/>
              <a:buChar char="-"/>
            </a:pPr>
            <a:r>
              <a:rPr lang="zh-CN">
                <a:solidFill>
                  <a:schemeClr val="dk2"/>
                </a:solidFill>
              </a:rPr>
              <a:t>Few components yields </a:t>
            </a:r>
            <a:r>
              <a:rPr lang="zh-CN" b="1">
                <a:solidFill>
                  <a:schemeClr val="dk2"/>
                </a:solidFill>
              </a:rPr>
              <a:t>good</a:t>
            </a:r>
            <a:r>
              <a:rPr lang="zh-CN">
                <a:solidFill>
                  <a:schemeClr val="dk2"/>
                </a:solidFill>
              </a:rPr>
              <a:t> </a:t>
            </a:r>
            <a:br>
              <a:rPr lang="zh-CN">
                <a:solidFill>
                  <a:schemeClr val="dk2"/>
                </a:solidFill>
              </a:rPr>
            </a:br>
            <a:r>
              <a:rPr lang="zh-CN">
                <a:solidFill>
                  <a:schemeClr val="dk2"/>
                </a:solidFill>
              </a:rPr>
              <a:t>dot product </a:t>
            </a:r>
            <a:r>
              <a:rPr lang="zh-CN" b="1">
                <a:solidFill>
                  <a:schemeClr val="dk2"/>
                </a:solidFill>
              </a:rPr>
              <a:t>approximation</a:t>
            </a:r>
            <a:r>
              <a:rPr lang="zh-CN">
                <a:solidFill>
                  <a:schemeClr val="dk2"/>
                </a:solidFill>
              </a:rPr>
              <a:t>.</a:t>
            </a:r>
            <a:br>
              <a:rPr lang="zh-CN">
                <a:solidFill>
                  <a:schemeClr val="dk2"/>
                </a:solidFill>
              </a:rPr>
            </a:br>
            <a:endParaRPr>
              <a:solidFill>
                <a:schemeClr val="dk2"/>
              </a:solidFill>
            </a:endParaRPr>
          </a:p>
          <a:p>
            <a:pPr marL="457200" lvl="0" indent="-334328" algn="l" rtl="0">
              <a:spcBef>
                <a:spcPts val="0"/>
              </a:spcBef>
              <a:spcAft>
                <a:spcPts val="0"/>
              </a:spcAft>
              <a:buClr>
                <a:schemeClr val="dk2"/>
              </a:buClr>
              <a:buSzPct val="100000"/>
              <a:buChar char="-"/>
            </a:pPr>
            <a:r>
              <a:rPr lang="zh-CN">
                <a:solidFill>
                  <a:schemeClr val="dk2"/>
                </a:solidFill>
              </a:rPr>
              <a:t>Quick </a:t>
            </a:r>
            <a:r>
              <a:rPr lang="zh-CN" b="1">
                <a:solidFill>
                  <a:schemeClr val="dk2"/>
                </a:solidFill>
              </a:rPr>
              <a:t>candidate</a:t>
            </a:r>
            <a:r>
              <a:rPr lang="zh-CN">
                <a:solidFill>
                  <a:schemeClr val="dk2"/>
                </a:solidFill>
              </a:rPr>
              <a:t> identification!</a:t>
            </a:r>
            <a:endParaRPr>
              <a:solidFill>
                <a:schemeClr val="dk2"/>
              </a:solidFill>
            </a:endParaRPr>
          </a:p>
        </p:txBody>
      </p:sp>
      <p:cxnSp>
        <p:nvCxnSpPr>
          <p:cNvPr id="3893" name="Google Shape;3893;p26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894" name="Google Shape;3894;p266"/>
          <p:cNvPicPr preferRelativeResize="0"/>
          <p:nvPr/>
        </p:nvPicPr>
        <p:blipFill>
          <a:blip r:embed="rId3">
            <a:alphaModFix/>
          </a:blip>
          <a:stretch>
            <a:fillRect/>
          </a:stretch>
        </p:blipFill>
        <p:spPr>
          <a:xfrm>
            <a:off x="5061250" y="1114500"/>
            <a:ext cx="3818743" cy="1829151"/>
          </a:xfrm>
          <a:prstGeom prst="rect">
            <a:avLst/>
          </a:prstGeom>
          <a:noFill/>
          <a:ln>
            <a:noFill/>
          </a:ln>
        </p:spPr>
      </p:pic>
      <p:pic>
        <p:nvPicPr>
          <p:cNvPr id="3895" name="Google Shape;3895;p266"/>
          <p:cNvPicPr preferRelativeResize="0"/>
          <p:nvPr/>
        </p:nvPicPr>
        <p:blipFill>
          <a:blip r:embed="rId4">
            <a:alphaModFix/>
          </a:blip>
          <a:stretch>
            <a:fillRect/>
          </a:stretch>
        </p:blipFill>
        <p:spPr>
          <a:xfrm>
            <a:off x="5061250" y="3171576"/>
            <a:ext cx="3932152" cy="1880776"/>
          </a:xfrm>
          <a:prstGeom prst="rect">
            <a:avLst/>
          </a:prstGeom>
          <a:noFill/>
          <a:ln>
            <a:noFill/>
          </a:ln>
        </p:spPr>
      </p:pic>
      <p:sp>
        <p:nvSpPr>
          <p:cNvPr id="3896" name="Google Shape;3896;p266"/>
          <p:cNvSpPr/>
          <p:nvPr/>
        </p:nvSpPr>
        <p:spPr>
          <a:xfrm>
            <a:off x="6184350" y="1587875"/>
            <a:ext cx="372300" cy="2430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980000"/>
              </a:solidFill>
              <a:latin typeface="Source Sans Pro"/>
              <a:ea typeface="Source Sans Pro"/>
              <a:cs typeface="Source Sans Pro"/>
              <a:sym typeface="Source Sans Pro"/>
            </a:endParaRPr>
          </a:p>
        </p:txBody>
      </p:sp>
      <p:sp>
        <p:nvSpPr>
          <p:cNvPr id="3897" name="Google Shape;3897;p266"/>
          <p:cNvSpPr txBox="1"/>
          <p:nvPr/>
        </p:nvSpPr>
        <p:spPr>
          <a:xfrm>
            <a:off x="6617400" y="1663850"/>
            <a:ext cx="19677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80% of L1 with ~25% of terms.</a:t>
            </a:r>
            <a:endParaRPr sz="1200" b="1">
              <a:solidFill>
                <a:srgbClr val="980000"/>
              </a:solidFill>
              <a:latin typeface="Source Sans Pro"/>
              <a:ea typeface="Source Sans Pro"/>
              <a:cs typeface="Source Sans Pro"/>
              <a:sym typeface="Source Sans Pro"/>
            </a:endParaRPr>
          </a:p>
        </p:txBody>
      </p:sp>
      <p:sp>
        <p:nvSpPr>
          <p:cNvPr id="3898" name="Google Shape;3898;p266"/>
          <p:cNvSpPr/>
          <p:nvPr/>
        </p:nvSpPr>
        <p:spPr>
          <a:xfrm>
            <a:off x="5834875" y="3403675"/>
            <a:ext cx="243000" cy="2430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899" name="Google Shape;3899;p266"/>
          <p:cNvSpPr txBox="1"/>
          <p:nvPr/>
        </p:nvSpPr>
        <p:spPr>
          <a:xfrm>
            <a:off x="4269800" y="2822075"/>
            <a:ext cx="21120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90% of dp with 15% of terms</a:t>
            </a:r>
            <a:endParaRPr sz="1200" b="1">
              <a:solidFill>
                <a:srgbClr val="980000"/>
              </a:solidFill>
              <a:latin typeface="Source Sans Pro"/>
              <a:ea typeface="Source Sans Pro"/>
              <a:cs typeface="Source Sans Pro"/>
              <a:sym typeface="Source Sans Pro"/>
            </a:endParaRPr>
          </a:p>
        </p:txBody>
      </p:sp>
      <p:cxnSp>
        <p:nvCxnSpPr>
          <p:cNvPr id="3900" name="Google Shape;3900;p266"/>
          <p:cNvCxnSpPr>
            <a:endCxn id="3898" idx="1"/>
          </p:cNvCxnSpPr>
          <p:nvPr/>
        </p:nvCxnSpPr>
        <p:spPr>
          <a:xfrm>
            <a:off x="5568962" y="3137762"/>
            <a:ext cx="301500" cy="301500"/>
          </a:xfrm>
          <a:prstGeom prst="straightConnector1">
            <a:avLst/>
          </a:prstGeom>
          <a:noFill/>
          <a:ln w="9525" cap="flat" cmpd="sng">
            <a:solidFill>
              <a:srgbClr val="980000"/>
            </a:solidFill>
            <a:prstDash val="solid"/>
            <a:round/>
            <a:headEnd type="none" w="med" len="med"/>
            <a:tailEnd type="triangle" w="med" len="med"/>
          </a:ln>
        </p:spPr>
      </p:cxnSp>
      <p:sp>
        <p:nvSpPr>
          <p:cNvPr id="3901" name="Google Shape;3901;p266"/>
          <p:cNvSpPr txBox="1"/>
          <p:nvPr/>
        </p:nvSpPr>
        <p:spPr>
          <a:xfrm>
            <a:off x="381000" y="4576975"/>
            <a:ext cx="45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Nardin, Rulli, Venturini, Efficient inverted indexes for approximate retrieval over learned sparse representations. SIGIR 2024.</a:t>
            </a:r>
            <a:endParaRPr sz="900">
              <a:latin typeface="Montserrat"/>
              <a:ea typeface="Montserrat"/>
              <a:cs typeface="Montserrat"/>
              <a:sym typeface="Montserrat"/>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Shape 3905"/>
        <p:cNvGrpSpPr/>
        <p:nvPr/>
      </p:nvGrpSpPr>
      <p:grpSpPr>
        <a:xfrm>
          <a:off x="0" y="0"/>
          <a:ext cx="0" cy="0"/>
          <a:chOff x="0" y="0"/>
          <a:chExt cx="0" cy="0"/>
        </a:xfrm>
      </p:grpSpPr>
      <p:sp>
        <p:nvSpPr>
          <p:cNvPr id="3906" name="Google Shape;3906;p26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How to exploit COI</a:t>
            </a:r>
            <a:endParaRPr/>
          </a:p>
        </p:txBody>
      </p:sp>
      <p:sp>
        <p:nvSpPr>
          <p:cNvPr id="3907" name="Google Shape;3907;p2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rPr>
              <a:t>Static Pruning.</a:t>
            </a:r>
            <a:endParaRPr b="1">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Build the posting lists.</a:t>
            </a:r>
            <a:endParaRPr sz="1600">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Sort them by decreasing score.</a:t>
            </a:r>
            <a:endParaRPr sz="1600">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Prune at λ entries.</a:t>
            </a:r>
            <a:endParaRPr sz="1600">
              <a:solidFill>
                <a:schemeClr val="dk2"/>
              </a:solidFill>
            </a:endParaRPr>
          </a:p>
          <a:p>
            <a:pPr marL="0" lvl="0" indent="0" algn="l" rtl="0">
              <a:lnSpc>
                <a:spcPct val="200000"/>
              </a:lnSpc>
              <a:spcBef>
                <a:spcPts val="1200"/>
              </a:spcBef>
              <a:spcAft>
                <a:spcPts val="0"/>
              </a:spcAft>
              <a:buNone/>
            </a:pPr>
            <a:endParaRPr b="1">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Query Pruning.</a:t>
            </a:r>
            <a:endParaRPr b="1">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Sort terms by score.</a:t>
            </a:r>
            <a:endParaRPr sz="1600">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Prune at </a:t>
            </a:r>
            <a:r>
              <a:rPr lang="zh-CN" sz="1600" b="1">
                <a:solidFill>
                  <a:schemeClr val="dk2"/>
                </a:solidFill>
                <a:latin typeface="Courier New"/>
                <a:ea typeface="Courier New"/>
                <a:cs typeface="Courier New"/>
                <a:sym typeface="Courier New"/>
              </a:rPr>
              <a:t>query_cut</a:t>
            </a:r>
            <a:r>
              <a:rPr lang="zh-CN" sz="1600">
                <a:solidFill>
                  <a:schemeClr val="dk2"/>
                </a:solidFill>
              </a:rPr>
              <a:t> .</a:t>
            </a:r>
            <a:endParaRPr sz="1600">
              <a:solidFill>
                <a:schemeClr val="dk2"/>
              </a:solidFill>
            </a:endParaRPr>
          </a:p>
        </p:txBody>
      </p:sp>
      <p:cxnSp>
        <p:nvCxnSpPr>
          <p:cNvPr id="3908" name="Google Shape;3908;p26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909" name="Google Shape;3909;p267"/>
          <p:cNvPicPr preferRelativeResize="0"/>
          <p:nvPr/>
        </p:nvPicPr>
        <p:blipFill>
          <a:blip r:embed="rId3">
            <a:alphaModFix/>
          </a:blip>
          <a:stretch>
            <a:fillRect/>
          </a:stretch>
        </p:blipFill>
        <p:spPr>
          <a:xfrm>
            <a:off x="5043663" y="3324775"/>
            <a:ext cx="3788649" cy="717700"/>
          </a:xfrm>
          <a:prstGeom prst="rect">
            <a:avLst/>
          </a:prstGeom>
          <a:noFill/>
          <a:ln>
            <a:noFill/>
          </a:ln>
        </p:spPr>
      </p:pic>
      <p:pic>
        <p:nvPicPr>
          <p:cNvPr id="3910" name="Google Shape;3910;p267"/>
          <p:cNvPicPr preferRelativeResize="0"/>
          <p:nvPr/>
        </p:nvPicPr>
        <p:blipFill>
          <a:blip r:embed="rId4">
            <a:alphaModFix/>
          </a:blip>
          <a:stretch>
            <a:fillRect/>
          </a:stretch>
        </p:blipFill>
        <p:spPr>
          <a:xfrm>
            <a:off x="5190201" y="1262775"/>
            <a:ext cx="3495576" cy="11391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0"/>
          <p:cNvSpPr txBox="1">
            <a:spLocks noGrp="1"/>
          </p:cNvSpPr>
          <p:nvPr>
            <p:ph type="body" idx="1"/>
          </p:nvPr>
        </p:nvSpPr>
        <p:spPr>
          <a:xfrm>
            <a:off x="387900" y="1152475"/>
            <a:ext cx="3870000" cy="341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2"/>
              </a:buClr>
              <a:buSzPts val="1100"/>
              <a:buFont typeface="Arial"/>
              <a:buNone/>
            </a:pPr>
            <a:r>
              <a:rPr lang="zh-CN" sz="1500" b="1">
                <a:solidFill>
                  <a:srgbClr val="1A1D21"/>
                </a:solidFill>
              </a:rPr>
              <a:t>Passage 1:</a:t>
            </a:r>
            <a:endParaRPr sz="1500" b="1">
              <a:solidFill>
                <a:srgbClr val="1A1D21"/>
              </a:solidFill>
            </a:endParaRPr>
          </a:p>
          <a:p>
            <a:pPr marL="0" lvl="0" indent="0" algn="ctr" rtl="0">
              <a:spcBef>
                <a:spcPts val="1200"/>
              </a:spcBef>
              <a:spcAft>
                <a:spcPts val="0"/>
              </a:spcAft>
              <a:buClr>
                <a:schemeClr val="dk2"/>
              </a:buClr>
              <a:buSzPts val="1100"/>
              <a:buFont typeface="Arial"/>
              <a:buNone/>
            </a:pPr>
            <a:r>
              <a:rPr lang="zh-CN">
                <a:solidFill>
                  <a:srgbClr val="1A1D21"/>
                </a:solidFill>
              </a:rPr>
              <a:t>The city of </a:t>
            </a:r>
            <a:r>
              <a:rPr lang="zh-CN" b="1">
                <a:solidFill>
                  <a:srgbClr val="1A1D21"/>
                </a:solidFill>
              </a:rPr>
              <a:t>Delft</a:t>
            </a:r>
            <a:r>
              <a:rPr lang="zh-CN">
                <a:solidFill>
                  <a:srgbClr val="1A1D21"/>
                </a:solidFill>
              </a:rPr>
              <a:t> came into being aside a canal, the 'Delf', which comes from the word delven, meaning delving or digging, and led to the name </a:t>
            </a:r>
            <a:r>
              <a:rPr lang="zh-CN" b="1">
                <a:solidFill>
                  <a:srgbClr val="1A1D21"/>
                </a:solidFill>
              </a:rPr>
              <a:t>Delft</a:t>
            </a:r>
            <a:r>
              <a:rPr lang="zh-CN">
                <a:solidFill>
                  <a:srgbClr val="1A1D21"/>
                </a:solidFill>
              </a:rPr>
              <a:t>. It presumably started around the 11th century as a landlord court.</a:t>
            </a:r>
            <a:endParaRPr sz="1500">
              <a:solidFill>
                <a:srgbClr val="1A1D21"/>
              </a:solidFill>
            </a:endParaRPr>
          </a:p>
          <a:p>
            <a:pPr marL="0" lvl="0" indent="0" algn="ctr" rtl="0">
              <a:spcBef>
                <a:spcPts val="1200"/>
              </a:spcBef>
              <a:spcAft>
                <a:spcPts val="1200"/>
              </a:spcAft>
              <a:buClr>
                <a:schemeClr val="dk2"/>
              </a:buClr>
              <a:buSzPts val="1100"/>
              <a:buFont typeface="Arial"/>
              <a:buNone/>
            </a:pPr>
            <a:r>
              <a:rPr lang="zh-CN" sz="1500">
                <a:solidFill>
                  <a:srgbClr val="1A1D21"/>
                </a:solidFill>
                <a:latin typeface="Courier New"/>
                <a:ea typeface="Courier New"/>
                <a:cs typeface="Courier New"/>
                <a:sym typeface="Courier New"/>
              </a:rPr>
              <a:t>{</a:t>
            </a:r>
            <a:r>
              <a:rPr lang="zh-CN" sz="1500" b="1">
                <a:solidFill>
                  <a:srgbClr val="1A1D21"/>
                </a:solidFill>
                <a:latin typeface="Courier New"/>
                <a:ea typeface="Courier New"/>
                <a:cs typeface="Courier New"/>
                <a:sym typeface="Courier New"/>
              </a:rPr>
              <a:t>delft: 2</a:t>
            </a:r>
            <a:r>
              <a:rPr lang="zh-CN" sz="1500">
                <a:solidFill>
                  <a:srgbClr val="1A1D21"/>
                </a:solidFill>
                <a:latin typeface="Courier New"/>
                <a:ea typeface="Courier New"/>
                <a:cs typeface="Courier New"/>
                <a:sym typeface="Courier New"/>
              </a:rPr>
              <a:t>, ...}</a:t>
            </a:r>
            <a:endParaRPr sz="1500">
              <a:solidFill>
                <a:srgbClr val="1A1D21"/>
              </a:solidFill>
            </a:endParaRPr>
          </a:p>
        </p:txBody>
      </p:sp>
      <p:sp>
        <p:nvSpPr>
          <p:cNvPr id="475" name="Google Shape;475;p70"/>
          <p:cNvSpPr txBox="1">
            <a:spLocks noGrp="1"/>
          </p:cNvSpPr>
          <p:nvPr>
            <p:ph type="body" idx="1"/>
          </p:nvPr>
        </p:nvSpPr>
        <p:spPr>
          <a:xfrm>
            <a:off x="4620400" y="1152475"/>
            <a:ext cx="45234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sz="1500" b="1">
                <a:solidFill>
                  <a:srgbClr val="1A1D21"/>
                </a:solidFill>
              </a:rPr>
              <a:t>Passage 2:</a:t>
            </a:r>
            <a:endParaRPr sz="1500" b="1">
              <a:solidFill>
                <a:srgbClr val="1A1D21"/>
              </a:solidFill>
            </a:endParaRPr>
          </a:p>
          <a:p>
            <a:pPr marL="0" lvl="0" indent="0" algn="ctr" rtl="0">
              <a:spcBef>
                <a:spcPts val="1200"/>
              </a:spcBef>
              <a:spcAft>
                <a:spcPts val="0"/>
              </a:spcAft>
              <a:buNone/>
            </a:pPr>
            <a:r>
              <a:rPr lang="zh-CN" sz="1500">
                <a:solidFill>
                  <a:srgbClr val="1A1D21"/>
                </a:solidFill>
              </a:rPr>
              <a:t>The Jesuit Church on the Oude Langendijk in </a:t>
            </a:r>
            <a:r>
              <a:rPr lang="zh-CN" sz="1500" b="1">
                <a:solidFill>
                  <a:srgbClr val="1A1D21"/>
                </a:solidFill>
              </a:rPr>
              <a:t>Delft</a:t>
            </a:r>
            <a:r>
              <a:rPr lang="zh-CN" sz="1500">
                <a:solidFill>
                  <a:srgbClr val="1A1D21"/>
                </a:solidFill>
              </a:rPr>
              <a:t>, 1700–1725, brush in gray ink, 13.2 × 20.2 cm, </a:t>
            </a:r>
            <a:r>
              <a:rPr lang="zh-CN" sz="1500" b="1">
                <a:solidFill>
                  <a:srgbClr val="1A1D21"/>
                </a:solidFill>
              </a:rPr>
              <a:t>Delft</a:t>
            </a:r>
            <a:r>
              <a:rPr lang="zh-CN" sz="1500">
                <a:solidFill>
                  <a:srgbClr val="1A1D21"/>
                </a:solidFill>
              </a:rPr>
              <a:t>, Archief Delft. Johannes, Jan or Johan Vermeer (/vərˈmɪər/; Dutch: [joːˈɦɑnəs jɑn vərˈmeːr]; 1632 – December 1675) was a Dutch painter who specialized in domestic interior scenes of middle-class life. Vermeer was a moderately successful provincial genre painter in his lifetime.</a:t>
            </a:r>
            <a:endParaRPr sz="1500">
              <a:solidFill>
                <a:srgbClr val="1A1D21"/>
              </a:solidFill>
            </a:endParaRPr>
          </a:p>
          <a:p>
            <a:pPr marL="0" lvl="0" indent="0" algn="ctr" rtl="0">
              <a:spcBef>
                <a:spcPts val="1200"/>
              </a:spcBef>
              <a:spcAft>
                <a:spcPts val="1200"/>
              </a:spcAft>
              <a:buClr>
                <a:schemeClr val="dk2"/>
              </a:buClr>
              <a:buSzPts val="1100"/>
              <a:buFont typeface="Arial"/>
              <a:buNone/>
            </a:pPr>
            <a:r>
              <a:rPr lang="zh-CN" sz="1500">
                <a:solidFill>
                  <a:srgbClr val="1A1D21"/>
                </a:solidFill>
                <a:latin typeface="Courier New"/>
                <a:ea typeface="Courier New"/>
                <a:cs typeface="Courier New"/>
                <a:sym typeface="Courier New"/>
              </a:rPr>
              <a:t>{</a:t>
            </a:r>
            <a:r>
              <a:rPr lang="zh-CN" sz="1500" b="1">
                <a:solidFill>
                  <a:srgbClr val="1A1D21"/>
                </a:solidFill>
                <a:latin typeface="Courier New"/>
                <a:ea typeface="Courier New"/>
                <a:cs typeface="Courier New"/>
                <a:sym typeface="Courier New"/>
              </a:rPr>
              <a:t>delft: 2</a:t>
            </a:r>
            <a:r>
              <a:rPr lang="zh-CN" sz="1500">
                <a:solidFill>
                  <a:srgbClr val="1A1D21"/>
                </a:solidFill>
                <a:latin typeface="Courier New"/>
                <a:ea typeface="Courier New"/>
                <a:cs typeface="Courier New"/>
                <a:sym typeface="Courier New"/>
              </a:rPr>
              <a:t>, ...}</a:t>
            </a:r>
            <a:endParaRPr sz="1500">
              <a:solidFill>
                <a:srgbClr val="1A1D21"/>
              </a:solidFill>
            </a:endParaRPr>
          </a:p>
        </p:txBody>
      </p:sp>
      <p:sp>
        <p:nvSpPr>
          <p:cNvPr id="476" name="Google Shape;476;p7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zh-CN" sz="2600"/>
              <a:t>Are Passage 1 and 2 equally “about” Delft?</a:t>
            </a:r>
            <a:endParaRPr sz="260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Shape 3914"/>
        <p:cNvGrpSpPr/>
        <p:nvPr/>
      </p:nvGrpSpPr>
      <p:grpSpPr>
        <a:xfrm>
          <a:off x="0" y="0"/>
          <a:ext cx="0" cy="0"/>
          <a:chOff x="0" y="0"/>
          <a:chExt cx="0" cy="0"/>
        </a:xfrm>
      </p:grpSpPr>
      <p:sp>
        <p:nvSpPr>
          <p:cNvPr id="3915" name="Google Shape;3915;p26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Validating the Concentration of Importance</a:t>
            </a:r>
            <a:endParaRPr/>
          </a:p>
        </p:txBody>
      </p:sp>
      <p:cxnSp>
        <p:nvCxnSpPr>
          <p:cNvPr id="3916" name="Google Shape;3916;p26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917" name="Google Shape;3917;p268"/>
          <p:cNvPicPr preferRelativeResize="0"/>
          <p:nvPr/>
        </p:nvPicPr>
        <p:blipFill>
          <a:blip r:embed="rId3">
            <a:alphaModFix/>
          </a:blip>
          <a:stretch>
            <a:fillRect/>
          </a:stretch>
        </p:blipFill>
        <p:spPr>
          <a:xfrm>
            <a:off x="2131389" y="1547500"/>
            <a:ext cx="4347826" cy="3263126"/>
          </a:xfrm>
          <a:prstGeom prst="rect">
            <a:avLst/>
          </a:prstGeom>
          <a:noFill/>
          <a:ln>
            <a:noFill/>
          </a:ln>
        </p:spPr>
      </p:pic>
      <p:sp>
        <p:nvSpPr>
          <p:cNvPr id="3918" name="Google Shape;3918;p268"/>
          <p:cNvSpPr txBox="1"/>
          <p:nvPr/>
        </p:nvSpPr>
        <p:spPr>
          <a:xfrm>
            <a:off x="3785490" y="1130513"/>
            <a:ext cx="11460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b="1">
                <a:solidFill>
                  <a:srgbClr val="980000"/>
                </a:solidFill>
                <a:latin typeface="Source Sans Pro"/>
                <a:ea typeface="Source Sans Pro"/>
                <a:cs typeface="Source Sans Pro"/>
                <a:sym typeface="Source Sans Pro"/>
              </a:rPr>
              <a:t>𝜆 = 4000</a:t>
            </a:r>
            <a:endParaRPr sz="1800" b="1">
              <a:solidFill>
                <a:srgbClr val="980000"/>
              </a:solidFill>
              <a:latin typeface="Source Sans Pro"/>
              <a:ea typeface="Source Sans Pro"/>
              <a:cs typeface="Source Sans Pro"/>
              <a:sym typeface="Source Sans Pro"/>
            </a:endParaRPr>
          </a:p>
        </p:txBody>
      </p:sp>
      <p:sp>
        <p:nvSpPr>
          <p:cNvPr id="3919" name="Google Shape;3919;p268"/>
          <p:cNvSpPr txBox="1"/>
          <p:nvPr/>
        </p:nvSpPr>
        <p:spPr>
          <a:xfrm>
            <a:off x="243100" y="2571750"/>
            <a:ext cx="17094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a:solidFill>
                  <a:schemeClr val="dk2"/>
                </a:solidFill>
                <a:latin typeface="Source Sans Pro"/>
                <a:ea typeface="Source Sans Pro"/>
                <a:cs typeface="Source Sans Pro"/>
                <a:sym typeface="Source Sans Pro"/>
              </a:rPr>
              <a:t>% of true closest </a:t>
            </a:r>
            <a:br>
              <a:rPr lang="zh-CN" sz="1500">
                <a:solidFill>
                  <a:schemeClr val="dk2"/>
                </a:solidFill>
                <a:latin typeface="Source Sans Pro"/>
                <a:ea typeface="Source Sans Pro"/>
                <a:cs typeface="Source Sans Pro"/>
                <a:sym typeface="Source Sans Pro"/>
              </a:rPr>
            </a:br>
            <a:r>
              <a:rPr lang="zh-CN" sz="1500">
                <a:solidFill>
                  <a:schemeClr val="dk2"/>
                </a:solidFill>
                <a:latin typeface="Source Sans Pro"/>
                <a:ea typeface="Source Sans Pro"/>
                <a:cs typeface="Source Sans Pro"/>
                <a:sym typeface="Source Sans Pro"/>
              </a:rPr>
              <a:t>documents</a:t>
            </a:r>
            <a:endParaRPr sz="1500">
              <a:solidFill>
                <a:schemeClr val="dk2"/>
              </a:solidFill>
              <a:latin typeface="Source Sans Pro"/>
              <a:ea typeface="Source Sans Pro"/>
              <a:cs typeface="Source Sans Pro"/>
              <a:sym typeface="Source Sans Pro"/>
            </a:endParaRPr>
          </a:p>
        </p:txBody>
      </p:sp>
      <p:cxnSp>
        <p:nvCxnSpPr>
          <p:cNvPr id="3920" name="Google Shape;3920;p268"/>
          <p:cNvCxnSpPr/>
          <p:nvPr/>
        </p:nvCxnSpPr>
        <p:spPr>
          <a:xfrm>
            <a:off x="1610675" y="2947825"/>
            <a:ext cx="452400" cy="7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3924"/>
        <p:cNvGrpSpPr/>
        <p:nvPr/>
      </p:nvGrpSpPr>
      <p:grpSpPr>
        <a:xfrm>
          <a:off x="0" y="0"/>
          <a:ext cx="0" cy="0"/>
          <a:chOff x="0" y="0"/>
          <a:chExt cx="0" cy="0"/>
        </a:xfrm>
      </p:grpSpPr>
      <p:sp>
        <p:nvSpPr>
          <p:cNvPr id="3925" name="Google Shape;3925;p26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Blocking (or Dynamic Pruning)</a:t>
            </a:r>
            <a:endParaRPr/>
          </a:p>
        </p:txBody>
      </p:sp>
      <p:cxnSp>
        <p:nvCxnSpPr>
          <p:cNvPr id="3926" name="Google Shape;3926;p26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927" name="Google Shape;3927;p269"/>
          <p:cNvSpPr txBox="1">
            <a:spLocks noGrp="1"/>
          </p:cNvSpPr>
          <p:nvPr>
            <p:ph type="body" idx="1"/>
          </p:nvPr>
        </p:nvSpPr>
        <p:spPr>
          <a:xfrm>
            <a:off x="255150" y="1387963"/>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Crucial Component in Inverted Indexes.</a:t>
            </a:r>
            <a:br>
              <a:rPr lang="zh-CN" b="1">
                <a:solidFill>
                  <a:schemeClr val="dk2"/>
                </a:solidFill>
              </a:rPr>
            </a:br>
            <a:r>
              <a:rPr lang="zh-CN">
                <a:solidFill>
                  <a:schemeClr val="dk2"/>
                </a:solidFill>
              </a:rPr>
              <a:t>Group, compute an upper bound, safely skips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 MaxScore, WAND, BMW, VBMW</a:t>
            </a:r>
            <a:br>
              <a:rPr lang="zh-CN" b="1">
                <a:solidFill>
                  <a:schemeClr val="dk2"/>
                </a:solidFill>
              </a:rPr>
            </a:br>
            <a:r>
              <a:rPr lang="zh-CN">
                <a:solidFill>
                  <a:schemeClr val="dk2"/>
                </a:solidFill>
              </a:rPr>
              <a:t>Milestones data structures in IR exploit blocking.</a:t>
            </a:r>
            <a:endParaRPr>
              <a:solidFill>
                <a:schemeClr val="dk2"/>
              </a:solidFill>
            </a:endParaRPr>
          </a:p>
          <a:p>
            <a:pPr marL="457200" lvl="0" indent="0" algn="l" rtl="0">
              <a:spcBef>
                <a:spcPts val="1200"/>
              </a:spcBef>
              <a:spcAft>
                <a:spcPts val="1200"/>
              </a:spcAft>
              <a:buNone/>
            </a:pPr>
            <a:endParaRPr>
              <a:solidFill>
                <a:schemeClr val="dk2"/>
              </a:solidFill>
            </a:endParaRPr>
          </a:p>
        </p:txBody>
      </p:sp>
      <p:sp>
        <p:nvSpPr>
          <p:cNvPr id="3928" name="Google Shape;3928;p269"/>
          <p:cNvSpPr txBox="1"/>
          <p:nvPr/>
        </p:nvSpPr>
        <p:spPr>
          <a:xfrm>
            <a:off x="272850" y="4377625"/>
            <a:ext cx="8485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Turtle, H., &amp; Flood, J. Query evaluation: strategies and optimizations. Information Processing &amp; Management, 1995. </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Broder, A. Z. </a:t>
            </a:r>
            <a:r>
              <a:rPr lang="zh-CN" sz="900" i="1">
                <a:solidFill>
                  <a:srgbClr val="222222"/>
                </a:solidFill>
                <a:highlight>
                  <a:srgbClr val="FFFFFF"/>
                </a:highlight>
                <a:latin typeface="Montserrat"/>
                <a:ea typeface="Montserrat"/>
                <a:cs typeface="Montserrat"/>
                <a:sym typeface="Montserrat"/>
              </a:rPr>
              <a:t>et al</a:t>
            </a:r>
            <a:r>
              <a:rPr lang="zh-CN" sz="900">
                <a:solidFill>
                  <a:srgbClr val="222222"/>
                </a:solidFill>
                <a:highlight>
                  <a:srgbClr val="FFFFFF"/>
                </a:highlight>
                <a:latin typeface="Montserrat"/>
                <a:ea typeface="Montserrat"/>
                <a:cs typeface="Montserrat"/>
                <a:sym typeface="Montserrat"/>
              </a:rPr>
              <a:t>. Efficient query evaluation using a two‑level retrieval process. CIKM 2003. </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Ding, S., &amp; Suel, T. Faster top‑k document retrieval using block‑max indexes. SIGIR 2011.</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Mallia, A., Ottaviano, G., Porciani, E., Tonellotto, N., &amp; Venturini, R. Faster BlockMax WAND with variable‑sized blocks. SIGIR 2017.</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900">
              <a:solidFill>
                <a:srgbClr val="222222"/>
              </a:solidFill>
              <a:highlight>
                <a:srgbClr val="FFFFFF"/>
              </a:highlight>
              <a:latin typeface="Montserrat"/>
              <a:ea typeface="Montserrat"/>
              <a:cs typeface="Montserrat"/>
              <a:sym typeface="Montserrat"/>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27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Blocking (or Dynamic Pruning)</a:t>
            </a:r>
            <a:endParaRPr/>
          </a:p>
        </p:txBody>
      </p:sp>
      <p:cxnSp>
        <p:nvCxnSpPr>
          <p:cNvPr id="3934" name="Google Shape;3934;p27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935" name="Google Shape;3935;p270"/>
          <p:cNvSpPr txBox="1">
            <a:spLocks noGrp="1"/>
          </p:cNvSpPr>
          <p:nvPr>
            <p:ph type="body" idx="1"/>
          </p:nvPr>
        </p:nvSpPr>
        <p:spPr>
          <a:xfrm>
            <a:off x="255150" y="1387963"/>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Crucial Component in Inverted Indexes.</a:t>
            </a:r>
            <a:br>
              <a:rPr lang="zh-CN" b="1">
                <a:solidFill>
                  <a:schemeClr val="dk2"/>
                </a:solidFill>
              </a:rPr>
            </a:br>
            <a:r>
              <a:rPr lang="zh-CN">
                <a:solidFill>
                  <a:schemeClr val="dk2"/>
                </a:solidFill>
              </a:rPr>
              <a:t>Group, compute an upper bound, safely skips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 ASC, BMP, Seismic, DSP. </a:t>
            </a:r>
            <a:br>
              <a:rPr lang="zh-CN" b="1">
                <a:solidFill>
                  <a:schemeClr val="dk2"/>
                </a:solidFill>
              </a:rPr>
            </a:br>
            <a:r>
              <a:rPr lang="zh-CN">
                <a:solidFill>
                  <a:schemeClr val="dk2"/>
                </a:solidFill>
              </a:rPr>
              <a:t>Modern indexes for LSR use it as well (paired with the Forward Index).</a:t>
            </a:r>
            <a:endParaRPr>
              <a:solidFill>
                <a:schemeClr val="dk2"/>
              </a:solidFill>
            </a:endParaRPr>
          </a:p>
          <a:p>
            <a:pPr marL="457200" lvl="0" indent="0" algn="l" rtl="0">
              <a:spcBef>
                <a:spcPts val="1200"/>
              </a:spcBef>
              <a:spcAft>
                <a:spcPts val="0"/>
              </a:spcAft>
              <a:buNone/>
            </a:pPr>
            <a:endParaRPr b="1">
              <a:solidFill>
                <a:schemeClr val="dk2"/>
              </a:solidFill>
            </a:endParaRPr>
          </a:p>
          <a:p>
            <a:pPr marL="0" lvl="0" indent="0" algn="l" rtl="0">
              <a:spcBef>
                <a:spcPts val="1200"/>
              </a:spcBef>
              <a:spcAft>
                <a:spcPts val="1200"/>
              </a:spcAft>
              <a:buNone/>
            </a:pPr>
            <a:endParaRPr>
              <a:solidFill>
                <a:schemeClr val="dk2"/>
              </a:solidFill>
            </a:endParaRPr>
          </a:p>
        </p:txBody>
      </p:sp>
      <p:sp>
        <p:nvSpPr>
          <p:cNvPr id="3936" name="Google Shape;3936;p270"/>
          <p:cNvSpPr txBox="1"/>
          <p:nvPr/>
        </p:nvSpPr>
        <p:spPr>
          <a:xfrm>
            <a:off x="255150" y="4266625"/>
            <a:ext cx="8889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Qiao, Yifan, et al. "Threshold-driven Pruning with Segmented Maximum Term Weights for Approximate Cluster-based Sparse Retrieval." EMNLP  2024.</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Mallia, Antonio, Torsten Suel, and Nicola Tonellotto. "Faster learned sparse retrieval with block-max pruning." SIGIR 2024.</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Sebastian, et al. "Efficient inverted indexes for approximate retrieval over learned sparse representations." SIGIR. 2024.</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Carlson, Parker, et al. "Dynamic Superblock Pruning for Fast Learned Sparse Retrieval." SIGIR 2025.</a:t>
            </a:r>
            <a:br>
              <a:rPr lang="zh-CN" sz="900">
                <a:solidFill>
                  <a:srgbClr val="222222"/>
                </a:solidFill>
                <a:highlight>
                  <a:srgbClr val="FFFFFF"/>
                </a:highlight>
                <a:latin typeface="Montserrat"/>
                <a:ea typeface="Montserrat"/>
                <a:cs typeface="Montserrat"/>
                <a:sym typeface="Montserrat"/>
              </a:rPr>
            </a:br>
            <a:endParaRPr sz="900">
              <a:solidFill>
                <a:srgbClr val="222222"/>
              </a:solidFill>
              <a:highlight>
                <a:srgbClr val="FFFFFF"/>
              </a:highlight>
              <a:latin typeface="Montserrat"/>
              <a:ea typeface="Montserrat"/>
              <a:cs typeface="Montserrat"/>
              <a:sym typeface="Montserrat"/>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3940"/>
        <p:cNvGrpSpPr/>
        <p:nvPr/>
      </p:nvGrpSpPr>
      <p:grpSpPr>
        <a:xfrm>
          <a:off x="0" y="0"/>
          <a:ext cx="0" cy="0"/>
          <a:chOff x="0" y="0"/>
          <a:chExt cx="0" cy="0"/>
        </a:xfrm>
      </p:grpSpPr>
      <p:sp>
        <p:nvSpPr>
          <p:cNvPr id="3941" name="Google Shape;3941;p27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Blocking	</a:t>
            </a:r>
            <a:endParaRPr/>
          </a:p>
        </p:txBody>
      </p:sp>
      <p:sp>
        <p:nvSpPr>
          <p:cNvPr id="3942" name="Google Shape;3942;p271"/>
          <p:cNvSpPr txBox="1">
            <a:spLocks noGrp="1"/>
          </p:cNvSpPr>
          <p:nvPr>
            <p:ph type="body" idx="1"/>
          </p:nvPr>
        </p:nvSpPr>
        <p:spPr>
          <a:xfrm>
            <a:off x="311700" y="11916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a:solidFill>
                <a:schemeClr val="dk2"/>
              </a:solidFill>
            </a:endParaRPr>
          </a:p>
          <a:p>
            <a:pPr marL="457200" lvl="0" indent="-342900" algn="l" rtl="0">
              <a:spcBef>
                <a:spcPts val="0"/>
              </a:spcBef>
              <a:spcAft>
                <a:spcPts val="0"/>
              </a:spcAft>
              <a:buClr>
                <a:schemeClr val="dk2"/>
              </a:buClr>
              <a:buSzPts val="1800"/>
              <a:buChar char="-"/>
            </a:pPr>
            <a:r>
              <a:rPr lang="zh-CN" b="1">
                <a:solidFill>
                  <a:schemeClr val="dk2"/>
                </a:solidFill>
              </a:rPr>
              <a:t>Blocking.</a:t>
            </a:r>
            <a:endParaRPr b="1">
              <a:solidFill>
                <a:schemeClr val="dk2"/>
              </a:solidFill>
            </a:endParaRPr>
          </a:p>
          <a:p>
            <a:pPr marL="0" lvl="0" indent="457200" algn="l" rtl="0">
              <a:spcBef>
                <a:spcPts val="0"/>
              </a:spcBef>
              <a:spcAft>
                <a:spcPts val="0"/>
              </a:spcAft>
              <a:buNone/>
            </a:pPr>
            <a:r>
              <a:rPr lang="zh-CN">
                <a:solidFill>
                  <a:schemeClr val="dk2"/>
                </a:solidFill>
              </a:rPr>
              <a:t>Group documents in lists </a:t>
            </a:r>
            <a:br>
              <a:rPr lang="zh-CN">
                <a:solidFill>
                  <a:schemeClr val="dk2"/>
                </a:solidFill>
              </a:rPr>
            </a:br>
            <a:r>
              <a:rPr lang="zh-CN">
                <a:solidFill>
                  <a:schemeClr val="dk2"/>
                </a:solidFill>
              </a:rPr>
              <a:t>	in β blocks (shallow K-Means)</a:t>
            </a:r>
            <a:br>
              <a:rPr lang="zh-CN">
                <a:solidFill>
                  <a:schemeClr val="dk2"/>
                </a:solidFill>
              </a:rPr>
            </a:b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3943" name="Google Shape;3943;p27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944" name="Google Shape;3944;p271"/>
          <p:cNvPicPr preferRelativeResize="0"/>
          <p:nvPr/>
        </p:nvPicPr>
        <p:blipFill>
          <a:blip r:embed="rId3">
            <a:alphaModFix/>
          </a:blip>
          <a:stretch>
            <a:fillRect/>
          </a:stretch>
        </p:blipFill>
        <p:spPr>
          <a:xfrm>
            <a:off x="4928674" y="1490500"/>
            <a:ext cx="3903625" cy="2740350"/>
          </a:xfrm>
          <a:prstGeom prst="rect">
            <a:avLst/>
          </a:prstGeom>
          <a:noFill/>
          <a:ln>
            <a:noFill/>
          </a:ln>
        </p:spPr>
      </p:pic>
      <p:cxnSp>
        <p:nvCxnSpPr>
          <p:cNvPr id="3945" name="Google Shape;3945;p271"/>
          <p:cNvCxnSpPr/>
          <p:nvPr/>
        </p:nvCxnSpPr>
        <p:spPr>
          <a:xfrm>
            <a:off x="7156825" y="3099775"/>
            <a:ext cx="0" cy="349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3949"/>
        <p:cNvGrpSpPr/>
        <p:nvPr/>
      </p:nvGrpSpPr>
      <p:grpSpPr>
        <a:xfrm>
          <a:off x="0" y="0"/>
          <a:ext cx="0" cy="0"/>
          <a:chOff x="0" y="0"/>
          <a:chExt cx="0" cy="0"/>
        </a:xfrm>
      </p:grpSpPr>
      <p:sp>
        <p:nvSpPr>
          <p:cNvPr id="3950" name="Google Shape;3950;p27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Blocking	</a:t>
            </a:r>
            <a:endParaRPr/>
          </a:p>
        </p:txBody>
      </p:sp>
      <p:sp>
        <p:nvSpPr>
          <p:cNvPr id="3951" name="Google Shape;3951;p2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b="1">
              <a:solidFill>
                <a:schemeClr val="dk2"/>
              </a:solidFill>
            </a:endParaRPr>
          </a:p>
          <a:p>
            <a:pPr marL="457200" lvl="0" indent="-342900" algn="l" rtl="0">
              <a:spcBef>
                <a:spcPts val="0"/>
              </a:spcBef>
              <a:spcAft>
                <a:spcPts val="0"/>
              </a:spcAft>
              <a:buClr>
                <a:schemeClr val="dk2"/>
              </a:buClr>
              <a:buSzPts val="1800"/>
              <a:buChar char="-"/>
            </a:pPr>
            <a:r>
              <a:rPr lang="zh-CN" b="1">
                <a:solidFill>
                  <a:schemeClr val="dk2"/>
                </a:solidFill>
              </a:rPr>
              <a:t>Blocking.</a:t>
            </a:r>
            <a:endParaRPr b="1">
              <a:solidFill>
                <a:schemeClr val="dk2"/>
              </a:solidFill>
            </a:endParaRPr>
          </a:p>
          <a:p>
            <a:pPr marL="0" lvl="0" indent="457200" algn="l" rtl="0">
              <a:spcBef>
                <a:spcPts val="0"/>
              </a:spcBef>
              <a:spcAft>
                <a:spcPts val="0"/>
              </a:spcAft>
              <a:buNone/>
            </a:pPr>
            <a:r>
              <a:rPr lang="zh-CN">
                <a:solidFill>
                  <a:schemeClr val="dk2"/>
                </a:solidFill>
              </a:rPr>
              <a:t>Group documents in lists </a:t>
            </a:r>
            <a:br>
              <a:rPr lang="zh-CN">
                <a:solidFill>
                  <a:schemeClr val="dk2"/>
                </a:solidFill>
              </a:rPr>
            </a:br>
            <a:r>
              <a:rPr lang="zh-CN">
                <a:solidFill>
                  <a:schemeClr val="dk2"/>
                </a:solidFill>
              </a:rPr>
              <a:t>	in β blocks (shallow K-Means)</a:t>
            </a:r>
            <a:endParaRPr>
              <a:solidFill>
                <a:schemeClr val="dk2"/>
              </a:solidFill>
            </a:endParaRPr>
          </a:p>
          <a:p>
            <a:pPr marL="0" lvl="0" indent="45720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Summary</a:t>
            </a:r>
            <a:r>
              <a:rPr lang="zh-CN">
                <a:solidFill>
                  <a:schemeClr val="dk2"/>
                </a:solidFill>
              </a:rPr>
              <a:t>.</a:t>
            </a:r>
            <a:br>
              <a:rPr lang="zh-CN">
                <a:solidFill>
                  <a:schemeClr val="dk2"/>
                </a:solidFill>
              </a:rPr>
            </a:br>
            <a:r>
              <a:rPr lang="zh-CN">
                <a:solidFill>
                  <a:schemeClr val="dk2"/>
                </a:solidFill>
              </a:rPr>
              <a:t>A vector that is an upper-bound for the</a:t>
            </a:r>
            <a:br>
              <a:rPr lang="zh-CN">
                <a:solidFill>
                  <a:schemeClr val="dk2"/>
                </a:solidFill>
              </a:rPr>
            </a:br>
            <a:r>
              <a:rPr lang="zh-CN">
                <a:solidFill>
                  <a:schemeClr val="dk2"/>
                </a:solidFill>
              </a:rPr>
              <a:t>dot product.</a:t>
            </a: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3952" name="Google Shape;3952;p27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953" name="Google Shape;3953;p272"/>
          <p:cNvPicPr preferRelativeResize="0"/>
          <p:nvPr/>
        </p:nvPicPr>
        <p:blipFill>
          <a:blip r:embed="rId3">
            <a:alphaModFix/>
          </a:blip>
          <a:stretch>
            <a:fillRect/>
          </a:stretch>
        </p:blipFill>
        <p:spPr>
          <a:xfrm>
            <a:off x="5562675" y="1943673"/>
            <a:ext cx="2879624" cy="1834025"/>
          </a:xfrm>
          <a:prstGeom prst="rect">
            <a:avLst/>
          </a:prstGeom>
          <a:noFill/>
          <a:ln>
            <a:noFill/>
          </a:ln>
        </p:spPr>
      </p:pic>
      <p:pic>
        <p:nvPicPr>
          <p:cNvPr id="3954" name="Google Shape;3954;p272"/>
          <p:cNvPicPr preferRelativeResize="0"/>
          <p:nvPr/>
        </p:nvPicPr>
        <p:blipFill>
          <a:blip r:embed="rId4">
            <a:alphaModFix/>
          </a:blip>
          <a:stretch>
            <a:fillRect/>
          </a:stretch>
        </p:blipFill>
        <p:spPr>
          <a:xfrm>
            <a:off x="1874450" y="3993125"/>
            <a:ext cx="1350925" cy="315400"/>
          </a:xfrm>
          <a:prstGeom prst="rect">
            <a:avLst/>
          </a:prstGeom>
          <a:noFill/>
          <a:ln>
            <a:noFill/>
          </a:ln>
        </p:spPr>
      </p:pic>
      <p:pic>
        <p:nvPicPr>
          <p:cNvPr id="3955" name="Google Shape;3955;p272"/>
          <p:cNvPicPr preferRelativeResize="0"/>
          <p:nvPr/>
        </p:nvPicPr>
        <p:blipFill>
          <a:blip r:embed="rId5">
            <a:alphaModFix/>
          </a:blip>
          <a:stretch>
            <a:fillRect/>
          </a:stretch>
        </p:blipFill>
        <p:spPr>
          <a:xfrm>
            <a:off x="1110100" y="4533025"/>
            <a:ext cx="2879626" cy="237299"/>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Shape 3959"/>
        <p:cNvGrpSpPr/>
        <p:nvPr/>
      </p:nvGrpSpPr>
      <p:grpSpPr>
        <a:xfrm>
          <a:off x="0" y="0"/>
          <a:ext cx="0" cy="0"/>
          <a:chOff x="0" y="0"/>
          <a:chExt cx="0" cy="0"/>
        </a:xfrm>
      </p:grpSpPr>
      <p:sp>
        <p:nvSpPr>
          <p:cNvPr id="3960" name="Google Shape;3960;p27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Compress the Summaries	</a:t>
            </a:r>
            <a:endParaRPr/>
          </a:p>
        </p:txBody>
      </p:sp>
      <p:sp>
        <p:nvSpPr>
          <p:cNvPr id="3961" name="Google Shape;3961;p2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Summary sizes grow quickly.</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Block Pruning.</a:t>
            </a:r>
            <a:br>
              <a:rPr lang="zh-CN">
                <a:solidFill>
                  <a:schemeClr val="dk2"/>
                </a:solidFill>
              </a:rPr>
            </a:br>
            <a:r>
              <a:rPr lang="zh-CN">
                <a:solidFill>
                  <a:schemeClr val="dk2"/>
                </a:solidFill>
              </a:rPr>
              <a:t>We prune ɸ(B) keeping its </a:t>
            </a:r>
            <a:br>
              <a:rPr lang="zh-CN">
                <a:solidFill>
                  <a:schemeClr val="dk2"/>
                </a:solidFill>
              </a:rPr>
            </a:br>
            <a:r>
              <a:rPr lang="zh-CN">
                <a:solidFill>
                  <a:schemeClr val="dk2"/>
                </a:solidFill>
              </a:rPr>
              <a:t>ꭤ-mass subvector.</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Scalar quantization on ɸ(B).</a:t>
            </a:r>
            <a:endParaRPr>
              <a:solidFill>
                <a:schemeClr val="dk2"/>
              </a:solidFill>
            </a:endParaRPr>
          </a:p>
        </p:txBody>
      </p:sp>
      <p:cxnSp>
        <p:nvCxnSpPr>
          <p:cNvPr id="3962" name="Google Shape;3962;p27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963" name="Google Shape;3963;p273"/>
          <p:cNvPicPr preferRelativeResize="0"/>
          <p:nvPr/>
        </p:nvPicPr>
        <p:blipFill>
          <a:blip r:embed="rId3">
            <a:alphaModFix/>
          </a:blip>
          <a:stretch>
            <a:fillRect/>
          </a:stretch>
        </p:blipFill>
        <p:spPr>
          <a:xfrm>
            <a:off x="4572000" y="1459938"/>
            <a:ext cx="4077274" cy="2801475"/>
          </a:xfrm>
          <a:prstGeom prst="rect">
            <a:avLst/>
          </a:prstGeom>
          <a:noFill/>
          <a:ln>
            <a:noFill/>
          </a:ln>
        </p:spPr>
      </p:pic>
      <p:cxnSp>
        <p:nvCxnSpPr>
          <p:cNvPr id="3964" name="Google Shape;3964;p273"/>
          <p:cNvCxnSpPr/>
          <p:nvPr/>
        </p:nvCxnSpPr>
        <p:spPr>
          <a:xfrm>
            <a:off x="7243800" y="2969575"/>
            <a:ext cx="0" cy="560400"/>
          </a:xfrm>
          <a:prstGeom prst="straightConnector1">
            <a:avLst/>
          </a:prstGeom>
          <a:noFill/>
          <a:ln w="28575" cap="flat" cmpd="sng">
            <a:solidFill>
              <a:srgbClr val="980000"/>
            </a:solidFill>
            <a:prstDash val="solid"/>
            <a:round/>
            <a:headEnd type="none" w="med" len="med"/>
            <a:tailEnd type="none" w="med" len="med"/>
          </a:ln>
        </p:spPr>
      </p:cxnSp>
      <p:sp>
        <p:nvSpPr>
          <p:cNvPr id="3965" name="Google Shape;3965;p273"/>
          <p:cNvSpPr txBox="1"/>
          <p:nvPr/>
        </p:nvSpPr>
        <p:spPr>
          <a:xfrm>
            <a:off x="7788075" y="3529975"/>
            <a:ext cx="12327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cut here to keep the 50% (𝞪=0.5) of the l1-norm</a:t>
            </a:r>
            <a:endParaRPr sz="1200" b="1">
              <a:solidFill>
                <a:srgbClr val="980000"/>
              </a:solidFill>
              <a:latin typeface="Source Sans Pro"/>
              <a:ea typeface="Source Sans Pro"/>
              <a:cs typeface="Source Sans Pro"/>
              <a:sym typeface="Source Sans Pro"/>
            </a:endParaRPr>
          </a:p>
        </p:txBody>
      </p:sp>
      <p:cxnSp>
        <p:nvCxnSpPr>
          <p:cNvPr id="3966" name="Google Shape;3966;p273"/>
          <p:cNvCxnSpPr/>
          <p:nvPr/>
        </p:nvCxnSpPr>
        <p:spPr>
          <a:xfrm rot="10800000">
            <a:off x="7371975" y="3545875"/>
            <a:ext cx="368100" cy="192900"/>
          </a:xfrm>
          <a:prstGeom prst="straightConnector1">
            <a:avLst/>
          </a:prstGeom>
          <a:noFill/>
          <a:ln w="9525" cap="flat" cmpd="sng">
            <a:solidFill>
              <a:srgbClr val="980000"/>
            </a:solidFill>
            <a:prstDash val="solid"/>
            <a:round/>
            <a:headEnd type="none" w="med" len="med"/>
            <a:tailEnd type="triangle" w="med" len="med"/>
          </a:ln>
        </p:spPr>
      </p:cxn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3970"/>
        <p:cNvGrpSpPr/>
        <p:nvPr/>
      </p:nvGrpSpPr>
      <p:grpSpPr>
        <a:xfrm>
          <a:off x="0" y="0"/>
          <a:ext cx="0" cy="0"/>
          <a:chOff x="0" y="0"/>
          <a:chExt cx="0" cy="0"/>
        </a:xfrm>
      </p:grpSpPr>
      <p:sp>
        <p:nvSpPr>
          <p:cNvPr id="3971" name="Google Shape;3971;p27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Proximity Graphs</a:t>
            </a:r>
            <a:endParaRPr/>
          </a:p>
        </p:txBody>
      </p:sp>
      <p:sp>
        <p:nvSpPr>
          <p:cNvPr id="3972" name="Google Shape;3972;p274"/>
          <p:cNvSpPr txBox="1">
            <a:spLocks noGrp="1"/>
          </p:cNvSpPr>
          <p:nvPr>
            <p:ph type="body" idx="1"/>
          </p:nvPr>
        </p:nvSpPr>
        <p:spPr>
          <a:xfrm>
            <a:off x="311700" y="1145075"/>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Widely used in dense ANN.</a:t>
            </a:r>
            <a:br>
              <a:rPr lang="zh-CN" b="1">
                <a:solidFill>
                  <a:schemeClr val="dk2"/>
                </a:solidFill>
              </a:rPr>
            </a:br>
            <a:r>
              <a:rPr lang="zh-CN">
                <a:solidFill>
                  <a:schemeClr val="dk2"/>
                </a:solidFill>
              </a:rPr>
              <a:t>The most common is HNSW.</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Link each document with its </a:t>
            </a:r>
            <a:r>
              <a:rPr lang="zh-CN" b="1" i="1">
                <a:solidFill>
                  <a:schemeClr val="dk2"/>
                </a:solidFill>
              </a:rPr>
              <a:t>friends</a:t>
            </a:r>
            <a:r>
              <a:rPr lang="zh-CN" b="1">
                <a:solidFill>
                  <a:schemeClr val="dk2"/>
                </a:solidFill>
              </a:rPr>
              <a:t>.</a:t>
            </a:r>
            <a:br>
              <a:rPr lang="zh-CN">
                <a:solidFill>
                  <a:schemeClr val="dk2"/>
                </a:solidFill>
              </a:rPr>
            </a:br>
            <a:r>
              <a:rPr lang="zh-CN">
                <a:solidFill>
                  <a:schemeClr val="dk2"/>
                </a:solidFill>
              </a:rPr>
              <a:t>Explore the graph using greed search.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Effectively applied to sparse vectors.</a:t>
            </a:r>
            <a:br>
              <a:rPr lang="zh-CN" b="1">
                <a:solidFill>
                  <a:schemeClr val="dk2"/>
                </a:solidFill>
              </a:rPr>
            </a:br>
            <a:r>
              <a:rPr lang="zh-CN">
                <a:solidFill>
                  <a:schemeClr val="dk2"/>
                </a:solidFill>
              </a:rPr>
              <a:t>BigANN@NeurIPS 2023.</a:t>
            </a:r>
            <a:endParaRPr>
              <a:solidFill>
                <a:schemeClr val="dk2"/>
              </a:solidFill>
            </a:endParaRPr>
          </a:p>
        </p:txBody>
      </p:sp>
      <p:cxnSp>
        <p:nvCxnSpPr>
          <p:cNvPr id="3973" name="Google Shape;3973;p27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974" name="Google Shape;3974;p274"/>
          <p:cNvSpPr txBox="1"/>
          <p:nvPr/>
        </p:nvSpPr>
        <p:spPr>
          <a:xfrm>
            <a:off x="311700" y="4614450"/>
            <a:ext cx="848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Malkov, Yu A., and Dmitry A. Yashunin. "Efficient and robust approximate nearest neighbor search using hierarchical navigable small world graphs." IEEE TPAMI 2018. </a:t>
            </a:r>
            <a:endParaRPr sz="900">
              <a:latin typeface="Montserrat"/>
              <a:ea typeface="Montserrat"/>
              <a:cs typeface="Montserrat"/>
              <a:sym typeface="Montserrat"/>
            </a:endParaRPr>
          </a:p>
        </p:txBody>
      </p:sp>
      <p:pic>
        <p:nvPicPr>
          <p:cNvPr id="3975" name="Google Shape;3975;p274"/>
          <p:cNvPicPr preferRelativeResize="0"/>
          <p:nvPr/>
        </p:nvPicPr>
        <p:blipFill>
          <a:blip r:embed="rId3">
            <a:alphaModFix/>
          </a:blip>
          <a:stretch>
            <a:fillRect/>
          </a:stretch>
        </p:blipFill>
        <p:spPr>
          <a:xfrm>
            <a:off x="5691150" y="1475074"/>
            <a:ext cx="2621324" cy="2400774"/>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3979"/>
        <p:cNvGrpSpPr/>
        <p:nvPr/>
      </p:nvGrpSpPr>
      <p:grpSpPr>
        <a:xfrm>
          <a:off x="0" y="0"/>
          <a:ext cx="0" cy="0"/>
          <a:chOff x="0" y="0"/>
          <a:chExt cx="0" cy="0"/>
        </a:xfrm>
      </p:grpSpPr>
      <p:sp>
        <p:nvSpPr>
          <p:cNvPr id="3980" name="Google Shape;3980;p27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Forward Index</a:t>
            </a:r>
            <a:endParaRPr/>
          </a:p>
        </p:txBody>
      </p:sp>
      <p:cxnSp>
        <p:nvCxnSpPr>
          <p:cNvPr id="3981" name="Google Shape;3981;p27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982" name="Google Shape;3982;p275"/>
          <p:cNvSpPr txBox="1">
            <a:spLocks noGrp="1"/>
          </p:cNvSpPr>
          <p:nvPr>
            <p:ph type="body" idx="1"/>
          </p:nvPr>
        </p:nvSpPr>
        <p:spPr>
          <a:xfrm>
            <a:off x="311700" y="1149500"/>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Stores the sparse collection.</a:t>
            </a:r>
            <a:br>
              <a:rPr lang="zh-CN" b="1">
                <a:solidFill>
                  <a:schemeClr val="dk2"/>
                </a:solidFill>
              </a:rPr>
            </a:br>
            <a:r>
              <a:rPr lang="zh-CN">
                <a:solidFill>
                  <a:schemeClr val="dk2"/>
                </a:solidFill>
              </a:rPr>
              <a:t>as components and values.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Enables fast, exact dot products</a:t>
            </a:r>
            <a:br>
              <a:rPr lang="zh-CN" b="1">
                <a:solidFill>
                  <a:schemeClr val="dk2"/>
                </a:solidFill>
              </a:rPr>
            </a:br>
            <a:r>
              <a:rPr lang="zh-CN">
                <a:solidFill>
                  <a:schemeClr val="dk2"/>
                </a:solidFill>
              </a:rPr>
              <a:t>on the vectors selected by the indexes.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Core Function: </a:t>
            </a:r>
            <a:r>
              <a:rPr lang="zh-CN">
                <a:solidFill>
                  <a:schemeClr val="dk2"/>
                </a:solidFill>
              </a:rPr>
              <a:t>given</a:t>
            </a:r>
            <a:r>
              <a:rPr lang="zh-CN" b="1">
                <a:solidFill>
                  <a:schemeClr val="dk2"/>
                </a:solidFill>
              </a:rPr>
              <a:t> </a:t>
            </a:r>
            <a:r>
              <a:rPr lang="zh-CN">
                <a:solidFill>
                  <a:schemeClr val="dk2"/>
                </a:solidFill>
              </a:rPr>
              <a:t>(q, i), returns </a:t>
            </a:r>
            <a:r>
              <a:rPr lang="zh-CN" b="1">
                <a:solidFill>
                  <a:schemeClr val="dk2"/>
                </a:solidFill>
              </a:rPr>
              <a:t>dp(q, x</a:t>
            </a:r>
            <a:r>
              <a:rPr lang="zh-CN" b="1" baseline="-25000">
                <a:solidFill>
                  <a:schemeClr val="dk2"/>
                </a:solidFill>
              </a:rPr>
              <a:t>i</a:t>
            </a:r>
            <a:r>
              <a:rPr lang="zh-CN" b="1">
                <a:solidFill>
                  <a:schemeClr val="dk2"/>
                </a:solidFill>
              </a:rPr>
              <a:t>)</a:t>
            </a:r>
            <a:endParaRPr b="1" baseline="-25000">
              <a:solidFill>
                <a:schemeClr val="dk2"/>
              </a:solidFill>
            </a:endParaRPr>
          </a:p>
        </p:txBody>
      </p:sp>
      <p:pic>
        <p:nvPicPr>
          <p:cNvPr id="3983" name="Google Shape;3983;p275"/>
          <p:cNvPicPr preferRelativeResize="0"/>
          <p:nvPr/>
        </p:nvPicPr>
        <p:blipFill>
          <a:blip r:embed="rId3">
            <a:alphaModFix/>
          </a:blip>
          <a:stretch>
            <a:fillRect/>
          </a:stretch>
        </p:blipFill>
        <p:spPr>
          <a:xfrm>
            <a:off x="5806227" y="1149500"/>
            <a:ext cx="2018450" cy="3564600"/>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3987"/>
        <p:cNvGrpSpPr/>
        <p:nvPr/>
      </p:nvGrpSpPr>
      <p:grpSpPr>
        <a:xfrm>
          <a:off x="0" y="0"/>
          <a:ext cx="0" cy="0"/>
          <a:chOff x="0" y="0"/>
          <a:chExt cx="0" cy="0"/>
        </a:xfrm>
      </p:grpSpPr>
      <p:sp>
        <p:nvSpPr>
          <p:cNvPr id="3988" name="Google Shape;3988;p27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t>From Milliseconds to Microseconds</a:t>
            </a:r>
            <a:endParaRPr/>
          </a:p>
          <a:p>
            <a:pPr marL="0" lvl="0" indent="0" algn="l" rtl="0">
              <a:spcBef>
                <a:spcPts val="0"/>
              </a:spcBef>
              <a:spcAft>
                <a:spcPts val="0"/>
              </a:spcAft>
              <a:buNone/>
            </a:pPr>
            <a:endParaRPr/>
          </a:p>
        </p:txBody>
      </p:sp>
      <p:cxnSp>
        <p:nvCxnSpPr>
          <p:cNvPr id="3989" name="Google Shape;3989;p27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990" name="Google Shape;3990;p276"/>
          <p:cNvPicPr preferRelativeResize="0"/>
          <p:nvPr/>
        </p:nvPicPr>
        <p:blipFill rotWithShape="1">
          <a:blip r:embed="rId3">
            <a:alphaModFix/>
          </a:blip>
          <a:srcRect b="38092"/>
          <a:stretch/>
        </p:blipFill>
        <p:spPr>
          <a:xfrm>
            <a:off x="468824" y="2280698"/>
            <a:ext cx="3391900" cy="1965025"/>
          </a:xfrm>
          <a:prstGeom prst="rect">
            <a:avLst/>
          </a:prstGeom>
          <a:noFill/>
          <a:ln>
            <a:noFill/>
          </a:ln>
        </p:spPr>
      </p:pic>
      <p:sp>
        <p:nvSpPr>
          <p:cNvPr id="3991" name="Google Shape;3991;p276"/>
          <p:cNvSpPr txBox="1"/>
          <p:nvPr/>
        </p:nvSpPr>
        <p:spPr>
          <a:xfrm>
            <a:off x="2901515" y="2838471"/>
            <a:ext cx="741300" cy="4821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600">
              <a:solidFill>
                <a:srgbClr val="E06666"/>
              </a:solidFill>
              <a:latin typeface="Source Sans Pro"/>
              <a:ea typeface="Source Sans Pro"/>
              <a:cs typeface="Source Sans Pro"/>
              <a:sym typeface="Source Sans Pro"/>
            </a:endParaRPr>
          </a:p>
        </p:txBody>
      </p:sp>
      <p:sp>
        <p:nvSpPr>
          <p:cNvPr id="3992" name="Google Shape;3992;p276"/>
          <p:cNvSpPr txBox="1"/>
          <p:nvPr/>
        </p:nvSpPr>
        <p:spPr>
          <a:xfrm>
            <a:off x="6767318" y="3575600"/>
            <a:ext cx="1253700" cy="5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Splade-v3 </a:t>
            </a:r>
            <a:endParaRPr sz="1800">
              <a:solidFill>
                <a:schemeClr val="dk2"/>
              </a:solidFill>
              <a:latin typeface="Source Sans Pro"/>
              <a:ea typeface="Source Sans Pro"/>
              <a:cs typeface="Source Sans Pro"/>
              <a:sym typeface="Source Sans Pro"/>
            </a:endParaRPr>
          </a:p>
        </p:txBody>
      </p:sp>
      <p:pic>
        <p:nvPicPr>
          <p:cNvPr id="3993" name="Google Shape;3993;p276"/>
          <p:cNvPicPr preferRelativeResize="0"/>
          <p:nvPr/>
        </p:nvPicPr>
        <p:blipFill>
          <a:blip r:embed="rId4">
            <a:alphaModFix/>
          </a:blip>
          <a:stretch>
            <a:fillRect/>
          </a:stretch>
        </p:blipFill>
        <p:spPr>
          <a:xfrm>
            <a:off x="5380275" y="2398500"/>
            <a:ext cx="3630300" cy="1177100"/>
          </a:xfrm>
          <a:prstGeom prst="rect">
            <a:avLst/>
          </a:prstGeom>
          <a:noFill/>
          <a:ln>
            <a:noFill/>
          </a:ln>
        </p:spPr>
      </p:pic>
      <p:sp>
        <p:nvSpPr>
          <p:cNvPr id="3994" name="Google Shape;3994;p276"/>
          <p:cNvSpPr txBox="1"/>
          <p:nvPr/>
        </p:nvSpPr>
        <p:spPr>
          <a:xfrm>
            <a:off x="1823676" y="1508250"/>
            <a:ext cx="923700" cy="5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000" b="1">
                <a:solidFill>
                  <a:schemeClr val="dk2"/>
                </a:solidFill>
                <a:latin typeface="Source Sans Pro"/>
                <a:ea typeface="Source Sans Pro"/>
                <a:cs typeface="Source Sans Pro"/>
                <a:sym typeface="Source Sans Pro"/>
              </a:rPr>
              <a:t>2021</a:t>
            </a:r>
            <a:endParaRPr sz="2000" b="1">
              <a:solidFill>
                <a:schemeClr val="dk2"/>
              </a:solidFill>
              <a:latin typeface="Source Sans Pro"/>
              <a:ea typeface="Source Sans Pro"/>
              <a:cs typeface="Source Sans Pro"/>
              <a:sym typeface="Source Sans Pro"/>
            </a:endParaRPr>
          </a:p>
        </p:txBody>
      </p:sp>
      <p:sp>
        <p:nvSpPr>
          <p:cNvPr id="3995" name="Google Shape;3995;p276"/>
          <p:cNvSpPr txBox="1"/>
          <p:nvPr/>
        </p:nvSpPr>
        <p:spPr>
          <a:xfrm>
            <a:off x="6966076" y="1508250"/>
            <a:ext cx="856200" cy="5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100" b="1">
                <a:solidFill>
                  <a:schemeClr val="dk2"/>
                </a:solidFill>
                <a:latin typeface="Source Sans Pro"/>
                <a:ea typeface="Source Sans Pro"/>
                <a:cs typeface="Source Sans Pro"/>
                <a:sym typeface="Source Sans Pro"/>
              </a:rPr>
              <a:t>2026</a:t>
            </a:r>
            <a:endParaRPr sz="2100" b="1">
              <a:solidFill>
                <a:schemeClr val="dk2"/>
              </a:solidFill>
              <a:latin typeface="Source Sans Pro"/>
              <a:ea typeface="Source Sans Pro"/>
              <a:cs typeface="Source Sans Pro"/>
              <a:sym typeface="Source Sans Pro"/>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Shape 3999"/>
        <p:cNvGrpSpPr/>
        <p:nvPr/>
      </p:nvGrpSpPr>
      <p:grpSpPr>
        <a:xfrm>
          <a:off x="0" y="0"/>
          <a:ext cx="0" cy="0"/>
          <a:chOff x="0" y="0"/>
          <a:chExt cx="0" cy="0"/>
        </a:xfrm>
      </p:grpSpPr>
      <p:sp>
        <p:nvSpPr>
          <p:cNvPr id="4000" name="Google Shape;4000;p277"/>
          <p:cNvSpPr txBox="1">
            <a:spLocks noGrp="1"/>
          </p:cNvSpPr>
          <p:nvPr>
            <p:ph type="title"/>
          </p:nvPr>
        </p:nvSpPr>
        <p:spPr>
          <a:xfrm>
            <a:off x="278300" y="4138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MSMARCO-v2</a:t>
            </a:r>
            <a:endParaRPr/>
          </a:p>
        </p:txBody>
      </p:sp>
      <p:cxnSp>
        <p:nvCxnSpPr>
          <p:cNvPr id="4001" name="Google Shape;4001;p277"/>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4002" name="Google Shape;4002;p277"/>
          <p:cNvSpPr txBox="1">
            <a:spLocks noGrp="1"/>
          </p:cNvSpPr>
          <p:nvPr>
            <p:ph type="body" idx="1"/>
          </p:nvPr>
        </p:nvSpPr>
        <p:spPr>
          <a:xfrm>
            <a:off x="278300" y="1117663"/>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Scaling up the size of the collections</a:t>
            </a:r>
            <a:endParaRPr>
              <a:solidFill>
                <a:schemeClr val="dk2"/>
              </a:solidFill>
            </a:endParaRPr>
          </a:p>
        </p:txBody>
      </p:sp>
      <p:sp>
        <p:nvSpPr>
          <p:cNvPr id="4003" name="Google Shape;4003;p277"/>
          <p:cNvSpPr txBox="1"/>
          <p:nvPr/>
        </p:nvSpPr>
        <p:spPr>
          <a:xfrm>
            <a:off x="311700" y="4614450"/>
            <a:ext cx="7156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Nardini, Rulli, Venturini, Venuta </a:t>
            </a:r>
            <a:r>
              <a:rPr lang="zh-CN" sz="900">
                <a:solidFill>
                  <a:srgbClr val="222222"/>
                </a:solidFill>
                <a:highlight>
                  <a:schemeClr val="lt1"/>
                </a:highlight>
                <a:latin typeface="Montserrat"/>
                <a:ea typeface="Montserrat"/>
                <a:cs typeface="Montserrat"/>
                <a:sym typeface="Montserrat"/>
              </a:rPr>
              <a:t>Investigating the Scalability of Approximate Sparse Retrieval Algorithms to Massive Datasets</a:t>
            </a:r>
            <a:r>
              <a:rPr lang="zh-CN" sz="900">
                <a:solidFill>
                  <a:srgbClr val="222222"/>
                </a:solidFill>
                <a:highlight>
                  <a:srgbClr val="FFFFFF"/>
                </a:highlight>
                <a:latin typeface="Montserrat"/>
                <a:ea typeface="Montserrat"/>
                <a:cs typeface="Montserrat"/>
                <a:sym typeface="Montserrat"/>
              </a:rPr>
              <a:t>. ECIR 2024.</a:t>
            </a:r>
            <a:endParaRPr sz="900">
              <a:latin typeface="Montserrat"/>
              <a:ea typeface="Montserrat"/>
              <a:cs typeface="Montserrat"/>
              <a:sym typeface="Montserrat"/>
            </a:endParaRPr>
          </a:p>
        </p:txBody>
      </p:sp>
      <p:pic>
        <p:nvPicPr>
          <p:cNvPr id="4004" name="Google Shape;4004;p277"/>
          <p:cNvPicPr preferRelativeResize="0"/>
          <p:nvPr/>
        </p:nvPicPr>
        <p:blipFill>
          <a:blip r:embed="rId3">
            <a:alphaModFix/>
          </a:blip>
          <a:stretch>
            <a:fillRect/>
          </a:stretch>
        </p:blipFill>
        <p:spPr>
          <a:xfrm>
            <a:off x="1355813" y="1745150"/>
            <a:ext cx="6365574" cy="2660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zh-CN" sz="2600"/>
              <a:t>Are Passage 1 and 2 equally “about” Delft?</a:t>
            </a:r>
            <a:endParaRPr sz="2600"/>
          </a:p>
        </p:txBody>
      </p:sp>
      <p:sp>
        <p:nvSpPr>
          <p:cNvPr id="482" name="Google Shape;482;p71"/>
          <p:cNvSpPr txBox="1">
            <a:spLocks noGrp="1"/>
          </p:cNvSpPr>
          <p:nvPr>
            <p:ph type="body" idx="1"/>
          </p:nvPr>
        </p:nvSpPr>
        <p:spPr>
          <a:xfrm>
            <a:off x="387900" y="1152475"/>
            <a:ext cx="3870000" cy="341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2"/>
              </a:buClr>
              <a:buSzPts val="1100"/>
              <a:buFont typeface="Arial"/>
              <a:buNone/>
            </a:pPr>
            <a:r>
              <a:rPr lang="zh-CN" sz="1500" b="1">
                <a:solidFill>
                  <a:srgbClr val="1A1D21"/>
                </a:solidFill>
              </a:rPr>
              <a:t>Passage 1:</a:t>
            </a:r>
            <a:endParaRPr sz="1500" b="1">
              <a:solidFill>
                <a:srgbClr val="1A1D21"/>
              </a:solidFill>
            </a:endParaRPr>
          </a:p>
          <a:p>
            <a:pPr marL="0" lvl="0" indent="0" algn="ctr" rtl="0">
              <a:spcBef>
                <a:spcPts val="1200"/>
              </a:spcBef>
              <a:spcAft>
                <a:spcPts val="0"/>
              </a:spcAft>
              <a:buClr>
                <a:schemeClr val="dk2"/>
              </a:buClr>
              <a:buSzPts val="1100"/>
              <a:buFont typeface="Arial"/>
              <a:buNone/>
            </a:pPr>
            <a:r>
              <a:rPr lang="zh-CN">
                <a:solidFill>
                  <a:srgbClr val="1A1D21"/>
                </a:solidFill>
              </a:rPr>
              <a:t>The city of </a:t>
            </a:r>
            <a:r>
              <a:rPr lang="zh-CN" b="1">
                <a:solidFill>
                  <a:srgbClr val="1A1D21"/>
                </a:solidFill>
              </a:rPr>
              <a:t>Delft</a:t>
            </a:r>
            <a:r>
              <a:rPr lang="zh-CN">
                <a:solidFill>
                  <a:srgbClr val="1A1D21"/>
                </a:solidFill>
              </a:rPr>
              <a:t> came into being aside a canal, the 'Delf', which comes from the word delven, meaning delving or digging, and led to the name </a:t>
            </a:r>
            <a:r>
              <a:rPr lang="zh-CN" b="1">
                <a:solidFill>
                  <a:srgbClr val="1A1D21"/>
                </a:solidFill>
              </a:rPr>
              <a:t>Delft</a:t>
            </a:r>
            <a:r>
              <a:rPr lang="zh-CN">
                <a:solidFill>
                  <a:srgbClr val="1A1D21"/>
                </a:solidFill>
              </a:rPr>
              <a:t>. It presumably started around the 11th century as a landlord court.</a:t>
            </a:r>
            <a:endParaRPr sz="1500">
              <a:solidFill>
                <a:srgbClr val="1A1D21"/>
              </a:solidFill>
            </a:endParaRPr>
          </a:p>
          <a:p>
            <a:pPr marL="0" lvl="0" indent="0" algn="ctr" rtl="0">
              <a:spcBef>
                <a:spcPts val="1200"/>
              </a:spcBef>
              <a:spcAft>
                <a:spcPts val="1200"/>
              </a:spcAft>
              <a:buClr>
                <a:schemeClr val="dk2"/>
              </a:buClr>
              <a:buSzPts val="1100"/>
              <a:buFont typeface="Arial"/>
              <a:buNone/>
            </a:pPr>
            <a:r>
              <a:rPr lang="zh-CN" sz="1500">
                <a:solidFill>
                  <a:srgbClr val="1A1D21"/>
                </a:solidFill>
                <a:latin typeface="Courier New"/>
                <a:ea typeface="Courier New"/>
                <a:cs typeface="Courier New"/>
                <a:sym typeface="Courier New"/>
              </a:rPr>
              <a:t>{</a:t>
            </a:r>
            <a:r>
              <a:rPr lang="zh-CN" sz="1500" b="1">
                <a:solidFill>
                  <a:srgbClr val="1A1D21"/>
                </a:solidFill>
                <a:latin typeface="Courier New"/>
                <a:ea typeface="Courier New"/>
                <a:cs typeface="Courier New"/>
                <a:sym typeface="Courier New"/>
              </a:rPr>
              <a:t>del: 2</a:t>
            </a:r>
            <a:r>
              <a:rPr lang="zh-CN" sz="1500">
                <a:solidFill>
                  <a:srgbClr val="1A1D21"/>
                </a:solidFill>
                <a:latin typeface="Courier New"/>
                <a:ea typeface="Courier New"/>
                <a:cs typeface="Courier New"/>
                <a:sym typeface="Courier New"/>
              </a:rPr>
              <a:t>, ...}</a:t>
            </a:r>
            <a:endParaRPr sz="1500">
              <a:solidFill>
                <a:srgbClr val="1A1D21"/>
              </a:solidFill>
            </a:endParaRPr>
          </a:p>
        </p:txBody>
      </p:sp>
      <p:sp>
        <p:nvSpPr>
          <p:cNvPr id="483" name="Google Shape;483;p71"/>
          <p:cNvSpPr txBox="1">
            <a:spLocks noGrp="1"/>
          </p:cNvSpPr>
          <p:nvPr>
            <p:ph type="body" idx="1"/>
          </p:nvPr>
        </p:nvSpPr>
        <p:spPr>
          <a:xfrm>
            <a:off x="4620400" y="1152475"/>
            <a:ext cx="45234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sz="1500" b="1">
                <a:solidFill>
                  <a:srgbClr val="1A1D21"/>
                </a:solidFill>
              </a:rPr>
              <a:t>Passage 2:</a:t>
            </a:r>
            <a:endParaRPr sz="1500" b="1">
              <a:solidFill>
                <a:srgbClr val="1A1D21"/>
              </a:solidFill>
            </a:endParaRPr>
          </a:p>
          <a:p>
            <a:pPr marL="0" lvl="0" indent="0" algn="ctr" rtl="0">
              <a:spcBef>
                <a:spcPts val="1200"/>
              </a:spcBef>
              <a:spcAft>
                <a:spcPts val="0"/>
              </a:spcAft>
              <a:buNone/>
            </a:pPr>
            <a:r>
              <a:rPr lang="zh-CN" sz="1500">
                <a:solidFill>
                  <a:srgbClr val="1A1D21"/>
                </a:solidFill>
              </a:rPr>
              <a:t>The Jesuit Church on the Oude Langendijk in </a:t>
            </a:r>
            <a:r>
              <a:rPr lang="zh-CN" sz="1500" b="1">
                <a:solidFill>
                  <a:srgbClr val="1A1D21"/>
                </a:solidFill>
              </a:rPr>
              <a:t>Delft</a:t>
            </a:r>
            <a:r>
              <a:rPr lang="zh-CN" sz="1500">
                <a:solidFill>
                  <a:srgbClr val="1A1D21"/>
                </a:solidFill>
              </a:rPr>
              <a:t>, 1700–1725, brush in gray ink, 13.2 × 20.2 cm, </a:t>
            </a:r>
            <a:r>
              <a:rPr lang="zh-CN" sz="1500" b="1">
                <a:solidFill>
                  <a:srgbClr val="1A1D21"/>
                </a:solidFill>
              </a:rPr>
              <a:t>Delft</a:t>
            </a:r>
            <a:r>
              <a:rPr lang="zh-CN" sz="1500">
                <a:solidFill>
                  <a:srgbClr val="1A1D21"/>
                </a:solidFill>
              </a:rPr>
              <a:t>, Archief Delft. Johannes, Jan or Johan Vermeer (/vərˈmɪər/; Dutch: [joːˈɦɑnəs jɑn vərˈmeːr]; 1632 – December 1675) was a Dutch painter who specialized in domestic interior scenes of middle-class life. Vermeer was a moderately successful provincial genre painter in his lifetime.</a:t>
            </a:r>
            <a:endParaRPr sz="1500">
              <a:solidFill>
                <a:srgbClr val="1A1D21"/>
              </a:solidFill>
            </a:endParaRPr>
          </a:p>
          <a:p>
            <a:pPr marL="0" lvl="0" indent="0" algn="ctr" rtl="0">
              <a:spcBef>
                <a:spcPts val="1200"/>
              </a:spcBef>
              <a:spcAft>
                <a:spcPts val="1200"/>
              </a:spcAft>
              <a:buClr>
                <a:schemeClr val="dk2"/>
              </a:buClr>
              <a:buSzPts val="1100"/>
              <a:buFont typeface="Arial"/>
              <a:buNone/>
            </a:pPr>
            <a:r>
              <a:rPr lang="zh-CN" sz="1500">
                <a:solidFill>
                  <a:srgbClr val="1A1D21"/>
                </a:solidFill>
                <a:latin typeface="Courier New"/>
                <a:ea typeface="Courier New"/>
                <a:cs typeface="Courier New"/>
                <a:sym typeface="Courier New"/>
              </a:rPr>
              <a:t>{</a:t>
            </a:r>
            <a:r>
              <a:rPr lang="zh-CN" sz="1500" b="1">
                <a:solidFill>
                  <a:srgbClr val="1A1D21"/>
                </a:solidFill>
                <a:latin typeface="Courier New"/>
                <a:ea typeface="Courier New"/>
                <a:cs typeface="Courier New"/>
                <a:sym typeface="Courier New"/>
              </a:rPr>
              <a:t>delft: 2</a:t>
            </a:r>
            <a:r>
              <a:rPr lang="zh-CN" sz="1500">
                <a:solidFill>
                  <a:srgbClr val="1A1D21"/>
                </a:solidFill>
                <a:latin typeface="Courier New"/>
                <a:ea typeface="Courier New"/>
                <a:cs typeface="Courier New"/>
                <a:sym typeface="Courier New"/>
              </a:rPr>
              <a:t>, ...}</a:t>
            </a:r>
            <a:endParaRPr sz="1500">
              <a:solidFill>
                <a:srgbClr val="1A1D21"/>
              </a:solidFill>
            </a:endParaRPr>
          </a:p>
        </p:txBody>
      </p:sp>
      <p:sp>
        <p:nvSpPr>
          <p:cNvPr id="484" name="Google Shape;484;p71"/>
          <p:cNvSpPr/>
          <p:nvPr/>
        </p:nvSpPr>
        <p:spPr>
          <a:xfrm>
            <a:off x="2179950" y="2416000"/>
            <a:ext cx="4784100" cy="537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FFFFFF"/>
                </a:solidFill>
                <a:latin typeface="Source Sans Pro"/>
                <a:ea typeface="Source Sans Pro"/>
                <a:cs typeface="Source Sans Pro"/>
                <a:sym typeface="Source Sans Pro"/>
              </a:rPr>
              <a:t>I argue Passage 1 is more directly “about” Delft.</a:t>
            </a:r>
            <a:endParaRPr b="1">
              <a:solidFill>
                <a:srgbClr val="FFFFFF"/>
              </a:solidFill>
              <a:latin typeface="Source Sans Pro"/>
              <a:ea typeface="Source Sans Pro"/>
              <a:cs typeface="Source Sans Pro"/>
              <a:sym typeface="Source Sans Pro"/>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4008"/>
        <p:cNvGrpSpPr/>
        <p:nvPr/>
      </p:nvGrpSpPr>
      <p:grpSpPr>
        <a:xfrm>
          <a:off x="0" y="0"/>
          <a:ext cx="0" cy="0"/>
          <a:chOff x="0" y="0"/>
          <a:chExt cx="0" cy="0"/>
        </a:xfrm>
      </p:grpSpPr>
      <p:sp>
        <p:nvSpPr>
          <p:cNvPr id="4009" name="Google Shape;4009;p27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Forward Index</a:t>
            </a:r>
            <a:endParaRPr/>
          </a:p>
        </p:txBody>
      </p:sp>
      <p:cxnSp>
        <p:nvCxnSpPr>
          <p:cNvPr id="4010" name="Google Shape;4010;p27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011" name="Google Shape;4011;p278"/>
          <p:cNvSpPr txBox="1">
            <a:spLocks noGrp="1"/>
          </p:cNvSpPr>
          <p:nvPr>
            <p:ph type="body" idx="1"/>
          </p:nvPr>
        </p:nvSpPr>
        <p:spPr>
          <a:xfrm>
            <a:off x="311700" y="1149500"/>
            <a:ext cx="8520600" cy="3416400"/>
          </a:xfrm>
          <a:prstGeom prst="rect">
            <a:avLst/>
          </a:prstGeom>
        </p:spPr>
        <p:txBody>
          <a:bodyPr spcFirstLastPara="1" wrap="square" lIns="91425" tIns="91425" rIns="91425" bIns="91425" anchor="t" anchorCtr="0">
            <a:normAutofit lnSpcReduction="20000"/>
          </a:bodyPr>
          <a:lstStyle/>
          <a:p>
            <a:pPr marL="457200" lvl="0" indent="-330200" algn="l" rtl="0">
              <a:spcBef>
                <a:spcPts val="0"/>
              </a:spcBef>
              <a:spcAft>
                <a:spcPts val="0"/>
              </a:spcAft>
              <a:buClr>
                <a:schemeClr val="dk2"/>
              </a:buClr>
              <a:buSzPts val="1600"/>
              <a:buChar char="-"/>
            </a:pPr>
            <a:r>
              <a:rPr lang="zh-CN" b="1">
                <a:solidFill>
                  <a:schemeClr val="dk2"/>
                </a:solidFill>
              </a:rPr>
              <a:t>Memory-intensive</a:t>
            </a:r>
            <a:br>
              <a:rPr lang="zh-CN" b="1">
                <a:solidFill>
                  <a:schemeClr val="dk2"/>
                </a:solidFill>
              </a:rPr>
            </a:br>
            <a:r>
              <a:rPr lang="zh-CN">
                <a:solidFill>
                  <a:schemeClr val="dk2"/>
                </a:solidFill>
              </a:rPr>
              <a:t>it stores all non-zero components </a:t>
            </a:r>
            <a:br>
              <a:rPr lang="zh-CN">
                <a:solidFill>
                  <a:schemeClr val="dk2"/>
                </a:solidFill>
              </a:rPr>
            </a:br>
            <a:r>
              <a:rPr lang="zh-CN">
                <a:solidFill>
                  <a:schemeClr val="dk2"/>
                </a:solidFill>
              </a:rPr>
              <a:t>and values of the collection.</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Compression is important!</a:t>
            </a:r>
            <a:br>
              <a:rPr lang="zh-CN" b="1">
                <a:solidFill>
                  <a:schemeClr val="dk2"/>
                </a:solidFill>
              </a:rPr>
            </a:br>
            <a:r>
              <a:rPr lang="zh-CN">
                <a:solidFill>
                  <a:schemeClr val="dk2"/>
                </a:solidFill>
              </a:rPr>
              <a:t>reduce memory footprint </a:t>
            </a:r>
            <a:br>
              <a:rPr lang="zh-CN">
                <a:solidFill>
                  <a:schemeClr val="dk2"/>
                </a:solidFill>
              </a:rPr>
            </a:br>
            <a:r>
              <a:rPr lang="zh-CN">
                <a:solidFill>
                  <a:schemeClr val="dk2"/>
                </a:solidFill>
              </a:rPr>
              <a:t>but preserving query latency.</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Components are integers.</a:t>
            </a:r>
            <a:br>
              <a:rPr lang="zh-CN" b="1">
                <a:solidFill>
                  <a:schemeClr val="dk2"/>
                </a:solidFill>
              </a:rPr>
            </a:br>
            <a:r>
              <a:rPr lang="zh-CN">
                <a:solidFill>
                  <a:schemeClr val="dk2"/>
                </a:solidFill>
              </a:rPr>
              <a:t>Vast literature of lossless compression.</a:t>
            </a:r>
            <a:endParaRPr>
              <a:solidFill>
                <a:schemeClr val="dk2"/>
              </a:solidFill>
            </a:endParaRPr>
          </a:p>
        </p:txBody>
      </p:sp>
      <p:pic>
        <p:nvPicPr>
          <p:cNvPr id="4012" name="Google Shape;4012;p278"/>
          <p:cNvPicPr preferRelativeResize="0"/>
          <p:nvPr/>
        </p:nvPicPr>
        <p:blipFill>
          <a:blip r:embed="rId3">
            <a:alphaModFix/>
          </a:blip>
          <a:stretch>
            <a:fillRect/>
          </a:stretch>
        </p:blipFill>
        <p:spPr>
          <a:xfrm>
            <a:off x="5537325" y="1726300"/>
            <a:ext cx="3294975" cy="2095100"/>
          </a:xfrm>
          <a:prstGeom prst="rect">
            <a:avLst/>
          </a:prstGeom>
          <a:noFill/>
          <a:ln>
            <a:noFill/>
          </a:ln>
        </p:spPr>
      </p:pic>
      <p:sp>
        <p:nvSpPr>
          <p:cNvPr id="4013" name="Google Shape;4013;p278"/>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et al. Forward Index Compression for Learned Sparse Retrieval. ECIR 2026.</a:t>
            </a:r>
            <a:endParaRPr sz="900">
              <a:latin typeface="Montserrat"/>
              <a:ea typeface="Montserrat"/>
              <a:cs typeface="Montserrat"/>
              <a:sym typeface="Montserrat"/>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4017"/>
        <p:cNvGrpSpPr/>
        <p:nvPr/>
      </p:nvGrpSpPr>
      <p:grpSpPr>
        <a:xfrm>
          <a:off x="0" y="0"/>
          <a:ext cx="0" cy="0"/>
          <a:chOff x="0" y="0"/>
          <a:chExt cx="0" cy="0"/>
        </a:xfrm>
      </p:grpSpPr>
      <p:sp>
        <p:nvSpPr>
          <p:cNvPr id="4018" name="Google Shape;4018;p279"/>
          <p:cNvSpPr txBox="1">
            <a:spLocks noGrp="1"/>
          </p:cNvSpPr>
          <p:nvPr>
            <p:ph type="title"/>
          </p:nvPr>
        </p:nvSpPr>
        <p:spPr>
          <a:xfrm>
            <a:off x="278300" y="4138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Comparison with Dense Retrieval</a:t>
            </a:r>
            <a:endParaRPr/>
          </a:p>
        </p:txBody>
      </p:sp>
      <p:cxnSp>
        <p:nvCxnSpPr>
          <p:cNvPr id="4019" name="Google Shape;4019;p279"/>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4020" name="Google Shape;4020;p279"/>
          <p:cNvPicPr preferRelativeResize="0"/>
          <p:nvPr/>
        </p:nvPicPr>
        <p:blipFill>
          <a:blip r:embed="rId3">
            <a:alphaModFix/>
          </a:blip>
          <a:stretch>
            <a:fillRect/>
          </a:stretch>
        </p:blipFill>
        <p:spPr>
          <a:xfrm>
            <a:off x="5091775" y="1287300"/>
            <a:ext cx="3526775" cy="3015626"/>
          </a:xfrm>
          <a:prstGeom prst="rect">
            <a:avLst/>
          </a:prstGeom>
          <a:noFill/>
          <a:ln>
            <a:noFill/>
          </a:ln>
        </p:spPr>
      </p:pic>
      <p:sp>
        <p:nvSpPr>
          <p:cNvPr id="4021" name="Google Shape;4021;p279"/>
          <p:cNvSpPr txBox="1">
            <a:spLocks noGrp="1"/>
          </p:cNvSpPr>
          <p:nvPr>
            <p:ph type="body" idx="1"/>
          </p:nvPr>
        </p:nvSpPr>
        <p:spPr>
          <a:xfrm>
            <a:off x="311700" y="1145075"/>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Snowflake.</a:t>
            </a:r>
            <a:br>
              <a:rPr lang="zh-CN" b="1">
                <a:solidFill>
                  <a:schemeClr val="dk2"/>
                </a:solidFill>
              </a:rPr>
            </a:br>
            <a:r>
              <a:rPr lang="zh-CN">
                <a:solidFill>
                  <a:schemeClr val="dk2"/>
                </a:solidFill>
              </a:rPr>
              <a:t>1024-dim, MRR@10: 38.2</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Splade (cocondenser)</a:t>
            </a:r>
            <a:br>
              <a:rPr lang="zh-CN" b="1">
                <a:solidFill>
                  <a:schemeClr val="dk2"/>
                </a:solidFill>
              </a:rPr>
            </a:br>
            <a:r>
              <a:rPr lang="zh-CN">
                <a:solidFill>
                  <a:schemeClr val="dk2"/>
                </a:solidFill>
              </a:rPr>
              <a:t>MRR@10: 38.3</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Sparse retrieval can rival or outperform</a:t>
            </a:r>
            <a:br>
              <a:rPr lang="zh-CN">
                <a:solidFill>
                  <a:schemeClr val="dk2"/>
                </a:solidFill>
              </a:rPr>
            </a:br>
            <a:r>
              <a:rPr lang="zh-CN">
                <a:solidFill>
                  <a:schemeClr val="dk2"/>
                </a:solidFill>
              </a:rPr>
              <a:t>dense retrieval!</a:t>
            </a:r>
            <a:endParaRPr>
              <a:solidFill>
                <a:schemeClr val="dk2"/>
              </a:solidFil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4025"/>
        <p:cNvGrpSpPr/>
        <p:nvPr/>
      </p:nvGrpSpPr>
      <p:grpSpPr>
        <a:xfrm>
          <a:off x="0" y="0"/>
          <a:ext cx="0" cy="0"/>
          <a:chOff x="0" y="0"/>
          <a:chExt cx="0" cy="0"/>
        </a:xfrm>
      </p:grpSpPr>
      <p:sp>
        <p:nvSpPr>
          <p:cNvPr id="4026" name="Google Shape;4026;p280"/>
          <p:cNvSpPr txBox="1">
            <a:spLocks noGrp="1"/>
          </p:cNvSpPr>
          <p:nvPr>
            <p:ph type="title"/>
          </p:nvPr>
        </p:nvSpPr>
        <p:spPr>
          <a:xfrm>
            <a:off x="278300" y="4138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Training Efficiency</a:t>
            </a:r>
            <a:endParaRPr/>
          </a:p>
        </p:txBody>
      </p:sp>
      <p:cxnSp>
        <p:nvCxnSpPr>
          <p:cNvPr id="4027" name="Google Shape;4027;p280"/>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4028" name="Google Shape;4028;p280"/>
          <p:cNvSpPr txBox="1">
            <a:spLocks noGrp="1"/>
          </p:cNvSpPr>
          <p:nvPr>
            <p:ph type="body" idx="1"/>
          </p:nvPr>
        </p:nvSpPr>
        <p:spPr>
          <a:xfrm>
            <a:off x="278300" y="1616275"/>
            <a:ext cx="4504200" cy="3416400"/>
          </a:xfrm>
          <a:prstGeom prst="rect">
            <a:avLst/>
          </a:prstGeom>
        </p:spPr>
        <p:txBody>
          <a:bodyPr spcFirstLastPara="1" wrap="square" lIns="91425" tIns="91425" rIns="91425" bIns="91425" anchor="t" anchorCtr="0">
            <a:noAutofit/>
          </a:bodyPr>
          <a:lstStyle/>
          <a:p>
            <a:pPr marL="457200" lvl="0" indent="-344805" algn="l" rtl="0">
              <a:lnSpc>
                <a:spcPct val="95000"/>
              </a:lnSpc>
              <a:spcBef>
                <a:spcPts val="0"/>
              </a:spcBef>
              <a:spcAft>
                <a:spcPts val="0"/>
              </a:spcAft>
              <a:buClr>
                <a:schemeClr val="dk2"/>
              </a:buClr>
              <a:buSzPts val="1830"/>
              <a:buChar char="-"/>
            </a:pPr>
            <a:r>
              <a:rPr lang="zh-CN" sz="1830">
                <a:solidFill>
                  <a:schemeClr val="dk2"/>
                </a:solidFill>
              </a:rPr>
              <a:t>The main training </a:t>
            </a:r>
            <a:r>
              <a:rPr lang="zh-CN" sz="1830" b="1">
                <a:solidFill>
                  <a:schemeClr val="dk2"/>
                </a:solidFill>
              </a:rPr>
              <a:t>bottleneck</a:t>
            </a:r>
            <a:r>
              <a:rPr lang="zh-CN" sz="1830">
                <a:solidFill>
                  <a:schemeClr val="dk2"/>
                </a:solidFill>
              </a:rPr>
              <a:t> compared to dense and multi-vector.</a:t>
            </a:r>
            <a:endParaRPr sz="1830">
              <a:solidFill>
                <a:schemeClr val="dk2"/>
              </a:solidFill>
            </a:endParaRPr>
          </a:p>
          <a:p>
            <a:pPr marL="0" lvl="0" indent="0" algn="l" rtl="0">
              <a:lnSpc>
                <a:spcPct val="95000"/>
              </a:lnSpc>
              <a:spcBef>
                <a:spcPts val="1200"/>
              </a:spcBef>
              <a:spcAft>
                <a:spcPts val="0"/>
              </a:spcAft>
              <a:buSzPts val="935"/>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a:solidFill>
                  <a:schemeClr val="dk2"/>
                </a:solidFill>
              </a:rPr>
              <a:t>Main cause: The </a:t>
            </a:r>
            <a:r>
              <a:rPr lang="zh-CN" sz="1830" b="1">
                <a:solidFill>
                  <a:schemeClr val="dk2"/>
                </a:solidFill>
              </a:rPr>
              <a:t>LM</a:t>
            </a:r>
            <a:r>
              <a:rPr lang="zh-CN" sz="1830">
                <a:solidFill>
                  <a:schemeClr val="dk2"/>
                </a:solidFill>
              </a:rPr>
              <a:t> Head.</a:t>
            </a:r>
            <a:endParaRPr sz="1830">
              <a:solidFill>
                <a:schemeClr val="dk2"/>
              </a:solidFill>
            </a:endParaRPr>
          </a:p>
          <a:p>
            <a:pPr marL="0" lvl="0" indent="0" algn="l" rtl="0">
              <a:lnSpc>
                <a:spcPct val="95000"/>
              </a:lnSpc>
              <a:spcBef>
                <a:spcPts val="1200"/>
              </a:spcBef>
              <a:spcAft>
                <a:spcPts val="0"/>
              </a:spcAft>
              <a:buSzPts val="935"/>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a:solidFill>
                  <a:schemeClr val="dk2"/>
                </a:solidFill>
              </a:rPr>
              <a:t>+20% time, +30% peak memory</a:t>
            </a:r>
            <a:br>
              <a:rPr lang="zh-CN" sz="1830">
                <a:solidFill>
                  <a:schemeClr val="dk2"/>
                </a:solidFill>
              </a:rPr>
            </a:br>
            <a:r>
              <a:rPr lang="zh-CN" sz="1830">
                <a:solidFill>
                  <a:schemeClr val="dk2"/>
                </a:solidFill>
              </a:rPr>
              <a:t>compared to backbone alone.</a:t>
            </a:r>
            <a:br>
              <a:rPr lang="zh-CN" sz="1830">
                <a:solidFill>
                  <a:schemeClr val="dk2"/>
                </a:solidFill>
              </a:rPr>
            </a:br>
            <a:endParaRPr sz="1830">
              <a:solidFill>
                <a:schemeClr val="dk2"/>
              </a:solidFill>
            </a:endParaRPr>
          </a:p>
          <a:p>
            <a:pPr marL="457200" lvl="0" indent="0" algn="l" rtl="0">
              <a:lnSpc>
                <a:spcPct val="95000"/>
              </a:lnSpc>
              <a:spcBef>
                <a:spcPts val="1200"/>
              </a:spcBef>
              <a:spcAft>
                <a:spcPts val="1200"/>
              </a:spcAft>
              <a:buSzPts val="935"/>
              <a:buNone/>
            </a:pPr>
            <a:endParaRPr sz="1830">
              <a:solidFill>
                <a:schemeClr val="dk2"/>
              </a:solidFill>
            </a:endParaRPr>
          </a:p>
        </p:txBody>
      </p:sp>
      <p:sp>
        <p:nvSpPr>
          <p:cNvPr id="4029" name="Google Shape;4029;p280"/>
          <p:cNvSpPr/>
          <p:nvPr/>
        </p:nvSpPr>
        <p:spPr>
          <a:xfrm>
            <a:off x="5853525" y="1639450"/>
            <a:ext cx="1071300" cy="4455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200">
                <a:latin typeface="Source Sans Pro"/>
                <a:ea typeface="Source Sans Pro"/>
                <a:cs typeface="Source Sans Pro"/>
                <a:sym typeface="Source Sans Pro"/>
              </a:rPr>
              <a:t>Transformer Backbone</a:t>
            </a:r>
            <a:endParaRPr sz="1200">
              <a:latin typeface="Source Sans Pro"/>
              <a:ea typeface="Source Sans Pro"/>
              <a:cs typeface="Source Sans Pro"/>
              <a:sym typeface="Source Sans Pro"/>
            </a:endParaRPr>
          </a:p>
        </p:txBody>
      </p:sp>
      <p:sp>
        <p:nvSpPr>
          <p:cNvPr id="4030" name="Google Shape;4030;p280"/>
          <p:cNvSpPr txBox="1"/>
          <p:nvPr/>
        </p:nvSpPr>
        <p:spPr>
          <a:xfrm>
            <a:off x="5724725" y="1250875"/>
            <a:ext cx="13989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Dense Encoder</a:t>
            </a:r>
            <a:endParaRPr b="1">
              <a:solidFill>
                <a:schemeClr val="lt2"/>
              </a:solidFill>
              <a:latin typeface="Source Sans Pro"/>
              <a:ea typeface="Source Sans Pro"/>
              <a:cs typeface="Source Sans Pro"/>
              <a:sym typeface="Source Sans Pro"/>
            </a:endParaRPr>
          </a:p>
        </p:txBody>
      </p:sp>
      <p:cxnSp>
        <p:nvCxnSpPr>
          <p:cNvPr id="4031" name="Google Shape;4031;p280"/>
          <p:cNvCxnSpPr/>
          <p:nvPr/>
        </p:nvCxnSpPr>
        <p:spPr>
          <a:xfrm>
            <a:off x="7192725" y="1890275"/>
            <a:ext cx="191100" cy="0"/>
          </a:xfrm>
          <a:prstGeom prst="straightConnector1">
            <a:avLst/>
          </a:prstGeom>
          <a:noFill/>
          <a:ln w="9525" cap="flat" cmpd="sng">
            <a:solidFill>
              <a:srgbClr val="7F7F7F"/>
            </a:solidFill>
            <a:prstDash val="solid"/>
            <a:round/>
            <a:headEnd type="none" w="med" len="med"/>
            <a:tailEnd type="triangle" w="med" len="med"/>
          </a:ln>
        </p:spPr>
      </p:cxnSp>
      <p:sp>
        <p:nvSpPr>
          <p:cNvPr id="4032" name="Google Shape;4032;p280"/>
          <p:cNvSpPr/>
          <p:nvPr/>
        </p:nvSpPr>
        <p:spPr>
          <a:xfrm>
            <a:off x="7619225" y="1805375"/>
            <a:ext cx="625800" cy="169800"/>
          </a:xfrm>
          <a:prstGeom prst="rect">
            <a:avLst/>
          </a:pr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33" name="Google Shape;4033;p280"/>
          <p:cNvSpPr txBox="1"/>
          <p:nvPr/>
        </p:nvSpPr>
        <p:spPr>
          <a:xfrm>
            <a:off x="7537025" y="1428288"/>
            <a:ext cx="7902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Courier New"/>
                <a:ea typeface="Courier New"/>
                <a:cs typeface="Courier New"/>
                <a:sym typeface="Courier New"/>
              </a:rPr>
              <a:t>[CLS]</a:t>
            </a:r>
            <a:endParaRPr b="1">
              <a:solidFill>
                <a:schemeClr val="lt2"/>
              </a:solidFill>
              <a:latin typeface="Courier New"/>
              <a:ea typeface="Courier New"/>
              <a:cs typeface="Courier New"/>
              <a:sym typeface="Courier New"/>
            </a:endParaRPr>
          </a:p>
        </p:txBody>
      </p:sp>
      <p:sp>
        <p:nvSpPr>
          <p:cNvPr id="4034" name="Google Shape;4034;p280"/>
          <p:cNvSpPr/>
          <p:nvPr/>
        </p:nvSpPr>
        <p:spPr>
          <a:xfrm>
            <a:off x="5883225" y="2734813"/>
            <a:ext cx="1071300" cy="4455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200">
                <a:latin typeface="Source Sans Pro"/>
                <a:ea typeface="Source Sans Pro"/>
                <a:cs typeface="Source Sans Pro"/>
                <a:sym typeface="Source Sans Pro"/>
              </a:rPr>
              <a:t>Transformer Backbone</a:t>
            </a:r>
            <a:endParaRPr sz="1200">
              <a:latin typeface="Source Sans Pro"/>
              <a:ea typeface="Source Sans Pro"/>
              <a:cs typeface="Source Sans Pro"/>
              <a:sym typeface="Source Sans Pro"/>
            </a:endParaRPr>
          </a:p>
        </p:txBody>
      </p:sp>
      <p:sp>
        <p:nvSpPr>
          <p:cNvPr id="4035" name="Google Shape;4035;p280"/>
          <p:cNvSpPr txBox="1"/>
          <p:nvPr/>
        </p:nvSpPr>
        <p:spPr>
          <a:xfrm>
            <a:off x="5522625" y="2360850"/>
            <a:ext cx="18678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Multi Vector Encoder</a:t>
            </a:r>
            <a:endParaRPr b="1">
              <a:solidFill>
                <a:schemeClr val="lt2"/>
              </a:solidFill>
              <a:latin typeface="Source Sans Pro"/>
              <a:ea typeface="Source Sans Pro"/>
              <a:cs typeface="Source Sans Pro"/>
              <a:sym typeface="Source Sans Pro"/>
            </a:endParaRPr>
          </a:p>
        </p:txBody>
      </p:sp>
      <p:cxnSp>
        <p:nvCxnSpPr>
          <p:cNvPr id="4036" name="Google Shape;4036;p280"/>
          <p:cNvCxnSpPr/>
          <p:nvPr/>
        </p:nvCxnSpPr>
        <p:spPr>
          <a:xfrm>
            <a:off x="7190075" y="2945875"/>
            <a:ext cx="191100" cy="0"/>
          </a:xfrm>
          <a:prstGeom prst="straightConnector1">
            <a:avLst/>
          </a:prstGeom>
          <a:noFill/>
          <a:ln w="9525" cap="flat" cmpd="sng">
            <a:solidFill>
              <a:srgbClr val="7F7F7F"/>
            </a:solidFill>
            <a:prstDash val="solid"/>
            <a:round/>
            <a:headEnd type="none" w="med" len="med"/>
            <a:tailEnd type="triangle" w="med" len="med"/>
          </a:ln>
        </p:spPr>
      </p:cxnSp>
      <p:sp>
        <p:nvSpPr>
          <p:cNvPr id="4037" name="Google Shape;4037;p280"/>
          <p:cNvSpPr/>
          <p:nvPr/>
        </p:nvSpPr>
        <p:spPr>
          <a:xfrm>
            <a:off x="7616575" y="2804650"/>
            <a:ext cx="625800" cy="365400"/>
          </a:xfrm>
          <a:prstGeom prst="rect">
            <a:avLst/>
          </a:pr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38" name="Google Shape;4038;p280"/>
          <p:cNvSpPr txBox="1"/>
          <p:nvPr/>
        </p:nvSpPr>
        <p:spPr>
          <a:xfrm>
            <a:off x="7450075" y="2439251"/>
            <a:ext cx="9588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Courier New"/>
                <a:ea typeface="Courier New"/>
                <a:cs typeface="Courier New"/>
                <a:sym typeface="Courier New"/>
              </a:rPr>
              <a:t>[h x d]</a:t>
            </a:r>
            <a:endParaRPr b="1">
              <a:solidFill>
                <a:schemeClr val="lt2"/>
              </a:solidFill>
              <a:latin typeface="Courier New"/>
              <a:ea typeface="Courier New"/>
              <a:cs typeface="Courier New"/>
              <a:sym typeface="Courier New"/>
            </a:endParaRPr>
          </a:p>
        </p:txBody>
      </p:sp>
      <p:sp>
        <p:nvSpPr>
          <p:cNvPr id="4039" name="Google Shape;4039;p280"/>
          <p:cNvSpPr/>
          <p:nvPr/>
        </p:nvSpPr>
        <p:spPr>
          <a:xfrm>
            <a:off x="5883225" y="3910650"/>
            <a:ext cx="1071300" cy="4455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200">
                <a:latin typeface="Source Sans Pro"/>
                <a:ea typeface="Source Sans Pro"/>
                <a:cs typeface="Source Sans Pro"/>
                <a:sym typeface="Source Sans Pro"/>
              </a:rPr>
              <a:t>Transformer Backbone</a:t>
            </a:r>
            <a:endParaRPr sz="1200">
              <a:latin typeface="Source Sans Pro"/>
              <a:ea typeface="Source Sans Pro"/>
              <a:cs typeface="Source Sans Pro"/>
              <a:sym typeface="Source Sans Pro"/>
            </a:endParaRPr>
          </a:p>
        </p:txBody>
      </p:sp>
      <p:sp>
        <p:nvSpPr>
          <p:cNvPr id="4040" name="Google Shape;4040;p280"/>
          <p:cNvSpPr txBox="1"/>
          <p:nvPr/>
        </p:nvSpPr>
        <p:spPr>
          <a:xfrm>
            <a:off x="6164175" y="3545250"/>
            <a:ext cx="5094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LSR</a:t>
            </a:r>
            <a:endParaRPr b="1">
              <a:solidFill>
                <a:schemeClr val="lt2"/>
              </a:solidFill>
              <a:latin typeface="Source Sans Pro"/>
              <a:ea typeface="Source Sans Pro"/>
              <a:cs typeface="Source Sans Pro"/>
              <a:sym typeface="Source Sans Pro"/>
            </a:endParaRPr>
          </a:p>
        </p:txBody>
      </p:sp>
      <p:cxnSp>
        <p:nvCxnSpPr>
          <p:cNvPr id="4041" name="Google Shape;4041;p280"/>
          <p:cNvCxnSpPr/>
          <p:nvPr/>
        </p:nvCxnSpPr>
        <p:spPr>
          <a:xfrm>
            <a:off x="7190075" y="4133400"/>
            <a:ext cx="191100" cy="0"/>
          </a:xfrm>
          <a:prstGeom prst="straightConnector1">
            <a:avLst/>
          </a:prstGeom>
          <a:noFill/>
          <a:ln w="9525" cap="flat" cmpd="sng">
            <a:solidFill>
              <a:srgbClr val="7F7F7F"/>
            </a:solidFill>
            <a:prstDash val="solid"/>
            <a:round/>
            <a:headEnd type="none" w="med" len="med"/>
            <a:tailEnd type="triangle" w="med" len="med"/>
          </a:ln>
        </p:spPr>
      </p:cxnSp>
      <p:sp>
        <p:nvSpPr>
          <p:cNvPr id="4042" name="Google Shape;4042;p280"/>
          <p:cNvSpPr/>
          <p:nvPr/>
        </p:nvSpPr>
        <p:spPr>
          <a:xfrm>
            <a:off x="7616575" y="3827550"/>
            <a:ext cx="625800" cy="816000"/>
          </a:xfrm>
          <a:prstGeom prst="rect">
            <a:avLst/>
          </a:pr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43" name="Google Shape;4043;p280"/>
          <p:cNvSpPr txBox="1"/>
          <p:nvPr/>
        </p:nvSpPr>
        <p:spPr>
          <a:xfrm>
            <a:off x="7322875" y="3413538"/>
            <a:ext cx="12132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Courier New"/>
                <a:ea typeface="Courier New"/>
                <a:cs typeface="Courier New"/>
                <a:sym typeface="Courier New"/>
              </a:rPr>
              <a:t>[h x |V|]</a:t>
            </a:r>
            <a:endParaRPr b="1">
              <a:solidFill>
                <a:schemeClr val="lt2"/>
              </a:solidFill>
              <a:latin typeface="Courier New"/>
              <a:ea typeface="Courier New"/>
              <a:cs typeface="Courier New"/>
              <a:sym typeface="Courier New"/>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4047"/>
        <p:cNvGrpSpPr/>
        <p:nvPr/>
      </p:nvGrpSpPr>
      <p:grpSpPr>
        <a:xfrm>
          <a:off x="0" y="0"/>
          <a:ext cx="0" cy="0"/>
          <a:chOff x="0" y="0"/>
          <a:chExt cx="0" cy="0"/>
        </a:xfrm>
      </p:grpSpPr>
      <p:sp>
        <p:nvSpPr>
          <p:cNvPr id="4048" name="Google Shape;4048;p281"/>
          <p:cNvSpPr txBox="1">
            <a:spLocks noGrp="1"/>
          </p:cNvSpPr>
          <p:nvPr>
            <p:ph type="title"/>
          </p:nvPr>
        </p:nvSpPr>
        <p:spPr>
          <a:xfrm>
            <a:off x="278300" y="4138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Sparton - Kernel for LSR</a:t>
            </a:r>
            <a:endParaRPr/>
          </a:p>
        </p:txBody>
      </p:sp>
      <p:cxnSp>
        <p:nvCxnSpPr>
          <p:cNvPr id="4049" name="Google Shape;4049;p281"/>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4050" name="Google Shape;4050;p281"/>
          <p:cNvSpPr txBox="1">
            <a:spLocks noGrp="1"/>
          </p:cNvSpPr>
          <p:nvPr>
            <p:ph type="body" idx="1"/>
          </p:nvPr>
        </p:nvSpPr>
        <p:spPr>
          <a:xfrm>
            <a:off x="278300" y="1139725"/>
            <a:ext cx="4504200" cy="3416400"/>
          </a:xfrm>
          <a:prstGeom prst="rect">
            <a:avLst/>
          </a:prstGeom>
        </p:spPr>
        <p:txBody>
          <a:bodyPr spcFirstLastPara="1" wrap="square" lIns="91425" tIns="91425" rIns="91425" bIns="91425" anchor="t" anchorCtr="0">
            <a:noAutofit/>
          </a:bodyPr>
          <a:lstStyle/>
          <a:p>
            <a:pPr marL="457200" lvl="0" indent="-344805" algn="l" rtl="0">
              <a:lnSpc>
                <a:spcPct val="95000"/>
              </a:lnSpc>
              <a:spcBef>
                <a:spcPts val="0"/>
              </a:spcBef>
              <a:spcAft>
                <a:spcPts val="0"/>
              </a:spcAft>
              <a:buClr>
                <a:schemeClr val="dk2"/>
              </a:buClr>
              <a:buSzPts val="1830"/>
              <a:buChar char="-"/>
            </a:pPr>
            <a:r>
              <a:rPr lang="zh-CN" sz="1830">
                <a:solidFill>
                  <a:schemeClr val="dk2"/>
                </a:solidFill>
              </a:rPr>
              <a:t>No </a:t>
            </a:r>
            <a:r>
              <a:rPr lang="zh-CN" sz="1830" b="1">
                <a:solidFill>
                  <a:schemeClr val="dk2"/>
                </a:solidFill>
              </a:rPr>
              <a:t>materialization</a:t>
            </a:r>
            <a:r>
              <a:rPr lang="zh-CN" sz="1830">
                <a:solidFill>
                  <a:schemeClr val="dk2"/>
                </a:solidFill>
              </a:rPr>
              <a:t> of the LM Head in GPU Memory (B x S x |V|)</a:t>
            </a:r>
            <a:endParaRPr sz="1830">
              <a:solidFill>
                <a:schemeClr val="dk2"/>
              </a:solidFill>
            </a:endParaRPr>
          </a:p>
          <a:p>
            <a:pPr marL="0" lvl="0" indent="0" algn="l" rtl="0">
              <a:lnSpc>
                <a:spcPct val="95000"/>
              </a:lnSpc>
              <a:spcBef>
                <a:spcPts val="1200"/>
              </a:spcBef>
              <a:spcAft>
                <a:spcPts val="0"/>
              </a:spcAft>
              <a:buSzPts val="935"/>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b="1">
                <a:solidFill>
                  <a:schemeClr val="dk2"/>
                </a:solidFill>
              </a:rPr>
              <a:t>Tiles</a:t>
            </a:r>
            <a:r>
              <a:rPr lang="zh-CN" sz="1830">
                <a:solidFill>
                  <a:schemeClr val="dk2"/>
                </a:solidFill>
              </a:rPr>
              <a:t> the computation (B X |V|). </a:t>
            </a:r>
            <a:endParaRPr sz="1830">
              <a:solidFill>
                <a:schemeClr val="dk2"/>
              </a:solidFill>
            </a:endParaRPr>
          </a:p>
          <a:p>
            <a:pPr marL="0" lvl="0" indent="0" algn="l" rtl="0">
              <a:lnSpc>
                <a:spcPct val="95000"/>
              </a:lnSpc>
              <a:spcBef>
                <a:spcPts val="1200"/>
              </a:spcBef>
              <a:spcAft>
                <a:spcPts val="0"/>
              </a:spcAft>
              <a:buSzPts val="935"/>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b="1">
                <a:solidFill>
                  <a:schemeClr val="dk2"/>
                </a:solidFill>
              </a:rPr>
              <a:t>S-fold</a:t>
            </a:r>
            <a:r>
              <a:rPr lang="zh-CN" sz="1830">
                <a:solidFill>
                  <a:schemeClr val="dk2"/>
                </a:solidFill>
              </a:rPr>
              <a:t> memory saving in forward and backward. </a:t>
            </a:r>
            <a:endParaRPr sz="1830">
              <a:solidFill>
                <a:schemeClr val="dk2"/>
              </a:solidFill>
            </a:endParaRPr>
          </a:p>
          <a:p>
            <a:pPr marL="457200" lvl="0" indent="0" algn="l" rtl="0">
              <a:lnSpc>
                <a:spcPct val="95000"/>
              </a:lnSpc>
              <a:spcBef>
                <a:spcPts val="1200"/>
              </a:spcBef>
              <a:spcAft>
                <a:spcPts val="0"/>
              </a:spcAft>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a:solidFill>
                  <a:schemeClr val="dk2"/>
                </a:solidFill>
              </a:rPr>
              <a:t>Larger batches, longer sequences, better training!</a:t>
            </a:r>
            <a:endParaRPr sz="1830">
              <a:solidFill>
                <a:schemeClr val="dk2"/>
              </a:solidFill>
            </a:endParaRPr>
          </a:p>
          <a:p>
            <a:pPr marL="457200" lvl="0" indent="0" algn="l" rtl="0">
              <a:lnSpc>
                <a:spcPct val="95000"/>
              </a:lnSpc>
              <a:spcBef>
                <a:spcPts val="1200"/>
              </a:spcBef>
              <a:spcAft>
                <a:spcPts val="1200"/>
              </a:spcAft>
              <a:buSzPts val="935"/>
              <a:buNone/>
            </a:pPr>
            <a:endParaRPr sz="1830">
              <a:solidFill>
                <a:schemeClr val="dk2"/>
              </a:solidFill>
            </a:endParaRPr>
          </a:p>
        </p:txBody>
      </p:sp>
      <p:pic>
        <p:nvPicPr>
          <p:cNvPr id="4051" name="Google Shape;4051;p281"/>
          <p:cNvPicPr preferRelativeResize="0"/>
          <p:nvPr/>
        </p:nvPicPr>
        <p:blipFill>
          <a:blip r:embed="rId3">
            <a:alphaModFix/>
          </a:blip>
          <a:stretch>
            <a:fillRect/>
          </a:stretch>
        </p:blipFill>
        <p:spPr>
          <a:xfrm>
            <a:off x="4975075" y="1274525"/>
            <a:ext cx="3751326" cy="1783375"/>
          </a:xfrm>
          <a:prstGeom prst="rect">
            <a:avLst/>
          </a:prstGeom>
          <a:noFill/>
          <a:ln>
            <a:noFill/>
          </a:ln>
        </p:spPr>
      </p:pic>
      <p:pic>
        <p:nvPicPr>
          <p:cNvPr id="4052" name="Google Shape;4052;p281"/>
          <p:cNvPicPr preferRelativeResize="0"/>
          <p:nvPr/>
        </p:nvPicPr>
        <p:blipFill>
          <a:blip r:embed="rId4">
            <a:alphaModFix/>
          </a:blip>
          <a:stretch>
            <a:fillRect/>
          </a:stretch>
        </p:blipFill>
        <p:spPr>
          <a:xfrm>
            <a:off x="5052975" y="3169975"/>
            <a:ext cx="3745935" cy="1780800"/>
          </a:xfrm>
          <a:prstGeom prst="rect">
            <a:avLst/>
          </a:prstGeom>
          <a:noFill/>
          <a:ln>
            <a:noFill/>
          </a:ln>
        </p:spPr>
      </p:pic>
      <p:sp>
        <p:nvSpPr>
          <p:cNvPr id="4053" name="Google Shape;4053;p281"/>
          <p:cNvSpPr txBox="1"/>
          <p:nvPr/>
        </p:nvSpPr>
        <p:spPr>
          <a:xfrm>
            <a:off x="296000" y="48722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Nguyen, Rulli, Nardini, Venturini, Yates. Sparton: Fast and Memory-Efficient Triton Kernel for Learned Sparse Retrieval. Arxiv 2026. </a:t>
            </a:r>
            <a:endParaRPr sz="900">
              <a:solidFill>
                <a:srgbClr val="222222"/>
              </a:solidFill>
              <a:highlight>
                <a:srgbClr val="FFFFFF"/>
              </a:highlight>
              <a:latin typeface="Montserrat"/>
              <a:ea typeface="Montserrat"/>
              <a:cs typeface="Montserrat"/>
              <a:sym typeface="Montserrat"/>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Shape 4057"/>
        <p:cNvGrpSpPr/>
        <p:nvPr/>
      </p:nvGrpSpPr>
      <p:grpSpPr>
        <a:xfrm>
          <a:off x="0" y="0"/>
          <a:ext cx="0" cy="0"/>
          <a:chOff x="0" y="0"/>
          <a:chExt cx="0" cy="0"/>
        </a:xfrm>
      </p:grpSpPr>
      <p:sp>
        <p:nvSpPr>
          <p:cNvPr id="4058" name="Google Shape;4058;p28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More related approaches</a:t>
            </a:r>
            <a:endParaRPr/>
          </a:p>
        </p:txBody>
      </p:sp>
      <p:sp>
        <p:nvSpPr>
          <p:cNvPr id="4059" name="Google Shape;4059;p282"/>
          <p:cNvSpPr txBox="1">
            <a:spLocks noGrp="1"/>
          </p:cNvSpPr>
          <p:nvPr>
            <p:ph type="body" idx="1"/>
          </p:nvPr>
        </p:nvSpPr>
        <p:spPr>
          <a:xfrm>
            <a:off x="28700" y="1152475"/>
            <a:ext cx="9115200" cy="3416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dk2"/>
              </a:buClr>
              <a:buSzPts val="1500"/>
              <a:buChar char="-"/>
            </a:pPr>
            <a:r>
              <a:rPr lang="zh-CN" sz="1500">
                <a:solidFill>
                  <a:schemeClr val="dk2"/>
                </a:solidFill>
              </a:rPr>
              <a:t>Accelerating Learned Sparse Indexes Via Term Impact Decomposition. Mackenzie, Mallia, Moffat, Petri. Findings of EMNLP 2022.</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Dual Skipping Guidance for Document Retrieval with Learned Sparse Representations. Qiao, Yang, Lin, Xiong, Wang, Yang. arXiv 2022.</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Faster Learned Sparse Retrieval with Guided Traversal. Mallia, Mackenzie, Suel, Tonelloto. SIGIR 2022.</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Optimizing Guided Traversal for Fast Learned Sparse Retrieval. Qiao, Yang, Lin, Yang. WWW 2023.</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Gou, Jinrui, et al. "Fast and Effective Early Termination for Simple Ranking Functions." SIGIR 2025. </a:t>
            </a:r>
            <a:endParaRPr sz="1500">
              <a:solidFill>
                <a:schemeClr val="dk2"/>
              </a:solidFill>
            </a:endParaRPr>
          </a:p>
          <a:p>
            <a:pPr marL="0" lvl="0" indent="0" algn="l" rtl="0">
              <a:spcBef>
                <a:spcPts val="1200"/>
              </a:spcBef>
              <a:spcAft>
                <a:spcPts val="1200"/>
              </a:spcAft>
              <a:buNone/>
            </a:pPr>
            <a:endParaRPr sz="1500">
              <a:solidFill>
                <a:schemeClr val="dk2"/>
              </a:solidFill>
            </a:endParaRPr>
          </a:p>
        </p:txBody>
      </p:sp>
      <p:cxnSp>
        <p:nvCxnSpPr>
          <p:cNvPr id="4060" name="Google Shape;4060;p28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4064"/>
        <p:cNvGrpSpPr/>
        <p:nvPr/>
      </p:nvGrpSpPr>
      <p:grpSpPr>
        <a:xfrm>
          <a:off x="0" y="0"/>
          <a:ext cx="0" cy="0"/>
          <a:chOff x="0" y="0"/>
          <a:chExt cx="0" cy="0"/>
        </a:xfrm>
      </p:grpSpPr>
      <p:sp>
        <p:nvSpPr>
          <p:cNvPr id="4065" name="Google Shape;4065;p283"/>
          <p:cNvSpPr txBox="1">
            <a:spLocks noGrp="1"/>
          </p:cNvSpPr>
          <p:nvPr>
            <p:ph type="body" idx="1"/>
          </p:nvPr>
        </p:nvSpPr>
        <p:spPr>
          <a:xfrm>
            <a:off x="311700" y="50225"/>
            <a:ext cx="8350200" cy="4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natural</a:t>
            </a:r>
            <a:r>
              <a:rPr lang="zh-CN">
                <a:solidFill>
                  <a:schemeClr val="dk2"/>
                </a:solidFill>
              </a:rPr>
              <a:t> for sparse vectors, but LSR </a:t>
            </a:r>
            <a:r>
              <a:rPr lang="zh-CN" b="1">
                <a:solidFill>
                  <a:schemeClr val="dk2"/>
                </a:solidFill>
              </a:rPr>
              <a:t>breaks</a:t>
            </a:r>
            <a:r>
              <a:rPr lang="zh-CN">
                <a:solidFill>
                  <a:schemeClr val="dk2"/>
                </a:solidFill>
              </a:rPr>
              <a:t> them: expansion and wacky weights cause up to 26x slowdowns.</a:t>
            </a:r>
            <a:endParaRPr b="1">
              <a:solidFill>
                <a:schemeClr val="dk2"/>
              </a:solidFill>
            </a:endParaRPr>
          </a:p>
          <a:p>
            <a:pPr marL="0" lvl="0" indent="0" algn="l" rtl="0">
              <a:spcBef>
                <a:spcPts val="1200"/>
              </a:spcBef>
              <a:spcAft>
                <a:spcPts val="0"/>
              </a:spcAft>
              <a:buNone/>
            </a:pP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New data structures exploit </a:t>
            </a:r>
            <a:r>
              <a:rPr lang="zh-CN" b="1">
                <a:solidFill>
                  <a:schemeClr val="dk2"/>
                </a:solidFill>
              </a:rPr>
              <a:t>two principles</a:t>
            </a:r>
            <a:r>
              <a:rPr lang="zh-CN">
                <a:solidFill>
                  <a:schemeClr val="dk2"/>
                </a:solidFill>
              </a:rPr>
              <a:t>: approximation for candidate selection, forward index for exact scoring.</a:t>
            </a:r>
            <a:endParaRPr>
              <a:solidFill>
                <a:schemeClr val="dk2"/>
              </a:solidFill>
            </a:endParaRPr>
          </a:p>
          <a:p>
            <a:pPr marL="457200" lvl="0" indent="0" algn="l" rtl="0">
              <a:spcBef>
                <a:spcPts val="1200"/>
              </a:spcBef>
              <a:spcAft>
                <a:spcPts val="0"/>
              </a:spcAft>
              <a:buNone/>
            </a:pPr>
            <a:endParaRPr b="1">
              <a:solidFill>
                <a:schemeClr val="dk2"/>
              </a:solidFill>
            </a:endParaRPr>
          </a:p>
          <a:p>
            <a:pPr marL="457200" lvl="0" indent="-298450" algn="l" rtl="0">
              <a:spcBef>
                <a:spcPts val="1200"/>
              </a:spcBef>
              <a:spcAft>
                <a:spcPts val="0"/>
              </a:spcAft>
              <a:buClr>
                <a:schemeClr val="dk2"/>
              </a:buClr>
              <a:buSzPts val="1100"/>
              <a:buFont typeface="Arial"/>
              <a:buChar char="-"/>
            </a:pPr>
            <a:r>
              <a:rPr lang="zh-CN">
                <a:solidFill>
                  <a:schemeClr val="dk2"/>
                </a:solidFill>
              </a:rPr>
              <a:t>LSR with modern indexes is </a:t>
            </a:r>
            <a:r>
              <a:rPr lang="zh-CN" b="1">
                <a:solidFill>
                  <a:schemeClr val="dk2"/>
                </a:solidFill>
              </a:rPr>
              <a:t>competitive</a:t>
            </a:r>
            <a:r>
              <a:rPr lang="zh-CN">
                <a:solidFill>
                  <a:schemeClr val="dk2"/>
                </a:solidFill>
              </a:rPr>
              <a:t> with dense retrieval.</a:t>
            </a:r>
            <a:endParaRPr>
              <a:solidFill>
                <a:schemeClr val="dk2"/>
              </a:solidFill>
            </a:endParaRPr>
          </a:p>
          <a:p>
            <a:pPr marL="0" lvl="0" indent="0" algn="l" rtl="0">
              <a:spcBef>
                <a:spcPts val="1200"/>
              </a:spcBef>
              <a:spcAft>
                <a:spcPts val="0"/>
              </a:spcAft>
              <a:buNone/>
            </a:pPr>
            <a:endParaRPr b="1">
              <a:solidFill>
                <a:schemeClr val="dk2"/>
              </a:solidFill>
            </a:endParaRPr>
          </a:p>
          <a:p>
            <a:pPr marL="0" lvl="0" indent="0" algn="l" rtl="0">
              <a:spcBef>
                <a:spcPts val="1200"/>
              </a:spcBef>
              <a:spcAft>
                <a:spcPts val="1200"/>
              </a:spcAft>
              <a:buNone/>
            </a:pPr>
            <a:endParaRPr b="1">
              <a:solidFill>
                <a:schemeClr val="dk2"/>
              </a:solidFil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4069"/>
        <p:cNvGrpSpPr/>
        <p:nvPr/>
      </p:nvGrpSpPr>
      <p:grpSpPr>
        <a:xfrm>
          <a:off x="0" y="0"/>
          <a:ext cx="0" cy="0"/>
          <a:chOff x="0" y="0"/>
          <a:chExt cx="0" cy="0"/>
        </a:xfrm>
      </p:grpSpPr>
      <p:sp>
        <p:nvSpPr>
          <p:cNvPr id="4070" name="Google Shape;4070;p284"/>
          <p:cNvSpPr txBox="1">
            <a:spLocks noGrp="1"/>
          </p:cNvSpPr>
          <p:nvPr>
            <p:ph type="body" idx="1"/>
          </p:nvPr>
        </p:nvSpPr>
        <p:spPr>
          <a:xfrm>
            <a:off x="311700" y="50225"/>
            <a:ext cx="8350200" cy="4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natural</a:t>
            </a:r>
            <a:r>
              <a:rPr lang="zh-CN">
                <a:solidFill>
                  <a:schemeClr val="dk2"/>
                </a:solidFill>
              </a:rPr>
              <a:t> for sparse vectors, but LSR </a:t>
            </a:r>
            <a:r>
              <a:rPr lang="zh-CN" b="1">
                <a:solidFill>
                  <a:schemeClr val="dk2"/>
                </a:solidFill>
              </a:rPr>
              <a:t>breaks</a:t>
            </a:r>
            <a:r>
              <a:rPr lang="zh-CN">
                <a:solidFill>
                  <a:schemeClr val="dk2"/>
                </a:solidFill>
              </a:rPr>
              <a:t> them: expansion and wacky weights cause up to 26x slowdowns.</a:t>
            </a:r>
            <a:endParaRPr b="1">
              <a:solidFill>
                <a:schemeClr val="dk2"/>
              </a:solidFill>
            </a:endParaRPr>
          </a:p>
          <a:p>
            <a:pPr marL="0" lvl="0" indent="0" algn="l" rtl="0">
              <a:spcBef>
                <a:spcPts val="1200"/>
              </a:spcBef>
              <a:spcAft>
                <a:spcPts val="0"/>
              </a:spcAft>
              <a:buNone/>
            </a:pP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New data structures exploit </a:t>
            </a:r>
            <a:r>
              <a:rPr lang="zh-CN" b="1">
                <a:solidFill>
                  <a:schemeClr val="dk2"/>
                </a:solidFill>
              </a:rPr>
              <a:t>two principles</a:t>
            </a:r>
            <a:r>
              <a:rPr lang="zh-CN">
                <a:solidFill>
                  <a:schemeClr val="dk2"/>
                </a:solidFill>
              </a:rPr>
              <a:t>: approximation for candidate selection, forward index for exact scoring.</a:t>
            </a:r>
            <a:endParaRPr>
              <a:solidFill>
                <a:schemeClr val="dk2"/>
              </a:solidFill>
            </a:endParaRPr>
          </a:p>
          <a:p>
            <a:pPr marL="457200" lvl="0" indent="0" algn="l" rtl="0">
              <a:spcBef>
                <a:spcPts val="1200"/>
              </a:spcBef>
              <a:spcAft>
                <a:spcPts val="0"/>
              </a:spcAft>
              <a:buNone/>
            </a:pPr>
            <a:endParaRPr b="1">
              <a:solidFill>
                <a:schemeClr val="dk2"/>
              </a:solidFill>
            </a:endParaRPr>
          </a:p>
          <a:p>
            <a:pPr marL="457200" lvl="0" indent="-298450" algn="l" rtl="0">
              <a:spcBef>
                <a:spcPts val="1200"/>
              </a:spcBef>
              <a:spcAft>
                <a:spcPts val="0"/>
              </a:spcAft>
              <a:buClr>
                <a:schemeClr val="dk2"/>
              </a:buClr>
              <a:buSzPts val="1100"/>
              <a:buFont typeface="Arial"/>
              <a:buChar char="-"/>
            </a:pPr>
            <a:r>
              <a:rPr lang="zh-CN">
                <a:solidFill>
                  <a:schemeClr val="dk2"/>
                </a:solidFill>
              </a:rPr>
              <a:t>LSR with modern indexes is </a:t>
            </a:r>
            <a:r>
              <a:rPr lang="zh-CN" b="1">
                <a:solidFill>
                  <a:schemeClr val="dk2"/>
                </a:solidFill>
              </a:rPr>
              <a:t>competitive</a:t>
            </a:r>
            <a:r>
              <a:rPr lang="zh-CN">
                <a:solidFill>
                  <a:schemeClr val="dk2"/>
                </a:solidFill>
              </a:rPr>
              <a:t> with dense retrieval.</a:t>
            </a:r>
            <a:endParaRPr>
              <a:solidFill>
                <a:schemeClr val="dk2"/>
              </a:solidFill>
            </a:endParaRPr>
          </a:p>
          <a:p>
            <a:pPr marL="0" lvl="0" indent="0" algn="l" rtl="0">
              <a:spcBef>
                <a:spcPts val="1200"/>
              </a:spcBef>
              <a:spcAft>
                <a:spcPts val="0"/>
              </a:spcAft>
              <a:buNone/>
            </a:pPr>
            <a:endParaRPr b="1">
              <a:solidFill>
                <a:schemeClr val="dk2"/>
              </a:solidFill>
            </a:endParaRPr>
          </a:p>
          <a:p>
            <a:pPr marL="0" lvl="0" indent="0" algn="l" rtl="0">
              <a:spcBef>
                <a:spcPts val="1200"/>
              </a:spcBef>
              <a:spcAft>
                <a:spcPts val="1200"/>
              </a:spcAft>
              <a:buNone/>
            </a:pPr>
            <a:endParaRPr b="1">
              <a:solidFill>
                <a:schemeClr val="dk2"/>
              </a:solidFill>
            </a:endParaRPr>
          </a:p>
        </p:txBody>
      </p:sp>
      <p:sp>
        <p:nvSpPr>
          <p:cNvPr id="4071" name="Google Shape;4071;p284"/>
          <p:cNvSpPr txBox="1">
            <a:spLocks noGrp="1"/>
          </p:cNvSpPr>
          <p:nvPr>
            <p:ph type="title"/>
          </p:nvPr>
        </p:nvSpPr>
        <p:spPr>
          <a:xfrm>
            <a:off x="141200" y="411667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CN" sz="4800">
                <a:solidFill>
                  <a:schemeClr val="dk1"/>
                </a:solidFill>
              </a:rPr>
              <a:t>Questions?</a:t>
            </a:r>
            <a:endParaRPr sz="4800">
              <a:solidFill>
                <a:schemeClr val="dk1"/>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4075"/>
        <p:cNvGrpSpPr/>
        <p:nvPr/>
      </p:nvGrpSpPr>
      <p:grpSpPr>
        <a:xfrm>
          <a:off x="0" y="0"/>
          <a:ext cx="0" cy="0"/>
          <a:chOff x="0" y="0"/>
          <a:chExt cx="0" cy="0"/>
        </a:xfrm>
      </p:grpSpPr>
      <p:sp>
        <p:nvSpPr>
          <p:cNvPr id="4076" name="Google Shape;4076;p285"/>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4077" name="Google Shape;4077;p285"/>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4081"/>
        <p:cNvGrpSpPr/>
        <p:nvPr/>
      </p:nvGrpSpPr>
      <p:grpSpPr>
        <a:xfrm>
          <a:off x="0" y="0"/>
          <a:ext cx="0" cy="0"/>
          <a:chOff x="0" y="0"/>
          <a:chExt cx="0" cy="0"/>
        </a:xfrm>
      </p:grpSpPr>
      <p:sp>
        <p:nvSpPr>
          <p:cNvPr id="4082" name="Google Shape;4082;p286"/>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Modalities: Multimodal LSR</a:t>
            </a:r>
            <a:endParaRPr/>
          </a:p>
        </p:txBody>
      </p:sp>
      <p:sp>
        <p:nvSpPr>
          <p:cNvPr id="4083" name="Google Shape;4083;p286"/>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a:p>
            <a:pPr marL="0" lvl="0" indent="0" algn="r" rtl="0">
              <a:spcBef>
                <a:spcPts val="0"/>
              </a:spcBef>
              <a:spcAft>
                <a:spcPts val="0"/>
              </a:spcAft>
              <a:buClr>
                <a:schemeClr val="dk2"/>
              </a:buClr>
              <a:buSzPts val="1100"/>
              <a:buFont typeface="Arial"/>
              <a:buNone/>
            </a:pPr>
            <a:r>
              <a:rPr lang="zh-CN" sz="1600">
                <a:latin typeface="Raleway"/>
                <a:ea typeface="Raleway"/>
                <a:cs typeface="Raleway"/>
                <a:sym typeface="Raleway"/>
              </a:rPr>
              <a:t>presented by </a:t>
            </a:r>
            <a:r>
              <a:rPr lang="zh-CN" sz="1600">
                <a:uFill>
                  <a:noFill/>
                </a:uFill>
                <a:latin typeface="Raleway"/>
                <a:ea typeface="Raleway"/>
                <a:cs typeface="Raleway"/>
                <a:sym typeface="Raleway"/>
                <a:hlinkClick r:id="rId3"/>
              </a:rPr>
              <a:t>Thong Nguyen</a:t>
            </a:r>
            <a:endParaRPr sz="2500" b="1">
              <a:solidFill>
                <a:schemeClr val="dk2"/>
              </a:solidFill>
              <a:latin typeface="Raleway"/>
              <a:ea typeface="Raleway"/>
              <a:cs typeface="Raleway"/>
              <a:sym typeface="Raleway"/>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4087"/>
        <p:cNvGrpSpPr/>
        <p:nvPr/>
      </p:nvGrpSpPr>
      <p:grpSpPr>
        <a:xfrm>
          <a:off x="0" y="0"/>
          <a:ext cx="0" cy="0"/>
          <a:chOff x="0" y="0"/>
          <a:chExt cx="0" cy="0"/>
        </a:xfrm>
      </p:grpSpPr>
      <p:sp>
        <p:nvSpPr>
          <p:cNvPr id="4088" name="Google Shape;4088;p287"/>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Datasets and Evaluation</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LSR Framework </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Initialization of LSR</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Modalities</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English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Multilingual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1"/>
              </a:buClr>
              <a:buSzPts val="1700"/>
              <a:buFont typeface="Arial"/>
              <a:buChar char="●"/>
            </a:pPr>
            <a:r>
              <a:rPr lang="zh-CN" sz="1700" b="1">
                <a:solidFill>
                  <a:schemeClr val="dk1"/>
                </a:solidFill>
                <a:latin typeface="Arial"/>
                <a:ea typeface="Arial"/>
                <a:cs typeface="Arial"/>
                <a:sym typeface="Arial"/>
              </a:rPr>
              <a:t>Multimodal Data </a:t>
            </a:r>
            <a:r>
              <a:rPr lang="zh-CN" sz="1700">
                <a:solidFill>
                  <a:schemeClr val="dk1"/>
                </a:solidFill>
                <a:latin typeface="Arial"/>
                <a:ea typeface="Arial"/>
                <a:cs typeface="Arial"/>
                <a:sym typeface="Arial"/>
              </a:rPr>
              <a:t>← </a:t>
            </a:r>
            <a:r>
              <a:rPr lang="zh-CN" sz="1700" b="1">
                <a:solidFill>
                  <a:schemeClr val="dk1"/>
                </a:solidFill>
                <a:latin typeface="Arial"/>
                <a:ea typeface="Arial"/>
                <a:cs typeface="Arial"/>
                <a:sym typeface="Arial"/>
              </a:rPr>
              <a:t>now</a:t>
            </a:r>
            <a:endParaRPr sz="1700" b="1">
              <a:solidFill>
                <a:schemeClr val="dk1"/>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Indexing &amp; efficiency</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Hybrid dense-sparse retrieval</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Conclusion</a:t>
            </a:r>
            <a:endParaRPr sz="1700">
              <a:solidFill>
                <a:schemeClr val="dk2"/>
              </a:solidFill>
              <a:latin typeface="Courier New"/>
              <a:ea typeface="Courier New"/>
              <a:cs typeface="Courier New"/>
              <a:sym typeface="Courier New"/>
            </a:endParaRPr>
          </a:p>
        </p:txBody>
      </p:sp>
      <p:sp>
        <p:nvSpPr>
          <p:cNvPr id="4089" name="Google Shape;4089;p287"/>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4090" name="Google Shape;4090;p28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239</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1A1D21"/>
                </a:solidFill>
              </a:rPr>
              <a:t>1. Term statistics don’t tell the whole story</a:t>
            </a:r>
            <a:endParaRPr b="1">
              <a:solidFill>
                <a:srgbClr val="1A1D21"/>
              </a:solidFill>
            </a:endParaRPr>
          </a:p>
          <a:p>
            <a:pPr marL="0" lvl="0" indent="0" algn="l" rtl="0">
              <a:spcBef>
                <a:spcPts val="1200"/>
              </a:spcBef>
              <a:spcAft>
                <a:spcPts val="0"/>
              </a:spcAft>
              <a:buNone/>
            </a:pPr>
            <a:r>
              <a:rPr lang="zh-CN">
                <a:solidFill>
                  <a:srgbClr val="1A1D21"/>
                </a:solidFill>
              </a:rPr>
              <a:t>The context is really important for determining how much text is “about” a concept.</a:t>
            </a:r>
            <a:endParaRPr>
              <a:solidFill>
                <a:srgbClr val="1A1D21"/>
              </a:solidFill>
            </a:endParaRPr>
          </a:p>
          <a:p>
            <a:pPr marL="0" lvl="0" indent="0" algn="l" rtl="0">
              <a:spcBef>
                <a:spcPts val="1200"/>
              </a:spcBef>
              <a:spcAft>
                <a:spcPts val="0"/>
              </a:spcAft>
              <a:buNone/>
            </a:pPr>
            <a:r>
              <a:rPr lang="zh-CN">
                <a:solidFill>
                  <a:srgbClr val="1A1D21"/>
                </a:solidFill>
              </a:rPr>
              <a:t>Signals like TF and IDF provide valuable signals, but they’re far from perfect.</a:t>
            </a:r>
            <a:br>
              <a:rPr lang="zh-CN">
                <a:solidFill>
                  <a:srgbClr val="1A1D21"/>
                </a:solidFill>
              </a:rPr>
            </a:br>
            <a:r>
              <a:rPr lang="zh-CN">
                <a:solidFill>
                  <a:srgbClr val="999999"/>
                </a:solidFill>
              </a:rPr>
              <a:t>(Especially for short texts.)</a:t>
            </a:r>
            <a:endParaRPr>
              <a:solidFill>
                <a:srgbClr val="999999"/>
              </a:solidFill>
            </a:endParaRPr>
          </a:p>
          <a:p>
            <a:pPr marL="0" lvl="0" indent="0" algn="l" rtl="0">
              <a:spcBef>
                <a:spcPts val="1200"/>
              </a:spcBef>
              <a:spcAft>
                <a:spcPts val="1200"/>
              </a:spcAft>
              <a:buNone/>
            </a:pPr>
            <a:r>
              <a:rPr lang="zh-CN">
                <a:solidFill>
                  <a:srgbClr val="1A1D21"/>
                </a:solidFill>
              </a:rPr>
              <a:t>Text processing methods, especially language models, can help make better predictions of “aboutness”.</a:t>
            </a:r>
            <a:endParaRPr>
              <a:solidFill>
                <a:srgbClr val="1A1D21"/>
              </a:solidFill>
            </a:endParaRPr>
          </a:p>
        </p:txBody>
      </p:sp>
      <p:sp>
        <p:nvSpPr>
          <p:cNvPr id="490" name="Google Shape;490;p72"/>
          <p:cNvSpPr txBox="1">
            <a:spLocks noGrp="1"/>
          </p:cNvSpPr>
          <p:nvPr>
            <p:ph type="body" idx="1"/>
          </p:nvPr>
        </p:nvSpPr>
        <p:spPr>
          <a:xfrm>
            <a:off x="4808975" y="3129300"/>
            <a:ext cx="4023300" cy="192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sz="1500" b="1">
                <a:solidFill>
                  <a:srgbClr val="1A1D21"/>
                </a:solidFill>
              </a:rPr>
              <a:t>Passage 2: (w/ LSR)</a:t>
            </a:r>
            <a:endParaRPr sz="1500" b="1">
              <a:solidFill>
                <a:srgbClr val="1A1D21"/>
              </a:solidFill>
            </a:endParaRPr>
          </a:p>
          <a:p>
            <a:pPr marL="0" lvl="0" indent="0" algn="ctr" rtl="0">
              <a:spcBef>
                <a:spcPts val="1200"/>
              </a:spcBef>
              <a:spcAft>
                <a:spcPts val="1200"/>
              </a:spcAft>
              <a:buClr>
                <a:schemeClr val="dk2"/>
              </a:buClr>
              <a:buSzPts val="1100"/>
              <a:buFont typeface="Arial"/>
              <a:buNone/>
            </a:pPr>
            <a:r>
              <a:rPr lang="zh-CN" sz="1400">
                <a:solidFill>
                  <a:srgbClr val="1A1D21"/>
                </a:solidFill>
                <a:latin typeface="Courier New"/>
                <a:ea typeface="Courier New"/>
                <a:cs typeface="Courier New"/>
                <a:sym typeface="Courier New"/>
              </a:rPr>
              <a:t>{..., </a:t>
            </a:r>
            <a:r>
              <a:rPr lang="zh-CN" sz="1400" b="1">
                <a:solidFill>
                  <a:srgbClr val="1A1D21"/>
                </a:solidFill>
                <a:latin typeface="Courier New"/>
                <a:ea typeface="Courier New"/>
                <a:cs typeface="Courier New"/>
                <a:sym typeface="Courier New"/>
              </a:rPr>
              <a:t>del: 1.78, ##ft: 2.12</a:t>
            </a:r>
            <a:r>
              <a:rPr lang="zh-CN" sz="1400">
                <a:solidFill>
                  <a:srgbClr val="1A1D21"/>
                </a:solidFill>
                <a:latin typeface="Courier New"/>
                <a:ea typeface="Courier New"/>
                <a:cs typeface="Courier New"/>
                <a:sym typeface="Courier New"/>
              </a:rPr>
              <a:t>, ...}</a:t>
            </a:r>
            <a:endParaRPr sz="1400">
              <a:solidFill>
                <a:srgbClr val="1A1D21"/>
              </a:solidFill>
            </a:endParaRPr>
          </a:p>
        </p:txBody>
      </p:sp>
      <p:sp>
        <p:nvSpPr>
          <p:cNvPr id="491" name="Google Shape;491;p72"/>
          <p:cNvSpPr txBox="1">
            <a:spLocks noGrp="1"/>
          </p:cNvSpPr>
          <p:nvPr>
            <p:ph type="body" idx="1"/>
          </p:nvPr>
        </p:nvSpPr>
        <p:spPr>
          <a:xfrm>
            <a:off x="387900" y="3129300"/>
            <a:ext cx="3870000" cy="192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zh-CN" sz="1500" b="1">
                <a:solidFill>
                  <a:srgbClr val="1A1D21"/>
                </a:solidFill>
              </a:rPr>
              <a:t>Passage 1: (w/ LSR)</a:t>
            </a:r>
            <a:endParaRPr sz="1500">
              <a:solidFill>
                <a:srgbClr val="1A1D21"/>
              </a:solidFill>
            </a:endParaRPr>
          </a:p>
          <a:p>
            <a:pPr marL="0" lvl="0" indent="0" algn="ctr" rtl="0">
              <a:spcBef>
                <a:spcPts val="1200"/>
              </a:spcBef>
              <a:spcAft>
                <a:spcPts val="1200"/>
              </a:spcAft>
              <a:buNone/>
            </a:pPr>
            <a:r>
              <a:rPr lang="zh-CN" sz="1400">
                <a:solidFill>
                  <a:srgbClr val="1A1D21"/>
                </a:solidFill>
                <a:latin typeface="Courier New"/>
                <a:ea typeface="Courier New"/>
                <a:cs typeface="Courier New"/>
                <a:sym typeface="Courier New"/>
              </a:rPr>
              <a:t>{..., </a:t>
            </a:r>
            <a:r>
              <a:rPr lang="zh-CN" sz="1400" b="1">
                <a:solidFill>
                  <a:srgbClr val="1A1D21"/>
                </a:solidFill>
                <a:latin typeface="Courier New"/>
                <a:ea typeface="Courier New"/>
                <a:cs typeface="Courier New"/>
                <a:sym typeface="Courier New"/>
              </a:rPr>
              <a:t>del: 2.60, ##ft: 2.52</a:t>
            </a:r>
            <a:r>
              <a:rPr lang="zh-CN" sz="1400">
                <a:solidFill>
                  <a:srgbClr val="1A1D21"/>
                </a:solidFill>
                <a:latin typeface="Courier New"/>
                <a:ea typeface="Courier New"/>
                <a:cs typeface="Courier New"/>
                <a:sym typeface="Courier New"/>
              </a:rPr>
              <a:t>, ...}</a:t>
            </a:r>
            <a:endParaRPr sz="1400">
              <a:solidFill>
                <a:srgbClr val="1A1D21"/>
              </a:solidFill>
            </a:endParaRPr>
          </a:p>
        </p:txBody>
      </p:sp>
      <p:sp>
        <p:nvSpPr>
          <p:cNvPr id="492" name="Google Shape;492;p7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Learned?</a:t>
            </a:r>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4094"/>
        <p:cNvGrpSpPr/>
        <p:nvPr/>
      </p:nvGrpSpPr>
      <p:grpSpPr>
        <a:xfrm>
          <a:off x="0" y="0"/>
          <a:ext cx="0" cy="0"/>
          <a:chOff x="0" y="0"/>
          <a:chExt cx="0" cy="0"/>
        </a:xfrm>
      </p:grpSpPr>
      <p:sp>
        <p:nvSpPr>
          <p:cNvPr id="4095" name="Google Shape;4095;p28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Multimodal LSR</a:t>
            </a:r>
            <a:endParaRPr>
              <a:solidFill>
                <a:schemeClr val="dk1"/>
              </a:solidFill>
            </a:endParaRPr>
          </a:p>
        </p:txBody>
      </p:sp>
      <p:sp>
        <p:nvSpPr>
          <p:cNvPr id="4096" name="Google Shape;4096;p288"/>
          <p:cNvSpPr txBox="1">
            <a:spLocks noGrp="1"/>
          </p:cNvSpPr>
          <p:nvPr>
            <p:ph type="body" idx="1"/>
          </p:nvPr>
        </p:nvSpPr>
        <p:spPr>
          <a:xfrm>
            <a:off x="311700" y="1626325"/>
            <a:ext cx="3480600" cy="2379900"/>
          </a:xfrm>
          <a:prstGeom prst="rect">
            <a:avLst/>
          </a:prstGeom>
        </p:spPr>
        <p:txBody>
          <a:bodyPr spcFirstLastPara="1" wrap="square" lIns="91425" tIns="91425" rIns="91425" bIns="91425" anchor="t" anchorCtr="0">
            <a:normAutofit/>
          </a:bodyPr>
          <a:lstStyle/>
          <a:p>
            <a:pPr marL="914400" lvl="0" indent="0" algn="l" rtl="0">
              <a:spcBef>
                <a:spcPts val="0"/>
              </a:spcBef>
              <a:spcAft>
                <a:spcPts val="0"/>
              </a:spcAft>
              <a:buNone/>
            </a:pPr>
            <a:endParaRPr>
              <a:solidFill>
                <a:schemeClr val="dk2"/>
              </a:solidFill>
              <a:latin typeface="Montserrat"/>
              <a:ea typeface="Montserrat"/>
              <a:cs typeface="Montserrat"/>
              <a:sym typeface="Montserrat"/>
            </a:endParaRPr>
          </a:p>
          <a:p>
            <a:pPr marL="0" lvl="0" indent="0" algn="l" rtl="0">
              <a:spcBef>
                <a:spcPts val="1200"/>
              </a:spcBef>
              <a:spcAft>
                <a:spcPts val="0"/>
              </a:spcAft>
              <a:buNone/>
            </a:pPr>
            <a:r>
              <a:rPr lang="zh-CN" b="1">
                <a:solidFill>
                  <a:schemeClr val="dk2"/>
                </a:solidFill>
                <a:latin typeface="Montserrat"/>
                <a:ea typeface="Montserrat"/>
                <a:cs typeface="Montserrat"/>
                <a:sym typeface="Montserrat"/>
              </a:rPr>
              <a:t>Main goal:</a:t>
            </a:r>
            <a:endParaRPr b="1">
              <a:solidFill>
                <a:schemeClr val="dk2"/>
              </a:solidFill>
              <a:latin typeface="Montserrat"/>
              <a:ea typeface="Montserrat"/>
              <a:cs typeface="Montserrat"/>
              <a:sym typeface="Montserrat"/>
            </a:endParaRPr>
          </a:p>
          <a:p>
            <a:pPr marL="0" lvl="0" indent="0" algn="l" rtl="0">
              <a:spcBef>
                <a:spcPts val="1200"/>
              </a:spcBef>
              <a:spcAft>
                <a:spcPts val="1200"/>
              </a:spcAft>
              <a:buNone/>
            </a:pPr>
            <a:r>
              <a:rPr lang="zh-CN">
                <a:solidFill>
                  <a:schemeClr val="dk2"/>
                </a:solidFill>
                <a:latin typeface="Montserrat"/>
                <a:ea typeface="Montserrat"/>
                <a:cs typeface="Montserrat"/>
                <a:sym typeface="Montserrat"/>
              </a:rPr>
              <a:t>Bridge </a:t>
            </a:r>
            <a:r>
              <a:rPr lang="zh-CN" b="1">
                <a:solidFill>
                  <a:schemeClr val="dk2"/>
                </a:solidFill>
                <a:latin typeface="Montserrat"/>
                <a:ea typeface="Montserrat"/>
                <a:cs typeface="Montserrat"/>
                <a:sym typeface="Montserrat"/>
              </a:rPr>
              <a:t>semantic</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and</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modality gap</a:t>
            </a:r>
            <a:r>
              <a:rPr lang="zh-CN">
                <a:solidFill>
                  <a:schemeClr val="dk2"/>
                </a:solidFill>
                <a:latin typeface="Montserrat"/>
                <a:ea typeface="Montserrat"/>
                <a:cs typeface="Montserrat"/>
                <a:sym typeface="Montserrat"/>
              </a:rPr>
              <a:t> via </a:t>
            </a:r>
            <a:r>
              <a:rPr lang="zh-CN" b="1">
                <a:solidFill>
                  <a:schemeClr val="dk2"/>
                </a:solidFill>
                <a:latin typeface="Montserrat"/>
                <a:ea typeface="Montserrat"/>
                <a:cs typeface="Montserrat"/>
                <a:sym typeface="Montserrat"/>
              </a:rPr>
              <a:t>lexical repersentations.</a:t>
            </a:r>
            <a:endParaRPr b="1">
              <a:solidFill>
                <a:schemeClr val="dk2"/>
              </a:solidFill>
              <a:latin typeface="Montserrat"/>
              <a:ea typeface="Montserrat"/>
              <a:cs typeface="Montserrat"/>
              <a:sym typeface="Montserrat"/>
            </a:endParaRPr>
          </a:p>
        </p:txBody>
      </p:sp>
      <p:cxnSp>
        <p:nvCxnSpPr>
          <p:cNvPr id="4097" name="Google Shape;4097;p28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098" name="Google Shape;4098;p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240</a:t>
            </a:fld>
            <a:endParaRPr/>
          </a:p>
        </p:txBody>
      </p:sp>
      <p:pic>
        <p:nvPicPr>
          <p:cNvPr id="4099" name="Google Shape;4099;p288" descr="a yellow face with a chef 's hat on it (Provided by Tenor)"/>
          <p:cNvPicPr preferRelativeResize="0"/>
          <p:nvPr/>
        </p:nvPicPr>
        <p:blipFill rotWithShape="1">
          <a:blip r:embed="rId3">
            <a:alphaModFix/>
          </a:blip>
          <a:srcRect b="30026"/>
          <a:stretch/>
        </p:blipFill>
        <p:spPr>
          <a:xfrm>
            <a:off x="4196175" y="2765775"/>
            <a:ext cx="988825" cy="691925"/>
          </a:xfrm>
          <a:prstGeom prst="rect">
            <a:avLst/>
          </a:prstGeom>
          <a:noFill/>
          <a:ln>
            <a:noFill/>
          </a:ln>
        </p:spPr>
      </p:pic>
      <p:grpSp>
        <p:nvGrpSpPr>
          <p:cNvPr id="4100" name="Google Shape;4100;p288"/>
          <p:cNvGrpSpPr/>
          <p:nvPr/>
        </p:nvGrpSpPr>
        <p:grpSpPr>
          <a:xfrm>
            <a:off x="3954238" y="1337250"/>
            <a:ext cx="4997438" cy="2958050"/>
            <a:chOff x="3954238" y="1337250"/>
            <a:chExt cx="4997438" cy="2958050"/>
          </a:xfrm>
        </p:grpSpPr>
        <p:pic>
          <p:nvPicPr>
            <p:cNvPr id="4101" name="Google Shape;4101;p288"/>
            <p:cNvPicPr preferRelativeResize="0"/>
            <p:nvPr/>
          </p:nvPicPr>
          <p:blipFill>
            <a:blip r:embed="rId4">
              <a:alphaModFix/>
            </a:blip>
            <a:stretch>
              <a:fillRect/>
            </a:stretch>
          </p:blipFill>
          <p:spPr>
            <a:xfrm>
              <a:off x="4190693" y="1337250"/>
              <a:ext cx="4760983" cy="2958050"/>
            </a:xfrm>
            <a:prstGeom prst="rect">
              <a:avLst/>
            </a:prstGeom>
            <a:noFill/>
            <a:ln>
              <a:noFill/>
            </a:ln>
          </p:spPr>
        </p:pic>
        <p:sp>
          <p:nvSpPr>
            <p:cNvPr id="4102" name="Google Shape;4102;p288"/>
            <p:cNvSpPr txBox="1"/>
            <p:nvPr/>
          </p:nvSpPr>
          <p:spPr>
            <a:xfrm>
              <a:off x="3954238" y="3504975"/>
              <a:ext cx="1472700" cy="4617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zh-CN" sz="1800">
                  <a:solidFill>
                    <a:schemeClr val="lt2"/>
                  </a:solidFill>
                  <a:latin typeface="Source Sans Pro"/>
                  <a:ea typeface="Source Sans Pro"/>
                  <a:cs typeface="Source Sans Pro"/>
                  <a:sym typeface="Source Sans Pro"/>
                </a:rPr>
                <a:t>delft canal</a:t>
              </a:r>
              <a:endParaRPr sz="1800">
                <a:solidFill>
                  <a:schemeClr val="lt2"/>
                </a:solidFill>
                <a:latin typeface="Source Sans Pro"/>
                <a:ea typeface="Source Sans Pro"/>
                <a:cs typeface="Source Sans Pro"/>
                <a:sym typeface="Source Sans Pro"/>
              </a:endParaRPr>
            </a:p>
          </p:txBody>
        </p:sp>
        <p:sp>
          <p:nvSpPr>
            <p:cNvPr id="4103" name="Google Shape;4103;p288"/>
            <p:cNvSpPr txBox="1"/>
            <p:nvPr/>
          </p:nvSpPr>
          <p:spPr>
            <a:xfrm>
              <a:off x="6711575" y="2912575"/>
              <a:ext cx="9789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b="1">
                  <a:solidFill>
                    <a:schemeClr val="dk2"/>
                  </a:solidFill>
                  <a:latin typeface="Courier New"/>
                  <a:ea typeface="Courier New"/>
                  <a:cs typeface="Courier New"/>
                  <a:sym typeface="Courier New"/>
                </a:rPr>
                <a:t>canal</a:t>
              </a:r>
              <a:endParaRPr b="1"/>
            </a:p>
          </p:txBody>
        </p:sp>
        <p:sp>
          <p:nvSpPr>
            <p:cNvPr id="4104" name="Google Shape;4104;p288"/>
            <p:cNvSpPr txBox="1"/>
            <p:nvPr/>
          </p:nvSpPr>
          <p:spPr>
            <a:xfrm>
              <a:off x="7625975" y="2912575"/>
              <a:ext cx="9789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a:solidFill>
                    <a:schemeClr val="dk2"/>
                  </a:solidFill>
                  <a:latin typeface="Courier New"/>
                  <a:ea typeface="Courier New"/>
                  <a:cs typeface="Courier New"/>
                  <a:sym typeface="Courier New"/>
                </a:rPr>
                <a:t>delft</a:t>
              </a:r>
              <a:endParaRPr/>
            </a:p>
          </p:txBody>
        </p:sp>
        <p:sp>
          <p:nvSpPr>
            <p:cNvPr id="4105" name="Google Shape;4105;p288"/>
            <p:cNvSpPr txBox="1"/>
            <p:nvPr/>
          </p:nvSpPr>
          <p:spPr>
            <a:xfrm>
              <a:off x="6887625" y="3201300"/>
              <a:ext cx="8559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a:solidFill>
                    <a:schemeClr val="dk2"/>
                  </a:solidFill>
                  <a:latin typeface="Courier New"/>
                  <a:ea typeface="Courier New"/>
                  <a:cs typeface="Courier New"/>
                  <a:sym typeface="Courier New"/>
                </a:rPr>
                <a:t>boat</a:t>
              </a:r>
              <a:endParaRPr/>
            </a:p>
          </p:txBody>
        </p:sp>
        <p:sp>
          <p:nvSpPr>
            <p:cNvPr id="4106" name="Google Shape;4106;p288"/>
            <p:cNvSpPr txBox="1"/>
            <p:nvPr/>
          </p:nvSpPr>
          <p:spPr>
            <a:xfrm>
              <a:off x="7908575" y="3210100"/>
              <a:ext cx="6438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b="1">
                  <a:solidFill>
                    <a:schemeClr val="dk2"/>
                  </a:solidFill>
                  <a:latin typeface="Courier New"/>
                  <a:ea typeface="Courier New"/>
                  <a:cs typeface="Courier New"/>
                  <a:sym typeface="Courier New"/>
                </a:rPr>
                <a:t>dutch</a:t>
              </a:r>
              <a:endParaRPr b="1"/>
            </a:p>
          </p:txBody>
        </p:sp>
        <p:sp>
          <p:nvSpPr>
            <p:cNvPr id="4107" name="Google Shape;4107;p288"/>
            <p:cNvSpPr txBox="1"/>
            <p:nvPr/>
          </p:nvSpPr>
          <p:spPr>
            <a:xfrm>
              <a:off x="7713475" y="2534871"/>
              <a:ext cx="978900" cy="3693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b="1">
                  <a:solidFill>
                    <a:schemeClr val="dk2"/>
                  </a:solidFill>
                  <a:latin typeface="Courier New"/>
                  <a:ea typeface="Courier New"/>
                  <a:cs typeface="Courier New"/>
                  <a:sym typeface="Courier New"/>
                </a:rPr>
                <a:t>canal</a:t>
              </a:r>
              <a:endParaRPr sz="1200" b="1">
                <a:solidFill>
                  <a:schemeClr val="dk2"/>
                </a:solidFill>
                <a:latin typeface="Courier New"/>
                <a:ea typeface="Courier New"/>
                <a:cs typeface="Courier New"/>
                <a:sym typeface="Courier New"/>
              </a:endParaRPr>
            </a:p>
            <a:p>
              <a:pPr marL="0" lvl="0" indent="0" algn="ctr" rtl="0">
                <a:spcBef>
                  <a:spcPts val="0"/>
                </a:spcBef>
                <a:spcAft>
                  <a:spcPts val="0"/>
                </a:spcAft>
                <a:buClr>
                  <a:schemeClr val="dk2"/>
                </a:buClr>
                <a:buSzPts val="1100"/>
                <a:buFont typeface="Arial"/>
                <a:buNone/>
              </a:pPr>
              <a:endParaRPr sz="1200" b="1">
                <a:solidFill>
                  <a:schemeClr val="dk2"/>
                </a:solidFill>
                <a:latin typeface="Courier New"/>
                <a:ea typeface="Courier New"/>
                <a:cs typeface="Courier New"/>
                <a:sym typeface="Courier New"/>
              </a:endParaRPr>
            </a:p>
          </p:txBody>
        </p:sp>
        <p:sp>
          <p:nvSpPr>
            <p:cNvPr id="4108" name="Google Shape;4108;p288"/>
            <p:cNvSpPr txBox="1"/>
            <p:nvPr/>
          </p:nvSpPr>
          <p:spPr>
            <a:xfrm>
              <a:off x="6576814" y="2513936"/>
              <a:ext cx="978900" cy="2154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endParaRPr b="1"/>
            </a:p>
          </p:txBody>
        </p:sp>
        <p:sp>
          <p:nvSpPr>
            <p:cNvPr id="4109" name="Google Shape;4109;p288"/>
            <p:cNvSpPr txBox="1"/>
            <p:nvPr/>
          </p:nvSpPr>
          <p:spPr>
            <a:xfrm>
              <a:off x="7527500" y="2263475"/>
              <a:ext cx="9375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b="1">
                  <a:solidFill>
                    <a:schemeClr val="dk2"/>
                  </a:solidFill>
                  <a:latin typeface="Courier New"/>
                  <a:ea typeface="Courier New"/>
                  <a:cs typeface="Courier New"/>
                  <a:sym typeface="Courier New"/>
                </a:rPr>
                <a:t>dutch</a:t>
              </a:r>
              <a:endParaRPr b="1"/>
            </a:p>
          </p:txBody>
        </p:sp>
      </p:grpSp>
      <p:pic>
        <p:nvPicPr>
          <p:cNvPr id="4110" name="Google Shape;4110;p288"/>
          <p:cNvPicPr preferRelativeResize="0"/>
          <p:nvPr/>
        </p:nvPicPr>
        <p:blipFill>
          <a:blip r:embed="rId5">
            <a:alphaModFix/>
          </a:blip>
          <a:stretch>
            <a:fillRect/>
          </a:stretch>
        </p:blipFill>
        <p:spPr>
          <a:xfrm>
            <a:off x="3388186" y="1476325"/>
            <a:ext cx="2003575" cy="1335725"/>
          </a:xfrm>
          <a:prstGeom prst="rect">
            <a:avLst/>
          </a:prstGeom>
          <a:noFill/>
          <a:ln>
            <a:noFill/>
          </a:ln>
        </p:spPr>
      </p:pic>
      <p:sp>
        <p:nvSpPr>
          <p:cNvPr id="4111" name="Google Shape;4111;p288"/>
          <p:cNvSpPr txBox="1"/>
          <p:nvPr/>
        </p:nvSpPr>
        <p:spPr>
          <a:xfrm>
            <a:off x="7099775" y="2302975"/>
            <a:ext cx="6438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a:solidFill>
                  <a:schemeClr val="dk2"/>
                </a:solidFill>
                <a:latin typeface="Courier New"/>
                <a:ea typeface="Courier New"/>
                <a:cs typeface="Courier New"/>
                <a:sym typeface="Courier New"/>
              </a:rPr>
              <a:t>bike</a:t>
            </a:r>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4115"/>
        <p:cNvGrpSpPr/>
        <p:nvPr/>
      </p:nvGrpSpPr>
      <p:grpSpPr>
        <a:xfrm>
          <a:off x="0" y="0"/>
          <a:ext cx="0" cy="0"/>
          <a:chOff x="0" y="0"/>
          <a:chExt cx="0" cy="0"/>
        </a:xfrm>
      </p:grpSpPr>
      <p:sp>
        <p:nvSpPr>
          <p:cNvPr id="4116" name="Google Shape;4116;p28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Multimodal LSR: Timeline of Development </a:t>
            </a:r>
            <a:endParaRPr>
              <a:solidFill>
                <a:schemeClr val="dk1"/>
              </a:solidFill>
            </a:endParaRPr>
          </a:p>
        </p:txBody>
      </p:sp>
      <p:sp>
        <p:nvSpPr>
          <p:cNvPr id="4117" name="Google Shape;4117;p289"/>
          <p:cNvSpPr txBox="1">
            <a:spLocks noGrp="1"/>
          </p:cNvSpPr>
          <p:nvPr>
            <p:ph type="body" idx="1"/>
          </p:nvPr>
        </p:nvSpPr>
        <p:spPr>
          <a:xfrm>
            <a:off x="311700" y="1152475"/>
            <a:ext cx="8520600" cy="3536400"/>
          </a:xfrm>
          <a:prstGeom prst="rect">
            <a:avLst/>
          </a:prstGeom>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1100">
                <a:solidFill>
                  <a:schemeClr val="dk2"/>
                </a:solidFill>
                <a:latin typeface="Montserrat"/>
                <a:ea typeface="Montserrat"/>
                <a:cs typeface="Montserrat"/>
                <a:sym typeface="Montserrat"/>
              </a:rPr>
              <a:t>[1] VisualSparta: An Embarrassingly Simple Approach to Large-scale Text-to-Image Search with Weighted Bag-of-words, </a:t>
            </a:r>
            <a:r>
              <a:rPr lang="zh-CN" sz="1100" b="1">
                <a:solidFill>
                  <a:schemeClr val="dk2"/>
                </a:solidFill>
                <a:latin typeface="Montserrat"/>
                <a:ea typeface="Montserrat"/>
                <a:cs typeface="Montserrat"/>
                <a:sym typeface="Montserrat"/>
              </a:rPr>
              <a:t>ACL 2021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[2] STAIR: Learning Sparse Text and Image Representation in Grounded Tokens, </a:t>
            </a:r>
            <a:r>
              <a:rPr lang="zh-CN" sz="1100" b="1">
                <a:solidFill>
                  <a:schemeClr val="dk2"/>
                </a:solidFill>
                <a:latin typeface="Montserrat"/>
                <a:ea typeface="Montserrat"/>
                <a:cs typeface="Montserrat"/>
                <a:sym typeface="Montserrat"/>
              </a:rPr>
              <a:t>EMNLP 2023</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[3] LexLIP: Lexicon-Bottlenecked Language-Image Pre-Training for Large-Scale Image-Text Retrieval, </a:t>
            </a:r>
            <a:r>
              <a:rPr lang="zh-CN" sz="1100" b="1">
                <a:solidFill>
                  <a:schemeClr val="dk2"/>
                </a:solidFill>
                <a:latin typeface="Montserrat"/>
                <a:ea typeface="Montserrat"/>
                <a:cs typeface="Montserrat"/>
                <a:sym typeface="Montserrat"/>
              </a:rPr>
              <a:t>ICCV 2023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[4] Multimodal Learned Sparse Retrieval with Probabilistic Expansion Control, </a:t>
            </a:r>
            <a:r>
              <a:rPr lang="zh-CN" sz="1100" b="1">
                <a:solidFill>
                  <a:schemeClr val="dk2"/>
                </a:solidFill>
                <a:latin typeface="Montserrat"/>
                <a:ea typeface="Montserrat"/>
                <a:cs typeface="Montserrat"/>
                <a:sym typeface="Montserrat"/>
              </a:rPr>
              <a:t>ECIR 2024</a:t>
            </a:r>
            <a:r>
              <a:rPr lang="zh-CN" sz="1100">
                <a:solidFill>
                  <a:schemeClr val="dk2"/>
                </a:solidFill>
                <a:latin typeface="Montserrat"/>
                <a:ea typeface="Montserrat"/>
                <a:cs typeface="Montserrat"/>
                <a:sym typeface="Montserrat"/>
              </a:rPr>
              <a:t> </a:t>
            </a:r>
            <a:endParaRPr sz="1100">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[5] Retrieval-based Disentangled Representation Learning with Natural Language Supervision, </a:t>
            </a:r>
            <a:r>
              <a:rPr lang="zh-CN" sz="1100" b="1">
                <a:solidFill>
                  <a:schemeClr val="dk2"/>
                </a:solidFill>
                <a:latin typeface="Montserrat"/>
                <a:ea typeface="Montserrat"/>
                <a:cs typeface="Montserrat"/>
                <a:sym typeface="Montserrat"/>
              </a:rPr>
              <a:t>ICLR 2024</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[6] Rethinking Sparse Lexical Representations for Image Retrieval in the Age of Rising Multi-modal Large Language Models, </a:t>
            </a:r>
            <a:r>
              <a:rPr lang="zh-CN" sz="1100" b="1">
                <a:solidFill>
                  <a:schemeClr val="dk2"/>
                </a:solidFill>
                <a:latin typeface="Montserrat"/>
                <a:ea typeface="Montserrat"/>
                <a:cs typeface="Montserrat"/>
                <a:sym typeface="Montserrat"/>
              </a:rPr>
              <a:t>ECCV 2024</a:t>
            </a:r>
            <a:endParaRPr sz="1100">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[7] Unified Lexical Representation for Interpretable Visual-Language Alignment, </a:t>
            </a:r>
            <a:r>
              <a:rPr lang="zh-CN" sz="1100" b="1">
                <a:solidFill>
                  <a:schemeClr val="dk2"/>
                </a:solidFill>
                <a:latin typeface="Montserrat"/>
                <a:ea typeface="Montserrat"/>
                <a:cs typeface="Montserrat"/>
                <a:sym typeface="Montserrat"/>
              </a:rPr>
              <a:t>NeurIPS 2024</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[8] Interpreting CLIP with Sparse Linear Concept Embeddings, </a:t>
            </a:r>
            <a:r>
              <a:rPr lang="zh-CN" sz="1100" b="1">
                <a:solidFill>
                  <a:schemeClr val="dk2"/>
                </a:solidFill>
                <a:latin typeface="Montserrat"/>
                <a:ea typeface="Montserrat"/>
                <a:cs typeface="Montserrat"/>
                <a:sym typeface="Montserrat"/>
              </a:rPr>
              <a:t>NeurIPS 2024</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900"/>
              </a:spcAft>
              <a:buNone/>
            </a:pPr>
            <a:r>
              <a:rPr lang="zh-CN" sz="1100">
                <a:solidFill>
                  <a:schemeClr val="dk2"/>
                </a:solidFill>
                <a:latin typeface="Montserrat"/>
                <a:ea typeface="Montserrat"/>
                <a:cs typeface="Montserrat"/>
                <a:sym typeface="Montserrat"/>
              </a:rPr>
              <a:t>[9]</a:t>
            </a:r>
            <a:r>
              <a:rPr lang="zh-CN" sz="1100" b="1">
                <a:solidFill>
                  <a:schemeClr val="dk2"/>
                </a:solidFill>
                <a:latin typeface="Montserrat"/>
                <a:ea typeface="Montserrat"/>
                <a:cs typeface="Montserrat"/>
                <a:sym typeface="Montserrat"/>
              </a:rPr>
              <a:t> </a:t>
            </a:r>
            <a:r>
              <a:rPr lang="zh-CN" sz="1100">
                <a:solidFill>
                  <a:schemeClr val="dk2"/>
                </a:solidFill>
                <a:latin typeface="Montserrat"/>
                <a:ea typeface="Montserrat"/>
                <a:cs typeface="Montserrat"/>
                <a:sym typeface="Montserrat"/>
              </a:rPr>
              <a:t>Towards Unified Human Motion-Language Understanding via Sparse Interpretable Characterization, </a:t>
            </a:r>
            <a:r>
              <a:rPr lang="zh-CN" sz="1100" b="1">
                <a:solidFill>
                  <a:schemeClr val="dk2"/>
                </a:solidFill>
                <a:latin typeface="Montserrat"/>
                <a:ea typeface="Montserrat"/>
                <a:cs typeface="Montserrat"/>
                <a:sym typeface="Montserrat"/>
              </a:rPr>
              <a:t>ICLR 2025</a:t>
            </a:r>
            <a:r>
              <a:rPr lang="zh-CN" sz="1100">
                <a:solidFill>
                  <a:schemeClr val="dk2"/>
                </a:solidFill>
                <a:latin typeface="Montserrat"/>
                <a:ea typeface="Montserrat"/>
                <a:cs typeface="Montserrat"/>
                <a:sym typeface="Montserrat"/>
              </a:rPr>
              <a:t> </a:t>
            </a:r>
            <a:endParaRPr sz="1100">
              <a:solidFill>
                <a:schemeClr val="dk2"/>
              </a:solidFill>
              <a:latin typeface="Montserrat"/>
              <a:ea typeface="Montserrat"/>
              <a:cs typeface="Montserrat"/>
              <a:sym typeface="Montserrat"/>
            </a:endParaRPr>
          </a:p>
        </p:txBody>
      </p:sp>
      <p:sp>
        <p:nvSpPr>
          <p:cNvPr id="4118" name="Google Shape;4118;p2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241</a:t>
            </a:fld>
            <a:endParaRPr/>
          </a:p>
        </p:txBody>
      </p:sp>
      <p:sp>
        <p:nvSpPr>
          <p:cNvPr id="4119" name="Google Shape;4119;p289"/>
          <p:cNvSpPr txBox="1"/>
          <p:nvPr/>
        </p:nvSpPr>
        <p:spPr>
          <a:xfrm>
            <a:off x="1777925" y="4227175"/>
            <a:ext cx="5454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800">
                <a:solidFill>
                  <a:schemeClr val="dk1"/>
                </a:solidFill>
                <a:latin typeface="Montserrat"/>
                <a:ea typeface="Montserrat"/>
                <a:cs typeface="Montserrat"/>
                <a:sym typeface="Montserrat"/>
              </a:rPr>
              <a:t>Wide interest in different communities! </a:t>
            </a:r>
            <a:endParaRPr sz="1800">
              <a:solidFill>
                <a:schemeClr val="dk1"/>
              </a:solidFill>
              <a:latin typeface="Montserrat"/>
              <a:ea typeface="Montserrat"/>
              <a:cs typeface="Montserrat"/>
              <a:sym typeface="Montserrat"/>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4123"/>
        <p:cNvGrpSpPr/>
        <p:nvPr/>
      </p:nvGrpSpPr>
      <p:grpSpPr>
        <a:xfrm>
          <a:off x="0" y="0"/>
          <a:ext cx="0" cy="0"/>
          <a:chOff x="0" y="0"/>
          <a:chExt cx="0" cy="0"/>
        </a:xfrm>
      </p:grpSpPr>
      <p:sp>
        <p:nvSpPr>
          <p:cNvPr id="4124" name="Google Shape;4124;p29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Multimodal LSR: Covered in this tutorial. </a:t>
            </a:r>
            <a:endParaRPr>
              <a:solidFill>
                <a:schemeClr val="dk1"/>
              </a:solidFill>
            </a:endParaRPr>
          </a:p>
        </p:txBody>
      </p:sp>
      <p:sp>
        <p:nvSpPr>
          <p:cNvPr id="4125" name="Google Shape;4125;p290"/>
          <p:cNvSpPr txBox="1">
            <a:spLocks noGrp="1"/>
          </p:cNvSpPr>
          <p:nvPr>
            <p:ph type="body" idx="1"/>
          </p:nvPr>
        </p:nvSpPr>
        <p:spPr>
          <a:xfrm>
            <a:off x="311700" y="1152475"/>
            <a:ext cx="8520600" cy="3536400"/>
          </a:xfrm>
          <a:prstGeom prst="rect">
            <a:avLst/>
          </a:prstGeom>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1100">
                <a:solidFill>
                  <a:schemeClr val="dk2"/>
                </a:solidFill>
                <a:latin typeface="Montserrat"/>
                <a:ea typeface="Montserrat"/>
                <a:cs typeface="Montserrat"/>
                <a:sym typeface="Montserrat"/>
              </a:rPr>
              <a:t>[1] VisualSparta: An Embarrassingly Simple Approach to Large-scale Text-to-Image Search with Weighted Bag-of-words, </a:t>
            </a:r>
            <a:r>
              <a:rPr lang="zh-CN" sz="1100" b="1">
                <a:solidFill>
                  <a:schemeClr val="dk2"/>
                </a:solidFill>
                <a:latin typeface="Montserrat"/>
                <a:ea typeface="Montserrat"/>
                <a:cs typeface="Montserrat"/>
                <a:sym typeface="Montserrat"/>
              </a:rPr>
              <a:t>ACL 2021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900"/>
              </a:spcAft>
              <a:buNone/>
            </a:pPr>
            <a:r>
              <a:rPr lang="zh-CN" sz="1100" b="1">
                <a:solidFill>
                  <a:schemeClr val="dk2"/>
                </a:solidFill>
                <a:latin typeface="Montserrat"/>
                <a:ea typeface="Montserrat"/>
                <a:cs typeface="Montserrat"/>
                <a:sym typeface="Montserrat"/>
              </a:rPr>
              <a:t>Using a simple Binary Text Encoder, MLM Image Encoder; Highly efficient.</a:t>
            </a:r>
            <a:endParaRPr sz="1100">
              <a:solidFill>
                <a:schemeClr val="dk2"/>
              </a:solidFill>
              <a:latin typeface="Montserrat"/>
              <a:ea typeface="Montserrat"/>
              <a:cs typeface="Montserrat"/>
              <a:sym typeface="Montserrat"/>
            </a:endParaRPr>
          </a:p>
        </p:txBody>
      </p:sp>
      <p:sp>
        <p:nvSpPr>
          <p:cNvPr id="4126" name="Google Shape;4126;p29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242</a:t>
            </a:fld>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4130"/>
        <p:cNvGrpSpPr/>
        <p:nvPr/>
      </p:nvGrpSpPr>
      <p:grpSpPr>
        <a:xfrm>
          <a:off x="0" y="0"/>
          <a:ext cx="0" cy="0"/>
          <a:chOff x="0" y="0"/>
          <a:chExt cx="0" cy="0"/>
        </a:xfrm>
      </p:grpSpPr>
      <p:sp>
        <p:nvSpPr>
          <p:cNvPr id="4131" name="Google Shape;4131;p29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Multimodal LSR: Covered in this tutorial. </a:t>
            </a:r>
            <a:endParaRPr>
              <a:solidFill>
                <a:schemeClr val="dk1"/>
              </a:solidFill>
            </a:endParaRPr>
          </a:p>
        </p:txBody>
      </p:sp>
      <p:sp>
        <p:nvSpPr>
          <p:cNvPr id="4132" name="Google Shape;4132;p291"/>
          <p:cNvSpPr txBox="1">
            <a:spLocks noGrp="1"/>
          </p:cNvSpPr>
          <p:nvPr>
            <p:ph type="body" idx="1"/>
          </p:nvPr>
        </p:nvSpPr>
        <p:spPr>
          <a:xfrm>
            <a:off x="311700" y="1152475"/>
            <a:ext cx="8520600" cy="3536400"/>
          </a:xfrm>
          <a:prstGeom prst="rect">
            <a:avLst/>
          </a:prstGeom>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1100">
                <a:solidFill>
                  <a:schemeClr val="dk2"/>
                </a:solidFill>
                <a:latin typeface="Montserrat"/>
                <a:ea typeface="Montserrat"/>
                <a:cs typeface="Montserrat"/>
                <a:sym typeface="Montserrat"/>
              </a:rPr>
              <a:t>[1] VisualSparta: An Embarrassingly Simple Approach to Large-scale Text-to-Image Search with Weighted Bag-of-words, </a:t>
            </a:r>
            <a:r>
              <a:rPr lang="zh-CN" sz="1100" b="1">
                <a:solidFill>
                  <a:schemeClr val="dk2"/>
                </a:solidFill>
                <a:latin typeface="Montserrat"/>
                <a:ea typeface="Montserrat"/>
                <a:cs typeface="Montserrat"/>
                <a:sym typeface="Montserrat"/>
              </a:rPr>
              <a:t>ACL 2021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b="1">
                <a:solidFill>
                  <a:schemeClr val="dk2"/>
                </a:solidFill>
                <a:latin typeface="Montserrat"/>
                <a:ea typeface="Montserrat"/>
                <a:cs typeface="Montserrat"/>
                <a:sym typeface="Montserrat"/>
              </a:rPr>
              <a:t>Using a simple Binary Text Encoder, MLM Image Encoder; Highly efficient.</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900"/>
              </a:spcAft>
              <a:buNone/>
            </a:pPr>
            <a:r>
              <a:rPr lang="zh-CN" sz="1100">
                <a:solidFill>
                  <a:schemeClr val="dk2"/>
                </a:solidFill>
                <a:latin typeface="Montserrat"/>
                <a:ea typeface="Montserrat"/>
                <a:cs typeface="Montserrat"/>
                <a:sym typeface="Montserrat"/>
              </a:rPr>
              <a:t>[2] STAIR: Learning Sparse Text and Image Representation in Grounded Tokens, </a:t>
            </a:r>
            <a:r>
              <a:rPr lang="zh-CN" sz="1100" b="1">
                <a:solidFill>
                  <a:schemeClr val="dk2"/>
                </a:solidFill>
                <a:latin typeface="Montserrat"/>
                <a:ea typeface="Montserrat"/>
                <a:cs typeface="Montserrat"/>
                <a:sym typeface="Montserrat"/>
              </a:rPr>
              <a:t>EMNLP 2023</a:t>
            </a:r>
            <a:br>
              <a:rPr lang="zh-CN" sz="1100" b="1">
                <a:solidFill>
                  <a:schemeClr val="dk2"/>
                </a:solidFill>
                <a:latin typeface="Montserrat"/>
                <a:ea typeface="Montserrat"/>
                <a:cs typeface="Montserrat"/>
                <a:sym typeface="Montserrat"/>
              </a:rPr>
            </a:br>
            <a:br>
              <a:rPr lang="zh-CN" sz="1100" b="1">
                <a:solidFill>
                  <a:schemeClr val="dk2"/>
                </a:solidFill>
                <a:latin typeface="Montserrat"/>
                <a:ea typeface="Montserrat"/>
                <a:cs typeface="Montserrat"/>
                <a:sym typeface="Montserrat"/>
              </a:rPr>
            </a:br>
            <a:r>
              <a:rPr lang="zh-CN" sz="1100" b="1">
                <a:solidFill>
                  <a:schemeClr val="dk2"/>
                </a:solidFill>
                <a:latin typeface="Montserrat"/>
                <a:ea typeface="Montserrat"/>
                <a:cs typeface="Montserrat"/>
                <a:sym typeface="Montserrat"/>
              </a:rPr>
              <a:t>MLM Text-Image Encoder; Large scale three-step training.</a:t>
            </a:r>
            <a:endParaRPr sz="1100">
              <a:solidFill>
                <a:schemeClr val="dk2"/>
              </a:solidFill>
              <a:latin typeface="Montserrat"/>
              <a:ea typeface="Montserrat"/>
              <a:cs typeface="Montserrat"/>
              <a:sym typeface="Montserrat"/>
            </a:endParaRPr>
          </a:p>
        </p:txBody>
      </p:sp>
      <p:sp>
        <p:nvSpPr>
          <p:cNvPr id="4133" name="Google Shape;4133;p2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243</a:t>
            </a:fld>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4137"/>
        <p:cNvGrpSpPr/>
        <p:nvPr/>
      </p:nvGrpSpPr>
      <p:grpSpPr>
        <a:xfrm>
          <a:off x="0" y="0"/>
          <a:ext cx="0" cy="0"/>
          <a:chOff x="0" y="0"/>
          <a:chExt cx="0" cy="0"/>
        </a:xfrm>
      </p:grpSpPr>
      <p:sp>
        <p:nvSpPr>
          <p:cNvPr id="4138" name="Google Shape;4138;p29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Multimodal LSR: Covered in this tutorial. </a:t>
            </a:r>
            <a:endParaRPr>
              <a:solidFill>
                <a:schemeClr val="dk1"/>
              </a:solidFill>
            </a:endParaRPr>
          </a:p>
        </p:txBody>
      </p:sp>
      <p:sp>
        <p:nvSpPr>
          <p:cNvPr id="4139" name="Google Shape;4139;p292"/>
          <p:cNvSpPr txBox="1">
            <a:spLocks noGrp="1"/>
          </p:cNvSpPr>
          <p:nvPr>
            <p:ph type="body" idx="1"/>
          </p:nvPr>
        </p:nvSpPr>
        <p:spPr>
          <a:xfrm>
            <a:off x="311700" y="1152475"/>
            <a:ext cx="8520600" cy="3536400"/>
          </a:xfrm>
          <a:prstGeom prst="rect">
            <a:avLst/>
          </a:prstGeom>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1100">
                <a:solidFill>
                  <a:schemeClr val="dk2"/>
                </a:solidFill>
                <a:latin typeface="Montserrat"/>
                <a:ea typeface="Montserrat"/>
                <a:cs typeface="Montserrat"/>
                <a:sym typeface="Montserrat"/>
              </a:rPr>
              <a:t>[1] VisualSparta: An Embarrassingly Simple Approach to Large-scale Text-to-Image Search with Weighted Bag-of-words, </a:t>
            </a:r>
            <a:r>
              <a:rPr lang="zh-CN" sz="1100" b="1">
                <a:solidFill>
                  <a:schemeClr val="dk2"/>
                </a:solidFill>
                <a:latin typeface="Montserrat"/>
                <a:ea typeface="Montserrat"/>
                <a:cs typeface="Montserrat"/>
                <a:sym typeface="Montserrat"/>
              </a:rPr>
              <a:t>ACL 2021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b="1">
                <a:solidFill>
                  <a:schemeClr val="dk2"/>
                </a:solidFill>
                <a:latin typeface="Montserrat"/>
                <a:ea typeface="Montserrat"/>
                <a:cs typeface="Montserrat"/>
                <a:sym typeface="Montserrat"/>
              </a:rPr>
              <a:t>Using a simple Binary Text Encoder, MLM Image Encoder; Highly efficient.</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[2] STAIR: Learning Sparse Text and Image Representation in Grounded Tokens, </a:t>
            </a:r>
            <a:r>
              <a:rPr lang="zh-CN" sz="1100" b="1">
                <a:solidFill>
                  <a:schemeClr val="dk2"/>
                </a:solidFill>
                <a:latin typeface="Montserrat"/>
                <a:ea typeface="Montserrat"/>
                <a:cs typeface="Montserrat"/>
                <a:sym typeface="Montserrat"/>
              </a:rPr>
              <a:t>EMNLP 2023</a:t>
            </a:r>
            <a:br>
              <a:rPr lang="zh-CN" sz="1100" b="1">
                <a:solidFill>
                  <a:schemeClr val="dk2"/>
                </a:solidFill>
                <a:latin typeface="Montserrat"/>
                <a:ea typeface="Montserrat"/>
                <a:cs typeface="Montserrat"/>
                <a:sym typeface="Montserrat"/>
              </a:rPr>
            </a:br>
            <a:br>
              <a:rPr lang="zh-CN" sz="1100" b="1">
                <a:solidFill>
                  <a:schemeClr val="dk2"/>
                </a:solidFill>
                <a:latin typeface="Montserrat"/>
                <a:ea typeface="Montserrat"/>
                <a:cs typeface="Montserrat"/>
                <a:sym typeface="Montserrat"/>
              </a:rPr>
            </a:br>
            <a:r>
              <a:rPr lang="zh-CN" sz="1100" b="1">
                <a:solidFill>
                  <a:schemeClr val="dk2"/>
                </a:solidFill>
                <a:latin typeface="Montserrat"/>
                <a:ea typeface="Montserrat"/>
                <a:cs typeface="Montserrat"/>
                <a:sym typeface="Montserrat"/>
              </a:rPr>
              <a:t>MLM Text-Image Encoder; Large scale three-step training.</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[3] LexLIP: Lexicon-Bottlenecked Language-Image Pre-Training for Large-Scale Image-Text Retrieval, </a:t>
            </a:r>
            <a:r>
              <a:rPr lang="zh-CN" sz="1100" b="1">
                <a:solidFill>
                  <a:schemeClr val="dk2"/>
                </a:solidFill>
                <a:latin typeface="Montserrat"/>
                <a:ea typeface="Montserrat"/>
                <a:cs typeface="Montserrat"/>
                <a:sym typeface="Montserrat"/>
              </a:rPr>
              <a:t>ICCV 2023 </a:t>
            </a:r>
            <a:br>
              <a:rPr lang="zh-CN" sz="1100" b="1">
                <a:solidFill>
                  <a:schemeClr val="dk2"/>
                </a:solidFill>
                <a:latin typeface="Montserrat"/>
                <a:ea typeface="Montserrat"/>
                <a:cs typeface="Montserrat"/>
                <a:sym typeface="Montserrat"/>
              </a:rPr>
            </a:br>
            <a:br>
              <a:rPr lang="zh-CN" sz="1100" b="1">
                <a:solidFill>
                  <a:schemeClr val="dk2"/>
                </a:solidFill>
                <a:latin typeface="Montserrat"/>
                <a:ea typeface="Montserrat"/>
                <a:cs typeface="Montserrat"/>
                <a:sym typeface="Montserrat"/>
              </a:rPr>
            </a:br>
            <a:r>
              <a:rPr lang="zh-CN" sz="1100" b="1">
                <a:solidFill>
                  <a:schemeClr val="dk2"/>
                </a:solidFill>
                <a:latin typeface="Montserrat"/>
                <a:ea typeface="Montserrat"/>
                <a:cs typeface="Montserrat"/>
                <a:sym typeface="Montserrat"/>
              </a:rPr>
              <a:t>MLM Text-Image Encoder;  Lexicon-Bottlenecked Pretraining.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900"/>
              </a:spcAft>
              <a:buNone/>
            </a:pPr>
            <a:endParaRPr sz="1100">
              <a:solidFill>
                <a:schemeClr val="dk2"/>
              </a:solidFill>
              <a:latin typeface="Montserrat"/>
              <a:ea typeface="Montserrat"/>
              <a:cs typeface="Montserrat"/>
              <a:sym typeface="Montserrat"/>
            </a:endParaRPr>
          </a:p>
        </p:txBody>
      </p:sp>
      <p:sp>
        <p:nvSpPr>
          <p:cNvPr id="4140" name="Google Shape;4140;p29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244</a:t>
            </a:fld>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4144"/>
        <p:cNvGrpSpPr/>
        <p:nvPr/>
      </p:nvGrpSpPr>
      <p:grpSpPr>
        <a:xfrm>
          <a:off x="0" y="0"/>
          <a:ext cx="0" cy="0"/>
          <a:chOff x="0" y="0"/>
          <a:chExt cx="0" cy="0"/>
        </a:xfrm>
      </p:grpSpPr>
      <p:sp>
        <p:nvSpPr>
          <p:cNvPr id="4145" name="Google Shape;4145;p29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Multimodal LSR: Covered in this tutorial. </a:t>
            </a:r>
            <a:endParaRPr>
              <a:solidFill>
                <a:schemeClr val="dk1"/>
              </a:solidFill>
            </a:endParaRPr>
          </a:p>
        </p:txBody>
      </p:sp>
      <p:sp>
        <p:nvSpPr>
          <p:cNvPr id="4146" name="Google Shape;4146;p293"/>
          <p:cNvSpPr txBox="1">
            <a:spLocks noGrp="1"/>
          </p:cNvSpPr>
          <p:nvPr>
            <p:ph type="body" idx="1"/>
          </p:nvPr>
        </p:nvSpPr>
        <p:spPr>
          <a:xfrm>
            <a:off x="311700" y="1152475"/>
            <a:ext cx="8520600" cy="3536400"/>
          </a:xfrm>
          <a:prstGeom prst="rect">
            <a:avLst/>
          </a:prstGeom>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1100">
                <a:solidFill>
                  <a:schemeClr val="dk2"/>
                </a:solidFill>
                <a:latin typeface="Montserrat"/>
                <a:ea typeface="Montserrat"/>
                <a:cs typeface="Montserrat"/>
                <a:sym typeface="Montserrat"/>
              </a:rPr>
              <a:t>[1] VisualSparta: An Embarrassingly Simple Approach to Large-scale Text-to-Image Search with Weighted Bag-of-words, </a:t>
            </a:r>
            <a:r>
              <a:rPr lang="zh-CN" sz="1100" b="1">
                <a:solidFill>
                  <a:schemeClr val="dk2"/>
                </a:solidFill>
                <a:latin typeface="Montserrat"/>
                <a:ea typeface="Montserrat"/>
                <a:cs typeface="Montserrat"/>
                <a:sym typeface="Montserrat"/>
              </a:rPr>
              <a:t>ACL 2021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b="1">
                <a:solidFill>
                  <a:schemeClr val="dk2"/>
                </a:solidFill>
                <a:latin typeface="Montserrat"/>
                <a:ea typeface="Montserrat"/>
                <a:cs typeface="Montserrat"/>
                <a:sym typeface="Montserrat"/>
              </a:rPr>
              <a:t>Using a simple Binary Text Encoder, MLM Image Encoder; Highly efficient.</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[2] STAIR: Learning Sparse Text and Image Representation in Grounded Tokens, </a:t>
            </a:r>
            <a:r>
              <a:rPr lang="zh-CN" sz="1100" b="1">
                <a:solidFill>
                  <a:schemeClr val="dk2"/>
                </a:solidFill>
                <a:latin typeface="Montserrat"/>
                <a:ea typeface="Montserrat"/>
                <a:cs typeface="Montserrat"/>
                <a:sym typeface="Montserrat"/>
              </a:rPr>
              <a:t>EMNLP 2023</a:t>
            </a:r>
            <a:br>
              <a:rPr lang="zh-CN" sz="1100" b="1">
                <a:solidFill>
                  <a:schemeClr val="dk2"/>
                </a:solidFill>
                <a:latin typeface="Montserrat"/>
                <a:ea typeface="Montserrat"/>
                <a:cs typeface="Montserrat"/>
                <a:sym typeface="Montserrat"/>
              </a:rPr>
            </a:br>
            <a:br>
              <a:rPr lang="zh-CN" sz="1100" b="1">
                <a:solidFill>
                  <a:schemeClr val="dk2"/>
                </a:solidFill>
                <a:latin typeface="Montserrat"/>
                <a:ea typeface="Montserrat"/>
                <a:cs typeface="Montserrat"/>
                <a:sym typeface="Montserrat"/>
              </a:rPr>
            </a:br>
            <a:r>
              <a:rPr lang="zh-CN" sz="1100" b="1">
                <a:solidFill>
                  <a:schemeClr val="dk2"/>
                </a:solidFill>
                <a:latin typeface="Montserrat"/>
                <a:ea typeface="Montserrat"/>
                <a:cs typeface="Montserrat"/>
                <a:sym typeface="Montserrat"/>
              </a:rPr>
              <a:t>MLM Text-Image Encoder; Large scale three-step training.</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[3] LexLIP: Lexicon-Bottlenecked Language-Image Pre-Training for Large-Scale Image-Text Retrieval, </a:t>
            </a:r>
            <a:r>
              <a:rPr lang="zh-CN" sz="1100" b="1">
                <a:solidFill>
                  <a:schemeClr val="dk2"/>
                </a:solidFill>
                <a:latin typeface="Montserrat"/>
                <a:ea typeface="Montserrat"/>
                <a:cs typeface="Montserrat"/>
                <a:sym typeface="Montserrat"/>
              </a:rPr>
              <a:t>ICCV 2023 </a:t>
            </a:r>
            <a:br>
              <a:rPr lang="zh-CN" sz="1100" b="1">
                <a:solidFill>
                  <a:schemeClr val="dk2"/>
                </a:solidFill>
                <a:latin typeface="Montserrat"/>
                <a:ea typeface="Montserrat"/>
                <a:cs typeface="Montserrat"/>
                <a:sym typeface="Montserrat"/>
              </a:rPr>
            </a:br>
            <a:br>
              <a:rPr lang="zh-CN" sz="1100" b="1">
                <a:solidFill>
                  <a:schemeClr val="dk2"/>
                </a:solidFill>
                <a:latin typeface="Montserrat"/>
                <a:ea typeface="Montserrat"/>
                <a:cs typeface="Montserrat"/>
                <a:sym typeface="Montserrat"/>
              </a:rPr>
            </a:br>
            <a:r>
              <a:rPr lang="zh-CN" sz="1100" b="1">
                <a:solidFill>
                  <a:schemeClr val="dk2"/>
                </a:solidFill>
                <a:latin typeface="Montserrat"/>
                <a:ea typeface="Montserrat"/>
                <a:cs typeface="Montserrat"/>
                <a:sym typeface="Montserrat"/>
              </a:rPr>
              <a:t>MLM Text-Image Encoder;  Lexicon-Bottlenecked Pretraining.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900"/>
              </a:spcAft>
              <a:buNone/>
            </a:pPr>
            <a:r>
              <a:rPr lang="zh-CN" sz="1100">
                <a:solidFill>
                  <a:schemeClr val="dk2"/>
                </a:solidFill>
                <a:latin typeface="Montserrat"/>
                <a:ea typeface="Montserrat"/>
                <a:cs typeface="Montserrat"/>
                <a:sym typeface="Montserrat"/>
              </a:rPr>
              <a:t>[4] Multimodal Learned Sparse Retrieval with Probabilistic Expansion Control, </a:t>
            </a:r>
            <a:r>
              <a:rPr lang="zh-CN" sz="1100" b="1">
                <a:solidFill>
                  <a:schemeClr val="dk2"/>
                </a:solidFill>
                <a:latin typeface="Montserrat"/>
                <a:ea typeface="Montserrat"/>
                <a:cs typeface="Montserrat"/>
                <a:sym typeface="Montserrat"/>
              </a:rPr>
              <a:t>ECIR 2024</a:t>
            </a:r>
            <a:r>
              <a:rPr lang="zh-CN" sz="1100">
                <a:solidFill>
                  <a:schemeClr val="dk2"/>
                </a:solidFill>
                <a:latin typeface="Montserrat"/>
                <a:ea typeface="Montserrat"/>
                <a:cs typeface="Montserrat"/>
                <a:sym typeface="Montserrat"/>
              </a:rPr>
              <a:t> </a:t>
            </a:r>
            <a:br>
              <a:rPr lang="zh-CN" sz="1100">
                <a:solidFill>
                  <a:schemeClr val="dk2"/>
                </a:solidFill>
                <a:latin typeface="Montserrat"/>
                <a:ea typeface="Montserrat"/>
                <a:cs typeface="Montserrat"/>
                <a:sym typeface="Montserrat"/>
              </a:rPr>
            </a:br>
            <a:br>
              <a:rPr lang="zh-CN" sz="1100">
                <a:solidFill>
                  <a:schemeClr val="dk2"/>
                </a:solidFill>
                <a:latin typeface="Montserrat"/>
                <a:ea typeface="Montserrat"/>
                <a:cs typeface="Montserrat"/>
                <a:sym typeface="Montserrat"/>
              </a:rPr>
            </a:br>
            <a:r>
              <a:rPr lang="zh-CN" sz="1100" b="1">
                <a:solidFill>
                  <a:schemeClr val="dk2"/>
                </a:solidFill>
                <a:latin typeface="Montserrat"/>
                <a:ea typeface="Montserrat"/>
                <a:cs typeface="Montserrat"/>
                <a:sym typeface="Montserrat"/>
              </a:rPr>
              <a:t>MLM;</a:t>
            </a:r>
            <a:r>
              <a:rPr lang="zh-CN" sz="1100">
                <a:solidFill>
                  <a:schemeClr val="dk2"/>
                </a:solidFill>
                <a:latin typeface="Montserrat"/>
                <a:ea typeface="Montserrat"/>
                <a:cs typeface="Montserrat"/>
                <a:sym typeface="Montserrat"/>
              </a:rPr>
              <a:t> </a:t>
            </a:r>
            <a:r>
              <a:rPr lang="zh-CN" sz="1100" b="1">
                <a:solidFill>
                  <a:schemeClr val="dk2"/>
                </a:solidFill>
                <a:latin typeface="Montserrat"/>
                <a:ea typeface="Montserrat"/>
                <a:cs typeface="Montserrat"/>
                <a:sym typeface="Montserrat"/>
              </a:rPr>
              <a:t>Convert Dense to Sparse Retrieval. </a:t>
            </a:r>
            <a:endParaRPr sz="1100">
              <a:solidFill>
                <a:schemeClr val="dk2"/>
              </a:solidFill>
              <a:latin typeface="Montserrat"/>
              <a:ea typeface="Montserrat"/>
              <a:cs typeface="Montserrat"/>
              <a:sym typeface="Montserrat"/>
            </a:endParaRPr>
          </a:p>
        </p:txBody>
      </p:sp>
      <p:sp>
        <p:nvSpPr>
          <p:cNvPr id="4147" name="Google Shape;4147;p29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245</a:t>
            </a:fld>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Shape 4151"/>
        <p:cNvGrpSpPr/>
        <p:nvPr/>
      </p:nvGrpSpPr>
      <p:grpSpPr>
        <a:xfrm>
          <a:off x="0" y="0"/>
          <a:ext cx="0" cy="0"/>
          <a:chOff x="0" y="0"/>
          <a:chExt cx="0" cy="0"/>
        </a:xfrm>
      </p:grpSpPr>
      <p:sp>
        <p:nvSpPr>
          <p:cNvPr id="4152" name="Google Shape;4152;p29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246</a:t>
            </a:fld>
            <a:endParaRPr/>
          </a:p>
        </p:txBody>
      </p:sp>
      <p:pic>
        <p:nvPicPr>
          <p:cNvPr id="4153" name="Google Shape;4153;p294"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154" name="Google Shape;4154;p294"/>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155" name="Google Shape;4155;p294"/>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Shape 4159"/>
        <p:cNvGrpSpPr/>
        <p:nvPr/>
      </p:nvGrpSpPr>
      <p:grpSpPr>
        <a:xfrm>
          <a:off x="0" y="0"/>
          <a:ext cx="0" cy="0"/>
          <a:chOff x="0" y="0"/>
          <a:chExt cx="0" cy="0"/>
        </a:xfrm>
      </p:grpSpPr>
      <p:sp>
        <p:nvSpPr>
          <p:cNvPr id="4160" name="Google Shape;4160;p29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247</a:t>
            </a:fld>
            <a:endParaRPr/>
          </a:p>
        </p:txBody>
      </p:sp>
      <p:pic>
        <p:nvPicPr>
          <p:cNvPr id="4161" name="Google Shape;4161;p295"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162" name="Google Shape;4162;p295"/>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163" name="Google Shape;4163;p295"/>
          <p:cNvSpPr txBox="1"/>
          <p:nvPr/>
        </p:nvSpPr>
        <p:spPr>
          <a:xfrm>
            <a:off x="2006750" y="4501550"/>
            <a:ext cx="108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Splade v1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(Jul 2021)</a:t>
            </a:r>
            <a:endParaRPr/>
          </a:p>
        </p:txBody>
      </p:sp>
      <p:sp>
        <p:nvSpPr>
          <p:cNvPr id="4164" name="Google Shape;4164;p295"/>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Shape 4168"/>
        <p:cNvGrpSpPr/>
        <p:nvPr/>
      </p:nvGrpSpPr>
      <p:grpSpPr>
        <a:xfrm>
          <a:off x="0" y="0"/>
          <a:ext cx="0" cy="0"/>
          <a:chOff x="0" y="0"/>
          <a:chExt cx="0" cy="0"/>
        </a:xfrm>
      </p:grpSpPr>
      <p:sp>
        <p:nvSpPr>
          <p:cNvPr id="4169" name="Google Shape;4169;p29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248</a:t>
            </a:fld>
            <a:endParaRPr/>
          </a:p>
        </p:txBody>
      </p:sp>
      <p:pic>
        <p:nvPicPr>
          <p:cNvPr id="4170" name="Google Shape;4170;p296"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171" name="Google Shape;4171;p296"/>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172" name="Google Shape;4172;p296"/>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173" name="Google Shape;4173;p296"/>
          <p:cNvSpPr/>
          <p:nvPr/>
        </p:nvSpPr>
        <p:spPr>
          <a:xfrm rot="5400000">
            <a:off x="2982475" y="3914775"/>
            <a:ext cx="26100" cy="184500"/>
          </a:xfrm>
          <a:prstGeom prst="righ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74" name="Google Shape;4174;p296"/>
          <p:cNvSpPr txBox="1"/>
          <p:nvPr/>
        </p:nvSpPr>
        <p:spPr>
          <a:xfrm>
            <a:off x="3322700" y="4501550"/>
            <a:ext cx="3431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a:solidFill>
                  <a:schemeClr val="dk1"/>
                </a:solidFill>
                <a:latin typeface="Montserrat"/>
                <a:ea typeface="Montserrat"/>
                <a:cs typeface="Montserrat"/>
                <a:sym typeface="Montserrat"/>
              </a:rPr>
              <a:t>2  years  with no new work!</a:t>
            </a:r>
            <a:endParaRPr sz="1600">
              <a:solidFill>
                <a:schemeClr val="dk1"/>
              </a:solidFill>
              <a:latin typeface="Montserrat"/>
              <a:ea typeface="Montserrat"/>
              <a:cs typeface="Montserrat"/>
              <a:sym typeface="Montserrat"/>
            </a:endParaRPr>
          </a:p>
        </p:txBody>
      </p:sp>
      <p:cxnSp>
        <p:nvCxnSpPr>
          <p:cNvPr id="4175" name="Google Shape;4175;p296"/>
          <p:cNvCxnSpPr>
            <a:stCxn id="4174" idx="1"/>
            <a:endCxn id="4173" idx="2"/>
          </p:cNvCxnSpPr>
          <p:nvPr/>
        </p:nvCxnSpPr>
        <p:spPr>
          <a:xfrm rot="10800000">
            <a:off x="2995400" y="4020200"/>
            <a:ext cx="327300" cy="696900"/>
          </a:xfrm>
          <a:prstGeom prst="straightConnector1">
            <a:avLst/>
          </a:prstGeom>
          <a:noFill/>
          <a:ln w="9525" cap="flat" cmpd="sng">
            <a:solidFill>
              <a:schemeClr val="dk2"/>
            </a:solidFill>
            <a:prstDash val="solid"/>
            <a:round/>
            <a:headEnd type="none" w="med" len="med"/>
            <a:tailEnd type="triangle" w="med" len="med"/>
          </a:ln>
        </p:spPr>
      </p:cxnSp>
      <p:sp>
        <p:nvSpPr>
          <p:cNvPr id="4176" name="Google Shape;4176;p296"/>
          <p:cNvSpPr txBox="1"/>
          <p:nvPr/>
        </p:nvSpPr>
        <p:spPr>
          <a:xfrm>
            <a:off x="2006750" y="4501550"/>
            <a:ext cx="108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Splade v1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(Jul 2021)</a:t>
            </a:r>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Shape 4180"/>
        <p:cNvGrpSpPr/>
        <p:nvPr/>
      </p:nvGrpSpPr>
      <p:grpSpPr>
        <a:xfrm>
          <a:off x="0" y="0"/>
          <a:ext cx="0" cy="0"/>
          <a:chOff x="0" y="0"/>
          <a:chExt cx="0" cy="0"/>
        </a:xfrm>
      </p:grpSpPr>
      <p:sp>
        <p:nvSpPr>
          <p:cNvPr id="4181" name="Google Shape;4181;p29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249</a:t>
            </a:fld>
            <a:endParaRPr/>
          </a:p>
        </p:txBody>
      </p:sp>
      <p:pic>
        <p:nvPicPr>
          <p:cNvPr id="4182" name="Google Shape;4182;p297"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183" name="Google Shape;4183;p297"/>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184" name="Google Shape;4184;p297"/>
          <p:cNvSpPr txBox="1"/>
          <p:nvPr/>
        </p:nvSpPr>
        <p:spPr>
          <a:xfrm>
            <a:off x="3042708" y="4483911"/>
            <a:ext cx="1085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b="1">
                <a:solidFill>
                  <a:schemeClr val="lt2"/>
                </a:solidFill>
                <a:latin typeface="Source Sans Pro"/>
                <a:ea typeface="Source Sans Pro"/>
                <a:cs typeface="Source Sans Pro"/>
                <a:sym typeface="Source Sans Pro"/>
              </a:rPr>
              <a:t>Splade v2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(May 2022)</a:t>
            </a:r>
            <a:endParaRPr b="1">
              <a:solidFill>
                <a:schemeClr val="lt2"/>
              </a:solidFill>
              <a:latin typeface="Source Sans Pro"/>
              <a:ea typeface="Source Sans Pro"/>
              <a:cs typeface="Source Sans Pro"/>
              <a:sym typeface="Source Sans Pro"/>
            </a:endParaRPr>
          </a:p>
        </p:txBody>
      </p:sp>
      <p:sp>
        <p:nvSpPr>
          <p:cNvPr id="4185" name="Google Shape;4185;p297"/>
          <p:cNvSpPr txBox="1"/>
          <p:nvPr/>
        </p:nvSpPr>
        <p:spPr>
          <a:xfrm>
            <a:off x="2006750" y="4501550"/>
            <a:ext cx="108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Splade v1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(Jul 2021)</a:t>
            </a:r>
            <a:endParaRPr/>
          </a:p>
        </p:txBody>
      </p:sp>
      <p:cxnSp>
        <p:nvCxnSpPr>
          <p:cNvPr id="4186" name="Google Shape;4186;p297"/>
          <p:cNvCxnSpPr>
            <a:stCxn id="4184" idx="0"/>
          </p:cNvCxnSpPr>
          <p:nvPr/>
        </p:nvCxnSpPr>
        <p:spPr>
          <a:xfrm rot="10800000">
            <a:off x="3010458" y="3986511"/>
            <a:ext cx="575100" cy="497400"/>
          </a:xfrm>
          <a:prstGeom prst="straightConnector1">
            <a:avLst/>
          </a:prstGeom>
          <a:noFill/>
          <a:ln w="9525" cap="flat" cmpd="sng">
            <a:solidFill>
              <a:schemeClr val="dk2"/>
            </a:solidFill>
            <a:prstDash val="solid"/>
            <a:round/>
            <a:headEnd type="none" w="med" len="med"/>
            <a:tailEnd type="triangle" w="med" len="med"/>
          </a:ln>
        </p:spPr>
      </p:cxnSp>
      <p:sp>
        <p:nvSpPr>
          <p:cNvPr id="4187" name="Google Shape;4187;p297"/>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3"/>
          <p:cNvSpPr txBox="1"/>
          <p:nvPr/>
        </p:nvSpPr>
        <p:spPr>
          <a:xfrm>
            <a:off x="311700" y="4689925"/>
            <a:ext cx="8520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a:latin typeface="Courier New"/>
                <a:ea typeface="Courier New"/>
                <a:cs typeface="Courier New"/>
                <a:sym typeface="Courier New"/>
              </a:rPr>
              <a:t>The city of Delft came into being aside a canal, the 'Delf', ...</a:t>
            </a:r>
            <a:endParaRPr sz="1700" b="0" i="0" u="none" strike="noStrike" cap="none">
              <a:solidFill>
                <a:srgbClr val="000000"/>
              </a:solidFill>
              <a:latin typeface="Courier New"/>
              <a:ea typeface="Courier New"/>
              <a:cs typeface="Courier New"/>
              <a:sym typeface="Courier New"/>
            </a:endParaRPr>
          </a:p>
        </p:txBody>
      </p:sp>
      <p:sp>
        <p:nvSpPr>
          <p:cNvPr id="498" name="Google Shape;498;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1A1D21"/>
                </a:solidFill>
              </a:rPr>
              <a:t>2. Learned language models are (practically) built for this!</a:t>
            </a:r>
            <a:endParaRPr b="1">
              <a:solidFill>
                <a:srgbClr val="1A1D21"/>
              </a:solidFill>
            </a:endParaRPr>
          </a:p>
          <a:p>
            <a:pPr marL="0" lvl="0" indent="0" algn="l" rtl="0">
              <a:spcBef>
                <a:spcPts val="1200"/>
              </a:spcBef>
              <a:spcAft>
                <a:spcPts val="0"/>
              </a:spcAft>
              <a:buNone/>
            </a:pPr>
            <a:r>
              <a:rPr lang="zh-CN">
                <a:solidFill>
                  <a:srgbClr val="1A1D21"/>
                </a:solidFill>
              </a:rPr>
              <a:t>A major limitation of existing sparse models is </a:t>
            </a:r>
            <a:r>
              <a:rPr lang="zh-CN" i="1">
                <a:solidFill>
                  <a:srgbClr val="1A1D21"/>
                </a:solidFill>
              </a:rPr>
              <a:t>lexical mismatch</a:t>
            </a:r>
            <a:r>
              <a:rPr lang="zh-CN">
                <a:solidFill>
                  <a:srgbClr val="1A1D21"/>
                </a:solidFill>
              </a:rPr>
              <a:t>, where queries can’t match documents with conceptually similar (but different) terms.</a:t>
            </a:r>
            <a:endParaRPr>
              <a:solidFill>
                <a:srgbClr val="1A1D21"/>
              </a:solidFill>
            </a:endParaRPr>
          </a:p>
          <a:p>
            <a:pPr marL="0" lvl="0" indent="0" algn="l" rtl="0">
              <a:spcBef>
                <a:spcPts val="1200"/>
              </a:spcBef>
              <a:spcAft>
                <a:spcPts val="1200"/>
              </a:spcAft>
              <a:buNone/>
            </a:pPr>
            <a:r>
              <a:rPr lang="zh-CN">
                <a:solidFill>
                  <a:srgbClr val="1A1D21"/>
                </a:solidFill>
              </a:rPr>
              <a:t>Neural Language Models are trained to predict likely words to fit text.</a:t>
            </a:r>
            <a:endParaRPr>
              <a:solidFill>
                <a:srgbClr val="1A1D21"/>
              </a:solidFill>
            </a:endParaRPr>
          </a:p>
        </p:txBody>
      </p:sp>
      <p:sp>
        <p:nvSpPr>
          <p:cNvPr id="499" name="Google Shape;499;p7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Learned?</a:t>
            </a:r>
            <a:endParaRPr/>
          </a:p>
        </p:txBody>
      </p:sp>
      <p:sp>
        <p:nvSpPr>
          <p:cNvPr id="500" name="Google Shape;500;p73"/>
          <p:cNvSpPr/>
          <p:nvPr/>
        </p:nvSpPr>
        <p:spPr>
          <a:xfrm>
            <a:off x="332250" y="3646913"/>
            <a:ext cx="8479500" cy="7584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zh-CN" sz="1900" b="1"/>
              <a:t>Neural Language Model (e.g., BERT, GPT)</a:t>
            </a:r>
            <a:endParaRPr sz="1900" b="1" i="0" u="none" strike="noStrike" cap="none">
              <a:solidFill>
                <a:srgbClr val="000000"/>
              </a:solidFill>
              <a:latin typeface="Arial"/>
              <a:ea typeface="Arial"/>
              <a:cs typeface="Arial"/>
              <a:sym typeface="Arial"/>
            </a:endParaRPr>
          </a:p>
        </p:txBody>
      </p:sp>
      <p:cxnSp>
        <p:nvCxnSpPr>
          <p:cNvPr id="501" name="Google Shape;501;p73"/>
          <p:cNvCxnSpPr/>
          <p:nvPr/>
        </p:nvCxnSpPr>
        <p:spPr>
          <a:xfrm rot="10800000">
            <a:off x="579766"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02" name="Google Shape;502;p73"/>
          <p:cNvCxnSpPr/>
          <p:nvPr/>
        </p:nvCxnSpPr>
        <p:spPr>
          <a:xfrm rot="10800000">
            <a:off x="1214862"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03" name="Google Shape;503;p73"/>
          <p:cNvCxnSpPr/>
          <p:nvPr/>
        </p:nvCxnSpPr>
        <p:spPr>
          <a:xfrm rot="10800000">
            <a:off x="1740854"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04" name="Google Shape;504;p73"/>
          <p:cNvCxnSpPr/>
          <p:nvPr/>
        </p:nvCxnSpPr>
        <p:spPr>
          <a:xfrm rot="10800000">
            <a:off x="2299453"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05" name="Google Shape;505;p73"/>
          <p:cNvCxnSpPr/>
          <p:nvPr/>
        </p:nvCxnSpPr>
        <p:spPr>
          <a:xfrm rot="10800000">
            <a:off x="4394875"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06" name="Google Shape;506;p73"/>
          <p:cNvCxnSpPr/>
          <p:nvPr/>
        </p:nvCxnSpPr>
        <p:spPr>
          <a:xfrm rot="10800000">
            <a:off x="5122974"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07" name="Google Shape;507;p73"/>
          <p:cNvCxnSpPr/>
          <p:nvPr/>
        </p:nvCxnSpPr>
        <p:spPr>
          <a:xfrm rot="10800000">
            <a:off x="6252889"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08" name="Google Shape;508;p73"/>
          <p:cNvCxnSpPr/>
          <p:nvPr/>
        </p:nvCxnSpPr>
        <p:spPr>
          <a:xfrm rot="10800000">
            <a:off x="6932646" y="4470625"/>
            <a:ext cx="0" cy="255900"/>
          </a:xfrm>
          <a:prstGeom prst="straightConnector1">
            <a:avLst/>
          </a:prstGeom>
          <a:noFill/>
          <a:ln w="19050" cap="flat" cmpd="sng">
            <a:solidFill>
              <a:srgbClr val="000000"/>
            </a:solidFill>
            <a:prstDash val="solid"/>
            <a:round/>
            <a:headEnd type="none" w="sm" len="sm"/>
            <a:tailEnd type="triangle" w="med" len="med"/>
          </a:ln>
        </p:spPr>
      </p:cxnSp>
      <p:sp>
        <p:nvSpPr>
          <p:cNvPr id="509" name="Google Shape;509;p73"/>
          <p:cNvSpPr/>
          <p:nvPr/>
        </p:nvSpPr>
        <p:spPr>
          <a:xfrm>
            <a:off x="1151563" y="3556671"/>
            <a:ext cx="198900" cy="203100"/>
          </a:xfrm>
          <a:prstGeom prst="rect">
            <a:avLst/>
          </a:prstGeom>
          <a:solidFill>
            <a:srgbClr val="168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10" name="Google Shape;510;p73"/>
          <p:cNvCxnSpPr/>
          <p:nvPr/>
        </p:nvCxnSpPr>
        <p:spPr>
          <a:xfrm rot="10800000">
            <a:off x="1251025" y="3270649"/>
            <a:ext cx="0" cy="255900"/>
          </a:xfrm>
          <a:prstGeom prst="straightConnector1">
            <a:avLst/>
          </a:prstGeom>
          <a:noFill/>
          <a:ln w="19050" cap="flat" cmpd="sng">
            <a:solidFill>
              <a:srgbClr val="000000"/>
            </a:solidFill>
            <a:prstDash val="solid"/>
            <a:round/>
            <a:headEnd type="none" w="sm" len="sm"/>
            <a:tailEnd type="triangle" w="med" len="med"/>
          </a:ln>
        </p:spPr>
      </p:cxnSp>
      <p:sp>
        <p:nvSpPr>
          <p:cNvPr id="511" name="Google Shape;511;p73"/>
          <p:cNvSpPr txBox="1"/>
          <p:nvPr/>
        </p:nvSpPr>
        <p:spPr>
          <a:xfrm>
            <a:off x="286700" y="2868100"/>
            <a:ext cx="76548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i="0" u="none" strike="noStrike" cap="none">
                <a:solidFill>
                  <a:srgbClr val="000000"/>
                </a:solidFill>
                <a:latin typeface="Courier New"/>
                <a:ea typeface="Courier New"/>
                <a:cs typeface="Courier New"/>
                <a:sym typeface="Courier New"/>
              </a:rPr>
              <a:t>{</a:t>
            </a:r>
            <a:r>
              <a:rPr lang="zh-CN" sz="1700" b="1">
                <a:latin typeface="Courier New"/>
                <a:ea typeface="Courier New"/>
                <a:cs typeface="Courier New"/>
                <a:sym typeface="Courier New"/>
              </a:rPr>
              <a:t>city</a:t>
            </a:r>
            <a:r>
              <a:rPr lang="zh-CN" sz="1700" b="1" i="0" u="none" strike="noStrike" cap="none">
                <a:solidFill>
                  <a:srgbClr val="000000"/>
                </a:solidFill>
                <a:latin typeface="Courier New"/>
                <a:ea typeface="Courier New"/>
                <a:cs typeface="Courier New"/>
                <a:sym typeface="Courier New"/>
              </a:rPr>
              <a:t>: </a:t>
            </a:r>
            <a:r>
              <a:rPr lang="zh-CN" sz="1700" b="1">
                <a:latin typeface="Courier New"/>
                <a:ea typeface="Courier New"/>
                <a:cs typeface="Courier New"/>
                <a:sym typeface="Courier New"/>
              </a:rPr>
              <a:t>1.2</a:t>
            </a:r>
            <a:r>
              <a:rPr lang="zh-CN" sz="1700" b="1" i="0" u="none" strike="noStrike" cap="none">
                <a:solidFill>
                  <a:srgbClr val="000000"/>
                </a:solidFill>
                <a:latin typeface="Courier New"/>
                <a:ea typeface="Courier New"/>
                <a:cs typeface="Courier New"/>
                <a:sym typeface="Courier New"/>
              </a:rPr>
              <a:t>, </a:t>
            </a:r>
            <a:r>
              <a:rPr lang="zh-CN" sz="1700" b="1">
                <a:solidFill>
                  <a:schemeClr val="dk2"/>
                </a:solidFill>
                <a:latin typeface="Courier New"/>
                <a:ea typeface="Courier New"/>
                <a:cs typeface="Courier New"/>
                <a:sym typeface="Courier New"/>
              </a:rPr>
              <a:t>town</a:t>
            </a:r>
            <a:r>
              <a:rPr lang="zh-CN" sz="1700" b="1">
                <a:latin typeface="Courier New"/>
                <a:ea typeface="Courier New"/>
                <a:cs typeface="Courier New"/>
                <a:sym typeface="Courier New"/>
              </a:rPr>
              <a:t>: 0.5, </a:t>
            </a:r>
            <a:r>
              <a:rPr lang="zh-CN" sz="1700" b="1">
                <a:solidFill>
                  <a:schemeClr val="dk2"/>
                </a:solidFill>
                <a:latin typeface="Courier New"/>
                <a:ea typeface="Courier New"/>
                <a:cs typeface="Courier New"/>
                <a:sym typeface="Courier New"/>
              </a:rPr>
              <a:t>settlement</a:t>
            </a:r>
            <a:r>
              <a:rPr lang="zh-CN" sz="1700" b="1">
                <a:latin typeface="Courier New"/>
                <a:ea typeface="Courier New"/>
                <a:cs typeface="Courier New"/>
                <a:sym typeface="Courier New"/>
              </a:rPr>
              <a:t>: 0.2, ...</a:t>
            </a:r>
            <a:r>
              <a:rPr lang="zh-CN" sz="1700" b="1" i="0" u="none" strike="noStrike" cap="none">
                <a:solidFill>
                  <a:srgbClr val="000000"/>
                </a:solidFill>
                <a:latin typeface="Courier New"/>
                <a:ea typeface="Courier New"/>
                <a:cs typeface="Courier New"/>
                <a:sym typeface="Courier New"/>
              </a:rPr>
              <a:t>}</a:t>
            </a:r>
            <a:endParaRPr sz="1700" b="0" i="0" u="none" strike="noStrike" cap="none">
              <a:solidFill>
                <a:srgbClr val="000000"/>
              </a:solidFill>
              <a:latin typeface="Courier New"/>
              <a:ea typeface="Courier New"/>
              <a:cs typeface="Courier New"/>
              <a:sym typeface="Courier New"/>
            </a:endParaRPr>
          </a:p>
        </p:txBody>
      </p:sp>
      <p:cxnSp>
        <p:nvCxnSpPr>
          <p:cNvPr id="512" name="Google Shape;512;p73"/>
          <p:cNvCxnSpPr/>
          <p:nvPr/>
        </p:nvCxnSpPr>
        <p:spPr>
          <a:xfrm rot="10800000">
            <a:off x="5671575"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13" name="Google Shape;513;p73"/>
          <p:cNvCxnSpPr/>
          <p:nvPr/>
        </p:nvCxnSpPr>
        <p:spPr>
          <a:xfrm rot="10800000">
            <a:off x="3589850"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14" name="Google Shape;514;p73"/>
          <p:cNvCxnSpPr/>
          <p:nvPr/>
        </p:nvCxnSpPr>
        <p:spPr>
          <a:xfrm rot="10800000">
            <a:off x="7650580"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515" name="Google Shape;515;p73"/>
          <p:cNvCxnSpPr/>
          <p:nvPr/>
        </p:nvCxnSpPr>
        <p:spPr>
          <a:xfrm rot="10800000">
            <a:off x="3001400" y="4497950"/>
            <a:ext cx="0" cy="255900"/>
          </a:xfrm>
          <a:prstGeom prst="straightConnector1">
            <a:avLst/>
          </a:prstGeom>
          <a:noFill/>
          <a:ln w="19050" cap="flat" cmpd="sng">
            <a:solidFill>
              <a:srgbClr val="000000"/>
            </a:solidFill>
            <a:prstDash val="solid"/>
            <a:round/>
            <a:headEnd type="none" w="sm" len="sm"/>
            <a:tailEnd type="triangle" w="med" len="med"/>
          </a:ln>
        </p:spPr>
      </p:cxn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Shape 4191"/>
        <p:cNvGrpSpPr/>
        <p:nvPr/>
      </p:nvGrpSpPr>
      <p:grpSpPr>
        <a:xfrm>
          <a:off x="0" y="0"/>
          <a:ext cx="0" cy="0"/>
          <a:chOff x="0" y="0"/>
          <a:chExt cx="0" cy="0"/>
        </a:xfrm>
      </p:grpSpPr>
      <p:sp>
        <p:nvSpPr>
          <p:cNvPr id="4192" name="Google Shape;4192;p29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250</a:t>
            </a:fld>
            <a:endParaRPr/>
          </a:p>
        </p:txBody>
      </p:sp>
      <p:pic>
        <p:nvPicPr>
          <p:cNvPr id="4193" name="Google Shape;4193;p298"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194" name="Google Shape;4194;p298"/>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195" name="Google Shape;4195;p298"/>
          <p:cNvSpPr txBox="1"/>
          <p:nvPr/>
        </p:nvSpPr>
        <p:spPr>
          <a:xfrm>
            <a:off x="3042708" y="4483911"/>
            <a:ext cx="1085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b="1">
                <a:solidFill>
                  <a:schemeClr val="lt2"/>
                </a:solidFill>
                <a:latin typeface="Source Sans Pro"/>
                <a:ea typeface="Source Sans Pro"/>
                <a:cs typeface="Source Sans Pro"/>
                <a:sym typeface="Source Sans Pro"/>
              </a:rPr>
              <a:t>Splade v2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(May 2022)</a:t>
            </a:r>
            <a:endParaRPr b="1">
              <a:solidFill>
                <a:schemeClr val="lt2"/>
              </a:solidFill>
              <a:latin typeface="Source Sans Pro"/>
              <a:ea typeface="Source Sans Pro"/>
              <a:cs typeface="Source Sans Pro"/>
              <a:sym typeface="Source Sans Pro"/>
            </a:endParaRPr>
          </a:p>
        </p:txBody>
      </p:sp>
      <p:sp>
        <p:nvSpPr>
          <p:cNvPr id="4196" name="Google Shape;4196;p298"/>
          <p:cNvSpPr txBox="1"/>
          <p:nvPr/>
        </p:nvSpPr>
        <p:spPr>
          <a:xfrm>
            <a:off x="2006750" y="4501550"/>
            <a:ext cx="108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Splade v1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(Jul 2021)</a:t>
            </a:r>
            <a:endParaRPr/>
          </a:p>
        </p:txBody>
      </p:sp>
      <p:cxnSp>
        <p:nvCxnSpPr>
          <p:cNvPr id="4197" name="Google Shape;4197;p298"/>
          <p:cNvCxnSpPr>
            <a:stCxn id="4195" idx="0"/>
          </p:cNvCxnSpPr>
          <p:nvPr/>
        </p:nvCxnSpPr>
        <p:spPr>
          <a:xfrm rot="10800000">
            <a:off x="3010458" y="3986511"/>
            <a:ext cx="575100" cy="497400"/>
          </a:xfrm>
          <a:prstGeom prst="straightConnector1">
            <a:avLst/>
          </a:prstGeom>
          <a:noFill/>
          <a:ln w="9525" cap="flat" cmpd="sng">
            <a:solidFill>
              <a:schemeClr val="dk2"/>
            </a:solidFill>
            <a:prstDash val="solid"/>
            <a:round/>
            <a:headEnd type="none" w="med" len="med"/>
            <a:tailEnd type="triangle" w="med" len="med"/>
          </a:ln>
        </p:spPr>
      </p:cxnSp>
      <p:sp>
        <p:nvSpPr>
          <p:cNvPr id="4198" name="Google Shape;4198;p298"/>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199" name="Google Shape;4199;p298"/>
          <p:cNvSpPr txBox="1"/>
          <p:nvPr/>
        </p:nvSpPr>
        <p:spPr>
          <a:xfrm>
            <a:off x="4133559" y="4418966"/>
            <a:ext cx="4342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a:solidFill>
                  <a:schemeClr val="dk1"/>
                </a:solidFill>
                <a:latin typeface="Montserrat"/>
                <a:ea typeface="Montserrat"/>
                <a:cs typeface="Montserrat"/>
                <a:sym typeface="Montserrat"/>
              </a:rPr>
              <a:t>Success in text LSR has encouraged adaptation to multimodal domain</a:t>
            </a:r>
            <a:endParaRPr sz="1600">
              <a:solidFill>
                <a:schemeClr val="dk1"/>
              </a:solidFill>
              <a:latin typeface="Montserrat"/>
              <a:ea typeface="Montserrat"/>
              <a:cs typeface="Montserrat"/>
              <a:sym typeface="Montserrat"/>
            </a:endParaRPr>
          </a:p>
        </p:txBody>
      </p:sp>
      <p:cxnSp>
        <p:nvCxnSpPr>
          <p:cNvPr id="4200" name="Google Shape;4200;p298"/>
          <p:cNvCxnSpPr/>
          <p:nvPr/>
        </p:nvCxnSpPr>
        <p:spPr>
          <a:xfrm>
            <a:off x="3661758" y="4432883"/>
            <a:ext cx="4581600" cy="156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4204"/>
        <p:cNvGrpSpPr/>
        <p:nvPr/>
      </p:nvGrpSpPr>
      <p:grpSpPr>
        <a:xfrm>
          <a:off x="0" y="0"/>
          <a:ext cx="0" cy="0"/>
          <a:chOff x="0" y="0"/>
          <a:chExt cx="0" cy="0"/>
        </a:xfrm>
      </p:grpSpPr>
      <p:sp>
        <p:nvSpPr>
          <p:cNvPr id="4205" name="Google Shape;4205;p29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251</a:t>
            </a:fld>
            <a:endParaRPr/>
          </a:p>
        </p:txBody>
      </p:sp>
      <p:pic>
        <p:nvPicPr>
          <p:cNvPr id="4206" name="Google Shape;4206;p299"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207" name="Google Shape;4207;p299"/>
          <p:cNvSpPr/>
          <p:nvPr/>
        </p:nvSpPr>
        <p:spPr>
          <a:xfrm>
            <a:off x="2204850" y="1569850"/>
            <a:ext cx="785100" cy="2892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08" name="Google Shape;4208;p299"/>
          <p:cNvSpPr/>
          <p:nvPr/>
        </p:nvSpPr>
        <p:spPr>
          <a:xfrm>
            <a:off x="3060400" y="1569850"/>
            <a:ext cx="749700" cy="2892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09" name="Google Shape;4209;p299"/>
          <p:cNvSpPr/>
          <p:nvPr/>
        </p:nvSpPr>
        <p:spPr>
          <a:xfrm>
            <a:off x="3880550" y="1225950"/>
            <a:ext cx="749700" cy="32358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10" name="Google Shape;4210;p299"/>
          <p:cNvSpPr/>
          <p:nvPr/>
        </p:nvSpPr>
        <p:spPr>
          <a:xfrm>
            <a:off x="4744800" y="1225950"/>
            <a:ext cx="749700" cy="32358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11" name="Google Shape;4211;p299"/>
          <p:cNvSpPr txBox="1"/>
          <p:nvPr/>
        </p:nvSpPr>
        <p:spPr>
          <a:xfrm>
            <a:off x="2451800" y="4654700"/>
            <a:ext cx="266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Covered in this tutorial</a:t>
            </a:r>
            <a:endParaRPr sz="1800" b="1">
              <a:solidFill>
                <a:schemeClr val="dk1"/>
              </a:solidFill>
              <a:latin typeface="Source Sans Pro"/>
              <a:ea typeface="Source Sans Pro"/>
              <a:cs typeface="Source Sans Pro"/>
              <a:sym typeface="Source Sans Pro"/>
            </a:endParaRPr>
          </a:p>
        </p:txBody>
      </p:sp>
      <p:sp>
        <p:nvSpPr>
          <p:cNvPr id="4212" name="Google Shape;4212;p299"/>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4216"/>
        <p:cNvGrpSpPr/>
        <p:nvPr/>
      </p:nvGrpSpPr>
      <p:grpSpPr>
        <a:xfrm>
          <a:off x="0" y="0"/>
          <a:ext cx="0" cy="0"/>
          <a:chOff x="0" y="0"/>
          <a:chExt cx="0" cy="0"/>
        </a:xfrm>
      </p:grpSpPr>
      <p:sp>
        <p:nvSpPr>
          <p:cNvPr id="4217" name="Google Shape;4217;p30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Common benchmarks and metrics</a:t>
            </a:r>
            <a:endParaRPr>
              <a:solidFill>
                <a:schemeClr val="dk1"/>
              </a:solidFill>
            </a:endParaRPr>
          </a:p>
        </p:txBody>
      </p:sp>
      <p:sp>
        <p:nvSpPr>
          <p:cNvPr id="4218" name="Google Shape;4218;p30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latin typeface="Montserrat"/>
                <a:ea typeface="Montserrat"/>
                <a:cs typeface="Montserrat"/>
                <a:sym typeface="Montserrat"/>
              </a:rPr>
              <a:t>Datasets</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 </a:t>
            </a:r>
            <a:r>
              <a:rPr lang="zh-CN" sz="800">
                <a:solidFill>
                  <a:schemeClr val="dk2"/>
                </a:solidFill>
                <a:latin typeface="Montserrat"/>
                <a:ea typeface="Montserrat"/>
                <a:cs typeface="Montserrat"/>
                <a:sym typeface="Montserrat"/>
              </a:rPr>
              <a:t>[10]</a:t>
            </a:r>
            <a:r>
              <a:rPr lang="zh-CN">
                <a:solidFill>
                  <a:schemeClr val="dk2"/>
                </a:solidFill>
                <a:latin typeface="Montserrat"/>
                <a:ea typeface="Montserrat"/>
                <a:cs typeface="Montserrat"/>
                <a:sym typeface="Montserrat"/>
              </a:rPr>
              <a:t>, Flickr30K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Caption-image datasets</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Two sub-tasks: </a:t>
            </a:r>
            <a:r>
              <a:rPr lang="zh-CN" b="1" i="1">
                <a:solidFill>
                  <a:schemeClr val="dk2"/>
                </a:solidFill>
                <a:latin typeface="Montserrat"/>
                <a:ea typeface="Montserrat"/>
                <a:cs typeface="Montserrat"/>
                <a:sym typeface="Montserrat"/>
              </a:rPr>
              <a:t>Text-2-Image Retrieval</a:t>
            </a:r>
            <a:r>
              <a:rPr lang="zh-CN">
                <a:solidFill>
                  <a:schemeClr val="dk2"/>
                </a:solidFill>
                <a:latin typeface="Montserrat"/>
                <a:ea typeface="Montserrat"/>
                <a:cs typeface="Montserrat"/>
                <a:sym typeface="Montserrat"/>
              </a:rPr>
              <a:t>, Image-2-Text Retrieval</a:t>
            </a:r>
            <a:endParaRPr>
              <a:solidFill>
                <a:schemeClr val="dk2"/>
              </a:solidFill>
              <a:latin typeface="Montserrat"/>
              <a:ea typeface="Montserrat"/>
              <a:cs typeface="Montserrat"/>
              <a:sym typeface="Montserrat"/>
            </a:endParaRPr>
          </a:p>
          <a:p>
            <a:pPr marL="0" lvl="0" indent="0" algn="l" rtl="0">
              <a:spcBef>
                <a:spcPts val="1200"/>
              </a:spcBef>
              <a:spcAft>
                <a:spcPts val="0"/>
              </a:spcAft>
              <a:buNone/>
            </a:pP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120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Metrics:</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Report metric: R@k</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Actual implementation: Hit@k</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In this presentation: </a:t>
            </a:r>
            <a:r>
              <a:rPr lang="zh-CN" b="1">
                <a:solidFill>
                  <a:schemeClr val="dk2"/>
                </a:solidFill>
                <a:latin typeface="Montserrat"/>
                <a:ea typeface="Montserrat"/>
                <a:cs typeface="Montserrat"/>
                <a:sym typeface="Montserrat"/>
              </a:rPr>
              <a:t>R@5 means Hit@5</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sp>
        <p:nvSpPr>
          <p:cNvPr id="4219" name="Google Shape;4219;p30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252</a:t>
            </a:fld>
            <a:endParaRPr/>
          </a:p>
        </p:txBody>
      </p:sp>
      <p:sp>
        <p:nvSpPr>
          <p:cNvPr id="4220" name="Google Shape;4220;p300"/>
          <p:cNvSpPr txBox="1"/>
          <p:nvPr/>
        </p:nvSpPr>
        <p:spPr>
          <a:xfrm>
            <a:off x="1464200" y="4319450"/>
            <a:ext cx="601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zh-CN" sz="1200"/>
              <a:t>[10] Deep Visual-Semantic Alignments for Generating Image Descriptions </a:t>
            </a:r>
            <a:r>
              <a:rPr lang="zh-CN" sz="1200" b="1"/>
              <a:t>CVPR 2015</a:t>
            </a:r>
            <a:endParaRPr sz="1200" b="1"/>
          </a:p>
        </p:txBody>
      </p:sp>
      <p:graphicFrame>
        <p:nvGraphicFramePr>
          <p:cNvPr id="4221" name="Google Shape;4221;p300"/>
          <p:cNvGraphicFramePr/>
          <p:nvPr/>
        </p:nvGraphicFramePr>
        <p:xfrm>
          <a:off x="1000075" y="2155200"/>
          <a:ext cx="6808700" cy="740280"/>
        </p:xfrm>
        <a:graphic>
          <a:graphicData uri="http://schemas.openxmlformats.org/drawingml/2006/table">
            <a:tbl>
              <a:tblPr>
                <a:noFill/>
                <a:tableStyleId>{81380722-8950-4CB5-8313-3FF1E1080F2C}</a:tableStyleId>
              </a:tblPr>
              <a:tblGrid>
                <a:gridCol w="1702175">
                  <a:extLst>
                    <a:ext uri="{9D8B030D-6E8A-4147-A177-3AD203B41FA5}">
                      <a16:colId xmlns:a16="http://schemas.microsoft.com/office/drawing/2014/main" val="20000"/>
                    </a:ext>
                  </a:extLst>
                </a:gridCol>
                <a:gridCol w="1702175">
                  <a:extLst>
                    <a:ext uri="{9D8B030D-6E8A-4147-A177-3AD203B41FA5}">
                      <a16:colId xmlns:a16="http://schemas.microsoft.com/office/drawing/2014/main" val="20001"/>
                    </a:ext>
                  </a:extLst>
                </a:gridCol>
                <a:gridCol w="1702175">
                  <a:extLst>
                    <a:ext uri="{9D8B030D-6E8A-4147-A177-3AD203B41FA5}">
                      <a16:colId xmlns:a16="http://schemas.microsoft.com/office/drawing/2014/main" val="20002"/>
                    </a:ext>
                  </a:extLst>
                </a:gridCol>
                <a:gridCol w="1702175">
                  <a:extLst>
                    <a:ext uri="{9D8B030D-6E8A-4147-A177-3AD203B41FA5}">
                      <a16:colId xmlns:a16="http://schemas.microsoft.com/office/drawing/2014/main" val="20003"/>
                    </a:ext>
                  </a:extLst>
                </a:gridCol>
              </a:tblGrid>
              <a:tr h="374550">
                <a:tc>
                  <a:txBody>
                    <a:bodyPr/>
                    <a:lstStyle/>
                    <a:p>
                      <a:pPr marL="0" lvl="0" indent="0" algn="l" rtl="0">
                        <a:spcBef>
                          <a:spcPts val="0"/>
                        </a:spcBef>
                        <a:spcAft>
                          <a:spcPts val="0"/>
                        </a:spcAft>
                        <a:buNone/>
                      </a:pPr>
                      <a:r>
                        <a:rPr lang="zh-CN" sz="1200" b="1"/>
                        <a:t>Dataset</a:t>
                      </a:r>
                      <a:endParaRPr sz="1200" b="1"/>
                    </a:p>
                  </a:txBody>
                  <a:tcPr marL="91425" marR="91425" marT="91425" marB="91425"/>
                </a:tc>
                <a:tc>
                  <a:txBody>
                    <a:bodyPr/>
                    <a:lstStyle/>
                    <a:p>
                      <a:pPr marL="0" lvl="0" indent="0" algn="l" rtl="0">
                        <a:spcBef>
                          <a:spcPts val="0"/>
                        </a:spcBef>
                        <a:spcAft>
                          <a:spcPts val="0"/>
                        </a:spcAft>
                        <a:buNone/>
                      </a:pPr>
                      <a:r>
                        <a:rPr lang="zh-CN" sz="1200" b="1"/>
                        <a:t># Images</a:t>
                      </a:r>
                      <a:endParaRPr sz="1200" b="1"/>
                    </a:p>
                  </a:txBody>
                  <a:tcPr marL="91425" marR="91425" marT="91425" marB="91425"/>
                </a:tc>
                <a:tc>
                  <a:txBody>
                    <a:bodyPr/>
                    <a:lstStyle/>
                    <a:p>
                      <a:pPr marL="0" lvl="0" indent="0" algn="l" rtl="0">
                        <a:spcBef>
                          <a:spcPts val="0"/>
                        </a:spcBef>
                        <a:spcAft>
                          <a:spcPts val="0"/>
                        </a:spcAft>
                        <a:buNone/>
                      </a:pPr>
                      <a:r>
                        <a:rPr lang="zh-CN" sz="1200" b="1"/>
                        <a:t># Captions</a:t>
                      </a:r>
                      <a:endParaRPr sz="1200" b="1"/>
                    </a:p>
                  </a:txBody>
                  <a:tcPr marL="91425" marR="91425" marT="91425" marB="91425"/>
                </a:tc>
                <a:tc>
                  <a:txBody>
                    <a:bodyPr/>
                    <a:lstStyle/>
                    <a:p>
                      <a:pPr marL="0" lvl="0" indent="0" algn="l" rtl="0">
                        <a:spcBef>
                          <a:spcPts val="0"/>
                        </a:spcBef>
                        <a:spcAft>
                          <a:spcPts val="0"/>
                        </a:spcAft>
                        <a:buNone/>
                      </a:pPr>
                      <a:r>
                        <a:rPr lang="zh-CN" sz="1200" b="1"/>
                        <a:t> # Captions/image</a:t>
                      </a:r>
                      <a:endParaRPr sz="1200" b="1"/>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zh-CN" sz="1200"/>
                        <a:t>MSCOCO 5k</a:t>
                      </a:r>
                      <a:endParaRPr sz="1200"/>
                    </a:p>
                  </a:txBody>
                  <a:tcPr marL="91425" marR="91425" marT="91425" marB="91425"/>
                </a:tc>
                <a:tc>
                  <a:txBody>
                    <a:bodyPr/>
                    <a:lstStyle/>
                    <a:p>
                      <a:pPr marL="0" lvl="0" indent="0" algn="l" rtl="0">
                        <a:spcBef>
                          <a:spcPts val="0"/>
                        </a:spcBef>
                        <a:spcAft>
                          <a:spcPts val="0"/>
                        </a:spcAft>
                        <a:buNone/>
                      </a:pPr>
                      <a:r>
                        <a:rPr lang="zh-CN" sz="1200"/>
                        <a:t>5000</a:t>
                      </a:r>
                      <a:endParaRPr sz="1200"/>
                    </a:p>
                  </a:txBody>
                  <a:tcPr marL="91425" marR="91425" marT="91425" marB="91425"/>
                </a:tc>
                <a:tc>
                  <a:txBody>
                    <a:bodyPr/>
                    <a:lstStyle/>
                    <a:p>
                      <a:pPr marL="0" lvl="0" indent="0" algn="l" rtl="0">
                        <a:spcBef>
                          <a:spcPts val="0"/>
                        </a:spcBef>
                        <a:spcAft>
                          <a:spcPts val="0"/>
                        </a:spcAft>
                        <a:buNone/>
                      </a:pPr>
                      <a:r>
                        <a:rPr lang="zh-CN" sz="1200"/>
                        <a:t>25000</a:t>
                      </a:r>
                      <a:endParaRPr sz="1200"/>
                    </a:p>
                  </a:txBody>
                  <a:tcPr marL="91425" marR="91425" marT="91425" marB="91425"/>
                </a:tc>
                <a:tc>
                  <a:txBody>
                    <a:bodyPr/>
                    <a:lstStyle/>
                    <a:p>
                      <a:pPr marL="0" lvl="0" indent="0" algn="l" rtl="0">
                        <a:spcBef>
                          <a:spcPts val="0"/>
                        </a:spcBef>
                        <a:spcAft>
                          <a:spcPts val="0"/>
                        </a:spcAft>
                        <a:buNone/>
                      </a:pPr>
                      <a:r>
                        <a:rPr lang="zh-CN" sz="1200"/>
                        <a:t>5</a:t>
                      </a:r>
                      <a:endParaRPr sz="12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4225"/>
        <p:cNvGrpSpPr/>
        <p:nvPr/>
      </p:nvGrpSpPr>
      <p:grpSpPr>
        <a:xfrm>
          <a:off x="0" y="0"/>
          <a:ext cx="0" cy="0"/>
          <a:chOff x="0" y="0"/>
          <a:chExt cx="0" cy="0"/>
        </a:xfrm>
      </p:grpSpPr>
      <p:sp>
        <p:nvSpPr>
          <p:cNvPr id="4226" name="Google Shape;4226;p30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253</a:t>
            </a:fld>
            <a:endParaRPr/>
          </a:p>
        </p:txBody>
      </p:sp>
      <p:pic>
        <p:nvPicPr>
          <p:cNvPr id="4227" name="Google Shape;4227;p301"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228" name="Google Shape;4228;p301"/>
          <p:cNvSpPr/>
          <p:nvPr/>
        </p:nvSpPr>
        <p:spPr>
          <a:xfrm>
            <a:off x="2204850" y="1569850"/>
            <a:ext cx="785100" cy="2892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29" name="Google Shape;4229;p301"/>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4233"/>
        <p:cNvGrpSpPr/>
        <p:nvPr/>
      </p:nvGrpSpPr>
      <p:grpSpPr>
        <a:xfrm>
          <a:off x="0" y="0"/>
          <a:ext cx="0" cy="0"/>
          <a:chOff x="0" y="0"/>
          <a:chExt cx="0" cy="0"/>
        </a:xfrm>
      </p:grpSpPr>
      <p:sp>
        <p:nvSpPr>
          <p:cNvPr id="4234" name="Google Shape;4234;p30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235" name="Google Shape;4235;p302"/>
          <p:cNvSpPr txBox="1">
            <a:spLocks noGrp="1"/>
          </p:cNvSpPr>
          <p:nvPr>
            <p:ph type="body" idx="1"/>
          </p:nvPr>
        </p:nvSpPr>
        <p:spPr>
          <a:xfrm>
            <a:off x="311700" y="1838275"/>
            <a:ext cx="8520600" cy="1943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latin typeface="Montserrat"/>
                <a:ea typeface="Montserrat"/>
                <a:cs typeface="Montserrat"/>
                <a:sym typeface="Montserrat"/>
              </a:rPr>
              <a:t>VisualSparta</a:t>
            </a:r>
            <a:r>
              <a:rPr lang="zh-CN">
                <a:solidFill>
                  <a:schemeClr val="dk2"/>
                </a:solidFill>
                <a:latin typeface="Montserrat"/>
                <a:ea typeface="Montserrat"/>
                <a:cs typeface="Montserrat"/>
                <a:sym typeface="Montserrat"/>
              </a:rPr>
              <a:t> extends </a:t>
            </a:r>
            <a:r>
              <a:rPr lang="zh-CN" b="1">
                <a:solidFill>
                  <a:schemeClr val="dk2"/>
                </a:solidFill>
                <a:latin typeface="Montserrat"/>
                <a:ea typeface="Montserrat"/>
                <a:cs typeface="Montserrat"/>
                <a:sym typeface="Montserrat"/>
              </a:rPr>
              <a:t>Sparta</a:t>
            </a:r>
            <a:r>
              <a:rPr lang="zh-CN">
                <a:solidFill>
                  <a:schemeClr val="dk2"/>
                </a:solidFill>
                <a:latin typeface="Montserrat"/>
                <a:ea typeface="Montserrat"/>
                <a:cs typeface="Montserrat"/>
                <a:sym typeface="Montserrat"/>
              </a:rPr>
              <a:t> [11] from text retrieval to text-to-image retrieval.</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Char char="●"/>
            </a:pPr>
            <a:r>
              <a:rPr lang="zh-CN">
                <a:solidFill>
                  <a:schemeClr val="dk2"/>
                </a:solidFill>
                <a:latin typeface="Montserrat"/>
                <a:ea typeface="Montserrat"/>
                <a:cs typeface="Montserrat"/>
                <a:sym typeface="Montserrat"/>
              </a:rPr>
              <a:t>“Our method is </a:t>
            </a:r>
            <a:r>
              <a:rPr lang="zh-CN" b="1">
                <a:solidFill>
                  <a:schemeClr val="dk2"/>
                </a:solidFill>
                <a:latin typeface="Montserrat"/>
                <a:ea typeface="Montserrat"/>
                <a:cs typeface="Montserrat"/>
                <a:sym typeface="Montserrat"/>
              </a:rPr>
              <a:t>embarrassingly simple</a:t>
            </a:r>
            <a:r>
              <a:rPr lang="zh-CN">
                <a:solidFill>
                  <a:schemeClr val="dk2"/>
                </a:solidFill>
                <a:latin typeface="Montserrat"/>
                <a:ea typeface="Montserrat"/>
                <a:cs typeface="Montserrat"/>
                <a:sym typeface="Montserrat"/>
              </a:rPr>
              <a:t> because its image representation is essentially a </a:t>
            </a:r>
            <a:r>
              <a:rPr lang="zh-CN" b="1">
                <a:solidFill>
                  <a:schemeClr val="dk2"/>
                </a:solidFill>
                <a:latin typeface="Montserrat"/>
                <a:ea typeface="Montserrat"/>
                <a:cs typeface="Montserrat"/>
                <a:sym typeface="Montserrat"/>
              </a:rPr>
              <a:t>weighted bag-of-words</a:t>
            </a:r>
            <a:r>
              <a:rPr lang="zh-CN">
                <a:solidFill>
                  <a:schemeClr val="dk2"/>
                </a:solidFill>
                <a:latin typeface="Montserrat"/>
                <a:ea typeface="Montserrat"/>
                <a:cs typeface="Montserrat"/>
                <a:sym typeface="Montserrat"/>
              </a:rPr>
              <a:t>, and can be indexed in a </a:t>
            </a:r>
            <a:r>
              <a:rPr lang="zh-CN" b="1">
                <a:solidFill>
                  <a:schemeClr val="dk2"/>
                </a:solidFill>
                <a:latin typeface="Montserrat"/>
                <a:ea typeface="Montserrat"/>
                <a:cs typeface="Montserrat"/>
                <a:sym typeface="Montserrat"/>
              </a:rPr>
              <a:t>standard Inverted Index for fast retrieval</a:t>
            </a:r>
            <a:r>
              <a:rPr lang="zh-CN">
                <a:solidFill>
                  <a:schemeClr val="dk2"/>
                </a:solidFill>
                <a:latin typeface="Montserrat"/>
                <a:ea typeface="Montserrat"/>
                <a:cs typeface="Montserrat"/>
                <a:sym typeface="Montserrat"/>
              </a:rPr>
              <a:t>”.</a:t>
            </a:r>
            <a:endParaRPr>
              <a:solidFill>
                <a:schemeClr val="dk2"/>
              </a:solidFill>
              <a:latin typeface="Montserrat"/>
              <a:ea typeface="Montserrat"/>
              <a:cs typeface="Montserrat"/>
              <a:sym typeface="Montserrat"/>
            </a:endParaRPr>
          </a:p>
        </p:txBody>
      </p:sp>
      <p:sp>
        <p:nvSpPr>
          <p:cNvPr id="4236" name="Google Shape;4236;p30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254</a:t>
            </a:fld>
            <a:endParaRPr/>
          </a:p>
        </p:txBody>
      </p:sp>
      <p:sp>
        <p:nvSpPr>
          <p:cNvPr id="4237" name="Google Shape;4237;p302"/>
          <p:cNvSpPr txBox="1"/>
          <p:nvPr/>
        </p:nvSpPr>
        <p:spPr>
          <a:xfrm>
            <a:off x="584025" y="4283975"/>
            <a:ext cx="816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t>[11] SPARTA: Efficient Open-Domain Question Answering via Sparse Transformer Matching Retrieval </a:t>
            </a:r>
            <a:r>
              <a:rPr lang="zh-CN" sz="1200" b="1"/>
              <a:t>NAACL 2021</a:t>
            </a:r>
            <a:endParaRPr sz="1200" b="1"/>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4241"/>
        <p:cNvGrpSpPr/>
        <p:nvPr/>
      </p:nvGrpSpPr>
      <p:grpSpPr>
        <a:xfrm>
          <a:off x="0" y="0"/>
          <a:ext cx="0" cy="0"/>
          <a:chOff x="0" y="0"/>
          <a:chExt cx="0" cy="0"/>
        </a:xfrm>
      </p:grpSpPr>
      <p:sp>
        <p:nvSpPr>
          <p:cNvPr id="4242" name="Google Shape;4242;p30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243" name="Google Shape;4243;p303"/>
          <p:cNvSpPr txBox="1"/>
          <p:nvPr/>
        </p:nvSpPr>
        <p:spPr>
          <a:xfrm>
            <a:off x="1123088" y="4608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a:t>
            </a:r>
            <a:r>
              <a:rPr lang="zh-CN" sz="1800" b="1">
                <a:solidFill>
                  <a:schemeClr val="lt2"/>
                </a:solidFill>
                <a:latin typeface="Source Sans Pro"/>
                <a:ea typeface="Source Sans Pro"/>
                <a:cs typeface="Source Sans Pro"/>
                <a:sym typeface="Source Sans Pro"/>
              </a:rPr>
              <a:t>NO</a:t>
            </a:r>
            <a:r>
              <a:rPr lang="zh-CN" sz="1800">
                <a:solidFill>
                  <a:schemeClr val="lt2"/>
                </a:solidFill>
                <a:latin typeface="Source Sans Pro"/>
                <a:ea typeface="Source Sans Pro"/>
                <a:cs typeface="Source Sans Pro"/>
                <a:sym typeface="Source Sans Pro"/>
              </a:rPr>
              <a:t> EXPANSION</a:t>
            </a:r>
            <a:endParaRPr sz="1800">
              <a:solidFill>
                <a:schemeClr val="lt2"/>
              </a:solidFill>
              <a:latin typeface="Source Sans Pro"/>
              <a:ea typeface="Source Sans Pro"/>
              <a:cs typeface="Source Sans Pro"/>
              <a:sym typeface="Source Sans Pro"/>
            </a:endParaRPr>
          </a:p>
        </p:txBody>
      </p:sp>
      <p:pic>
        <p:nvPicPr>
          <p:cNvPr id="4244" name="Google Shape;4244;p303" descr="Check mark icon (Provided by Getty Images)"/>
          <p:cNvPicPr preferRelativeResize="0"/>
          <p:nvPr/>
        </p:nvPicPr>
        <p:blipFill rotWithShape="1">
          <a:blip r:embed="rId3">
            <a:alphaModFix/>
          </a:blip>
          <a:srcRect l="48390" t="32244" r="12817" b="32984"/>
          <a:stretch/>
        </p:blipFill>
        <p:spPr>
          <a:xfrm>
            <a:off x="2683087" y="4695437"/>
            <a:ext cx="320102" cy="286915"/>
          </a:xfrm>
          <a:prstGeom prst="rect">
            <a:avLst/>
          </a:prstGeom>
          <a:noFill/>
          <a:ln>
            <a:noFill/>
          </a:ln>
        </p:spPr>
      </p:pic>
      <p:sp>
        <p:nvSpPr>
          <p:cNvPr id="4245" name="Google Shape;4245;p303"/>
          <p:cNvSpPr txBox="1"/>
          <p:nvPr/>
        </p:nvSpPr>
        <p:spPr>
          <a:xfrm>
            <a:off x="708400" y="3439345"/>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delft canal</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4246" name="Google Shape;4246;p303"/>
          <p:cNvSpPr/>
          <p:nvPr/>
        </p:nvSpPr>
        <p:spPr>
          <a:xfrm>
            <a:off x="1765450" y="3378353"/>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47" name="Google Shape;4247;p303"/>
          <p:cNvGrpSpPr/>
          <p:nvPr/>
        </p:nvGrpSpPr>
        <p:grpSpPr>
          <a:xfrm>
            <a:off x="856943" y="2113894"/>
            <a:ext cx="1932853" cy="254724"/>
            <a:chOff x="4927448" y="2061729"/>
            <a:chExt cx="875664" cy="123941"/>
          </a:xfrm>
        </p:grpSpPr>
        <p:sp>
          <p:nvSpPr>
            <p:cNvPr id="4248" name="Google Shape;4248;p303"/>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249" name="Google Shape;4249;p303"/>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250" name="Google Shape;4250;p303"/>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p>
          </p:txBody>
        </p:sp>
        <p:sp>
          <p:nvSpPr>
            <p:cNvPr id="4251" name="Google Shape;4251;p303"/>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0</a:t>
              </a:r>
              <a:endParaRPr sz="800" b="1">
                <a:solidFill>
                  <a:srgbClr val="FFFFFF"/>
                </a:solidFill>
                <a:latin typeface="Calibri"/>
                <a:ea typeface="Calibri"/>
                <a:cs typeface="Calibri"/>
                <a:sym typeface="Calibri"/>
              </a:endParaRPr>
            </a:p>
          </p:txBody>
        </p:sp>
        <p:sp>
          <p:nvSpPr>
            <p:cNvPr id="4252" name="Google Shape;4252;p303"/>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253" name="Google Shape;4253;p303"/>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254" name="Google Shape;4254;p303"/>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grpSp>
      <p:sp>
        <p:nvSpPr>
          <p:cNvPr id="4255" name="Google Shape;4255;p303"/>
          <p:cNvSpPr txBox="1"/>
          <p:nvPr/>
        </p:nvSpPr>
        <p:spPr>
          <a:xfrm rot="-4147726">
            <a:off x="2441486" y="1674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256" name="Google Shape;4256;p303"/>
          <p:cNvSpPr txBox="1"/>
          <p:nvPr/>
        </p:nvSpPr>
        <p:spPr>
          <a:xfrm rot="-4147974">
            <a:off x="1279939" y="1576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4257" name="Google Shape;4257;p303"/>
          <p:cNvSpPr/>
          <p:nvPr/>
        </p:nvSpPr>
        <p:spPr>
          <a:xfrm>
            <a:off x="1765450" y="2442430"/>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8" name="Google Shape;4258;p303"/>
          <p:cNvSpPr/>
          <p:nvPr/>
        </p:nvSpPr>
        <p:spPr>
          <a:xfrm>
            <a:off x="869075" y="2648345"/>
            <a:ext cx="20370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Binary Query  Encoder</a:t>
            </a:r>
            <a:endParaRPr b="1">
              <a:latin typeface="Source Sans Pro"/>
              <a:ea typeface="Source Sans Pro"/>
              <a:cs typeface="Source Sans Pro"/>
              <a:sym typeface="Source Sans Pro"/>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4262"/>
        <p:cNvGrpSpPr/>
        <p:nvPr/>
      </p:nvGrpSpPr>
      <p:grpSpPr>
        <a:xfrm>
          <a:off x="0" y="0"/>
          <a:ext cx="0" cy="0"/>
          <a:chOff x="0" y="0"/>
          <a:chExt cx="0" cy="0"/>
        </a:xfrm>
      </p:grpSpPr>
      <p:sp>
        <p:nvSpPr>
          <p:cNvPr id="4263" name="Google Shape;4263;p30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264" name="Google Shape;4264;p30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256</a:t>
            </a:fld>
            <a:endParaRPr/>
          </a:p>
        </p:txBody>
      </p:sp>
      <p:sp>
        <p:nvSpPr>
          <p:cNvPr id="4265" name="Google Shape;4265;p304"/>
          <p:cNvSpPr txBox="1"/>
          <p:nvPr/>
        </p:nvSpPr>
        <p:spPr>
          <a:xfrm>
            <a:off x="708400" y="3439345"/>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delft canal</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4266" name="Google Shape;4266;p304"/>
          <p:cNvSpPr/>
          <p:nvPr/>
        </p:nvSpPr>
        <p:spPr>
          <a:xfrm>
            <a:off x="1765450" y="3378353"/>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67" name="Google Shape;4267;p304"/>
          <p:cNvGrpSpPr/>
          <p:nvPr/>
        </p:nvGrpSpPr>
        <p:grpSpPr>
          <a:xfrm>
            <a:off x="856943" y="2113894"/>
            <a:ext cx="1932853" cy="254724"/>
            <a:chOff x="4927448" y="2061729"/>
            <a:chExt cx="875664" cy="123941"/>
          </a:xfrm>
        </p:grpSpPr>
        <p:sp>
          <p:nvSpPr>
            <p:cNvPr id="4268" name="Google Shape;4268;p304"/>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269" name="Google Shape;4269;p304"/>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270" name="Google Shape;4270;p304"/>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p>
          </p:txBody>
        </p:sp>
        <p:sp>
          <p:nvSpPr>
            <p:cNvPr id="4271" name="Google Shape;4271;p304"/>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0</a:t>
              </a:r>
              <a:endParaRPr sz="800" b="1">
                <a:solidFill>
                  <a:srgbClr val="FFFFFF"/>
                </a:solidFill>
                <a:latin typeface="Calibri"/>
                <a:ea typeface="Calibri"/>
                <a:cs typeface="Calibri"/>
                <a:sym typeface="Calibri"/>
              </a:endParaRPr>
            </a:p>
          </p:txBody>
        </p:sp>
        <p:sp>
          <p:nvSpPr>
            <p:cNvPr id="4272" name="Google Shape;4272;p304"/>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273" name="Google Shape;4273;p304"/>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274" name="Google Shape;4274;p304"/>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grpSp>
      <p:sp>
        <p:nvSpPr>
          <p:cNvPr id="4275" name="Google Shape;4275;p304"/>
          <p:cNvSpPr txBox="1"/>
          <p:nvPr/>
        </p:nvSpPr>
        <p:spPr>
          <a:xfrm rot="-4147726">
            <a:off x="2441486" y="1674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276" name="Google Shape;4276;p304"/>
          <p:cNvSpPr txBox="1"/>
          <p:nvPr/>
        </p:nvSpPr>
        <p:spPr>
          <a:xfrm rot="-4147974">
            <a:off x="1279939" y="1576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4277" name="Google Shape;4277;p304"/>
          <p:cNvSpPr/>
          <p:nvPr/>
        </p:nvSpPr>
        <p:spPr>
          <a:xfrm>
            <a:off x="1765450" y="2442430"/>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8" name="Google Shape;4278;p304"/>
          <p:cNvSpPr/>
          <p:nvPr/>
        </p:nvSpPr>
        <p:spPr>
          <a:xfrm>
            <a:off x="869075" y="2648345"/>
            <a:ext cx="20370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Binary Query  Encoder</a:t>
            </a:r>
            <a:endParaRPr b="1">
              <a:latin typeface="Source Sans Pro"/>
              <a:ea typeface="Source Sans Pro"/>
              <a:cs typeface="Source Sans Pro"/>
              <a:sym typeface="Source Sans Pro"/>
            </a:endParaRPr>
          </a:p>
        </p:txBody>
      </p:sp>
      <p:sp>
        <p:nvSpPr>
          <p:cNvPr id="4279" name="Google Shape;4279;p304"/>
          <p:cNvSpPr/>
          <p:nvPr/>
        </p:nvSpPr>
        <p:spPr>
          <a:xfrm>
            <a:off x="4829125" y="2642227"/>
            <a:ext cx="34731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MLM Image Encoder </a:t>
            </a:r>
            <a:endParaRPr b="1">
              <a:latin typeface="Source Sans Pro"/>
              <a:ea typeface="Source Sans Pro"/>
              <a:cs typeface="Source Sans Pro"/>
              <a:sym typeface="Source Sans Pro"/>
            </a:endParaRPr>
          </a:p>
        </p:txBody>
      </p:sp>
      <p:sp>
        <p:nvSpPr>
          <p:cNvPr id="4280" name="Google Shape;4280;p304"/>
          <p:cNvSpPr/>
          <p:nvPr/>
        </p:nvSpPr>
        <p:spPr>
          <a:xfrm>
            <a:off x="4818950"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1" name="Google Shape;4281;p304"/>
          <p:cNvSpPr/>
          <p:nvPr/>
        </p:nvSpPr>
        <p:spPr>
          <a:xfrm>
            <a:off x="5212675"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2" name="Google Shape;4282;p304"/>
          <p:cNvSpPr/>
          <p:nvPr/>
        </p:nvSpPr>
        <p:spPr>
          <a:xfrm>
            <a:off x="5742900"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3" name="Google Shape;4283;p304"/>
          <p:cNvSpPr/>
          <p:nvPr/>
        </p:nvSpPr>
        <p:spPr>
          <a:xfrm>
            <a:off x="5394950" y="370653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4" name="Google Shape;4284;p304"/>
          <p:cNvSpPr txBox="1"/>
          <p:nvPr/>
        </p:nvSpPr>
        <p:spPr>
          <a:xfrm>
            <a:off x="3956269" y="3391456"/>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solidFill>
                  <a:schemeClr val="dk2"/>
                </a:solidFill>
                <a:latin typeface="Source Sans Pro"/>
                <a:ea typeface="Source Sans Pro"/>
                <a:cs typeface="Source Sans Pro"/>
                <a:sym typeface="Source Sans Pro"/>
              </a:rPr>
              <a:t>image patches</a:t>
            </a:r>
            <a:endParaRPr>
              <a:solidFill>
                <a:schemeClr val="dk2"/>
              </a:solidFill>
              <a:latin typeface="Source Sans Pro"/>
              <a:ea typeface="Source Sans Pro"/>
              <a:cs typeface="Source Sans Pro"/>
              <a:sym typeface="Source Sans Pro"/>
            </a:endParaRPr>
          </a:p>
        </p:txBody>
      </p:sp>
      <p:grpSp>
        <p:nvGrpSpPr>
          <p:cNvPr id="4285" name="Google Shape;4285;p304"/>
          <p:cNvGrpSpPr/>
          <p:nvPr/>
        </p:nvGrpSpPr>
        <p:grpSpPr>
          <a:xfrm>
            <a:off x="5428943" y="2107775"/>
            <a:ext cx="1932853" cy="254724"/>
            <a:chOff x="4927448" y="2061729"/>
            <a:chExt cx="875664" cy="123941"/>
          </a:xfrm>
        </p:grpSpPr>
        <p:sp>
          <p:nvSpPr>
            <p:cNvPr id="4286" name="Google Shape;4286;p304"/>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7.8</a:t>
              </a:r>
              <a:endParaRPr sz="800" b="1"/>
            </a:p>
          </p:txBody>
        </p:sp>
        <p:sp>
          <p:nvSpPr>
            <p:cNvPr id="4287" name="Google Shape;4287;p304"/>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288" name="Google Shape;4288;p304"/>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11.9</a:t>
              </a:r>
              <a:endParaRPr sz="800" b="1"/>
            </a:p>
          </p:txBody>
        </p:sp>
        <p:sp>
          <p:nvSpPr>
            <p:cNvPr id="4289" name="Google Shape;4289;p304"/>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7</a:t>
              </a:r>
              <a:endParaRPr sz="800" b="1">
                <a:solidFill>
                  <a:srgbClr val="FFFFFF"/>
                </a:solidFill>
                <a:latin typeface="Calibri"/>
                <a:ea typeface="Calibri"/>
                <a:cs typeface="Calibri"/>
                <a:sym typeface="Calibri"/>
              </a:endParaRPr>
            </a:p>
          </p:txBody>
        </p:sp>
        <p:sp>
          <p:nvSpPr>
            <p:cNvPr id="4290" name="Google Shape;4290;p304"/>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291" name="Google Shape;4291;p304"/>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292" name="Google Shape;4292;p304"/>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2.5</a:t>
              </a:r>
              <a:endParaRPr sz="800" b="1">
                <a:solidFill>
                  <a:srgbClr val="FFFFFF"/>
                </a:solidFill>
                <a:latin typeface="Calibri"/>
                <a:ea typeface="Calibri"/>
                <a:cs typeface="Calibri"/>
                <a:sym typeface="Calibri"/>
              </a:endParaRPr>
            </a:p>
          </p:txBody>
        </p:sp>
      </p:grpSp>
      <p:sp>
        <p:nvSpPr>
          <p:cNvPr id="4293" name="Google Shape;4293;p304"/>
          <p:cNvSpPr txBox="1"/>
          <p:nvPr/>
        </p:nvSpPr>
        <p:spPr>
          <a:xfrm rot="-4147726">
            <a:off x="7013486" y="1668332"/>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boat</a:t>
            </a:r>
            <a:endParaRPr sz="1000" b="1" i="0" u="none" strike="noStrike" cap="none">
              <a:solidFill>
                <a:srgbClr val="000000"/>
              </a:solidFill>
              <a:latin typeface="Courier New"/>
              <a:ea typeface="Courier New"/>
              <a:cs typeface="Courier New"/>
              <a:sym typeface="Courier New"/>
            </a:endParaRPr>
          </a:p>
        </p:txBody>
      </p:sp>
      <p:sp>
        <p:nvSpPr>
          <p:cNvPr id="4294" name="Google Shape;4294;p304"/>
          <p:cNvSpPr txBox="1"/>
          <p:nvPr/>
        </p:nvSpPr>
        <p:spPr>
          <a:xfrm rot="-4147736">
            <a:off x="6201464" y="1665186"/>
            <a:ext cx="64502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bike</a:t>
            </a:r>
            <a:endParaRPr sz="1000" b="1" i="0" u="none" strike="noStrike" cap="none">
              <a:solidFill>
                <a:srgbClr val="000000"/>
              </a:solidFill>
              <a:latin typeface="Courier New"/>
              <a:ea typeface="Courier New"/>
              <a:cs typeface="Courier New"/>
              <a:sym typeface="Courier New"/>
            </a:endParaRPr>
          </a:p>
        </p:txBody>
      </p:sp>
      <p:sp>
        <p:nvSpPr>
          <p:cNvPr id="4295" name="Google Shape;4295;p304"/>
          <p:cNvSpPr txBox="1"/>
          <p:nvPr/>
        </p:nvSpPr>
        <p:spPr>
          <a:xfrm rot="-4147974">
            <a:off x="5851939" y="157068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296" name="Google Shape;4296;p304"/>
          <p:cNvSpPr/>
          <p:nvPr/>
        </p:nvSpPr>
        <p:spPr>
          <a:xfrm>
            <a:off x="6502075" y="244372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7" name="Google Shape;4297;p304"/>
          <p:cNvSpPr txBox="1"/>
          <p:nvPr/>
        </p:nvSpPr>
        <p:spPr>
          <a:xfrm rot="-4147974">
            <a:off x="5311586" y="155010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dutch</a:t>
            </a:r>
            <a:endParaRPr sz="1000" b="1" i="0" u="none" strike="noStrike" cap="none">
              <a:solidFill>
                <a:srgbClr val="000000"/>
              </a:solidFill>
              <a:latin typeface="Courier New"/>
              <a:ea typeface="Courier New"/>
              <a:cs typeface="Courier New"/>
              <a:sym typeface="Courier New"/>
            </a:endParaRPr>
          </a:p>
        </p:txBody>
      </p:sp>
      <p:sp>
        <p:nvSpPr>
          <p:cNvPr id="4298" name="Google Shape;4298;p304"/>
          <p:cNvSpPr/>
          <p:nvPr/>
        </p:nvSpPr>
        <p:spPr>
          <a:xfrm>
            <a:off x="3584850" y="2743600"/>
            <a:ext cx="848100" cy="326700"/>
          </a:xfrm>
          <a:prstGeom prst="lef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Source Sans Pro"/>
              <a:ea typeface="Source Sans Pro"/>
              <a:cs typeface="Source Sans Pro"/>
              <a:sym typeface="Source Sans Pro"/>
            </a:endParaRPr>
          </a:p>
        </p:txBody>
      </p:sp>
      <p:sp>
        <p:nvSpPr>
          <p:cNvPr id="4299" name="Google Shape;4299;p304"/>
          <p:cNvSpPr txBox="1"/>
          <p:nvPr/>
        </p:nvSpPr>
        <p:spPr>
          <a:xfrm>
            <a:off x="7518175" y="1980725"/>
            <a:ext cx="1453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(keep top k)</a:t>
            </a:r>
            <a:endParaRPr sz="1800">
              <a:solidFill>
                <a:schemeClr val="lt2"/>
              </a:solidFill>
              <a:latin typeface="Source Sans Pro"/>
              <a:ea typeface="Source Sans Pro"/>
              <a:cs typeface="Source Sans Pro"/>
              <a:sym typeface="Source Sans Pro"/>
            </a:endParaRPr>
          </a:p>
        </p:txBody>
      </p:sp>
      <p:sp>
        <p:nvSpPr>
          <p:cNvPr id="4300" name="Google Shape;4300;p304"/>
          <p:cNvSpPr txBox="1"/>
          <p:nvPr/>
        </p:nvSpPr>
        <p:spPr>
          <a:xfrm>
            <a:off x="1123088" y="4608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a:t>
            </a:r>
            <a:r>
              <a:rPr lang="zh-CN" sz="1800" b="1">
                <a:solidFill>
                  <a:schemeClr val="lt2"/>
                </a:solidFill>
                <a:latin typeface="Source Sans Pro"/>
                <a:ea typeface="Source Sans Pro"/>
                <a:cs typeface="Source Sans Pro"/>
                <a:sym typeface="Source Sans Pro"/>
              </a:rPr>
              <a:t>NO</a:t>
            </a:r>
            <a:r>
              <a:rPr lang="zh-CN" sz="1800">
                <a:solidFill>
                  <a:schemeClr val="lt2"/>
                </a:solidFill>
                <a:latin typeface="Source Sans Pro"/>
                <a:ea typeface="Source Sans Pro"/>
                <a:cs typeface="Source Sans Pro"/>
                <a:sym typeface="Source Sans Pro"/>
              </a:rPr>
              <a:t> EXPANSION</a:t>
            </a:r>
            <a:endParaRPr sz="1800">
              <a:solidFill>
                <a:schemeClr val="lt2"/>
              </a:solidFill>
              <a:latin typeface="Source Sans Pro"/>
              <a:ea typeface="Source Sans Pro"/>
              <a:cs typeface="Source Sans Pro"/>
              <a:sym typeface="Source Sans Pro"/>
            </a:endParaRPr>
          </a:p>
        </p:txBody>
      </p:sp>
      <p:sp>
        <p:nvSpPr>
          <p:cNvPr id="4301" name="Google Shape;4301;p304"/>
          <p:cNvSpPr txBox="1"/>
          <p:nvPr/>
        </p:nvSpPr>
        <p:spPr>
          <a:xfrm>
            <a:off x="5740950" y="4652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302" name="Google Shape;4302;p304" descr="Check mark icon (Provided by Getty Images)"/>
          <p:cNvPicPr preferRelativeResize="0"/>
          <p:nvPr/>
        </p:nvPicPr>
        <p:blipFill rotWithShape="1">
          <a:blip r:embed="rId3">
            <a:alphaModFix/>
          </a:blip>
          <a:srcRect l="5815" t="34172" r="56201" b="34175"/>
          <a:stretch/>
        </p:blipFill>
        <p:spPr>
          <a:xfrm>
            <a:off x="7668853" y="4750097"/>
            <a:ext cx="320102" cy="266752"/>
          </a:xfrm>
          <a:prstGeom prst="rect">
            <a:avLst/>
          </a:prstGeom>
          <a:noFill/>
          <a:ln>
            <a:noFill/>
          </a:ln>
        </p:spPr>
      </p:pic>
      <p:pic>
        <p:nvPicPr>
          <p:cNvPr id="4303" name="Google Shape;4303;p304" descr="Check mark icon (Provided by Getty Images)"/>
          <p:cNvPicPr preferRelativeResize="0"/>
          <p:nvPr/>
        </p:nvPicPr>
        <p:blipFill rotWithShape="1">
          <a:blip r:embed="rId3">
            <a:alphaModFix/>
          </a:blip>
          <a:srcRect l="48390" t="32244" r="12817" b="32984"/>
          <a:stretch/>
        </p:blipFill>
        <p:spPr>
          <a:xfrm>
            <a:off x="2683087" y="4695437"/>
            <a:ext cx="320102" cy="286915"/>
          </a:xfrm>
          <a:prstGeom prst="rect">
            <a:avLst/>
          </a:prstGeom>
          <a:noFill/>
          <a:ln>
            <a:noFill/>
          </a:ln>
        </p:spPr>
      </p:pic>
      <p:sp>
        <p:nvSpPr>
          <p:cNvPr id="4304" name="Google Shape;4304;p304"/>
          <p:cNvSpPr txBox="1"/>
          <p:nvPr/>
        </p:nvSpPr>
        <p:spPr>
          <a:xfrm>
            <a:off x="4640075" y="299675"/>
            <a:ext cx="4262400" cy="846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dk1"/>
                </a:solidFill>
                <a:latin typeface="Source Sans Pro"/>
                <a:ea typeface="Source Sans Pro"/>
                <a:cs typeface="Source Sans Pro"/>
                <a:sym typeface="Source Sans Pro"/>
              </a:rPr>
              <a:t>MLM</a:t>
            </a:r>
            <a:r>
              <a:rPr lang="zh-CN">
                <a:solidFill>
                  <a:schemeClr val="dk1"/>
                </a:solidFill>
                <a:latin typeface="Source Sans Pro"/>
                <a:ea typeface="Source Sans Pro"/>
                <a:cs typeface="Source Sans Pro"/>
                <a:sym typeface="Source Sans Pro"/>
              </a:rPr>
              <a:t>: Learn to map the image to relevant terms.</a:t>
            </a:r>
            <a:r>
              <a:rPr lang="zh-CN" b="1">
                <a:solidFill>
                  <a:schemeClr val="dk1"/>
                </a:solidFill>
                <a:latin typeface="Source Sans Pro"/>
                <a:ea typeface="Source Sans Pro"/>
                <a:cs typeface="Source Sans Pro"/>
                <a:sym typeface="Source Sans Pro"/>
              </a:rPr>
              <a:t> </a:t>
            </a:r>
            <a:br>
              <a:rPr lang="zh-CN" b="1">
                <a:solidFill>
                  <a:schemeClr val="dk1"/>
                </a:solidFill>
                <a:latin typeface="Source Sans Pro"/>
                <a:ea typeface="Source Sans Pro"/>
                <a:cs typeface="Source Sans Pro"/>
                <a:sym typeface="Source Sans Pro"/>
              </a:rPr>
            </a:br>
            <a:r>
              <a:rPr lang="zh-CN" b="1">
                <a:solidFill>
                  <a:schemeClr val="dk1"/>
                </a:solidFill>
                <a:latin typeface="Source Sans Pro"/>
                <a:ea typeface="Source Sans Pro"/>
                <a:cs typeface="Source Sans Pro"/>
                <a:sym typeface="Source Sans Pro"/>
              </a:rPr>
              <a:t>				</a:t>
            </a:r>
            <a:r>
              <a:rPr lang="zh-CN" b="1">
                <a:solidFill>
                  <a:schemeClr val="lt1"/>
                </a:solidFill>
                <a:latin typeface="Source Sans Pro"/>
                <a:ea typeface="Source Sans Pro"/>
                <a:cs typeface="Source Sans Pro"/>
                <a:sym typeface="Source Sans Pro"/>
              </a:rPr>
              <a:t>+ </a:t>
            </a:r>
            <a:endParaRPr b="1">
              <a:solidFill>
                <a:schemeClr val="lt1"/>
              </a:solidFill>
              <a:latin typeface="Source Sans Pro"/>
              <a:ea typeface="Source Sans Pro"/>
              <a:cs typeface="Source Sans Pro"/>
              <a:sym typeface="Source Sans Pro"/>
            </a:endParaRPr>
          </a:p>
          <a:p>
            <a:pPr marL="0" lvl="0" indent="0" algn="l" rtl="0">
              <a:spcBef>
                <a:spcPts val="0"/>
              </a:spcBef>
              <a:spcAft>
                <a:spcPts val="0"/>
              </a:spcAft>
              <a:buNone/>
            </a:pPr>
            <a:r>
              <a:rPr lang="zh-CN" b="1">
                <a:solidFill>
                  <a:schemeClr val="lt1"/>
                </a:solidFill>
                <a:latin typeface="Source Sans Pro"/>
                <a:ea typeface="Source Sans Pro"/>
                <a:cs typeface="Source Sans Pro"/>
                <a:sym typeface="Source Sans Pro"/>
              </a:rPr>
              <a:t>External Expansion: </a:t>
            </a:r>
            <a:r>
              <a:rPr lang="zh-CN">
                <a:solidFill>
                  <a:schemeClr val="lt1"/>
                </a:solidFill>
                <a:latin typeface="Source Sans Pro"/>
                <a:ea typeface="Source Sans Pro"/>
                <a:cs typeface="Source Sans Pro"/>
                <a:sym typeface="Source Sans Pro"/>
              </a:rPr>
              <a:t>from Object Recognition model.</a:t>
            </a:r>
            <a:endParaRPr>
              <a:solidFill>
                <a:schemeClr val="lt1"/>
              </a:solidFill>
              <a:latin typeface="Source Sans Pro"/>
              <a:ea typeface="Source Sans Pro"/>
              <a:cs typeface="Source Sans Pro"/>
              <a:sym typeface="Source Sans Pro"/>
            </a:endParaRPr>
          </a:p>
        </p:txBody>
      </p:sp>
      <p:pic>
        <p:nvPicPr>
          <p:cNvPr id="4305" name="Google Shape;4305;p304"/>
          <p:cNvPicPr preferRelativeResize="0"/>
          <p:nvPr/>
        </p:nvPicPr>
        <p:blipFill>
          <a:blip r:embed="rId4">
            <a:alphaModFix/>
          </a:blip>
          <a:stretch>
            <a:fillRect/>
          </a:stretch>
        </p:blipFill>
        <p:spPr>
          <a:xfrm>
            <a:off x="4776738" y="3823825"/>
            <a:ext cx="1363625" cy="909091"/>
          </a:xfrm>
          <a:prstGeom prst="rect">
            <a:avLst/>
          </a:prstGeom>
          <a:noFill/>
          <a:ln>
            <a:noFill/>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4309"/>
        <p:cNvGrpSpPr/>
        <p:nvPr/>
      </p:nvGrpSpPr>
      <p:grpSpPr>
        <a:xfrm>
          <a:off x="0" y="0"/>
          <a:ext cx="0" cy="0"/>
          <a:chOff x="0" y="0"/>
          <a:chExt cx="0" cy="0"/>
        </a:xfrm>
      </p:grpSpPr>
      <p:sp>
        <p:nvSpPr>
          <p:cNvPr id="4310" name="Google Shape;4310;p30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311" name="Google Shape;4311;p30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257</a:t>
            </a:fld>
            <a:endParaRPr/>
          </a:p>
        </p:txBody>
      </p:sp>
      <p:sp>
        <p:nvSpPr>
          <p:cNvPr id="4312" name="Google Shape;4312;p305"/>
          <p:cNvSpPr txBox="1"/>
          <p:nvPr/>
        </p:nvSpPr>
        <p:spPr>
          <a:xfrm>
            <a:off x="708400" y="3439345"/>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4313" name="Google Shape;4313;p305"/>
          <p:cNvSpPr/>
          <p:nvPr/>
        </p:nvSpPr>
        <p:spPr>
          <a:xfrm>
            <a:off x="1765450" y="3378353"/>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14" name="Google Shape;4314;p305"/>
          <p:cNvGrpSpPr/>
          <p:nvPr/>
        </p:nvGrpSpPr>
        <p:grpSpPr>
          <a:xfrm>
            <a:off x="856943" y="2113894"/>
            <a:ext cx="1932853" cy="254724"/>
            <a:chOff x="4927448" y="2061729"/>
            <a:chExt cx="875664" cy="123941"/>
          </a:xfrm>
        </p:grpSpPr>
        <p:sp>
          <p:nvSpPr>
            <p:cNvPr id="4315" name="Google Shape;4315;p305"/>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16" name="Google Shape;4316;p305"/>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17" name="Google Shape;4317;p305"/>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p>
          </p:txBody>
        </p:sp>
        <p:sp>
          <p:nvSpPr>
            <p:cNvPr id="4318" name="Google Shape;4318;p305"/>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4319" name="Google Shape;4319;p305"/>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320" name="Google Shape;4320;p305"/>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321" name="Google Shape;4321;p305"/>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grpSp>
      <p:sp>
        <p:nvSpPr>
          <p:cNvPr id="4322" name="Google Shape;4322;p305"/>
          <p:cNvSpPr txBox="1"/>
          <p:nvPr/>
        </p:nvSpPr>
        <p:spPr>
          <a:xfrm rot="-4147726">
            <a:off x="2441486" y="1674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323" name="Google Shape;4323;p305"/>
          <p:cNvSpPr txBox="1"/>
          <p:nvPr/>
        </p:nvSpPr>
        <p:spPr>
          <a:xfrm rot="-4146878">
            <a:off x="1677870" y="174151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with</a:t>
            </a:r>
            <a:endParaRPr sz="1000" b="1" i="0" u="none" strike="noStrike" cap="none">
              <a:solidFill>
                <a:srgbClr val="000000"/>
              </a:solidFill>
              <a:latin typeface="Courier New"/>
              <a:ea typeface="Courier New"/>
              <a:cs typeface="Courier New"/>
              <a:sym typeface="Courier New"/>
            </a:endParaRPr>
          </a:p>
        </p:txBody>
      </p:sp>
      <p:sp>
        <p:nvSpPr>
          <p:cNvPr id="4324" name="Google Shape;4324;p305"/>
          <p:cNvSpPr txBox="1"/>
          <p:nvPr/>
        </p:nvSpPr>
        <p:spPr>
          <a:xfrm rot="-4147974">
            <a:off x="1279939" y="1576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sp>
        <p:nvSpPr>
          <p:cNvPr id="4325" name="Google Shape;4325;p305"/>
          <p:cNvSpPr/>
          <p:nvPr/>
        </p:nvSpPr>
        <p:spPr>
          <a:xfrm>
            <a:off x="1765450" y="2442430"/>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6" name="Google Shape;4326;p305"/>
          <p:cNvSpPr/>
          <p:nvPr/>
        </p:nvSpPr>
        <p:spPr>
          <a:xfrm>
            <a:off x="869075" y="2648345"/>
            <a:ext cx="20370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Binary Query  Encoder</a:t>
            </a:r>
            <a:endParaRPr b="1">
              <a:latin typeface="Source Sans Pro"/>
              <a:ea typeface="Source Sans Pro"/>
              <a:cs typeface="Source Sans Pro"/>
              <a:sym typeface="Source Sans Pro"/>
            </a:endParaRPr>
          </a:p>
        </p:txBody>
      </p:sp>
      <p:sp>
        <p:nvSpPr>
          <p:cNvPr id="4327" name="Google Shape;4327;p305"/>
          <p:cNvSpPr/>
          <p:nvPr/>
        </p:nvSpPr>
        <p:spPr>
          <a:xfrm>
            <a:off x="4829125" y="2642227"/>
            <a:ext cx="34731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MLM Image Encoder </a:t>
            </a:r>
            <a:endParaRPr b="1">
              <a:latin typeface="Source Sans Pro"/>
              <a:ea typeface="Source Sans Pro"/>
              <a:cs typeface="Source Sans Pro"/>
              <a:sym typeface="Source Sans Pro"/>
            </a:endParaRPr>
          </a:p>
        </p:txBody>
      </p:sp>
      <p:sp>
        <p:nvSpPr>
          <p:cNvPr id="4328" name="Google Shape;4328;p305"/>
          <p:cNvSpPr/>
          <p:nvPr/>
        </p:nvSpPr>
        <p:spPr>
          <a:xfrm>
            <a:off x="4818950"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29" name="Google Shape;4329;p305"/>
          <p:cNvSpPr/>
          <p:nvPr/>
        </p:nvSpPr>
        <p:spPr>
          <a:xfrm>
            <a:off x="5212675"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30" name="Google Shape;4330;p305"/>
          <p:cNvSpPr/>
          <p:nvPr/>
        </p:nvSpPr>
        <p:spPr>
          <a:xfrm>
            <a:off x="5742900"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31" name="Google Shape;4331;p305"/>
          <p:cNvSpPr/>
          <p:nvPr/>
        </p:nvSpPr>
        <p:spPr>
          <a:xfrm>
            <a:off x="6578000" y="4071927"/>
            <a:ext cx="1439100" cy="430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200">
                <a:latin typeface="Source Sans Pro"/>
                <a:ea typeface="Source Sans Pro"/>
                <a:cs typeface="Source Sans Pro"/>
                <a:sym typeface="Source Sans Pro"/>
              </a:rPr>
              <a:t>Object Recognition </a:t>
            </a:r>
            <a:endParaRPr sz="1200">
              <a:latin typeface="Source Sans Pro"/>
              <a:ea typeface="Source Sans Pro"/>
              <a:cs typeface="Source Sans Pro"/>
              <a:sym typeface="Source Sans Pro"/>
            </a:endParaRPr>
          </a:p>
        </p:txBody>
      </p:sp>
      <p:sp>
        <p:nvSpPr>
          <p:cNvPr id="4332" name="Google Shape;4332;p305"/>
          <p:cNvSpPr txBox="1"/>
          <p:nvPr/>
        </p:nvSpPr>
        <p:spPr>
          <a:xfrm>
            <a:off x="6181654" y="3194427"/>
            <a:ext cx="2378400" cy="3693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zh-CN" sz="1200">
                <a:solidFill>
                  <a:schemeClr val="dk2"/>
                </a:solidFill>
                <a:highlight>
                  <a:srgbClr val="78909C"/>
                </a:highlight>
                <a:latin typeface="Courier New"/>
                <a:ea typeface="Courier New"/>
                <a:cs typeface="Courier New"/>
                <a:sym typeface="Courier New"/>
              </a:rPr>
              <a:t>car</a:t>
            </a:r>
            <a:r>
              <a:rPr lang="zh-CN" sz="1200">
                <a:solidFill>
                  <a:schemeClr val="dk2"/>
                </a:solidFill>
                <a:latin typeface="Courier New"/>
                <a:ea typeface="Courier New"/>
                <a:cs typeface="Courier New"/>
                <a:sym typeface="Courier New"/>
              </a:rPr>
              <a:t> </a:t>
            </a:r>
            <a:r>
              <a:rPr lang="zh-CN" sz="1200">
                <a:solidFill>
                  <a:schemeClr val="dk2"/>
                </a:solidFill>
                <a:highlight>
                  <a:srgbClr val="78909C"/>
                </a:highlight>
                <a:latin typeface="Courier New"/>
                <a:ea typeface="Courier New"/>
                <a:cs typeface="Courier New"/>
                <a:sym typeface="Courier New"/>
              </a:rPr>
              <a:t>boat</a:t>
            </a:r>
            <a:r>
              <a:rPr lang="zh-CN" sz="1200">
                <a:solidFill>
                  <a:schemeClr val="dk2"/>
                </a:solidFill>
                <a:latin typeface="Courier New"/>
                <a:ea typeface="Courier New"/>
                <a:cs typeface="Courier New"/>
                <a:sym typeface="Courier New"/>
              </a:rPr>
              <a:t> </a:t>
            </a:r>
            <a:r>
              <a:rPr lang="zh-CN" sz="1200">
                <a:solidFill>
                  <a:schemeClr val="dk2"/>
                </a:solidFill>
                <a:highlight>
                  <a:srgbClr val="78909C"/>
                </a:highlight>
                <a:latin typeface="Courier New"/>
                <a:ea typeface="Courier New"/>
                <a:cs typeface="Courier New"/>
                <a:sym typeface="Courier New"/>
              </a:rPr>
              <a:t>house</a:t>
            </a:r>
            <a:r>
              <a:rPr lang="zh-CN" sz="1200">
                <a:solidFill>
                  <a:schemeClr val="dk2"/>
                </a:solidFill>
                <a:latin typeface="Courier New"/>
                <a:ea typeface="Courier New"/>
                <a:cs typeface="Courier New"/>
                <a:sym typeface="Courier New"/>
              </a:rPr>
              <a:t> …</a:t>
            </a:r>
            <a:endParaRPr sz="1200">
              <a:solidFill>
                <a:schemeClr val="dk2"/>
              </a:solidFill>
              <a:latin typeface="Courier New"/>
              <a:ea typeface="Courier New"/>
              <a:cs typeface="Courier New"/>
              <a:sym typeface="Courier New"/>
            </a:endParaRPr>
          </a:p>
        </p:txBody>
      </p:sp>
      <p:sp>
        <p:nvSpPr>
          <p:cNvPr id="4333" name="Google Shape;4333;p305"/>
          <p:cNvSpPr/>
          <p:nvPr/>
        </p:nvSpPr>
        <p:spPr>
          <a:xfrm>
            <a:off x="5394950" y="370653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4" name="Google Shape;4334;p305"/>
          <p:cNvSpPr/>
          <p:nvPr/>
        </p:nvSpPr>
        <p:spPr>
          <a:xfrm>
            <a:off x="7178350" y="375918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5" name="Google Shape;4335;p305"/>
          <p:cNvSpPr txBox="1"/>
          <p:nvPr/>
        </p:nvSpPr>
        <p:spPr>
          <a:xfrm>
            <a:off x="3956269" y="3391456"/>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solidFill>
                  <a:schemeClr val="dk2"/>
                </a:solidFill>
                <a:latin typeface="Source Sans Pro"/>
                <a:ea typeface="Source Sans Pro"/>
                <a:cs typeface="Source Sans Pro"/>
                <a:sym typeface="Source Sans Pro"/>
              </a:rPr>
              <a:t>image patches</a:t>
            </a:r>
            <a:endParaRPr>
              <a:solidFill>
                <a:schemeClr val="dk2"/>
              </a:solidFill>
              <a:latin typeface="Source Sans Pro"/>
              <a:ea typeface="Source Sans Pro"/>
              <a:cs typeface="Source Sans Pro"/>
              <a:sym typeface="Source Sans Pro"/>
            </a:endParaRPr>
          </a:p>
        </p:txBody>
      </p:sp>
      <p:grpSp>
        <p:nvGrpSpPr>
          <p:cNvPr id="4336" name="Google Shape;4336;p305"/>
          <p:cNvGrpSpPr/>
          <p:nvPr/>
        </p:nvGrpSpPr>
        <p:grpSpPr>
          <a:xfrm>
            <a:off x="5428943" y="2107775"/>
            <a:ext cx="1932853" cy="254724"/>
            <a:chOff x="4927448" y="2061729"/>
            <a:chExt cx="875664" cy="123941"/>
          </a:xfrm>
        </p:grpSpPr>
        <p:sp>
          <p:nvSpPr>
            <p:cNvPr id="4337" name="Google Shape;4337;p305"/>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7.8</a:t>
              </a:r>
              <a:endParaRPr sz="800" b="1"/>
            </a:p>
          </p:txBody>
        </p:sp>
        <p:sp>
          <p:nvSpPr>
            <p:cNvPr id="4338" name="Google Shape;4338;p305"/>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39" name="Google Shape;4339;p305"/>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11.9</a:t>
              </a:r>
              <a:endParaRPr sz="800" b="1"/>
            </a:p>
          </p:txBody>
        </p:sp>
        <p:sp>
          <p:nvSpPr>
            <p:cNvPr id="4340" name="Google Shape;4340;p305"/>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7</a:t>
              </a:r>
              <a:endParaRPr sz="800" b="1">
                <a:solidFill>
                  <a:srgbClr val="FFFFFF"/>
                </a:solidFill>
                <a:latin typeface="Calibri"/>
                <a:ea typeface="Calibri"/>
                <a:cs typeface="Calibri"/>
                <a:sym typeface="Calibri"/>
              </a:endParaRPr>
            </a:p>
          </p:txBody>
        </p:sp>
        <p:sp>
          <p:nvSpPr>
            <p:cNvPr id="4341" name="Google Shape;4341;p305"/>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342" name="Google Shape;4342;p305"/>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343" name="Google Shape;4343;p305"/>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2.5</a:t>
              </a:r>
              <a:endParaRPr sz="800" b="1">
                <a:solidFill>
                  <a:srgbClr val="FFFFFF"/>
                </a:solidFill>
                <a:latin typeface="Calibri"/>
                <a:ea typeface="Calibri"/>
                <a:cs typeface="Calibri"/>
                <a:sym typeface="Calibri"/>
              </a:endParaRPr>
            </a:p>
          </p:txBody>
        </p:sp>
      </p:grpSp>
      <p:sp>
        <p:nvSpPr>
          <p:cNvPr id="4344" name="Google Shape;4344;p305"/>
          <p:cNvSpPr/>
          <p:nvPr/>
        </p:nvSpPr>
        <p:spPr>
          <a:xfrm>
            <a:off x="6502075" y="244372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5" name="Google Shape;4345;p305"/>
          <p:cNvSpPr/>
          <p:nvPr/>
        </p:nvSpPr>
        <p:spPr>
          <a:xfrm>
            <a:off x="3584850" y="2743600"/>
            <a:ext cx="848100" cy="326700"/>
          </a:xfrm>
          <a:prstGeom prst="lef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Source Sans Pro"/>
              <a:ea typeface="Source Sans Pro"/>
              <a:cs typeface="Source Sans Pro"/>
              <a:sym typeface="Source Sans Pro"/>
            </a:endParaRPr>
          </a:p>
        </p:txBody>
      </p:sp>
      <p:sp>
        <p:nvSpPr>
          <p:cNvPr id="4346" name="Google Shape;4346;p305"/>
          <p:cNvSpPr/>
          <p:nvPr/>
        </p:nvSpPr>
        <p:spPr>
          <a:xfrm>
            <a:off x="6298463" y="4228675"/>
            <a:ext cx="127200" cy="1173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47" name="Google Shape;4347;p305"/>
          <p:cNvSpPr txBox="1"/>
          <p:nvPr/>
        </p:nvSpPr>
        <p:spPr>
          <a:xfrm>
            <a:off x="7518175" y="1980725"/>
            <a:ext cx="1453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(keep top k)</a:t>
            </a:r>
            <a:endParaRPr sz="1800">
              <a:solidFill>
                <a:schemeClr val="lt2"/>
              </a:solidFill>
              <a:latin typeface="Source Sans Pro"/>
              <a:ea typeface="Source Sans Pro"/>
              <a:cs typeface="Source Sans Pro"/>
              <a:sym typeface="Source Sans Pro"/>
            </a:endParaRPr>
          </a:p>
        </p:txBody>
      </p:sp>
      <p:sp>
        <p:nvSpPr>
          <p:cNvPr id="4348" name="Google Shape;4348;p305"/>
          <p:cNvSpPr txBox="1"/>
          <p:nvPr/>
        </p:nvSpPr>
        <p:spPr>
          <a:xfrm>
            <a:off x="1123088" y="4608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a:t>
            </a:r>
            <a:r>
              <a:rPr lang="zh-CN" sz="1800" b="1">
                <a:solidFill>
                  <a:schemeClr val="lt2"/>
                </a:solidFill>
                <a:latin typeface="Source Sans Pro"/>
                <a:ea typeface="Source Sans Pro"/>
                <a:cs typeface="Source Sans Pro"/>
                <a:sym typeface="Source Sans Pro"/>
              </a:rPr>
              <a:t>NO</a:t>
            </a:r>
            <a:r>
              <a:rPr lang="zh-CN" sz="1800">
                <a:solidFill>
                  <a:schemeClr val="lt2"/>
                </a:solidFill>
                <a:latin typeface="Source Sans Pro"/>
                <a:ea typeface="Source Sans Pro"/>
                <a:cs typeface="Source Sans Pro"/>
                <a:sym typeface="Source Sans Pro"/>
              </a:rPr>
              <a:t> EXPANSION</a:t>
            </a:r>
            <a:endParaRPr sz="1800">
              <a:solidFill>
                <a:schemeClr val="lt2"/>
              </a:solidFill>
              <a:latin typeface="Source Sans Pro"/>
              <a:ea typeface="Source Sans Pro"/>
              <a:cs typeface="Source Sans Pro"/>
              <a:sym typeface="Source Sans Pro"/>
            </a:endParaRPr>
          </a:p>
        </p:txBody>
      </p:sp>
      <p:sp>
        <p:nvSpPr>
          <p:cNvPr id="4349" name="Google Shape;4349;p305"/>
          <p:cNvSpPr txBox="1"/>
          <p:nvPr/>
        </p:nvSpPr>
        <p:spPr>
          <a:xfrm>
            <a:off x="5740950" y="4652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350" name="Google Shape;4350;p305" descr="Check mark icon (Provided by Getty Images)"/>
          <p:cNvPicPr preferRelativeResize="0"/>
          <p:nvPr/>
        </p:nvPicPr>
        <p:blipFill rotWithShape="1">
          <a:blip r:embed="rId3">
            <a:alphaModFix/>
          </a:blip>
          <a:srcRect l="5815" t="34172" r="56201" b="34175"/>
          <a:stretch/>
        </p:blipFill>
        <p:spPr>
          <a:xfrm>
            <a:off x="7668853" y="4750097"/>
            <a:ext cx="320102" cy="266752"/>
          </a:xfrm>
          <a:prstGeom prst="rect">
            <a:avLst/>
          </a:prstGeom>
          <a:noFill/>
          <a:ln>
            <a:noFill/>
          </a:ln>
        </p:spPr>
      </p:pic>
      <p:pic>
        <p:nvPicPr>
          <p:cNvPr id="4351" name="Google Shape;4351;p305" descr="Check mark icon (Provided by Getty Images)"/>
          <p:cNvPicPr preferRelativeResize="0"/>
          <p:nvPr/>
        </p:nvPicPr>
        <p:blipFill rotWithShape="1">
          <a:blip r:embed="rId3">
            <a:alphaModFix/>
          </a:blip>
          <a:srcRect l="48390" t="32244" r="12817" b="32984"/>
          <a:stretch/>
        </p:blipFill>
        <p:spPr>
          <a:xfrm>
            <a:off x="2683087" y="4695437"/>
            <a:ext cx="320102" cy="286915"/>
          </a:xfrm>
          <a:prstGeom prst="rect">
            <a:avLst/>
          </a:prstGeom>
          <a:noFill/>
          <a:ln>
            <a:noFill/>
          </a:ln>
        </p:spPr>
      </p:pic>
      <p:sp>
        <p:nvSpPr>
          <p:cNvPr id="4352" name="Google Shape;4352;p305"/>
          <p:cNvSpPr txBox="1"/>
          <p:nvPr/>
        </p:nvSpPr>
        <p:spPr>
          <a:xfrm>
            <a:off x="4631675" y="299675"/>
            <a:ext cx="4262400" cy="846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dk1"/>
                </a:solidFill>
                <a:latin typeface="Source Sans Pro"/>
                <a:ea typeface="Source Sans Pro"/>
                <a:cs typeface="Source Sans Pro"/>
                <a:sym typeface="Source Sans Pro"/>
              </a:rPr>
              <a:t>MLM</a:t>
            </a:r>
            <a:r>
              <a:rPr lang="zh-CN">
                <a:solidFill>
                  <a:schemeClr val="dk1"/>
                </a:solidFill>
                <a:latin typeface="Source Sans Pro"/>
                <a:ea typeface="Source Sans Pro"/>
                <a:cs typeface="Source Sans Pro"/>
                <a:sym typeface="Source Sans Pro"/>
              </a:rPr>
              <a:t>: Learn to map the image to relevant terms.</a:t>
            </a:r>
            <a:r>
              <a:rPr lang="zh-CN" b="1">
                <a:solidFill>
                  <a:schemeClr val="dk1"/>
                </a:solidFill>
                <a:latin typeface="Source Sans Pro"/>
                <a:ea typeface="Source Sans Pro"/>
                <a:cs typeface="Source Sans Pro"/>
                <a:sym typeface="Source Sans Pro"/>
              </a:rPr>
              <a:t> </a:t>
            </a:r>
            <a:br>
              <a:rPr lang="zh-CN" b="1">
                <a:solidFill>
                  <a:schemeClr val="dk1"/>
                </a:solidFill>
                <a:latin typeface="Source Sans Pro"/>
                <a:ea typeface="Source Sans Pro"/>
                <a:cs typeface="Source Sans Pro"/>
                <a:sym typeface="Source Sans Pro"/>
              </a:rPr>
            </a:br>
            <a:r>
              <a:rPr lang="zh-CN" b="1">
                <a:solidFill>
                  <a:schemeClr val="dk1"/>
                </a:solidFill>
                <a:latin typeface="Source Sans Pro"/>
                <a:ea typeface="Source Sans Pro"/>
                <a:cs typeface="Source Sans Pro"/>
                <a:sym typeface="Source Sans Pro"/>
              </a:rPr>
              <a:t>				</a:t>
            </a:r>
            <a:r>
              <a:rPr lang="zh-CN" sz="1700" b="1">
                <a:solidFill>
                  <a:schemeClr val="dk1"/>
                </a:solidFill>
                <a:latin typeface="Source Sans Pro"/>
                <a:ea typeface="Source Sans Pro"/>
                <a:cs typeface="Source Sans Pro"/>
                <a:sym typeface="Source Sans Pro"/>
              </a:rPr>
              <a:t>+</a:t>
            </a:r>
            <a:r>
              <a:rPr lang="zh-CN" b="1">
                <a:solidFill>
                  <a:schemeClr val="dk1"/>
                </a:solidFill>
                <a:latin typeface="Source Sans Pro"/>
                <a:ea typeface="Source Sans Pro"/>
                <a:cs typeface="Source Sans Pro"/>
                <a:sym typeface="Source Sans Pro"/>
              </a:rPr>
              <a:t> </a:t>
            </a:r>
            <a:endParaRPr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zh-CN" b="1">
                <a:solidFill>
                  <a:schemeClr val="dk1"/>
                </a:solidFill>
                <a:latin typeface="Source Sans Pro"/>
                <a:ea typeface="Source Sans Pro"/>
                <a:cs typeface="Source Sans Pro"/>
                <a:sym typeface="Source Sans Pro"/>
              </a:rPr>
              <a:t>External Expansion: </a:t>
            </a:r>
            <a:r>
              <a:rPr lang="zh-CN">
                <a:solidFill>
                  <a:schemeClr val="dk1"/>
                </a:solidFill>
                <a:latin typeface="Source Sans Pro"/>
                <a:ea typeface="Source Sans Pro"/>
                <a:cs typeface="Source Sans Pro"/>
                <a:sym typeface="Source Sans Pro"/>
              </a:rPr>
              <a:t>from object recognition models.</a:t>
            </a:r>
            <a:endParaRPr>
              <a:solidFill>
                <a:schemeClr val="dk1"/>
              </a:solidFill>
              <a:latin typeface="Source Sans Pro"/>
              <a:ea typeface="Source Sans Pro"/>
              <a:cs typeface="Source Sans Pro"/>
              <a:sym typeface="Source Sans Pro"/>
            </a:endParaRPr>
          </a:p>
        </p:txBody>
      </p:sp>
      <p:pic>
        <p:nvPicPr>
          <p:cNvPr id="4353" name="Google Shape;4353;p305"/>
          <p:cNvPicPr preferRelativeResize="0"/>
          <p:nvPr/>
        </p:nvPicPr>
        <p:blipFill>
          <a:blip r:embed="rId4">
            <a:alphaModFix/>
          </a:blip>
          <a:stretch>
            <a:fillRect/>
          </a:stretch>
        </p:blipFill>
        <p:spPr>
          <a:xfrm>
            <a:off x="4776738" y="3823825"/>
            <a:ext cx="1363625" cy="909091"/>
          </a:xfrm>
          <a:prstGeom prst="rect">
            <a:avLst/>
          </a:prstGeom>
          <a:noFill/>
          <a:ln>
            <a:noFill/>
          </a:ln>
        </p:spPr>
      </p:pic>
      <p:sp>
        <p:nvSpPr>
          <p:cNvPr id="4354" name="Google Shape;4354;p305"/>
          <p:cNvSpPr txBox="1"/>
          <p:nvPr/>
        </p:nvSpPr>
        <p:spPr>
          <a:xfrm rot="-4147726">
            <a:off x="7013486" y="1668332"/>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boat</a:t>
            </a:r>
            <a:endParaRPr sz="1000" b="1" i="0" u="none" strike="noStrike" cap="none">
              <a:solidFill>
                <a:srgbClr val="000000"/>
              </a:solidFill>
              <a:latin typeface="Courier New"/>
              <a:ea typeface="Courier New"/>
              <a:cs typeface="Courier New"/>
              <a:sym typeface="Courier New"/>
            </a:endParaRPr>
          </a:p>
        </p:txBody>
      </p:sp>
      <p:sp>
        <p:nvSpPr>
          <p:cNvPr id="4355" name="Google Shape;4355;p305"/>
          <p:cNvSpPr txBox="1"/>
          <p:nvPr/>
        </p:nvSpPr>
        <p:spPr>
          <a:xfrm rot="-4147736">
            <a:off x="6201464" y="1665186"/>
            <a:ext cx="64502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bike</a:t>
            </a:r>
            <a:endParaRPr sz="1000" b="1" i="0" u="none" strike="noStrike" cap="none">
              <a:solidFill>
                <a:srgbClr val="000000"/>
              </a:solidFill>
              <a:latin typeface="Courier New"/>
              <a:ea typeface="Courier New"/>
              <a:cs typeface="Courier New"/>
              <a:sym typeface="Courier New"/>
            </a:endParaRPr>
          </a:p>
        </p:txBody>
      </p:sp>
      <p:sp>
        <p:nvSpPr>
          <p:cNvPr id="4356" name="Google Shape;4356;p305"/>
          <p:cNvSpPr txBox="1"/>
          <p:nvPr/>
        </p:nvSpPr>
        <p:spPr>
          <a:xfrm rot="-4147974">
            <a:off x="5851939" y="157068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357" name="Google Shape;4357;p305"/>
          <p:cNvSpPr txBox="1"/>
          <p:nvPr/>
        </p:nvSpPr>
        <p:spPr>
          <a:xfrm rot="-4147974">
            <a:off x="5311586" y="155010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dutch</a:t>
            </a:r>
            <a:endParaRPr sz="10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4362" name="Google Shape;4362;p30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a:p>
            <a:pPr marL="0" lvl="0" indent="0" algn="l" rtl="0">
              <a:spcBef>
                <a:spcPts val="0"/>
              </a:spcBef>
              <a:spcAft>
                <a:spcPts val="0"/>
              </a:spcAft>
              <a:buNone/>
            </a:pPr>
            <a:endParaRPr/>
          </a:p>
        </p:txBody>
      </p:sp>
      <p:sp>
        <p:nvSpPr>
          <p:cNvPr id="4363" name="Google Shape;4363;p30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258</a:t>
            </a:fld>
            <a:endParaRPr/>
          </a:p>
        </p:txBody>
      </p:sp>
      <p:graphicFrame>
        <p:nvGraphicFramePr>
          <p:cNvPr id="4364" name="Google Shape;4364;p306"/>
          <p:cNvGraphicFramePr/>
          <p:nvPr/>
        </p:nvGraphicFramePr>
        <p:xfrm>
          <a:off x="535625" y="1875925"/>
          <a:ext cx="3748825" cy="2072610"/>
        </p:xfrm>
        <a:graphic>
          <a:graphicData uri="http://schemas.openxmlformats.org/drawingml/2006/table">
            <a:tbl>
              <a:tblPr>
                <a:noFill/>
                <a:tableStyleId>{81380722-8950-4CB5-8313-3FF1E1080F2C}</a:tableStyleId>
              </a:tblPr>
              <a:tblGrid>
                <a:gridCol w="2418050">
                  <a:extLst>
                    <a:ext uri="{9D8B030D-6E8A-4147-A177-3AD203B41FA5}">
                      <a16:colId xmlns:a16="http://schemas.microsoft.com/office/drawing/2014/main" val="20000"/>
                    </a:ext>
                  </a:extLst>
                </a:gridCol>
                <a:gridCol w="1330775">
                  <a:extLst>
                    <a:ext uri="{9D8B030D-6E8A-4147-A177-3AD203B41FA5}">
                      <a16:colId xmlns:a16="http://schemas.microsoft.com/office/drawing/2014/main" val="20001"/>
                    </a:ext>
                  </a:extLst>
                </a:gridCol>
              </a:tblGrid>
              <a:tr h="519175">
                <a:tc>
                  <a:txBody>
                    <a:bodyPr/>
                    <a:lstStyle/>
                    <a:p>
                      <a:pPr marL="0" lvl="0" indent="0" algn="ctr" rtl="0">
                        <a:spcBef>
                          <a:spcPts val="0"/>
                        </a:spcBef>
                        <a:spcAft>
                          <a:spcPts val="0"/>
                        </a:spcAft>
                        <a:buNone/>
                      </a:pPr>
                      <a:r>
                        <a:rPr lang="zh-CN" sz="1200" b="1"/>
                        <a:t>Method</a:t>
                      </a:r>
                      <a:endParaRPr sz="1200" b="1"/>
                    </a:p>
                  </a:txBody>
                  <a:tcPr marL="91425" marR="91425" marT="91425" marB="91425"/>
                </a:tc>
                <a:tc>
                  <a:txBody>
                    <a:bodyPr/>
                    <a:lstStyle/>
                    <a:p>
                      <a:pPr marL="0" lvl="0" indent="0" algn="ctr" rtl="0">
                        <a:spcBef>
                          <a:spcPts val="0"/>
                        </a:spcBef>
                        <a:spcAft>
                          <a:spcPts val="0"/>
                        </a:spcAft>
                        <a:buNone/>
                      </a:pPr>
                      <a:r>
                        <a:rPr lang="zh-CN" sz="1200" b="1"/>
                        <a:t>MSCOCO 5k (R@5)</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CAMP (Dense, 2019)</a:t>
                      </a:r>
                      <a:endParaRPr sz="1200"/>
                    </a:p>
                  </a:txBody>
                  <a:tcPr marL="91425" marR="91425" marT="91425" marB="91425"/>
                </a:tc>
                <a:tc>
                  <a:txBody>
                    <a:bodyPr/>
                    <a:lstStyle/>
                    <a:p>
                      <a:pPr marL="0" lvl="0" indent="0" algn="ctr" rtl="0">
                        <a:spcBef>
                          <a:spcPts val="0"/>
                        </a:spcBef>
                        <a:spcAft>
                          <a:spcPts val="0"/>
                        </a:spcAft>
                        <a:buNone/>
                      </a:pPr>
                      <a:r>
                        <a:rPr lang="zh-CN" sz="1200"/>
                        <a:t>68.9</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SCAN (Dense, 2018)</a:t>
                      </a:r>
                      <a:endParaRPr sz="1200"/>
                    </a:p>
                  </a:txBody>
                  <a:tcPr marL="91425" marR="91425" marT="91425" marB="91425"/>
                </a:tc>
                <a:tc>
                  <a:txBody>
                    <a:bodyPr/>
                    <a:lstStyle/>
                    <a:p>
                      <a:pPr marL="0" lvl="0" indent="0" algn="ctr" rtl="0">
                        <a:spcBef>
                          <a:spcPts val="0"/>
                        </a:spcBef>
                        <a:spcAft>
                          <a:spcPts val="0"/>
                        </a:spcAft>
                        <a:buNone/>
                      </a:pPr>
                      <a:r>
                        <a:rPr lang="zh-CN" sz="1200"/>
                        <a:t>69.3</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CVSE (Dense, 2020)</a:t>
                      </a:r>
                      <a:endParaRPr sz="1200"/>
                    </a:p>
                  </a:txBody>
                  <a:tcPr marL="91425" marR="91425" marT="91425" marB="91425"/>
                </a:tc>
                <a:tc>
                  <a:txBody>
                    <a:bodyPr/>
                    <a:lstStyle/>
                    <a:p>
                      <a:pPr marL="0" lvl="0" indent="0" algn="ctr" rtl="0">
                        <a:spcBef>
                          <a:spcPts val="0"/>
                        </a:spcBef>
                        <a:spcAft>
                          <a:spcPts val="0"/>
                        </a:spcAft>
                        <a:buNone/>
                      </a:pPr>
                      <a:r>
                        <a:rPr lang="zh-CN" sz="1200"/>
                        <a:t>66.4</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VisualSparta (Sparse, 2021)</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73.0</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365" name="Google Shape;4365;p306"/>
          <p:cNvSpPr txBox="1"/>
          <p:nvPr/>
        </p:nvSpPr>
        <p:spPr>
          <a:xfrm>
            <a:off x="574638"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Effectiveness (R@5 / Hit@5)</a:t>
            </a:r>
            <a:endParaRPr sz="1800" b="1">
              <a:solidFill>
                <a:schemeClr val="dk1"/>
              </a:solidFill>
              <a:latin typeface="Source Sans Pro"/>
              <a:ea typeface="Source Sans Pro"/>
              <a:cs typeface="Source Sans Pro"/>
              <a:sym typeface="Source Sans Pro"/>
            </a:endParaRPr>
          </a:p>
        </p:txBody>
      </p:sp>
      <p:sp>
        <p:nvSpPr>
          <p:cNvPr id="4366" name="Google Shape;4366;p306"/>
          <p:cNvSpPr/>
          <p:nvPr/>
        </p:nvSpPr>
        <p:spPr>
          <a:xfrm>
            <a:off x="449800" y="2487075"/>
            <a:ext cx="52800" cy="1058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67" name="Google Shape;4367;p306"/>
          <p:cNvSpPr txBox="1"/>
          <p:nvPr/>
        </p:nvSpPr>
        <p:spPr>
          <a:xfrm>
            <a:off x="652625" y="134415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State of the art at the time!</a:t>
            </a:r>
            <a:endParaRPr sz="1800">
              <a:solidFill>
                <a:schemeClr val="lt2"/>
              </a:solidFill>
              <a:latin typeface="Source Sans Pro"/>
              <a:ea typeface="Source Sans Pro"/>
              <a:cs typeface="Source Sans Pro"/>
              <a:sym typeface="Source Sans Pro"/>
            </a:endParaRPr>
          </a:p>
        </p:txBody>
      </p:sp>
      <p:cxnSp>
        <p:nvCxnSpPr>
          <p:cNvPr id="4368" name="Google Shape;4368;p306"/>
          <p:cNvCxnSpPr>
            <a:stCxn id="4366" idx="1"/>
            <a:endCxn id="4367" idx="1"/>
          </p:cNvCxnSpPr>
          <p:nvPr/>
        </p:nvCxnSpPr>
        <p:spPr>
          <a:xfrm rot="10800000" flipH="1">
            <a:off x="449800" y="1575075"/>
            <a:ext cx="202800" cy="1441200"/>
          </a:xfrm>
          <a:prstGeom prst="curvedConnector3">
            <a:avLst>
              <a:gd name="adj1" fmla="val -117419"/>
            </a:avLst>
          </a:prstGeom>
          <a:noFill/>
          <a:ln w="9525" cap="flat" cmpd="sng">
            <a:solidFill>
              <a:schemeClr val="dk2"/>
            </a:solidFill>
            <a:prstDash val="solid"/>
            <a:round/>
            <a:headEnd type="triangle" w="med" len="med"/>
            <a:tailEnd type="none" w="med" len="med"/>
          </a:ln>
        </p:spPr>
      </p:cxnSp>
      <p:sp>
        <p:nvSpPr>
          <p:cNvPr id="4369" name="Google Shape;4369;p306"/>
          <p:cNvSpPr/>
          <p:nvPr/>
        </p:nvSpPr>
        <p:spPr>
          <a:xfrm>
            <a:off x="4365625" y="2919225"/>
            <a:ext cx="114600" cy="8820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70" name="Google Shape;4370;p306"/>
          <p:cNvSpPr txBox="1"/>
          <p:nvPr/>
        </p:nvSpPr>
        <p:spPr>
          <a:xfrm>
            <a:off x="4628400" y="3129375"/>
            <a:ext cx="689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+6%</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4374"/>
        <p:cNvGrpSpPr/>
        <p:nvPr/>
      </p:nvGrpSpPr>
      <p:grpSpPr>
        <a:xfrm>
          <a:off x="0" y="0"/>
          <a:ext cx="0" cy="0"/>
          <a:chOff x="0" y="0"/>
          <a:chExt cx="0" cy="0"/>
        </a:xfrm>
      </p:grpSpPr>
      <p:sp>
        <p:nvSpPr>
          <p:cNvPr id="4375" name="Google Shape;4375;p30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a:p>
            <a:pPr marL="0" lvl="0" indent="0" algn="l" rtl="0">
              <a:spcBef>
                <a:spcPts val="0"/>
              </a:spcBef>
              <a:spcAft>
                <a:spcPts val="0"/>
              </a:spcAft>
              <a:buNone/>
            </a:pPr>
            <a:endParaRPr/>
          </a:p>
        </p:txBody>
      </p:sp>
      <p:sp>
        <p:nvSpPr>
          <p:cNvPr id="4376" name="Google Shape;4376;p30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259</a:t>
            </a:fld>
            <a:endParaRPr/>
          </a:p>
        </p:txBody>
      </p:sp>
      <p:graphicFrame>
        <p:nvGraphicFramePr>
          <p:cNvPr id="4377" name="Google Shape;4377;p307"/>
          <p:cNvGraphicFramePr/>
          <p:nvPr/>
        </p:nvGraphicFramePr>
        <p:xfrm>
          <a:off x="535625" y="1875925"/>
          <a:ext cx="3748825" cy="2072610"/>
        </p:xfrm>
        <a:graphic>
          <a:graphicData uri="http://schemas.openxmlformats.org/drawingml/2006/table">
            <a:tbl>
              <a:tblPr>
                <a:noFill/>
                <a:tableStyleId>{81380722-8950-4CB5-8313-3FF1E1080F2C}</a:tableStyleId>
              </a:tblPr>
              <a:tblGrid>
                <a:gridCol w="2418050">
                  <a:extLst>
                    <a:ext uri="{9D8B030D-6E8A-4147-A177-3AD203B41FA5}">
                      <a16:colId xmlns:a16="http://schemas.microsoft.com/office/drawing/2014/main" val="20000"/>
                    </a:ext>
                  </a:extLst>
                </a:gridCol>
                <a:gridCol w="1330775">
                  <a:extLst>
                    <a:ext uri="{9D8B030D-6E8A-4147-A177-3AD203B41FA5}">
                      <a16:colId xmlns:a16="http://schemas.microsoft.com/office/drawing/2014/main" val="20001"/>
                    </a:ext>
                  </a:extLst>
                </a:gridCol>
              </a:tblGrid>
              <a:tr h="519175">
                <a:tc>
                  <a:txBody>
                    <a:bodyPr/>
                    <a:lstStyle/>
                    <a:p>
                      <a:pPr marL="0" lvl="0" indent="0" algn="ctr" rtl="0">
                        <a:spcBef>
                          <a:spcPts val="0"/>
                        </a:spcBef>
                        <a:spcAft>
                          <a:spcPts val="0"/>
                        </a:spcAft>
                        <a:buNone/>
                      </a:pPr>
                      <a:r>
                        <a:rPr lang="zh-CN" sz="1200" b="1"/>
                        <a:t>Method</a:t>
                      </a:r>
                      <a:endParaRPr sz="1200" b="1"/>
                    </a:p>
                  </a:txBody>
                  <a:tcPr marL="91425" marR="91425" marT="91425" marB="91425"/>
                </a:tc>
                <a:tc>
                  <a:txBody>
                    <a:bodyPr/>
                    <a:lstStyle/>
                    <a:p>
                      <a:pPr marL="0" lvl="0" indent="0" algn="ctr" rtl="0">
                        <a:spcBef>
                          <a:spcPts val="0"/>
                        </a:spcBef>
                        <a:spcAft>
                          <a:spcPts val="0"/>
                        </a:spcAft>
                        <a:buNone/>
                      </a:pPr>
                      <a:r>
                        <a:rPr lang="zh-CN" sz="1200" b="1"/>
                        <a:t>MSCOCO 5k (R@5)</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CAMP (Dense, 2019)</a:t>
                      </a:r>
                      <a:endParaRPr sz="1200"/>
                    </a:p>
                  </a:txBody>
                  <a:tcPr marL="91425" marR="91425" marT="91425" marB="91425"/>
                </a:tc>
                <a:tc>
                  <a:txBody>
                    <a:bodyPr/>
                    <a:lstStyle/>
                    <a:p>
                      <a:pPr marL="0" lvl="0" indent="0" algn="ctr" rtl="0">
                        <a:spcBef>
                          <a:spcPts val="0"/>
                        </a:spcBef>
                        <a:spcAft>
                          <a:spcPts val="0"/>
                        </a:spcAft>
                        <a:buNone/>
                      </a:pPr>
                      <a:r>
                        <a:rPr lang="zh-CN" sz="1200"/>
                        <a:t>68.9</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SCAN (Dense, 2018)</a:t>
                      </a:r>
                      <a:endParaRPr sz="1200"/>
                    </a:p>
                  </a:txBody>
                  <a:tcPr marL="91425" marR="91425" marT="91425" marB="91425"/>
                </a:tc>
                <a:tc>
                  <a:txBody>
                    <a:bodyPr/>
                    <a:lstStyle/>
                    <a:p>
                      <a:pPr marL="0" lvl="0" indent="0" algn="ctr" rtl="0">
                        <a:spcBef>
                          <a:spcPts val="0"/>
                        </a:spcBef>
                        <a:spcAft>
                          <a:spcPts val="0"/>
                        </a:spcAft>
                        <a:buNone/>
                      </a:pPr>
                      <a:r>
                        <a:rPr lang="zh-CN" sz="1200"/>
                        <a:t>69.3</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CVSE (Dense, 2020)</a:t>
                      </a:r>
                      <a:endParaRPr sz="1200"/>
                    </a:p>
                  </a:txBody>
                  <a:tcPr marL="91425" marR="91425" marT="91425" marB="91425"/>
                </a:tc>
                <a:tc>
                  <a:txBody>
                    <a:bodyPr/>
                    <a:lstStyle/>
                    <a:p>
                      <a:pPr marL="0" lvl="0" indent="0" algn="ctr" rtl="0">
                        <a:spcBef>
                          <a:spcPts val="0"/>
                        </a:spcBef>
                        <a:spcAft>
                          <a:spcPts val="0"/>
                        </a:spcAft>
                        <a:buNone/>
                      </a:pPr>
                      <a:r>
                        <a:rPr lang="zh-CN" sz="1200"/>
                        <a:t>66.4</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VisualSparta (Sparse, 2021)</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73.0</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graphicFrame>
        <p:nvGraphicFramePr>
          <p:cNvPr id="4378" name="Google Shape;4378;p307"/>
          <p:cNvGraphicFramePr/>
          <p:nvPr/>
        </p:nvGraphicFramePr>
        <p:xfrm>
          <a:off x="4572000" y="1907588"/>
          <a:ext cx="4075700" cy="2011530"/>
        </p:xfrm>
        <a:graphic>
          <a:graphicData uri="http://schemas.openxmlformats.org/drawingml/2006/table">
            <a:tbl>
              <a:tblPr>
                <a:noFill/>
                <a:tableStyleId>{81380722-8950-4CB5-8313-3FF1E1080F2C}</a:tableStyleId>
              </a:tblPr>
              <a:tblGrid>
                <a:gridCol w="1018925">
                  <a:extLst>
                    <a:ext uri="{9D8B030D-6E8A-4147-A177-3AD203B41FA5}">
                      <a16:colId xmlns:a16="http://schemas.microsoft.com/office/drawing/2014/main" val="20000"/>
                    </a:ext>
                  </a:extLst>
                </a:gridCol>
                <a:gridCol w="1018925">
                  <a:extLst>
                    <a:ext uri="{9D8B030D-6E8A-4147-A177-3AD203B41FA5}">
                      <a16:colId xmlns:a16="http://schemas.microsoft.com/office/drawing/2014/main" val="20001"/>
                    </a:ext>
                  </a:extLst>
                </a:gridCol>
                <a:gridCol w="921575">
                  <a:extLst>
                    <a:ext uri="{9D8B030D-6E8A-4147-A177-3AD203B41FA5}">
                      <a16:colId xmlns:a16="http://schemas.microsoft.com/office/drawing/2014/main" val="20002"/>
                    </a:ext>
                  </a:extLst>
                </a:gridCol>
                <a:gridCol w="1116275">
                  <a:extLst>
                    <a:ext uri="{9D8B030D-6E8A-4147-A177-3AD203B41FA5}">
                      <a16:colId xmlns:a16="http://schemas.microsoft.com/office/drawing/2014/main" val="20003"/>
                    </a:ext>
                  </a:extLst>
                </a:gridCol>
              </a:tblGrid>
              <a:tr h="472650">
                <a:tc>
                  <a:txBody>
                    <a:bodyPr/>
                    <a:lstStyle/>
                    <a:p>
                      <a:pPr marL="0" lvl="0" indent="0" algn="ctr" rtl="0">
                        <a:spcBef>
                          <a:spcPts val="0"/>
                        </a:spcBef>
                        <a:spcAft>
                          <a:spcPts val="0"/>
                        </a:spcAft>
                        <a:buNone/>
                      </a:pPr>
                      <a:r>
                        <a:rPr lang="zh-CN" sz="1200" b="1"/>
                        <a:t># Images</a:t>
                      </a:r>
                      <a:endParaRPr sz="1200" b="1"/>
                    </a:p>
                  </a:txBody>
                  <a:tcPr marL="91425" marR="91425" marT="91425" marB="91425"/>
                </a:tc>
                <a:tc>
                  <a:txBody>
                    <a:bodyPr/>
                    <a:lstStyle/>
                    <a:p>
                      <a:pPr marL="0" lvl="0" indent="0" algn="ctr" rtl="0">
                        <a:spcBef>
                          <a:spcPts val="0"/>
                        </a:spcBef>
                        <a:spcAft>
                          <a:spcPts val="0"/>
                        </a:spcAft>
                        <a:buNone/>
                      </a:pPr>
                      <a:r>
                        <a:rPr lang="zh-CN" sz="1200" b="1"/>
                        <a:t>CVSE (</a:t>
                      </a:r>
                      <a:r>
                        <a:rPr lang="zh-CN" sz="1200" b="1">
                          <a:solidFill>
                            <a:schemeClr val="dk1"/>
                          </a:solidFill>
                        </a:rPr>
                        <a:t>GPU</a:t>
                      </a:r>
                      <a:r>
                        <a:rPr lang="zh-CN" sz="1200" b="1"/>
                        <a:t>)</a:t>
                      </a:r>
                      <a:endParaRPr sz="1200" b="1"/>
                    </a:p>
                  </a:txBody>
                  <a:tcPr marL="91425" marR="91425" marT="91425" marB="91425"/>
                </a:tc>
                <a:tc>
                  <a:txBody>
                    <a:bodyPr/>
                    <a:lstStyle/>
                    <a:p>
                      <a:pPr marL="0" lvl="0" indent="0" algn="ctr" rtl="0">
                        <a:spcBef>
                          <a:spcPts val="0"/>
                        </a:spcBef>
                        <a:spcAft>
                          <a:spcPts val="0"/>
                        </a:spcAft>
                        <a:buNone/>
                      </a:pPr>
                      <a:r>
                        <a:rPr lang="zh-CN" sz="1200" b="1"/>
                        <a:t>CVSE (CPU)</a:t>
                      </a:r>
                      <a:endParaRPr sz="1200" b="1"/>
                    </a:p>
                  </a:txBody>
                  <a:tcPr marL="91425" marR="91425" marT="91425" marB="91425"/>
                </a:tc>
                <a:tc>
                  <a:txBody>
                    <a:bodyPr/>
                    <a:lstStyle/>
                    <a:p>
                      <a:pPr marL="0" lvl="0" indent="0" algn="ctr" rtl="0">
                        <a:spcBef>
                          <a:spcPts val="0"/>
                        </a:spcBef>
                        <a:spcAft>
                          <a:spcPts val="0"/>
                        </a:spcAft>
                        <a:buNone/>
                      </a:pPr>
                      <a:r>
                        <a:rPr lang="zh-CN" sz="1200" b="1"/>
                        <a:t>VisualSparta</a:t>
                      </a:r>
                      <a:br>
                        <a:rPr lang="zh-CN" sz="1200" b="1"/>
                      </a:br>
                      <a:r>
                        <a:rPr lang="zh-CN" sz="1200" b="1"/>
                        <a:t>(CPU)</a:t>
                      </a:r>
                      <a:endParaRPr sz="1200" b="1"/>
                    </a:p>
                  </a:txBody>
                  <a:tcPr marL="91425" marR="91425" marT="91425" marB="91425"/>
                </a:tc>
                <a:extLst>
                  <a:ext uri="{0D108BD9-81ED-4DB2-BD59-A6C34878D82A}">
                    <a16:rowId xmlns:a16="http://schemas.microsoft.com/office/drawing/2014/main" val="10000"/>
                  </a:ext>
                </a:extLst>
              </a:tr>
              <a:tr h="344725">
                <a:tc>
                  <a:txBody>
                    <a:bodyPr/>
                    <a:lstStyle/>
                    <a:p>
                      <a:pPr marL="0" lvl="0" indent="0" algn="l" rtl="0">
                        <a:spcBef>
                          <a:spcPts val="0"/>
                        </a:spcBef>
                        <a:spcAft>
                          <a:spcPts val="0"/>
                        </a:spcAft>
                        <a:buNone/>
                      </a:pPr>
                      <a:r>
                        <a:rPr lang="zh-CN" sz="1200"/>
                        <a:t>1K</a:t>
                      </a:r>
                      <a:endParaRPr sz="1200"/>
                    </a:p>
                  </a:txBody>
                  <a:tcPr marL="91425" marR="91425" marT="91425" marB="91425"/>
                </a:tc>
                <a:tc>
                  <a:txBody>
                    <a:bodyPr/>
                    <a:lstStyle/>
                    <a:p>
                      <a:pPr marL="0" lvl="0" indent="0" algn="ctr" rtl="0">
                        <a:spcBef>
                          <a:spcPts val="0"/>
                        </a:spcBef>
                        <a:spcAft>
                          <a:spcPts val="0"/>
                        </a:spcAft>
                        <a:buNone/>
                      </a:pPr>
                      <a:r>
                        <a:rPr lang="zh-CN" sz="1200"/>
                        <a:t>195.1</a:t>
                      </a:r>
                      <a:endParaRPr sz="1200"/>
                    </a:p>
                  </a:txBody>
                  <a:tcPr marL="91425" marR="91425" marT="91425" marB="91425"/>
                </a:tc>
                <a:tc>
                  <a:txBody>
                    <a:bodyPr/>
                    <a:lstStyle/>
                    <a:p>
                      <a:pPr marL="0" lvl="0" indent="0" algn="ctr" rtl="0">
                        <a:spcBef>
                          <a:spcPts val="0"/>
                        </a:spcBef>
                        <a:spcAft>
                          <a:spcPts val="0"/>
                        </a:spcAft>
                        <a:buNone/>
                      </a:pPr>
                      <a:r>
                        <a:rPr lang="zh-CN" sz="1200"/>
                        <a:t>177.4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451.3</a:t>
                      </a:r>
                      <a:endParaRPr sz="1200" b="1">
                        <a:solidFill>
                          <a:schemeClr val="dk1"/>
                        </a:solidFill>
                      </a:endParaRPr>
                    </a:p>
                  </a:txBody>
                  <a:tcPr marL="91425" marR="91425" marT="91425" marB="91425"/>
                </a:tc>
                <a:extLst>
                  <a:ext uri="{0D108BD9-81ED-4DB2-BD59-A6C34878D82A}">
                    <a16:rowId xmlns:a16="http://schemas.microsoft.com/office/drawing/2014/main" val="10001"/>
                  </a:ext>
                </a:extLst>
              </a:tr>
              <a:tr h="344725">
                <a:tc>
                  <a:txBody>
                    <a:bodyPr/>
                    <a:lstStyle/>
                    <a:p>
                      <a:pPr marL="0" lvl="0" indent="0" algn="l" rtl="0">
                        <a:spcBef>
                          <a:spcPts val="0"/>
                        </a:spcBef>
                        <a:spcAft>
                          <a:spcPts val="0"/>
                        </a:spcAft>
                        <a:buNone/>
                      </a:pPr>
                      <a:r>
                        <a:rPr lang="zh-CN" sz="1200"/>
                        <a:t>5k</a:t>
                      </a:r>
                      <a:endParaRPr sz="1200"/>
                    </a:p>
                  </a:txBody>
                  <a:tcPr marL="91425" marR="91425" marT="91425" marB="91425"/>
                </a:tc>
                <a:tc>
                  <a:txBody>
                    <a:bodyPr/>
                    <a:lstStyle/>
                    <a:p>
                      <a:pPr marL="0" lvl="0" indent="0" algn="ctr" rtl="0">
                        <a:spcBef>
                          <a:spcPts val="0"/>
                        </a:spcBef>
                        <a:spcAft>
                          <a:spcPts val="0"/>
                        </a:spcAft>
                        <a:buNone/>
                      </a:pPr>
                      <a:r>
                        <a:rPr lang="zh-CN" sz="1200"/>
                        <a:t>191.0</a:t>
                      </a:r>
                      <a:endParaRPr sz="1200"/>
                    </a:p>
                  </a:txBody>
                  <a:tcPr marL="91425" marR="91425" marT="91425" marB="91425"/>
                </a:tc>
                <a:tc>
                  <a:txBody>
                    <a:bodyPr/>
                    <a:lstStyle/>
                    <a:p>
                      <a:pPr marL="0" lvl="0" indent="0" algn="ctr" rtl="0">
                        <a:spcBef>
                          <a:spcPts val="0"/>
                        </a:spcBef>
                        <a:spcAft>
                          <a:spcPts val="0"/>
                        </a:spcAft>
                        <a:buNone/>
                      </a:pPr>
                      <a:r>
                        <a:rPr lang="zh-CN" sz="1200"/>
                        <a:t>162.0</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390.5</a:t>
                      </a:r>
                      <a:endParaRPr sz="1200" b="1">
                        <a:solidFill>
                          <a:schemeClr val="dk1"/>
                        </a:solidFill>
                      </a:endParaRPr>
                    </a:p>
                  </a:txBody>
                  <a:tcPr marL="91425" marR="91425" marT="91425" marB="91425"/>
                </a:tc>
                <a:extLst>
                  <a:ext uri="{0D108BD9-81ED-4DB2-BD59-A6C34878D82A}">
                    <a16:rowId xmlns:a16="http://schemas.microsoft.com/office/drawing/2014/main" val="10002"/>
                  </a:ext>
                </a:extLst>
              </a:tr>
              <a:tr h="344725">
                <a:tc>
                  <a:txBody>
                    <a:bodyPr/>
                    <a:lstStyle/>
                    <a:p>
                      <a:pPr marL="0" lvl="0" indent="0" algn="l" rtl="0">
                        <a:spcBef>
                          <a:spcPts val="0"/>
                        </a:spcBef>
                        <a:spcAft>
                          <a:spcPts val="0"/>
                        </a:spcAft>
                        <a:buNone/>
                      </a:pPr>
                      <a:r>
                        <a:rPr lang="zh-CN" sz="1200"/>
                        <a:t>113K</a:t>
                      </a:r>
                      <a:endParaRPr sz="1200"/>
                    </a:p>
                  </a:txBody>
                  <a:tcPr marL="91425" marR="91425" marT="91425" marB="91425"/>
                </a:tc>
                <a:tc>
                  <a:txBody>
                    <a:bodyPr/>
                    <a:lstStyle/>
                    <a:p>
                      <a:pPr marL="0" lvl="0" indent="0" algn="ctr" rtl="0">
                        <a:spcBef>
                          <a:spcPts val="0"/>
                        </a:spcBef>
                        <a:spcAft>
                          <a:spcPts val="0"/>
                        </a:spcAft>
                        <a:buNone/>
                      </a:pPr>
                      <a:r>
                        <a:rPr lang="zh-CN" sz="1200"/>
                        <a:t>101.2</a:t>
                      </a:r>
                      <a:endParaRPr sz="1200"/>
                    </a:p>
                  </a:txBody>
                  <a:tcPr marL="91425" marR="91425" marT="91425" marB="91425"/>
                </a:tc>
                <a:tc>
                  <a:txBody>
                    <a:bodyPr/>
                    <a:lstStyle/>
                    <a:p>
                      <a:pPr marL="0" lvl="0" indent="0" algn="ctr" rtl="0">
                        <a:spcBef>
                          <a:spcPts val="0"/>
                        </a:spcBef>
                        <a:spcAft>
                          <a:spcPts val="0"/>
                        </a:spcAft>
                        <a:buNone/>
                      </a:pPr>
                      <a:r>
                        <a:rPr lang="zh-CN" sz="1200"/>
                        <a:t>5.4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275.5</a:t>
                      </a:r>
                      <a:endParaRPr sz="1200" b="1">
                        <a:solidFill>
                          <a:schemeClr val="dk1"/>
                        </a:solidFill>
                      </a:endParaRPr>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zh-CN" sz="1200"/>
                        <a:t>1M</a:t>
                      </a:r>
                      <a:endParaRPr sz="1200"/>
                    </a:p>
                  </a:txBody>
                  <a:tcPr marL="91425" marR="91425" marT="91425" marB="91425"/>
                </a:tc>
                <a:tc>
                  <a:txBody>
                    <a:bodyPr/>
                    <a:lstStyle/>
                    <a:p>
                      <a:pPr marL="0" lvl="0" indent="0" algn="ctr" rtl="0">
                        <a:spcBef>
                          <a:spcPts val="0"/>
                        </a:spcBef>
                        <a:spcAft>
                          <a:spcPts val="0"/>
                        </a:spcAft>
                        <a:buNone/>
                      </a:pPr>
                      <a:r>
                        <a:rPr lang="zh-CN" sz="1200"/>
                        <a:t>21.7</a:t>
                      </a:r>
                      <a:endParaRPr sz="1200"/>
                    </a:p>
                  </a:txBody>
                  <a:tcPr marL="91425" marR="91425" marT="91425" marB="91425"/>
                </a:tc>
                <a:tc>
                  <a:txBody>
                    <a:bodyPr/>
                    <a:lstStyle/>
                    <a:p>
                      <a:pPr marL="0" lvl="0" indent="0" algn="ctr" rtl="0">
                        <a:spcBef>
                          <a:spcPts val="0"/>
                        </a:spcBef>
                        <a:spcAft>
                          <a:spcPts val="0"/>
                        </a:spcAft>
                        <a:buNone/>
                      </a:pPr>
                      <a:r>
                        <a:rPr lang="zh-CN" sz="1200"/>
                        <a:t>0.3</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117.3</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379" name="Google Shape;4379;p307"/>
          <p:cNvSpPr txBox="1"/>
          <p:nvPr/>
        </p:nvSpPr>
        <p:spPr>
          <a:xfrm>
            <a:off x="574638"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Effectiveness (R@5 / Hit@5)</a:t>
            </a:r>
            <a:endParaRPr sz="1800" b="1">
              <a:solidFill>
                <a:schemeClr val="dk1"/>
              </a:solidFill>
              <a:latin typeface="Source Sans Pro"/>
              <a:ea typeface="Source Sans Pro"/>
              <a:cs typeface="Source Sans Pro"/>
              <a:sym typeface="Source Sans Pro"/>
            </a:endParaRPr>
          </a:p>
        </p:txBody>
      </p:sp>
      <p:sp>
        <p:nvSpPr>
          <p:cNvPr id="4380" name="Google Shape;4380;p307"/>
          <p:cNvSpPr txBox="1"/>
          <p:nvPr/>
        </p:nvSpPr>
        <p:spPr>
          <a:xfrm>
            <a:off x="4917575"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Efficiency ( Query/s)</a:t>
            </a:r>
            <a:endParaRPr sz="1800" b="1">
              <a:solidFill>
                <a:schemeClr val="dk1"/>
              </a:solidFill>
              <a:latin typeface="Source Sans Pro"/>
              <a:ea typeface="Source Sans Pro"/>
              <a:cs typeface="Source Sans Pro"/>
              <a:sym typeface="Source Sans Pro"/>
            </a:endParaRPr>
          </a:p>
        </p:txBody>
      </p:sp>
      <p:sp>
        <p:nvSpPr>
          <p:cNvPr id="4381" name="Google Shape;4381;p307"/>
          <p:cNvSpPr/>
          <p:nvPr/>
        </p:nvSpPr>
        <p:spPr>
          <a:xfrm>
            <a:off x="449800" y="2487075"/>
            <a:ext cx="52800" cy="1058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82" name="Google Shape;4382;p307"/>
          <p:cNvSpPr txBox="1"/>
          <p:nvPr/>
        </p:nvSpPr>
        <p:spPr>
          <a:xfrm>
            <a:off x="652625" y="134415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State of the art at the time!</a:t>
            </a:r>
            <a:endParaRPr sz="1800">
              <a:solidFill>
                <a:schemeClr val="lt2"/>
              </a:solidFill>
              <a:latin typeface="Source Sans Pro"/>
              <a:ea typeface="Source Sans Pro"/>
              <a:cs typeface="Source Sans Pro"/>
              <a:sym typeface="Source Sans Pro"/>
            </a:endParaRPr>
          </a:p>
        </p:txBody>
      </p:sp>
      <p:cxnSp>
        <p:nvCxnSpPr>
          <p:cNvPr id="4383" name="Google Shape;4383;p307"/>
          <p:cNvCxnSpPr>
            <a:stCxn id="4381" idx="1"/>
            <a:endCxn id="4382" idx="1"/>
          </p:cNvCxnSpPr>
          <p:nvPr/>
        </p:nvCxnSpPr>
        <p:spPr>
          <a:xfrm rot="10800000" flipH="1">
            <a:off x="449800" y="1575075"/>
            <a:ext cx="202800" cy="1441200"/>
          </a:xfrm>
          <a:prstGeom prst="curvedConnector3">
            <a:avLst>
              <a:gd name="adj1" fmla="val -117419"/>
            </a:avLst>
          </a:prstGeom>
          <a:noFill/>
          <a:ln w="9525" cap="flat" cmpd="sng">
            <a:solidFill>
              <a:schemeClr val="dk2"/>
            </a:solidFill>
            <a:prstDash val="solid"/>
            <a:round/>
            <a:headEnd type="triangl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1A1D21"/>
                </a:solidFill>
              </a:rPr>
              <a:t>3. Multi-(Language|Modal|etc.)</a:t>
            </a:r>
            <a:endParaRPr b="1">
              <a:solidFill>
                <a:srgbClr val="1A1D21"/>
              </a:solidFill>
            </a:endParaRPr>
          </a:p>
          <a:p>
            <a:pPr marL="0" lvl="0" indent="0" algn="l" rtl="0">
              <a:spcBef>
                <a:spcPts val="1200"/>
              </a:spcBef>
              <a:spcAft>
                <a:spcPts val="1200"/>
              </a:spcAft>
              <a:buNone/>
            </a:pPr>
            <a:r>
              <a:rPr lang="zh-CN">
                <a:solidFill>
                  <a:srgbClr val="1A1D21"/>
                </a:solidFill>
              </a:rPr>
              <a:t>Machine learning allows us to map various modalities, languages, etc. into the same sparse representation space.</a:t>
            </a:r>
            <a:endParaRPr>
              <a:solidFill>
                <a:srgbClr val="1A1D21"/>
              </a:solidFill>
            </a:endParaRPr>
          </a:p>
        </p:txBody>
      </p:sp>
      <p:sp>
        <p:nvSpPr>
          <p:cNvPr id="521" name="Google Shape;521;p7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Learned?</a:t>
            </a:r>
            <a:endParaRPr/>
          </a:p>
        </p:txBody>
      </p:sp>
      <p:sp>
        <p:nvSpPr>
          <p:cNvPr id="522" name="Google Shape;522;p74"/>
          <p:cNvSpPr txBox="1">
            <a:spLocks noGrp="1"/>
          </p:cNvSpPr>
          <p:nvPr>
            <p:ph type="body" idx="1"/>
          </p:nvPr>
        </p:nvSpPr>
        <p:spPr>
          <a:xfrm>
            <a:off x="684200" y="3460675"/>
            <a:ext cx="1919400" cy="11082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fontScale="62500"/>
          </a:bodyPr>
          <a:lstStyle/>
          <a:p>
            <a:pPr marL="0" lvl="0" indent="0" algn="l" rtl="0">
              <a:spcBef>
                <a:spcPts val="0"/>
              </a:spcBef>
              <a:spcAft>
                <a:spcPts val="1200"/>
              </a:spcAft>
              <a:buClr>
                <a:srgbClr val="000000"/>
              </a:buClr>
              <a:buSzPct val="64706"/>
              <a:buFont typeface="Arial"/>
              <a:buNone/>
            </a:pPr>
            <a:r>
              <a:rPr lang="zh-CN" sz="1700" b="1">
                <a:solidFill>
                  <a:srgbClr val="1A1D21"/>
                </a:solidFill>
                <a:latin typeface="Courier New"/>
                <a:ea typeface="Courier New"/>
                <a:cs typeface="Courier New"/>
                <a:sym typeface="Courier New"/>
              </a:rPr>
              <a:t>The city of Delft came into being aside a canal, the 'Delf', which comes from the word delven, ...</a:t>
            </a:r>
            <a:endParaRPr sz="1500" b="1">
              <a:solidFill>
                <a:srgbClr val="1A1D21"/>
              </a:solidFill>
            </a:endParaRPr>
          </a:p>
        </p:txBody>
      </p:sp>
      <p:sp>
        <p:nvSpPr>
          <p:cNvPr id="523" name="Google Shape;523;p74"/>
          <p:cNvSpPr txBox="1">
            <a:spLocks noGrp="1"/>
          </p:cNvSpPr>
          <p:nvPr>
            <p:ph type="body" idx="1"/>
          </p:nvPr>
        </p:nvSpPr>
        <p:spPr>
          <a:xfrm>
            <a:off x="3471875" y="3460675"/>
            <a:ext cx="1724400" cy="11082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fontScale="55000" lnSpcReduction="10000"/>
          </a:bodyPr>
          <a:lstStyle/>
          <a:p>
            <a:pPr marL="0" marR="0" lvl="0" indent="0" algn="l" rtl="0">
              <a:lnSpc>
                <a:spcPct val="115000"/>
              </a:lnSpc>
              <a:spcBef>
                <a:spcPts val="0"/>
              </a:spcBef>
              <a:spcAft>
                <a:spcPts val="1200"/>
              </a:spcAft>
              <a:buNone/>
            </a:pPr>
            <a:r>
              <a:rPr lang="zh-CN" sz="1700" b="1">
                <a:solidFill>
                  <a:srgbClr val="1A1D21"/>
                </a:solidFill>
                <a:latin typeface="Courier New"/>
                <a:ea typeface="Courier New"/>
                <a:cs typeface="Courier New"/>
                <a:sym typeface="Courier New"/>
              </a:rPr>
              <a:t>De stad Delft is ontstaan ​​langs een kanaal, de 'Delf', dat afkomstig is van het woord 'delven', wat 'graven' …</a:t>
            </a:r>
            <a:endParaRPr sz="1700" b="1">
              <a:solidFill>
                <a:srgbClr val="1A1D21"/>
              </a:solidFill>
              <a:latin typeface="Courier New"/>
              <a:ea typeface="Courier New"/>
              <a:cs typeface="Courier New"/>
              <a:sym typeface="Courier New"/>
            </a:endParaRPr>
          </a:p>
        </p:txBody>
      </p:sp>
      <p:cxnSp>
        <p:nvCxnSpPr>
          <p:cNvPr id="524" name="Google Shape;524;p74"/>
          <p:cNvCxnSpPr/>
          <p:nvPr/>
        </p:nvCxnSpPr>
        <p:spPr>
          <a:xfrm rot="10800000" flipH="1">
            <a:off x="1643300" y="3047988"/>
            <a:ext cx="1200" cy="334200"/>
          </a:xfrm>
          <a:prstGeom prst="straightConnector1">
            <a:avLst/>
          </a:prstGeom>
          <a:noFill/>
          <a:ln w="19050" cap="flat" cmpd="sng">
            <a:solidFill>
              <a:srgbClr val="000000"/>
            </a:solidFill>
            <a:prstDash val="solid"/>
            <a:round/>
            <a:headEnd type="none" w="sm" len="sm"/>
            <a:tailEnd type="triangle" w="med" len="med"/>
          </a:ln>
        </p:spPr>
      </p:cxnSp>
      <p:sp>
        <p:nvSpPr>
          <p:cNvPr id="525" name="Google Shape;525;p74"/>
          <p:cNvSpPr txBox="1"/>
          <p:nvPr/>
        </p:nvSpPr>
        <p:spPr>
          <a:xfrm>
            <a:off x="580700" y="2643650"/>
            <a:ext cx="2435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a:latin typeface="Courier New"/>
                <a:ea typeface="Courier New"/>
                <a:cs typeface="Courier New"/>
                <a:sym typeface="Courier New"/>
              </a:rPr>
              <a:t>{canal: 1.6, …}</a:t>
            </a:r>
            <a:endParaRPr sz="1700" b="0" i="0" u="none" strike="noStrike" cap="none">
              <a:solidFill>
                <a:srgbClr val="000000"/>
              </a:solidFill>
              <a:latin typeface="Courier New"/>
              <a:ea typeface="Courier New"/>
              <a:cs typeface="Courier New"/>
              <a:sym typeface="Courier New"/>
            </a:endParaRPr>
          </a:p>
        </p:txBody>
      </p:sp>
      <p:cxnSp>
        <p:nvCxnSpPr>
          <p:cNvPr id="526" name="Google Shape;526;p74"/>
          <p:cNvCxnSpPr/>
          <p:nvPr/>
        </p:nvCxnSpPr>
        <p:spPr>
          <a:xfrm rot="10800000" flipH="1">
            <a:off x="4333475" y="3047988"/>
            <a:ext cx="1200" cy="334200"/>
          </a:xfrm>
          <a:prstGeom prst="straightConnector1">
            <a:avLst/>
          </a:prstGeom>
          <a:noFill/>
          <a:ln w="19050" cap="flat" cmpd="sng">
            <a:solidFill>
              <a:srgbClr val="000000"/>
            </a:solidFill>
            <a:prstDash val="solid"/>
            <a:round/>
            <a:headEnd type="none" w="sm" len="sm"/>
            <a:tailEnd type="triangle" w="med" len="med"/>
          </a:ln>
        </p:spPr>
      </p:cxnSp>
      <p:sp>
        <p:nvSpPr>
          <p:cNvPr id="527" name="Google Shape;527;p74"/>
          <p:cNvSpPr txBox="1"/>
          <p:nvPr/>
        </p:nvSpPr>
        <p:spPr>
          <a:xfrm>
            <a:off x="3270875" y="2643650"/>
            <a:ext cx="2435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a:latin typeface="Courier New"/>
                <a:ea typeface="Courier New"/>
                <a:cs typeface="Courier New"/>
                <a:sym typeface="Courier New"/>
              </a:rPr>
              <a:t>{canal: 1.6, …}</a:t>
            </a:r>
            <a:endParaRPr sz="1700" b="0" i="0" u="none" strike="noStrike" cap="none">
              <a:solidFill>
                <a:srgbClr val="000000"/>
              </a:solidFill>
              <a:latin typeface="Courier New"/>
              <a:ea typeface="Courier New"/>
              <a:cs typeface="Courier New"/>
              <a:sym typeface="Courier New"/>
            </a:endParaRPr>
          </a:p>
        </p:txBody>
      </p:sp>
      <p:cxnSp>
        <p:nvCxnSpPr>
          <p:cNvPr id="528" name="Google Shape;528;p74"/>
          <p:cNvCxnSpPr/>
          <p:nvPr/>
        </p:nvCxnSpPr>
        <p:spPr>
          <a:xfrm rot="10800000" flipH="1">
            <a:off x="7239650" y="3124188"/>
            <a:ext cx="1200" cy="334200"/>
          </a:xfrm>
          <a:prstGeom prst="straightConnector1">
            <a:avLst/>
          </a:prstGeom>
          <a:noFill/>
          <a:ln w="19050" cap="flat" cmpd="sng">
            <a:solidFill>
              <a:srgbClr val="000000"/>
            </a:solidFill>
            <a:prstDash val="solid"/>
            <a:round/>
            <a:headEnd type="none" w="sm" len="sm"/>
            <a:tailEnd type="triangle" w="med" len="med"/>
          </a:ln>
        </p:spPr>
      </p:cxnSp>
      <p:sp>
        <p:nvSpPr>
          <p:cNvPr id="529" name="Google Shape;529;p74"/>
          <p:cNvSpPr txBox="1"/>
          <p:nvPr/>
        </p:nvSpPr>
        <p:spPr>
          <a:xfrm>
            <a:off x="6177050" y="2719850"/>
            <a:ext cx="2435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a:latin typeface="Courier New"/>
                <a:ea typeface="Courier New"/>
                <a:cs typeface="Courier New"/>
                <a:sym typeface="Courier New"/>
              </a:rPr>
              <a:t>{canal: 1.6, …}</a:t>
            </a:r>
            <a:endParaRPr sz="1700" b="0" i="0" u="none" strike="noStrike" cap="none">
              <a:solidFill>
                <a:srgbClr val="000000"/>
              </a:solidFill>
              <a:latin typeface="Courier New"/>
              <a:ea typeface="Courier New"/>
              <a:cs typeface="Courier New"/>
              <a:sym typeface="Courier New"/>
            </a:endParaRPr>
          </a:p>
        </p:txBody>
      </p:sp>
      <p:pic>
        <p:nvPicPr>
          <p:cNvPr id="530" name="Google Shape;530;p74"/>
          <p:cNvPicPr preferRelativeResize="0"/>
          <p:nvPr/>
        </p:nvPicPr>
        <p:blipFill>
          <a:blip r:embed="rId3">
            <a:alphaModFix/>
          </a:blip>
          <a:stretch>
            <a:fillRect/>
          </a:stretch>
        </p:blipFill>
        <p:spPr>
          <a:xfrm>
            <a:off x="6603525" y="3484724"/>
            <a:ext cx="1329175" cy="994850"/>
          </a:xfrm>
          <a:prstGeom prst="rect">
            <a:avLst/>
          </a:prstGeom>
          <a:noFill/>
          <a:ln>
            <a:noFill/>
          </a:ln>
        </p:spPr>
      </p:pic>
      <p:sp>
        <p:nvSpPr>
          <p:cNvPr id="531" name="Google Shape;531;p74"/>
          <p:cNvSpPr txBox="1"/>
          <p:nvPr/>
        </p:nvSpPr>
        <p:spPr>
          <a:xfrm>
            <a:off x="6064550" y="4440200"/>
            <a:ext cx="2843100" cy="5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000">
                <a:solidFill>
                  <a:schemeClr val="lt2"/>
                </a:solidFill>
                <a:latin typeface="Source Sans Pro"/>
                <a:ea typeface="Source Sans Pro"/>
                <a:cs typeface="Source Sans Pro"/>
                <a:sym typeface="Source Sans Pro"/>
              </a:rPr>
              <a:t>CC BY-SA 4.0 https://en.wikipedia.org/wiki/Delft</a:t>
            </a:r>
            <a:br>
              <a:rPr lang="zh-CN" sz="1000">
                <a:solidFill>
                  <a:schemeClr val="lt2"/>
                </a:solidFill>
                <a:latin typeface="Source Sans Pro"/>
                <a:ea typeface="Source Sans Pro"/>
                <a:cs typeface="Source Sans Pro"/>
                <a:sym typeface="Source Sans Pro"/>
              </a:rPr>
            </a:br>
            <a:r>
              <a:rPr lang="zh-CN" sz="1000">
                <a:solidFill>
                  <a:schemeClr val="lt2"/>
                </a:solidFill>
                <a:latin typeface="Source Sans Pro"/>
                <a:ea typeface="Source Sans Pro"/>
                <a:cs typeface="Source Sans Pro"/>
                <a:sym typeface="Source Sans Pro"/>
              </a:rPr>
              <a:t>#/media/File:Delftse_Schie_at_sundown.JPG</a:t>
            </a:r>
            <a:endParaRPr sz="1000">
              <a:solidFill>
                <a:schemeClr val="lt2"/>
              </a:solidFill>
              <a:latin typeface="Source Sans Pro"/>
              <a:ea typeface="Source Sans Pro"/>
              <a:cs typeface="Source Sans Pro"/>
              <a:sym typeface="Source Sans Pro"/>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4387"/>
        <p:cNvGrpSpPr/>
        <p:nvPr/>
      </p:nvGrpSpPr>
      <p:grpSpPr>
        <a:xfrm>
          <a:off x="0" y="0"/>
          <a:ext cx="0" cy="0"/>
          <a:chOff x="0" y="0"/>
          <a:chExt cx="0" cy="0"/>
        </a:xfrm>
      </p:grpSpPr>
      <p:sp>
        <p:nvSpPr>
          <p:cNvPr id="4388" name="Google Shape;4388;p30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a:p>
            <a:pPr marL="0" lvl="0" indent="0" algn="l" rtl="0">
              <a:spcBef>
                <a:spcPts val="0"/>
              </a:spcBef>
              <a:spcAft>
                <a:spcPts val="0"/>
              </a:spcAft>
              <a:buNone/>
            </a:pPr>
            <a:endParaRPr/>
          </a:p>
        </p:txBody>
      </p:sp>
      <p:sp>
        <p:nvSpPr>
          <p:cNvPr id="4389" name="Google Shape;4389;p30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260</a:t>
            </a:fld>
            <a:endParaRPr/>
          </a:p>
        </p:txBody>
      </p:sp>
      <p:graphicFrame>
        <p:nvGraphicFramePr>
          <p:cNvPr id="4390" name="Google Shape;4390;p308"/>
          <p:cNvGraphicFramePr/>
          <p:nvPr/>
        </p:nvGraphicFramePr>
        <p:xfrm>
          <a:off x="535625" y="1875925"/>
          <a:ext cx="3748825" cy="2072610"/>
        </p:xfrm>
        <a:graphic>
          <a:graphicData uri="http://schemas.openxmlformats.org/drawingml/2006/table">
            <a:tbl>
              <a:tblPr>
                <a:noFill/>
                <a:tableStyleId>{81380722-8950-4CB5-8313-3FF1E1080F2C}</a:tableStyleId>
              </a:tblPr>
              <a:tblGrid>
                <a:gridCol w="2418050">
                  <a:extLst>
                    <a:ext uri="{9D8B030D-6E8A-4147-A177-3AD203B41FA5}">
                      <a16:colId xmlns:a16="http://schemas.microsoft.com/office/drawing/2014/main" val="20000"/>
                    </a:ext>
                  </a:extLst>
                </a:gridCol>
                <a:gridCol w="1330775">
                  <a:extLst>
                    <a:ext uri="{9D8B030D-6E8A-4147-A177-3AD203B41FA5}">
                      <a16:colId xmlns:a16="http://schemas.microsoft.com/office/drawing/2014/main" val="20001"/>
                    </a:ext>
                  </a:extLst>
                </a:gridCol>
              </a:tblGrid>
              <a:tr h="519175">
                <a:tc>
                  <a:txBody>
                    <a:bodyPr/>
                    <a:lstStyle/>
                    <a:p>
                      <a:pPr marL="0" lvl="0" indent="0" algn="ctr" rtl="0">
                        <a:spcBef>
                          <a:spcPts val="0"/>
                        </a:spcBef>
                        <a:spcAft>
                          <a:spcPts val="0"/>
                        </a:spcAft>
                        <a:buNone/>
                      </a:pPr>
                      <a:r>
                        <a:rPr lang="zh-CN" sz="1200" b="1"/>
                        <a:t>Method</a:t>
                      </a:r>
                      <a:endParaRPr sz="1200" b="1"/>
                    </a:p>
                  </a:txBody>
                  <a:tcPr marL="91425" marR="91425" marT="91425" marB="91425"/>
                </a:tc>
                <a:tc>
                  <a:txBody>
                    <a:bodyPr/>
                    <a:lstStyle/>
                    <a:p>
                      <a:pPr marL="0" lvl="0" indent="0" algn="ctr" rtl="0">
                        <a:spcBef>
                          <a:spcPts val="0"/>
                        </a:spcBef>
                        <a:spcAft>
                          <a:spcPts val="0"/>
                        </a:spcAft>
                        <a:buNone/>
                      </a:pPr>
                      <a:r>
                        <a:rPr lang="zh-CN" sz="1200" b="1"/>
                        <a:t>MSCOCO 5k (R@5)</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CAMP (Dense, 2019)</a:t>
                      </a:r>
                      <a:endParaRPr sz="1200"/>
                    </a:p>
                  </a:txBody>
                  <a:tcPr marL="91425" marR="91425" marT="91425" marB="91425"/>
                </a:tc>
                <a:tc>
                  <a:txBody>
                    <a:bodyPr/>
                    <a:lstStyle/>
                    <a:p>
                      <a:pPr marL="0" lvl="0" indent="0" algn="ctr" rtl="0">
                        <a:spcBef>
                          <a:spcPts val="0"/>
                        </a:spcBef>
                        <a:spcAft>
                          <a:spcPts val="0"/>
                        </a:spcAft>
                        <a:buNone/>
                      </a:pPr>
                      <a:r>
                        <a:rPr lang="zh-CN" sz="1200"/>
                        <a:t>68.9</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SCAN (Dense, 2018)</a:t>
                      </a:r>
                      <a:endParaRPr sz="1200"/>
                    </a:p>
                  </a:txBody>
                  <a:tcPr marL="91425" marR="91425" marT="91425" marB="91425"/>
                </a:tc>
                <a:tc>
                  <a:txBody>
                    <a:bodyPr/>
                    <a:lstStyle/>
                    <a:p>
                      <a:pPr marL="0" lvl="0" indent="0" algn="ctr" rtl="0">
                        <a:spcBef>
                          <a:spcPts val="0"/>
                        </a:spcBef>
                        <a:spcAft>
                          <a:spcPts val="0"/>
                        </a:spcAft>
                        <a:buNone/>
                      </a:pPr>
                      <a:r>
                        <a:rPr lang="zh-CN" sz="1200"/>
                        <a:t>69.3</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CVSE (Dense, 2020)</a:t>
                      </a:r>
                      <a:endParaRPr sz="1200"/>
                    </a:p>
                  </a:txBody>
                  <a:tcPr marL="91425" marR="91425" marT="91425" marB="91425"/>
                </a:tc>
                <a:tc>
                  <a:txBody>
                    <a:bodyPr/>
                    <a:lstStyle/>
                    <a:p>
                      <a:pPr marL="0" lvl="0" indent="0" algn="ctr" rtl="0">
                        <a:spcBef>
                          <a:spcPts val="0"/>
                        </a:spcBef>
                        <a:spcAft>
                          <a:spcPts val="0"/>
                        </a:spcAft>
                        <a:buNone/>
                      </a:pPr>
                      <a:r>
                        <a:rPr lang="zh-CN" sz="1200"/>
                        <a:t>66.4</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VisualSparta (Sparse, 2021)</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73.0</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graphicFrame>
        <p:nvGraphicFramePr>
          <p:cNvPr id="4391" name="Google Shape;4391;p308"/>
          <p:cNvGraphicFramePr/>
          <p:nvPr/>
        </p:nvGraphicFramePr>
        <p:xfrm>
          <a:off x="4572000" y="1907588"/>
          <a:ext cx="4075700" cy="2011530"/>
        </p:xfrm>
        <a:graphic>
          <a:graphicData uri="http://schemas.openxmlformats.org/drawingml/2006/table">
            <a:tbl>
              <a:tblPr>
                <a:noFill/>
                <a:tableStyleId>{81380722-8950-4CB5-8313-3FF1E1080F2C}</a:tableStyleId>
              </a:tblPr>
              <a:tblGrid>
                <a:gridCol w="1018925">
                  <a:extLst>
                    <a:ext uri="{9D8B030D-6E8A-4147-A177-3AD203B41FA5}">
                      <a16:colId xmlns:a16="http://schemas.microsoft.com/office/drawing/2014/main" val="20000"/>
                    </a:ext>
                  </a:extLst>
                </a:gridCol>
                <a:gridCol w="1018925">
                  <a:extLst>
                    <a:ext uri="{9D8B030D-6E8A-4147-A177-3AD203B41FA5}">
                      <a16:colId xmlns:a16="http://schemas.microsoft.com/office/drawing/2014/main" val="20001"/>
                    </a:ext>
                  </a:extLst>
                </a:gridCol>
                <a:gridCol w="921575">
                  <a:extLst>
                    <a:ext uri="{9D8B030D-6E8A-4147-A177-3AD203B41FA5}">
                      <a16:colId xmlns:a16="http://schemas.microsoft.com/office/drawing/2014/main" val="20002"/>
                    </a:ext>
                  </a:extLst>
                </a:gridCol>
                <a:gridCol w="1116275">
                  <a:extLst>
                    <a:ext uri="{9D8B030D-6E8A-4147-A177-3AD203B41FA5}">
                      <a16:colId xmlns:a16="http://schemas.microsoft.com/office/drawing/2014/main" val="20003"/>
                    </a:ext>
                  </a:extLst>
                </a:gridCol>
              </a:tblGrid>
              <a:tr h="472650">
                <a:tc>
                  <a:txBody>
                    <a:bodyPr/>
                    <a:lstStyle/>
                    <a:p>
                      <a:pPr marL="0" lvl="0" indent="0" algn="ctr" rtl="0">
                        <a:spcBef>
                          <a:spcPts val="0"/>
                        </a:spcBef>
                        <a:spcAft>
                          <a:spcPts val="0"/>
                        </a:spcAft>
                        <a:buNone/>
                      </a:pPr>
                      <a:r>
                        <a:rPr lang="zh-CN" sz="1200" b="1"/>
                        <a:t># Images</a:t>
                      </a:r>
                      <a:endParaRPr sz="1200" b="1"/>
                    </a:p>
                  </a:txBody>
                  <a:tcPr marL="91425" marR="91425" marT="91425" marB="91425"/>
                </a:tc>
                <a:tc>
                  <a:txBody>
                    <a:bodyPr/>
                    <a:lstStyle/>
                    <a:p>
                      <a:pPr marL="0" lvl="0" indent="0" algn="ctr" rtl="0">
                        <a:spcBef>
                          <a:spcPts val="0"/>
                        </a:spcBef>
                        <a:spcAft>
                          <a:spcPts val="0"/>
                        </a:spcAft>
                        <a:buNone/>
                      </a:pPr>
                      <a:r>
                        <a:rPr lang="zh-CN" sz="1200" b="1"/>
                        <a:t>CVSE (</a:t>
                      </a:r>
                      <a:r>
                        <a:rPr lang="zh-CN" sz="1200" b="1">
                          <a:solidFill>
                            <a:schemeClr val="dk1"/>
                          </a:solidFill>
                        </a:rPr>
                        <a:t>GPU</a:t>
                      </a:r>
                      <a:r>
                        <a:rPr lang="zh-CN" sz="1200" b="1"/>
                        <a:t>)</a:t>
                      </a:r>
                      <a:endParaRPr sz="1200" b="1"/>
                    </a:p>
                  </a:txBody>
                  <a:tcPr marL="91425" marR="91425" marT="91425" marB="91425"/>
                </a:tc>
                <a:tc>
                  <a:txBody>
                    <a:bodyPr/>
                    <a:lstStyle/>
                    <a:p>
                      <a:pPr marL="0" lvl="0" indent="0" algn="ctr" rtl="0">
                        <a:spcBef>
                          <a:spcPts val="0"/>
                        </a:spcBef>
                        <a:spcAft>
                          <a:spcPts val="0"/>
                        </a:spcAft>
                        <a:buNone/>
                      </a:pPr>
                      <a:r>
                        <a:rPr lang="zh-CN" sz="1200" b="1"/>
                        <a:t>CVSE (CPU)</a:t>
                      </a:r>
                      <a:endParaRPr sz="1200" b="1"/>
                    </a:p>
                  </a:txBody>
                  <a:tcPr marL="91425" marR="91425" marT="91425" marB="91425"/>
                </a:tc>
                <a:tc>
                  <a:txBody>
                    <a:bodyPr/>
                    <a:lstStyle/>
                    <a:p>
                      <a:pPr marL="0" lvl="0" indent="0" algn="ctr" rtl="0">
                        <a:spcBef>
                          <a:spcPts val="0"/>
                        </a:spcBef>
                        <a:spcAft>
                          <a:spcPts val="0"/>
                        </a:spcAft>
                        <a:buNone/>
                      </a:pPr>
                      <a:r>
                        <a:rPr lang="zh-CN" sz="1200" b="1"/>
                        <a:t>VisualSparta</a:t>
                      </a:r>
                      <a:br>
                        <a:rPr lang="zh-CN" sz="1200" b="1"/>
                      </a:br>
                      <a:r>
                        <a:rPr lang="zh-CN" sz="1200" b="1"/>
                        <a:t>(CPU)</a:t>
                      </a:r>
                      <a:endParaRPr sz="1200" b="1"/>
                    </a:p>
                  </a:txBody>
                  <a:tcPr marL="91425" marR="91425" marT="91425" marB="91425"/>
                </a:tc>
                <a:extLst>
                  <a:ext uri="{0D108BD9-81ED-4DB2-BD59-A6C34878D82A}">
                    <a16:rowId xmlns:a16="http://schemas.microsoft.com/office/drawing/2014/main" val="10000"/>
                  </a:ext>
                </a:extLst>
              </a:tr>
              <a:tr h="344725">
                <a:tc>
                  <a:txBody>
                    <a:bodyPr/>
                    <a:lstStyle/>
                    <a:p>
                      <a:pPr marL="0" lvl="0" indent="0" algn="l" rtl="0">
                        <a:spcBef>
                          <a:spcPts val="0"/>
                        </a:spcBef>
                        <a:spcAft>
                          <a:spcPts val="0"/>
                        </a:spcAft>
                        <a:buNone/>
                      </a:pPr>
                      <a:r>
                        <a:rPr lang="zh-CN" sz="1200"/>
                        <a:t>1K</a:t>
                      </a:r>
                      <a:endParaRPr sz="1200"/>
                    </a:p>
                  </a:txBody>
                  <a:tcPr marL="91425" marR="91425" marT="91425" marB="91425"/>
                </a:tc>
                <a:tc>
                  <a:txBody>
                    <a:bodyPr/>
                    <a:lstStyle/>
                    <a:p>
                      <a:pPr marL="0" lvl="0" indent="0" algn="ctr" rtl="0">
                        <a:spcBef>
                          <a:spcPts val="0"/>
                        </a:spcBef>
                        <a:spcAft>
                          <a:spcPts val="0"/>
                        </a:spcAft>
                        <a:buNone/>
                      </a:pPr>
                      <a:r>
                        <a:rPr lang="zh-CN" sz="1200"/>
                        <a:t>195.1</a:t>
                      </a:r>
                      <a:endParaRPr sz="1200"/>
                    </a:p>
                  </a:txBody>
                  <a:tcPr marL="91425" marR="91425" marT="91425" marB="91425"/>
                </a:tc>
                <a:tc>
                  <a:txBody>
                    <a:bodyPr/>
                    <a:lstStyle/>
                    <a:p>
                      <a:pPr marL="0" lvl="0" indent="0" algn="ctr" rtl="0">
                        <a:spcBef>
                          <a:spcPts val="0"/>
                        </a:spcBef>
                        <a:spcAft>
                          <a:spcPts val="0"/>
                        </a:spcAft>
                        <a:buNone/>
                      </a:pPr>
                      <a:r>
                        <a:rPr lang="zh-CN" sz="1200"/>
                        <a:t>177.4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451.3</a:t>
                      </a:r>
                      <a:endParaRPr sz="1200" b="1">
                        <a:solidFill>
                          <a:schemeClr val="dk1"/>
                        </a:solidFill>
                      </a:endParaRPr>
                    </a:p>
                  </a:txBody>
                  <a:tcPr marL="91425" marR="91425" marT="91425" marB="91425"/>
                </a:tc>
                <a:extLst>
                  <a:ext uri="{0D108BD9-81ED-4DB2-BD59-A6C34878D82A}">
                    <a16:rowId xmlns:a16="http://schemas.microsoft.com/office/drawing/2014/main" val="10001"/>
                  </a:ext>
                </a:extLst>
              </a:tr>
              <a:tr h="344725">
                <a:tc>
                  <a:txBody>
                    <a:bodyPr/>
                    <a:lstStyle/>
                    <a:p>
                      <a:pPr marL="0" lvl="0" indent="0" algn="l" rtl="0">
                        <a:spcBef>
                          <a:spcPts val="0"/>
                        </a:spcBef>
                        <a:spcAft>
                          <a:spcPts val="0"/>
                        </a:spcAft>
                        <a:buNone/>
                      </a:pPr>
                      <a:r>
                        <a:rPr lang="zh-CN" sz="1200"/>
                        <a:t>5k</a:t>
                      </a:r>
                      <a:endParaRPr sz="1200"/>
                    </a:p>
                  </a:txBody>
                  <a:tcPr marL="91425" marR="91425" marT="91425" marB="91425"/>
                </a:tc>
                <a:tc>
                  <a:txBody>
                    <a:bodyPr/>
                    <a:lstStyle/>
                    <a:p>
                      <a:pPr marL="0" lvl="0" indent="0" algn="ctr" rtl="0">
                        <a:spcBef>
                          <a:spcPts val="0"/>
                        </a:spcBef>
                        <a:spcAft>
                          <a:spcPts val="0"/>
                        </a:spcAft>
                        <a:buNone/>
                      </a:pPr>
                      <a:r>
                        <a:rPr lang="zh-CN" sz="1200"/>
                        <a:t>191.0</a:t>
                      </a:r>
                      <a:endParaRPr sz="1200"/>
                    </a:p>
                  </a:txBody>
                  <a:tcPr marL="91425" marR="91425" marT="91425" marB="91425"/>
                </a:tc>
                <a:tc>
                  <a:txBody>
                    <a:bodyPr/>
                    <a:lstStyle/>
                    <a:p>
                      <a:pPr marL="0" lvl="0" indent="0" algn="ctr" rtl="0">
                        <a:spcBef>
                          <a:spcPts val="0"/>
                        </a:spcBef>
                        <a:spcAft>
                          <a:spcPts val="0"/>
                        </a:spcAft>
                        <a:buNone/>
                      </a:pPr>
                      <a:r>
                        <a:rPr lang="zh-CN" sz="1200"/>
                        <a:t>162.0</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390.5</a:t>
                      </a:r>
                      <a:endParaRPr sz="1200" b="1">
                        <a:solidFill>
                          <a:schemeClr val="dk1"/>
                        </a:solidFill>
                      </a:endParaRPr>
                    </a:p>
                  </a:txBody>
                  <a:tcPr marL="91425" marR="91425" marT="91425" marB="91425"/>
                </a:tc>
                <a:extLst>
                  <a:ext uri="{0D108BD9-81ED-4DB2-BD59-A6C34878D82A}">
                    <a16:rowId xmlns:a16="http://schemas.microsoft.com/office/drawing/2014/main" val="10002"/>
                  </a:ext>
                </a:extLst>
              </a:tr>
              <a:tr h="344725">
                <a:tc>
                  <a:txBody>
                    <a:bodyPr/>
                    <a:lstStyle/>
                    <a:p>
                      <a:pPr marL="0" lvl="0" indent="0" algn="l" rtl="0">
                        <a:spcBef>
                          <a:spcPts val="0"/>
                        </a:spcBef>
                        <a:spcAft>
                          <a:spcPts val="0"/>
                        </a:spcAft>
                        <a:buNone/>
                      </a:pPr>
                      <a:r>
                        <a:rPr lang="zh-CN" sz="1200"/>
                        <a:t>113K</a:t>
                      </a:r>
                      <a:endParaRPr sz="1200"/>
                    </a:p>
                  </a:txBody>
                  <a:tcPr marL="91425" marR="91425" marT="91425" marB="91425"/>
                </a:tc>
                <a:tc>
                  <a:txBody>
                    <a:bodyPr/>
                    <a:lstStyle/>
                    <a:p>
                      <a:pPr marL="0" lvl="0" indent="0" algn="ctr" rtl="0">
                        <a:spcBef>
                          <a:spcPts val="0"/>
                        </a:spcBef>
                        <a:spcAft>
                          <a:spcPts val="0"/>
                        </a:spcAft>
                        <a:buNone/>
                      </a:pPr>
                      <a:r>
                        <a:rPr lang="zh-CN" sz="1200"/>
                        <a:t>101.2</a:t>
                      </a:r>
                      <a:endParaRPr sz="1200"/>
                    </a:p>
                  </a:txBody>
                  <a:tcPr marL="91425" marR="91425" marT="91425" marB="91425"/>
                </a:tc>
                <a:tc>
                  <a:txBody>
                    <a:bodyPr/>
                    <a:lstStyle/>
                    <a:p>
                      <a:pPr marL="0" lvl="0" indent="0" algn="ctr" rtl="0">
                        <a:spcBef>
                          <a:spcPts val="0"/>
                        </a:spcBef>
                        <a:spcAft>
                          <a:spcPts val="0"/>
                        </a:spcAft>
                        <a:buNone/>
                      </a:pPr>
                      <a:r>
                        <a:rPr lang="zh-CN" sz="1200"/>
                        <a:t>5.4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275.5</a:t>
                      </a:r>
                      <a:endParaRPr sz="1200" b="1">
                        <a:solidFill>
                          <a:schemeClr val="dk1"/>
                        </a:solidFill>
                      </a:endParaRPr>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zh-CN" sz="1200"/>
                        <a:t>1M</a:t>
                      </a:r>
                      <a:endParaRPr sz="1200"/>
                    </a:p>
                  </a:txBody>
                  <a:tcPr marL="91425" marR="91425" marT="91425" marB="91425"/>
                </a:tc>
                <a:tc>
                  <a:txBody>
                    <a:bodyPr/>
                    <a:lstStyle/>
                    <a:p>
                      <a:pPr marL="0" lvl="0" indent="0" algn="ctr" rtl="0">
                        <a:spcBef>
                          <a:spcPts val="0"/>
                        </a:spcBef>
                        <a:spcAft>
                          <a:spcPts val="0"/>
                        </a:spcAft>
                        <a:buNone/>
                      </a:pPr>
                      <a:r>
                        <a:rPr lang="zh-CN" sz="1200"/>
                        <a:t>21.7</a:t>
                      </a:r>
                      <a:endParaRPr sz="1200"/>
                    </a:p>
                  </a:txBody>
                  <a:tcPr marL="91425" marR="91425" marT="91425" marB="91425"/>
                </a:tc>
                <a:tc>
                  <a:txBody>
                    <a:bodyPr/>
                    <a:lstStyle/>
                    <a:p>
                      <a:pPr marL="0" lvl="0" indent="0" algn="ctr" rtl="0">
                        <a:spcBef>
                          <a:spcPts val="0"/>
                        </a:spcBef>
                        <a:spcAft>
                          <a:spcPts val="0"/>
                        </a:spcAft>
                        <a:buNone/>
                      </a:pPr>
                      <a:r>
                        <a:rPr lang="zh-CN" sz="1200"/>
                        <a:t>0.3</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117.3</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392" name="Google Shape;4392;p308"/>
          <p:cNvSpPr txBox="1"/>
          <p:nvPr/>
        </p:nvSpPr>
        <p:spPr>
          <a:xfrm>
            <a:off x="574638"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Effectiveness (R@5 / Hit@5)</a:t>
            </a:r>
            <a:endParaRPr sz="1800" b="1">
              <a:solidFill>
                <a:schemeClr val="dk1"/>
              </a:solidFill>
              <a:latin typeface="Source Sans Pro"/>
              <a:ea typeface="Source Sans Pro"/>
              <a:cs typeface="Source Sans Pro"/>
              <a:sym typeface="Source Sans Pro"/>
            </a:endParaRPr>
          </a:p>
        </p:txBody>
      </p:sp>
      <p:sp>
        <p:nvSpPr>
          <p:cNvPr id="4393" name="Google Shape;4393;p308"/>
          <p:cNvSpPr txBox="1"/>
          <p:nvPr/>
        </p:nvSpPr>
        <p:spPr>
          <a:xfrm>
            <a:off x="4917575"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Efficiency ( Query/s)</a:t>
            </a:r>
            <a:endParaRPr sz="1800" b="1">
              <a:solidFill>
                <a:schemeClr val="dk1"/>
              </a:solidFill>
              <a:latin typeface="Source Sans Pro"/>
              <a:ea typeface="Source Sans Pro"/>
              <a:cs typeface="Source Sans Pro"/>
              <a:sym typeface="Source Sans Pro"/>
            </a:endParaRPr>
          </a:p>
        </p:txBody>
      </p:sp>
      <p:sp>
        <p:nvSpPr>
          <p:cNvPr id="4394" name="Google Shape;4394;p308"/>
          <p:cNvSpPr/>
          <p:nvPr/>
        </p:nvSpPr>
        <p:spPr>
          <a:xfrm>
            <a:off x="449800" y="2487075"/>
            <a:ext cx="52800" cy="1058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95" name="Google Shape;4395;p308"/>
          <p:cNvSpPr txBox="1"/>
          <p:nvPr/>
        </p:nvSpPr>
        <p:spPr>
          <a:xfrm>
            <a:off x="652625" y="134415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State of the art at the time!</a:t>
            </a:r>
            <a:endParaRPr sz="1800">
              <a:solidFill>
                <a:schemeClr val="lt2"/>
              </a:solidFill>
              <a:latin typeface="Source Sans Pro"/>
              <a:ea typeface="Source Sans Pro"/>
              <a:cs typeface="Source Sans Pro"/>
              <a:sym typeface="Source Sans Pro"/>
            </a:endParaRPr>
          </a:p>
        </p:txBody>
      </p:sp>
      <p:cxnSp>
        <p:nvCxnSpPr>
          <p:cNvPr id="4396" name="Google Shape;4396;p308"/>
          <p:cNvCxnSpPr>
            <a:stCxn id="4394" idx="1"/>
            <a:endCxn id="4395" idx="1"/>
          </p:cNvCxnSpPr>
          <p:nvPr/>
        </p:nvCxnSpPr>
        <p:spPr>
          <a:xfrm rot="10800000" flipH="1">
            <a:off x="449800" y="1575075"/>
            <a:ext cx="202800" cy="1441200"/>
          </a:xfrm>
          <a:prstGeom prst="curvedConnector3">
            <a:avLst>
              <a:gd name="adj1" fmla="val -117419"/>
            </a:avLst>
          </a:prstGeom>
          <a:noFill/>
          <a:ln w="9525" cap="flat" cmpd="sng">
            <a:solidFill>
              <a:schemeClr val="dk2"/>
            </a:solidFill>
            <a:prstDash val="solid"/>
            <a:round/>
            <a:headEnd type="triangle" w="med" len="med"/>
            <a:tailEnd type="none" w="med" len="med"/>
          </a:ln>
        </p:spPr>
      </p:cxnSp>
      <p:sp>
        <p:nvSpPr>
          <p:cNvPr id="4397" name="Google Shape;4397;p308"/>
          <p:cNvSpPr txBox="1"/>
          <p:nvPr/>
        </p:nvSpPr>
        <p:spPr>
          <a:xfrm>
            <a:off x="7452425" y="3777975"/>
            <a:ext cx="191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x6 times faster</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4401"/>
        <p:cNvGrpSpPr/>
        <p:nvPr/>
      </p:nvGrpSpPr>
      <p:grpSpPr>
        <a:xfrm>
          <a:off x="0" y="0"/>
          <a:ext cx="0" cy="0"/>
          <a:chOff x="0" y="0"/>
          <a:chExt cx="0" cy="0"/>
        </a:xfrm>
      </p:grpSpPr>
      <p:sp>
        <p:nvSpPr>
          <p:cNvPr id="4402" name="Google Shape;4402;p30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a:p>
            <a:pPr marL="0" lvl="0" indent="0" algn="l" rtl="0">
              <a:spcBef>
                <a:spcPts val="0"/>
              </a:spcBef>
              <a:spcAft>
                <a:spcPts val="0"/>
              </a:spcAft>
              <a:buNone/>
            </a:pPr>
            <a:endParaRPr/>
          </a:p>
        </p:txBody>
      </p:sp>
      <p:sp>
        <p:nvSpPr>
          <p:cNvPr id="4403" name="Google Shape;4403;p30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261</a:t>
            </a:fld>
            <a:endParaRPr/>
          </a:p>
        </p:txBody>
      </p:sp>
      <p:graphicFrame>
        <p:nvGraphicFramePr>
          <p:cNvPr id="4404" name="Google Shape;4404;p309"/>
          <p:cNvGraphicFramePr/>
          <p:nvPr/>
        </p:nvGraphicFramePr>
        <p:xfrm>
          <a:off x="535625" y="1875925"/>
          <a:ext cx="3748825" cy="2072610"/>
        </p:xfrm>
        <a:graphic>
          <a:graphicData uri="http://schemas.openxmlformats.org/drawingml/2006/table">
            <a:tbl>
              <a:tblPr>
                <a:noFill/>
                <a:tableStyleId>{81380722-8950-4CB5-8313-3FF1E1080F2C}</a:tableStyleId>
              </a:tblPr>
              <a:tblGrid>
                <a:gridCol w="2418050">
                  <a:extLst>
                    <a:ext uri="{9D8B030D-6E8A-4147-A177-3AD203B41FA5}">
                      <a16:colId xmlns:a16="http://schemas.microsoft.com/office/drawing/2014/main" val="20000"/>
                    </a:ext>
                  </a:extLst>
                </a:gridCol>
                <a:gridCol w="1330775">
                  <a:extLst>
                    <a:ext uri="{9D8B030D-6E8A-4147-A177-3AD203B41FA5}">
                      <a16:colId xmlns:a16="http://schemas.microsoft.com/office/drawing/2014/main" val="20001"/>
                    </a:ext>
                  </a:extLst>
                </a:gridCol>
              </a:tblGrid>
              <a:tr h="519175">
                <a:tc>
                  <a:txBody>
                    <a:bodyPr/>
                    <a:lstStyle/>
                    <a:p>
                      <a:pPr marL="0" lvl="0" indent="0" algn="ctr" rtl="0">
                        <a:spcBef>
                          <a:spcPts val="0"/>
                        </a:spcBef>
                        <a:spcAft>
                          <a:spcPts val="0"/>
                        </a:spcAft>
                        <a:buNone/>
                      </a:pPr>
                      <a:r>
                        <a:rPr lang="zh-CN" sz="1200" b="1"/>
                        <a:t>Method</a:t>
                      </a:r>
                      <a:endParaRPr sz="1200" b="1"/>
                    </a:p>
                  </a:txBody>
                  <a:tcPr marL="91425" marR="91425" marT="91425" marB="91425"/>
                </a:tc>
                <a:tc>
                  <a:txBody>
                    <a:bodyPr/>
                    <a:lstStyle/>
                    <a:p>
                      <a:pPr marL="0" lvl="0" indent="0" algn="ctr" rtl="0">
                        <a:spcBef>
                          <a:spcPts val="0"/>
                        </a:spcBef>
                        <a:spcAft>
                          <a:spcPts val="0"/>
                        </a:spcAft>
                        <a:buNone/>
                      </a:pPr>
                      <a:r>
                        <a:rPr lang="zh-CN" sz="1200" b="1"/>
                        <a:t>MSCOCO 5k (R@5)</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CAMP (Dense, 2019)</a:t>
                      </a:r>
                      <a:endParaRPr sz="1200"/>
                    </a:p>
                  </a:txBody>
                  <a:tcPr marL="91425" marR="91425" marT="91425" marB="91425"/>
                </a:tc>
                <a:tc>
                  <a:txBody>
                    <a:bodyPr/>
                    <a:lstStyle/>
                    <a:p>
                      <a:pPr marL="0" lvl="0" indent="0" algn="ctr" rtl="0">
                        <a:spcBef>
                          <a:spcPts val="0"/>
                        </a:spcBef>
                        <a:spcAft>
                          <a:spcPts val="0"/>
                        </a:spcAft>
                        <a:buNone/>
                      </a:pPr>
                      <a:r>
                        <a:rPr lang="zh-CN" sz="1200"/>
                        <a:t>68.9</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SCAN (Dense, 2018)</a:t>
                      </a:r>
                      <a:endParaRPr sz="1200"/>
                    </a:p>
                  </a:txBody>
                  <a:tcPr marL="91425" marR="91425" marT="91425" marB="91425"/>
                </a:tc>
                <a:tc>
                  <a:txBody>
                    <a:bodyPr/>
                    <a:lstStyle/>
                    <a:p>
                      <a:pPr marL="0" lvl="0" indent="0" algn="ctr" rtl="0">
                        <a:spcBef>
                          <a:spcPts val="0"/>
                        </a:spcBef>
                        <a:spcAft>
                          <a:spcPts val="0"/>
                        </a:spcAft>
                        <a:buNone/>
                      </a:pPr>
                      <a:r>
                        <a:rPr lang="zh-CN" sz="1200"/>
                        <a:t>69.3</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CVSE (Dense, 2020)</a:t>
                      </a:r>
                      <a:endParaRPr sz="1200"/>
                    </a:p>
                  </a:txBody>
                  <a:tcPr marL="91425" marR="91425" marT="91425" marB="91425"/>
                </a:tc>
                <a:tc>
                  <a:txBody>
                    <a:bodyPr/>
                    <a:lstStyle/>
                    <a:p>
                      <a:pPr marL="0" lvl="0" indent="0" algn="ctr" rtl="0">
                        <a:spcBef>
                          <a:spcPts val="0"/>
                        </a:spcBef>
                        <a:spcAft>
                          <a:spcPts val="0"/>
                        </a:spcAft>
                        <a:buNone/>
                      </a:pPr>
                      <a:r>
                        <a:rPr lang="zh-CN" sz="1200"/>
                        <a:t>66.4</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VisualSparta (Sparse, 2021)</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73.0</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graphicFrame>
        <p:nvGraphicFramePr>
          <p:cNvPr id="4405" name="Google Shape;4405;p309"/>
          <p:cNvGraphicFramePr/>
          <p:nvPr/>
        </p:nvGraphicFramePr>
        <p:xfrm>
          <a:off x="4572000" y="1907588"/>
          <a:ext cx="4075700" cy="2011530"/>
        </p:xfrm>
        <a:graphic>
          <a:graphicData uri="http://schemas.openxmlformats.org/drawingml/2006/table">
            <a:tbl>
              <a:tblPr>
                <a:noFill/>
                <a:tableStyleId>{81380722-8950-4CB5-8313-3FF1E1080F2C}</a:tableStyleId>
              </a:tblPr>
              <a:tblGrid>
                <a:gridCol w="1018925">
                  <a:extLst>
                    <a:ext uri="{9D8B030D-6E8A-4147-A177-3AD203B41FA5}">
                      <a16:colId xmlns:a16="http://schemas.microsoft.com/office/drawing/2014/main" val="20000"/>
                    </a:ext>
                  </a:extLst>
                </a:gridCol>
                <a:gridCol w="1018925">
                  <a:extLst>
                    <a:ext uri="{9D8B030D-6E8A-4147-A177-3AD203B41FA5}">
                      <a16:colId xmlns:a16="http://schemas.microsoft.com/office/drawing/2014/main" val="20001"/>
                    </a:ext>
                  </a:extLst>
                </a:gridCol>
                <a:gridCol w="921575">
                  <a:extLst>
                    <a:ext uri="{9D8B030D-6E8A-4147-A177-3AD203B41FA5}">
                      <a16:colId xmlns:a16="http://schemas.microsoft.com/office/drawing/2014/main" val="20002"/>
                    </a:ext>
                  </a:extLst>
                </a:gridCol>
                <a:gridCol w="1116275">
                  <a:extLst>
                    <a:ext uri="{9D8B030D-6E8A-4147-A177-3AD203B41FA5}">
                      <a16:colId xmlns:a16="http://schemas.microsoft.com/office/drawing/2014/main" val="20003"/>
                    </a:ext>
                  </a:extLst>
                </a:gridCol>
              </a:tblGrid>
              <a:tr h="472650">
                <a:tc>
                  <a:txBody>
                    <a:bodyPr/>
                    <a:lstStyle/>
                    <a:p>
                      <a:pPr marL="0" lvl="0" indent="0" algn="ctr" rtl="0">
                        <a:spcBef>
                          <a:spcPts val="0"/>
                        </a:spcBef>
                        <a:spcAft>
                          <a:spcPts val="0"/>
                        </a:spcAft>
                        <a:buNone/>
                      </a:pPr>
                      <a:r>
                        <a:rPr lang="zh-CN" sz="1200" b="1"/>
                        <a:t># Images</a:t>
                      </a:r>
                      <a:endParaRPr sz="1200" b="1"/>
                    </a:p>
                  </a:txBody>
                  <a:tcPr marL="91425" marR="91425" marT="91425" marB="91425"/>
                </a:tc>
                <a:tc>
                  <a:txBody>
                    <a:bodyPr/>
                    <a:lstStyle/>
                    <a:p>
                      <a:pPr marL="0" lvl="0" indent="0" algn="ctr" rtl="0">
                        <a:spcBef>
                          <a:spcPts val="0"/>
                        </a:spcBef>
                        <a:spcAft>
                          <a:spcPts val="0"/>
                        </a:spcAft>
                        <a:buNone/>
                      </a:pPr>
                      <a:r>
                        <a:rPr lang="zh-CN" sz="1200" b="1"/>
                        <a:t>CVSE (GPU)</a:t>
                      </a:r>
                      <a:endParaRPr sz="1200" b="1"/>
                    </a:p>
                  </a:txBody>
                  <a:tcPr marL="91425" marR="91425" marT="91425" marB="91425"/>
                </a:tc>
                <a:tc>
                  <a:txBody>
                    <a:bodyPr/>
                    <a:lstStyle/>
                    <a:p>
                      <a:pPr marL="0" lvl="0" indent="0" algn="ctr" rtl="0">
                        <a:spcBef>
                          <a:spcPts val="0"/>
                        </a:spcBef>
                        <a:spcAft>
                          <a:spcPts val="0"/>
                        </a:spcAft>
                        <a:buNone/>
                      </a:pPr>
                      <a:r>
                        <a:rPr lang="zh-CN" sz="1200" b="1"/>
                        <a:t>CVSE (CPU)</a:t>
                      </a:r>
                      <a:endParaRPr sz="1200" b="1"/>
                    </a:p>
                  </a:txBody>
                  <a:tcPr marL="91425" marR="91425" marT="91425" marB="91425"/>
                </a:tc>
                <a:tc>
                  <a:txBody>
                    <a:bodyPr/>
                    <a:lstStyle/>
                    <a:p>
                      <a:pPr marL="0" lvl="0" indent="0" algn="ctr" rtl="0">
                        <a:spcBef>
                          <a:spcPts val="0"/>
                        </a:spcBef>
                        <a:spcAft>
                          <a:spcPts val="0"/>
                        </a:spcAft>
                        <a:buNone/>
                      </a:pPr>
                      <a:r>
                        <a:rPr lang="zh-CN" sz="1200" b="1"/>
                        <a:t>VisualSparta</a:t>
                      </a:r>
                      <a:br>
                        <a:rPr lang="zh-CN" sz="1200" b="1"/>
                      </a:br>
                      <a:r>
                        <a:rPr lang="zh-CN" sz="1200" b="1"/>
                        <a:t>(CPU)</a:t>
                      </a:r>
                      <a:endParaRPr sz="1200" b="1"/>
                    </a:p>
                  </a:txBody>
                  <a:tcPr marL="91425" marR="91425" marT="91425" marB="91425"/>
                </a:tc>
                <a:extLst>
                  <a:ext uri="{0D108BD9-81ED-4DB2-BD59-A6C34878D82A}">
                    <a16:rowId xmlns:a16="http://schemas.microsoft.com/office/drawing/2014/main" val="10000"/>
                  </a:ext>
                </a:extLst>
              </a:tr>
              <a:tr h="344725">
                <a:tc>
                  <a:txBody>
                    <a:bodyPr/>
                    <a:lstStyle/>
                    <a:p>
                      <a:pPr marL="0" lvl="0" indent="0" algn="l" rtl="0">
                        <a:spcBef>
                          <a:spcPts val="0"/>
                        </a:spcBef>
                        <a:spcAft>
                          <a:spcPts val="0"/>
                        </a:spcAft>
                        <a:buNone/>
                      </a:pPr>
                      <a:r>
                        <a:rPr lang="zh-CN" sz="1200"/>
                        <a:t>1K</a:t>
                      </a:r>
                      <a:endParaRPr sz="1200"/>
                    </a:p>
                  </a:txBody>
                  <a:tcPr marL="91425" marR="91425" marT="91425" marB="91425"/>
                </a:tc>
                <a:tc>
                  <a:txBody>
                    <a:bodyPr/>
                    <a:lstStyle/>
                    <a:p>
                      <a:pPr marL="0" lvl="0" indent="0" algn="ctr" rtl="0">
                        <a:spcBef>
                          <a:spcPts val="0"/>
                        </a:spcBef>
                        <a:spcAft>
                          <a:spcPts val="0"/>
                        </a:spcAft>
                        <a:buNone/>
                      </a:pPr>
                      <a:r>
                        <a:rPr lang="zh-CN" sz="1200"/>
                        <a:t>195.1</a:t>
                      </a:r>
                      <a:endParaRPr sz="1200"/>
                    </a:p>
                  </a:txBody>
                  <a:tcPr marL="91425" marR="91425" marT="91425" marB="91425"/>
                </a:tc>
                <a:tc>
                  <a:txBody>
                    <a:bodyPr/>
                    <a:lstStyle/>
                    <a:p>
                      <a:pPr marL="0" lvl="0" indent="0" algn="ctr" rtl="0">
                        <a:spcBef>
                          <a:spcPts val="0"/>
                        </a:spcBef>
                        <a:spcAft>
                          <a:spcPts val="0"/>
                        </a:spcAft>
                        <a:buNone/>
                      </a:pPr>
                      <a:r>
                        <a:rPr lang="zh-CN" sz="1200"/>
                        <a:t>177.4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451.3</a:t>
                      </a:r>
                      <a:endParaRPr sz="1200" b="1">
                        <a:solidFill>
                          <a:schemeClr val="dk1"/>
                        </a:solidFill>
                      </a:endParaRPr>
                    </a:p>
                  </a:txBody>
                  <a:tcPr marL="91425" marR="91425" marT="91425" marB="91425"/>
                </a:tc>
                <a:extLst>
                  <a:ext uri="{0D108BD9-81ED-4DB2-BD59-A6C34878D82A}">
                    <a16:rowId xmlns:a16="http://schemas.microsoft.com/office/drawing/2014/main" val="10001"/>
                  </a:ext>
                </a:extLst>
              </a:tr>
              <a:tr h="344725">
                <a:tc>
                  <a:txBody>
                    <a:bodyPr/>
                    <a:lstStyle/>
                    <a:p>
                      <a:pPr marL="0" lvl="0" indent="0" algn="l" rtl="0">
                        <a:spcBef>
                          <a:spcPts val="0"/>
                        </a:spcBef>
                        <a:spcAft>
                          <a:spcPts val="0"/>
                        </a:spcAft>
                        <a:buNone/>
                      </a:pPr>
                      <a:r>
                        <a:rPr lang="zh-CN" sz="1200"/>
                        <a:t>5k</a:t>
                      </a:r>
                      <a:endParaRPr sz="1200"/>
                    </a:p>
                  </a:txBody>
                  <a:tcPr marL="91425" marR="91425" marT="91425" marB="91425"/>
                </a:tc>
                <a:tc>
                  <a:txBody>
                    <a:bodyPr/>
                    <a:lstStyle/>
                    <a:p>
                      <a:pPr marL="0" lvl="0" indent="0" algn="ctr" rtl="0">
                        <a:spcBef>
                          <a:spcPts val="0"/>
                        </a:spcBef>
                        <a:spcAft>
                          <a:spcPts val="0"/>
                        </a:spcAft>
                        <a:buNone/>
                      </a:pPr>
                      <a:r>
                        <a:rPr lang="zh-CN" sz="1200"/>
                        <a:t>191.0</a:t>
                      </a:r>
                      <a:endParaRPr sz="1200"/>
                    </a:p>
                  </a:txBody>
                  <a:tcPr marL="91425" marR="91425" marT="91425" marB="91425"/>
                </a:tc>
                <a:tc>
                  <a:txBody>
                    <a:bodyPr/>
                    <a:lstStyle/>
                    <a:p>
                      <a:pPr marL="0" lvl="0" indent="0" algn="ctr" rtl="0">
                        <a:spcBef>
                          <a:spcPts val="0"/>
                        </a:spcBef>
                        <a:spcAft>
                          <a:spcPts val="0"/>
                        </a:spcAft>
                        <a:buNone/>
                      </a:pPr>
                      <a:r>
                        <a:rPr lang="zh-CN" sz="1200"/>
                        <a:t>162.0</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390.5</a:t>
                      </a:r>
                      <a:endParaRPr sz="1200" b="1">
                        <a:solidFill>
                          <a:schemeClr val="dk1"/>
                        </a:solidFill>
                      </a:endParaRPr>
                    </a:p>
                  </a:txBody>
                  <a:tcPr marL="91425" marR="91425" marT="91425" marB="91425"/>
                </a:tc>
                <a:extLst>
                  <a:ext uri="{0D108BD9-81ED-4DB2-BD59-A6C34878D82A}">
                    <a16:rowId xmlns:a16="http://schemas.microsoft.com/office/drawing/2014/main" val="10002"/>
                  </a:ext>
                </a:extLst>
              </a:tr>
              <a:tr h="344725">
                <a:tc>
                  <a:txBody>
                    <a:bodyPr/>
                    <a:lstStyle/>
                    <a:p>
                      <a:pPr marL="0" lvl="0" indent="0" algn="l" rtl="0">
                        <a:spcBef>
                          <a:spcPts val="0"/>
                        </a:spcBef>
                        <a:spcAft>
                          <a:spcPts val="0"/>
                        </a:spcAft>
                        <a:buNone/>
                      </a:pPr>
                      <a:r>
                        <a:rPr lang="zh-CN" sz="1200"/>
                        <a:t>113K</a:t>
                      </a:r>
                      <a:endParaRPr sz="1200"/>
                    </a:p>
                  </a:txBody>
                  <a:tcPr marL="91425" marR="91425" marT="91425" marB="91425"/>
                </a:tc>
                <a:tc>
                  <a:txBody>
                    <a:bodyPr/>
                    <a:lstStyle/>
                    <a:p>
                      <a:pPr marL="0" lvl="0" indent="0" algn="ctr" rtl="0">
                        <a:spcBef>
                          <a:spcPts val="0"/>
                        </a:spcBef>
                        <a:spcAft>
                          <a:spcPts val="0"/>
                        </a:spcAft>
                        <a:buNone/>
                      </a:pPr>
                      <a:r>
                        <a:rPr lang="zh-CN" sz="1200"/>
                        <a:t>101.2</a:t>
                      </a:r>
                      <a:endParaRPr sz="1200"/>
                    </a:p>
                  </a:txBody>
                  <a:tcPr marL="91425" marR="91425" marT="91425" marB="91425"/>
                </a:tc>
                <a:tc>
                  <a:txBody>
                    <a:bodyPr/>
                    <a:lstStyle/>
                    <a:p>
                      <a:pPr marL="0" lvl="0" indent="0" algn="ctr" rtl="0">
                        <a:spcBef>
                          <a:spcPts val="0"/>
                        </a:spcBef>
                        <a:spcAft>
                          <a:spcPts val="0"/>
                        </a:spcAft>
                        <a:buNone/>
                      </a:pPr>
                      <a:r>
                        <a:rPr lang="zh-CN" sz="1200"/>
                        <a:t>5.4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275.5</a:t>
                      </a:r>
                      <a:endParaRPr sz="1200" b="1">
                        <a:solidFill>
                          <a:schemeClr val="dk1"/>
                        </a:solidFill>
                      </a:endParaRPr>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zh-CN" sz="1200"/>
                        <a:t>1M</a:t>
                      </a:r>
                      <a:endParaRPr sz="1200"/>
                    </a:p>
                  </a:txBody>
                  <a:tcPr marL="91425" marR="91425" marT="91425" marB="91425"/>
                </a:tc>
                <a:tc>
                  <a:txBody>
                    <a:bodyPr/>
                    <a:lstStyle/>
                    <a:p>
                      <a:pPr marL="0" lvl="0" indent="0" algn="ctr" rtl="0">
                        <a:spcBef>
                          <a:spcPts val="0"/>
                        </a:spcBef>
                        <a:spcAft>
                          <a:spcPts val="0"/>
                        </a:spcAft>
                        <a:buNone/>
                      </a:pPr>
                      <a:r>
                        <a:rPr lang="zh-CN" sz="1200"/>
                        <a:t>21.7</a:t>
                      </a:r>
                      <a:endParaRPr sz="1200"/>
                    </a:p>
                  </a:txBody>
                  <a:tcPr marL="91425" marR="91425" marT="91425" marB="91425"/>
                </a:tc>
                <a:tc>
                  <a:txBody>
                    <a:bodyPr/>
                    <a:lstStyle/>
                    <a:p>
                      <a:pPr marL="0" lvl="0" indent="0" algn="ctr" rtl="0">
                        <a:spcBef>
                          <a:spcPts val="0"/>
                        </a:spcBef>
                        <a:spcAft>
                          <a:spcPts val="0"/>
                        </a:spcAft>
                        <a:buNone/>
                      </a:pPr>
                      <a:r>
                        <a:rPr lang="zh-CN" sz="1200"/>
                        <a:t>0.3</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117.3</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406" name="Google Shape;4406;p309"/>
          <p:cNvSpPr txBox="1"/>
          <p:nvPr/>
        </p:nvSpPr>
        <p:spPr>
          <a:xfrm>
            <a:off x="574638"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Effectiveness (R@5 / Hit@5)</a:t>
            </a:r>
            <a:endParaRPr sz="1800" b="1">
              <a:solidFill>
                <a:schemeClr val="dk1"/>
              </a:solidFill>
              <a:latin typeface="Source Sans Pro"/>
              <a:ea typeface="Source Sans Pro"/>
              <a:cs typeface="Source Sans Pro"/>
              <a:sym typeface="Source Sans Pro"/>
            </a:endParaRPr>
          </a:p>
        </p:txBody>
      </p:sp>
      <p:sp>
        <p:nvSpPr>
          <p:cNvPr id="4407" name="Google Shape;4407;p309"/>
          <p:cNvSpPr txBox="1"/>
          <p:nvPr/>
        </p:nvSpPr>
        <p:spPr>
          <a:xfrm>
            <a:off x="4917575"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Efficiency ( Query/s)</a:t>
            </a:r>
            <a:endParaRPr sz="1800" b="1">
              <a:solidFill>
                <a:schemeClr val="dk1"/>
              </a:solidFill>
              <a:latin typeface="Source Sans Pro"/>
              <a:ea typeface="Source Sans Pro"/>
              <a:cs typeface="Source Sans Pro"/>
              <a:sym typeface="Source Sans Pro"/>
            </a:endParaRPr>
          </a:p>
        </p:txBody>
      </p:sp>
      <p:sp>
        <p:nvSpPr>
          <p:cNvPr id="4408" name="Google Shape;4408;p309"/>
          <p:cNvSpPr/>
          <p:nvPr/>
        </p:nvSpPr>
        <p:spPr>
          <a:xfrm>
            <a:off x="7284700" y="958225"/>
            <a:ext cx="1426500" cy="917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a:latin typeface="Source Sans Pro"/>
                <a:ea typeface="Source Sans Pro"/>
                <a:cs typeface="Source Sans Pro"/>
                <a:sym typeface="Source Sans Pro"/>
              </a:rPr>
              <a:t>Binary Encoder (inference-free)</a:t>
            </a:r>
            <a:endParaRPr>
              <a:latin typeface="Source Sans Pro"/>
              <a:ea typeface="Source Sans Pro"/>
              <a:cs typeface="Source Sans Pro"/>
              <a:sym typeface="Source Sans Pro"/>
            </a:endParaRPr>
          </a:p>
        </p:txBody>
      </p:sp>
      <p:sp>
        <p:nvSpPr>
          <p:cNvPr id="4409" name="Google Shape;4409;p309"/>
          <p:cNvSpPr/>
          <p:nvPr/>
        </p:nvSpPr>
        <p:spPr>
          <a:xfrm>
            <a:off x="449800" y="2487075"/>
            <a:ext cx="52800" cy="1058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10" name="Google Shape;4410;p309"/>
          <p:cNvSpPr txBox="1"/>
          <p:nvPr/>
        </p:nvSpPr>
        <p:spPr>
          <a:xfrm>
            <a:off x="652625" y="134415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State of the art at the time!</a:t>
            </a:r>
            <a:endParaRPr sz="1800">
              <a:solidFill>
                <a:schemeClr val="lt2"/>
              </a:solidFill>
              <a:latin typeface="Source Sans Pro"/>
              <a:ea typeface="Source Sans Pro"/>
              <a:cs typeface="Source Sans Pro"/>
              <a:sym typeface="Source Sans Pro"/>
            </a:endParaRPr>
          </a:p>
        </p:txBody>
      </p:sp>
      <p:cxnSp>
        <p:nvCxnSpPr>
          <p:cNvPr id="4411" name="Google Shape;4411;p309"/>
          <p:cNvCxnSpPr>
            <a:stCxn id="4409" idx="1"/>
            <a:endCxn id="4410" idx="1"/>
          </p:cNvCxnSpPr>
          <p:nvPr/>
        </p:nvCxnSpPr>
        <p:spPr>
          <a:xfrm rot="10800000" flipH="1">
            <a:off x="449800" y="1575075"/>
            <a:ext cx="202800" cy="1441200"/>
          </a:xfrm>
          <a:prstGeom prst="curvedConnector3">
            <a:avLst>
              <a:gd name="adj1" fmla="val -117419"/>
            </a:avLst>
          </a:prstGeom>
          <a:noFill/>
          <a:ln w="9525" cap="flat" cmpd="sng">
            <a:solidFill>
              <a:schemeClr val="dk2"/>
            </a:solidFill>
            <a:prstDash val="solid"/>
            <a:round/>
            <a:headEnd type="triangle" w="med" len="med"/>
            <a:tailEnd type="none" w="med" len="med"/>
          </a:ln>
        </p:spPr>
      </p:cxnSp>
      <p:sp>
        <p:nvSpPr>
          <p:cNvPr id="4412" name="Google Shape;4412;p309"/>
          <p:cNvSpPr txBox="1"/>
          <p:nvPr/>
        </p:nvSpPr>
        <p:spPr>
          <a:xfrm>
            <a:off x="7452425" y="3777975"/>
            <a:ext cx="191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x6 times faster</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4416"/>
        <p:cNvGrpSpPr/>
        <p:nvPr/>
      </p:nvGrpSpPr>
      <p:grpSpPr>
        <a:xfrm>
          <a:off x="0" y="0"/>
          <a:ext cx="0" cy="0"/>
          <a:chOff x="0" y="0"/>
          <a:chExt cx="0" cy="0"/>
        </a:xfrm>
      </p:grpSpPr>
      <p:sp>
        <p:nvSpPr>
          <p:cNvPr id="4417" name="Google Shape;4417;p31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418" name="Google Shape;4418;p3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262</a:t>
            </a:fld>
            <a:endParaRPr/>
          </a:p>
        </p:txBody>
      </p:sp>
      <p:sp>
        <p:nvSpPr>
          <p:cNvPr id="4419" name="Google Shape;4419;p310"/>
          <p:cNvSpPr/>
          <p:nvPr/>
        </p:nvSpPr>
        <p:spPr>
          <a:xfrm>
            <a:off x="5436275" y="2656175"/>
            <a:ext cx="19329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MLM Image Encoder </a:t>
            </a:r>
            <a:endParaRPr b="1">
              <a:latin typeface="Source Sans Pro"/>
              <a:ea typeface="Source Sans Pro"/>
              <a:cs typeface="Source Sans Pro"/>
              <a:sym typeface="Source Sans Pro"/>
            </a:endParaRPr>
          </a:p>
        </p:txBody>
      </p:sp>
      <p:sp>
        <p:nvSpPr>
          <p:cNvPr id="4420" name="Google Shape;4420;p310"/>
          <p:cNvSpPr/>
          <p:nvPr/>
        </p:nvSpPr>
        <p:spPr>
          <a:xfrm>
            <a:off x="5809550" y="3251745"/>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21" name="Google Shape;4421;p310"/>
          <p:cNvSpPr/>
          <p:nvPr/>
        </p:nvSpPr>
        <p:spPr>
          <a:xfrm>
            <a:off x="6279475" y="3251745"/>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22" name="Google Shape;4422;p310"/>
          <p:cNvSpPr/>
          <p:nvPr/>
        </p:nvSpPr>
        <p:spPr>
          <a:xfrm>
            <a:off x="6733500" y="3251745"/>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23" name="Google Shape;4423;p310"/>
          <p:cNvSpPr/>
          <p:nvPr/>
        </p:nvSpPr>
        <p:spPr>
          <a:xfrm>
            <a:off x="6385550" y="379112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4" name="Google Shape;4424;p310"/>
          <p:cNvSpPr txBox="1"/>
          <p:nvPr/>
        </p:nvSpPr>
        <p:spPr>
          <a:xfrm>
            <a:off x="5327578" y="3449453"/>
            <a:ext cx="222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solidFill>
                  <a:schemeClr val="dk2"/>
                </a:solidFill>
                <a:latin typeface="Source Sans Pro"/>
                <a:ea typeface="Source Sans Pro"/>
                <a:cs typeface="Source Sans Pro"/>
                <a:sym typeface="Source Sans Pro"/>
              </a:rPr>
              <a:t>image patches</a:t>
            </a:r>
            <a:endParaRPr>
              <a:solidFill>
                <a:schemeClr val="dk2"/>
              </a:solidFill>
              <a:latin typeface="Source Sans Pro"/>
              <a:ea typeface="Source Sans Pro"/>
              <a:cs typeface="Source Sans Pro"/>
              <a:sym typeface="Source Sans Pro"/>
            </a:endParaRPr>
          </a:p>
        </p:txBody>
      </p:sp>
      <p:grpSp>
        <p:nvGrpSpPr>
          <p:cNvPr id="4425" name="Google Shape;4425;p310"/>
          <p:cNvGrpSpPr/>
          <p:nvPr/>
        </p:nvGrpSpPr>
        <p:grpSpPr>
          <a:xfrm>
            <a:off x="5428943" y="2107775"/>
            <a:ext cx="1932853" cy="254724"/>
            <a:chOff x="4927448" y="2061729"/>
            <a:chExt cx="875664" cy="123941"/>
          </a:xfrm>
        </p:grpSpPr>
        <p:sp>
          <p:nvSpPr>
            <p:cNvPr id="4426" name="Google Shape;4426;p310"/>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7.8</a:t>
              </a:r>
              <a:endParaRPr sz="800" b="1"/>
            </a:p>
          </p:txBody>
        </p:sp>
        <p:sp>
          <p:nvSpPr>
            <p:cNvPr id="4427" name="Google Shape;4427;p310"/>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428" name="Google Shape;4428;p310"/>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11.9</a:t>
              </a:r>
              <a:endParaRPr sz="800" b="1"/>
            </a:p>
          </p:txBody>
        </p:sp>
        <p:sp>
          <p:nvSpPr>
            <p:cNvPr id="4429" name="Google Shape;4429;p310"/>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7</a:t>
              </a:r>
              <a:endParaRPr sz="800" b="1">
                <a:solidFill>
                  <a:srgbClr val="FFFFFF"/>
                </a:solidFill>
                <a:latin typeface="Calibri"/>
                <a:ea typeface="Calibri"/>
                <a:cs typeface="Calibri"/>
                <a:sym typeface="Calibri"/>
              </a:endParaRPr>
            </a:p>
          </p:txBody>
        </p:sp>
        <p:sp>
          <p:nvSpPr>
            <p:cNvPr id="4430" name="Google Shape;4430;p310"/>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431" name="Google Shape;4431;p310"/>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432" name="Google Shape;4432;p310"/>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2.5</a:t>
              </a:r>
              <a:endParaRPr sz="800" b="1">
                <a:solidFill>
                  <a:srgbClr val="FFFFFF"/>
                </a:solidFill>
                <a:latin typeface="Calibri"/>
                <a:ea typeface="Calibri"/>
                <a:cs typeface="Calibri"/>
                <a:sym typeface="Calibri"/>
              </a:endParaRPr>
            </a:p>
          </p:txBody>
        </p:sp>
      </p:grpSp>
      <p:sp>
        <p:nvSpPr>
          <p:cNvPr id="4433" name="Google Shape;4433;p310"/>
          <p:cNvSpPr/>
          <p:nvPr/>
        </p:nvSpPr>
        <p:spPr>
          <a:xfrm>
            <a:off x="6289822" y="2450687"/>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4" name="Google Shape;4434;p310"/>
          <p:cNvSpPr txBox="1"/>
          <p:nvPr/>
        </p:nvSpPr>
        <p:spPr>
          <a:xfrm>
            <a:off x="512900" y="2857250"/>
            <a:ext cx="3942300" cy="738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Interpretability: </a:t>
            </a:r>
            <a:r>
              <a:rPr lang="zh-CN" sz="1800">
                <a:solidFill>
                  <a:schemeClr val="dk1"/>
                </a:solidFill>
                <a:latin typeface="Source Sans Pro"/>
                <a:ea typeface="Source Sans Pro"/>
                <a:cs typeface="Source Sans Pro"/>
                <a:sym typeface="Source Sans Pro"/>
              </a:rPr>
              <a:t>How the MLM learn to map the image to relevant terms?</a:t>
            </a:r>
            <a:endParaRPr sz="1800">
              <a:solidFill>
                <a:schemeClr val="dk1"/>
              </a:solidFill>
              <a:latin typeface="Source Sans Pro"/>
              <a:ea typeface="Source Sans Pro"/>
              <a:cs typeface="Source Sans Pro"/>
              <a:sym typeface="Source Sans Pro"/>
            </a:endParaRPr>
          </a:p>
        </p:txBody>
      </p:sp>
      <p:sp>
        <p:nvSpPr>
          <p:cNvPr id="4435" name="Google Shape;4435;p310"/>
          <p:cNvSpPr/>
          <p:nvPr/>
        </p:nvSpPr>
        <p:spPr>
          <a:xfrm>
            <a:off x="1789475" y="3873775"/>
            <a:ext cx="276900" cy="2517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36" name="Google Shape;4436;p310"/>
          <p:cNvSpPr txBox="1"/>
          <p:nvPr/>
        </p:nvSpPr>
        <p:spPr>
          <a:xfrm>
            <a:off x="2107625" y="3768775"/>
            <a:ext cx="95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Next</a:t>
            </a:r>
            <a:endParaRPr sz="1800" b="1">
              <a:solidFill>
                <a:schemeClr val="lt2"/>
              </a:solidFill>
              <a:latin typeface="Source Sans Pro"/>
              <a:ea typeface="Source Sans Pro"/>
              <a:cs typeface="Source Sans Pro"/>
              <a:sym typeface="Source Sans Pro"/>
            </a:endParaRPr>
          </a:p>
        </p:txBody>
      </p:sp>
      <p:pic>
        <p:nvPicPr>
          <p:cNvPr id="4437" name="Google Shape;4437;p310"/>
          <p:cNvPicPr preferRelativeResize="0"/>
          <p:nvPr/>
        </p:nvPicPr>
        <p:blipFill>
          <a:blip r:embed="rId3">
            <a:alphaModFix/>
          </a:blip>
          <a:stretch>
            <a:fillRect/>
          </a:stretch>
        </p:blipFill>
        <p:spPr>
          <a:xfrm>
            <a:off x="5767338" y="3950225"/>
            <a:ext cx="1363625" cy="909091"/>
          </a:xfrm>
          <a:prstGeom prst="rect">
            <a:avLst/>
          </a:prstGeom>
          <a:noFill/>
          <a:ln>
            <a:noFill/>
          </a:ln>
        </p:spPr>
      </p:pic>
      <p:sp>
        <p:nvSpPr>
          <p:cNvPr id="4438" name="Google Shape;4438;p310"/>
          <p:cNvSpPr txBox="1"/>
          <p:nvPr/>
        </p:nvSpPr>
        <p:spPr>
          <a:xfrm rot="-4147726">
            <a:off x="7013486" y="1668332"/>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boat</a:t>
            </a:r>
            <a:endParaRPr sz="1000" b="1" i="0" u="none" strike="noStrike" cap="none">
              <a:solidFill>
                <a:srgbClr val="000000"/>
              </a:solidFill>
              <a:latin typeface="Courier New"/>
              <a:ea typeface="Courier New"/>
              <a:cs typeface="Courier New"/>
              <a:sym typeface="Courier New"/>
            </a:endParaRPr>
          </a:p>
        </p:txBody>
      </p:sp>
      <p:sp>
        <p:nvSpPr>
          <p:cNvPr id="4439" name="Google Shape;4439;p310"/>
          <p:cNvSpPr txBox="1"/>
          <p:nvPr/>
        </p:nvSpPr>
        <p:spPr>
          <a:xfrm rot="-4147736">
            <a:off x="6201464" y="1665186"/>
            <a:ext cx="64502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bike</a:t>
            </a:r>
            <a:endParaRPr sz="1000" b="1" i="0" u="none" strike="noStrike" cap="none">
              <a:solidFill>
                <a:srgbClr val="000000"/>
              </a:solidFill>
              <a:latin typeface="Courier New"/>
              <a:ea typeface="Courier New"/>
              <a:cs typeface="Courier New"/>
              <a:sym typeface="Courier New"/>
            </a:endParaRPr>
          </a:p>
        </p:txBody>
      </p:sp>
      <p:sp>
        <p:nvSpPr>
          <p:cNvPr id="4440" name="Google Shape;4440;p310"/>
          <p:cNvSpPr txBox="1"/>
          <p:nvPr/>
        </p:nvSpPr>
        <p:spPr>
          <a:xfrm rot="-4147974">
            <a:off x="5851939" y="157068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441" name="Google Shape;4441;p310"/>
          <p:cNvSpPr txBox="1"/>
          <p:nvPr/>
        </p:nvSpPr>
        <p:spPr>
          <a:xfrm rot="-4147974">
            <a:off x="5311586" y="155010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dutch</a:t>
            </a:r>
            <a:endParaRPr sz="10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4445"/>
        <p:cNvGrpSpPr/>
        <p:nvPr/>
      </p:nvGrpSpPr>
      <p:grpSpPr>
        <a:xfrm>
          <a:off x="0" y="0"/>
          <a:ext cx="0" cy="0"/>
          <a:chOff x="0" y="0"/>
          <a:chExt cx="0" cy="0"/>
        </a:xfrm>
      </p:grpSpPr>
      <p:sp>
        <p:nvSpPr>
          <p:cNvPr id="4446" name="Google Shape;4446;p31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                Expansion and Semantic Deviation</a:t>
            </a:r>
            <a:endParaRPr>
              <a:solidFill>
                <a:schemeClr val="dk1"/>
              </a:solidFill>
            </a:endParaRPr>
          </a:p>
        </p:txBody>
      </p:sp>
      <p:sp>
        <p:nvSpPr>
          <p:cNvPr id="4447" name="Google Shape;4447;p3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263</a:t>
            </a:fld>
            <a:endParaRPr/>
          </a:p>
        </p:txBody>
      </p:sp>
      <p:sp>
        <p:nvSpPr>
          <p:cNvPr id="4448" name="Google Shape;4448;p311"/>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delft canal</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grpSp>
        <p:nvGrpSpPr>
          <p:cNvPr id="4449" name="Google Shape;4449;p311"/>
          <p:cNvGrpSpPr/>
          <p:nvPr/>
        </p:nvGrpSpPr>
        <p:grpSpPr>
          <a:xfrm>
            <a:off x="1092593" y="2875894"/>
            <a:ext cx="1953711" cy="254724"/>
            <a:chOff x="4927448" y="2061729"/>
            <a:chExt cx="885113" cy="123941"/>
          </a:xfrm>
        </p:grpSpPr>
        <p:sp>
          <p:nvSpPr>
            <p:cNvPr id="4450" name="Google Shape;4450;p311"/>
            <p:cNvSpPr/>
            <p:nvPr/>
          </p:nvSpPr>
          <p:spPr>
            <a:xfrm>
              <a:off x="4927448" y="2061770"/>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451" name="Google Shape;4451;p311"/>
            <p:cNvSpPr/>
            <p:nvPr/>
          </p:nvSpPr>
          <p:spPr>
            <a:xfrm>
              <a:off x="5052542" y="206176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452" name="Google Shape;4452;p311"/>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453" name="Google Shape;4453;p311"/>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454" name="Google Shape;4454;p311"/>
            <p:cNvSpPr/>
            <p:nvPr/>
          </p:nvSpPr>
          <p:spPr>
            <a:xfrm>
              <a:off x="5437273" y="2061741"/>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455" name="Google Shape;4455;p311"/>
            <p:cNvSpPr/>
            <p:nvPr/>
          </p:nvSpPr>
          <p:spPr>
            <a:xfrm>
              <a:off x="5562367"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456" name="Google Shape;4456;p311"/>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457" name="Google Shape;4457;p311"/>
          <p:cNvGrpSpPr/>
          <p:nvPr/>
        </p:nvGrpSpPr>
        <p:grpSpPr>
          <a:xfrm>
            <a:off x="5664738" y="2875894"/>
            <a:ext cx="1677591" cy="254721"/>
            <a:chOff x="5052542" y="2061729"/>
            <a:chExt cx="760019" cy="123940"/>
          </a:xfrm>
        </p:grpSpPr>
        <p:sp>
          <p:nvSpPr>
            <p:cNvPr id="4458" name="Google Shape;4458;p311"/>
            <p:cNvSpPr/>
            <p:nvPr/>
          </p:nvSpPr>
          <p:spPr>
            <a:xfrm>
              <a:off x="5052542" y="206176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459" name="Google Shape;4459;p311"/>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460" name="Google Shape;4460;p311"/>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461" name="Google Shape;4461;p311"/>
            <p:cNvSpPr/>
            <p:nvPr/>
          </p:nvSpPr>
          <p:spPr>
            <a:xfrm>
              <a:off x="5437273" y="2061741"/>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462" name="Google Shape;4462;p311"/>
            <p:cNvSpPr/>
            <p:nvPr/>
          </p:nvSpPr>
          <p:spPr>
            <a:xfrm>
              <a:off x="5562367"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463" name="Google Shape;4463;p311"/>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464" name="Google Shape;4464;p311"/>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465" name="Google Shape;4465;p311"/>
          <p:cNvSpPr txBox="1"/>
          <p:nvPr/>
        </p:nvSpPr>
        <p:spPr>
          <a:xfrm>
            <a:off x="3128075" y="3530800"/>
            <a:ext cx="2536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800">
                <a:solidFill>
                  <a:schemeClr val="lt2"/>
                </a:solidFill>
                <a:latin typeface="Montserrat"/>
                <a:ea typeface="Montserrat"/>
                <a:cs typeface="Montserrat"/>
                <a:sym typeface="Montserrat"/>
              </a:rPr>
              <a:t>need to match query with image</a:t>
            </a:r>
            <a:endParaRPr sz="1800">
              <a:solidFill>
                <a:schemeClr val="lt2"/>
              </a:solidFill>
              <a:latin typeface="Montserrat"/>
              <a:ea typeface="Montserrat"/>
              <a:cs typeface="Montserrat"/>
              <a:sym typeface="Montserrat"/>
            </a:endParaRPr>
          </a:p>
        </p:txBody>
      </p:sp>
      <p:pic>
        <p:nvPicPr>
          <p:cNvPr id="4466" name="Google Shape;4466;p311"/>
          <p:cNvPicPr preferRelativeResize="0"/>
          <p:nvPr/>
        </p:nvPicPr>
        <p:blipFill>
          <a:blip r:embed="rId3">
            <a:alphaModFix/>
          </a:blip>
          <a:stretch>
            <a:fillRect/>
          </a:stretch>
        </p:blipFill>
        <p:spPr>
          <a:xfrm>
            <a:off x="5880238" y="3363075"/>
            <a:ext cx="1363625" cy="909091"/>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4470"/>
        <p:cNvGrpSpPr/>
        <p:nvPr/>
      </p:nvGrpSpPr>
      <p:grpSpPr>
        <a:xfrm>
          <a:off x="0" y="0"/>
          <a:ext cx="0" cy="0"/>
          <a:chOff x="0" y="0"/>
          <a:chExt cx="0" cy="0"/>
        </a:xfrm>
      </p:grpSpPr>
      <p:sp>
        <p:nvSpPr>
          <p:cNvPr id="4471" name="Google Shape;4471;p31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One-side Expansion</a:t>
            </a:r>
            <a:endParaRPr>
              <a:solidFill>
                <a:schemeClr val="dk1"/>
              </a:solidFill>
            </a:endParaRPr>
          </a:p>
        </p:txBody>
      </p:sp>
      <p:sp>
        <p:nvSpPr>
          <p:cNvPr id="4472" name="Google Shape;4472;p3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264</a:t>
            </a:fld>
            <a:endParaRPr/>
          </a:p>
        </p:txBody>
      </p:sp>
      <p:sp>
        <p:nvSpPr>
          <p:cNvPr id="4473" name="Google Shape;4473;p312"/>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2"/>
                </a:solidFill>
                <a:latin typeface="Courier New"/>
                <a:ea typeface="Courier New"/>
                <a:cs typeface="Courier New"/>
                <a:sym typeface="Courier New"/>
              </a:rPr>
              <a:t>delft</a:t>
            </a:r>
            <a:r>
              <a:rPr lang="zh-CN" sz="1200">
                <a:latin typeface="Courier New"/>
                <a:ea typeface="Courier New"/>
                <a:cs typeface="Courier New"/>
                <a:sym typeface="Courier New"/>
              </a:rPr>
              <a:t> canal</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grpSp>
        <p:nvGrpSpPr>
          <p:cNvPr id="4474" name="Google Shape;4474;p312"/>
          <p:cNvGrpSpPr/>
          <p:nvPr/>
        </p:nvGrpSpPr>
        <p:grpSpPr>
          <a:xfrm>
            <a:off x="1085543" y="2875894"/>
            <a:ext cx="1953711" cy="254724"/>
            <a:chOff x="4927448" y="2061729"/>
            <a:chExt cx="885113" cy="123941"/>
          </a:xfrm>
        </p:grpSpPr>
        <p:sp>
          <p:nvSpPr>
            <p:cNvPr id="4475" name="Google Shape;4475;p312"/>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476" name="Google Shape;4476;p312"/>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477" name="Google Shape;4477;p312"/>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478" name="Google Shape;4478;p312"/>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479" name="Google Shape;4479;p312"/>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480" name="Google Shape;4480;p312"/>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481" name="Google Shape;4481;p312"/>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482" name="Google Shape;4482;p312"/>
          <p:cNvGrpSpPr/>
          <p:nvPr/>
        </p:nvGrpSpPr>
        <p:grpSpPr>
          <a:xfrm>
            <a:off x="5664738" y="2875894"/>
            <a:ext cx="1677591" cy="254721"/>
            <a:chOff x="5052542" y="2061729"/>
            <a:chExt cx="760019" cy="123940"/>
          </a:xfrm>
        </p:grpSpPr>
        <p:sp>
          <p:nvSpPr>
            <p:cNvPr id="4483" name="Google Shape;4483;p312"/>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484" name="Google Shape;4484;p312"/>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485" name="Google Shape;4485;p312"/>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486" name="Google Shape;4486;p312"/>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487" name="Google Shape;4487;p312"/>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488" name="Google Shape;4488;p312"/>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489" name="Google Shape;4489;p312"/>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grpSp>
        <p:nvGrpSpPr>
          <p:cNvPr id="4490" name="Google Shape;4490;p312"/>
          <p:cNvGrpSpPr/>
          <p:nvPr/>
        </p:nvGrpSpPr>
        <p:grpSpPr>
          <a:xfrm>
            <a:off x="5664750" y="4271625"/>
            <a:ext cx="2248005" cy="461700"/>
            <a:chOff x="5664750" y="4271625"/>
            <a:chExt cx="2248005" cy="461700"/>
          </a:xfrm>
        </p:grpSpPr>
        <p:sp>
          <p:nvSpPr>
            <p:cNvPr id="4491" name="Google Shape;4491;p312"/>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492" name="Google Shape;4492;p312" descr="Check mark icon (Provided by Getty Images)"/>
            <p:cNvPicPr preferRelativeResize="0"/>
            <p:nvPr/>
          </p:nvPicPr>
          <p:blipFill rotWithShape="1">
            <a:blip r:embed="rId3">
              <a:alphaModFix/>
            </a:blip>
            <a:srcRect l="5815" t="34172" r="56201" b="34175"/>
            <a:stretch/>
          </p:blipFill>
          <p:spPr>
            <a:xfrm>
              <a:off x="7592653" y="4369097"/>
              <a:ext cx="320102" cy="266752"/>
            </a:xfrm>
            <a:prstGeom prst="rect">
              <a:avLst/>
            </a:prstGeom>
            <a:noFill/>
            <a:ln>
              <a:noFill/>
            </a:ln>
          </p:spPr>
        </p:pic>
      </p:grpSp>
      <p:grpSp>
        <p:nvGrpSpPr>
          <p:cNvPr id="4493" name="Google Shape;4493;p312"/>
          <p:cNvGrpSpPr/>
          <p:nvPr/>
        </p:nvGrpSpPr>
        <p:grpSpPr>
          <a:xfrm>
            <a:off x="1046888" y="4227050"/>
            <a:ext cx="1880102" cy="461700"/>
            <a:chOff x="1046888" y="4227050"/>
            <a:chExt cx="1880102" cy="461700"/>
          </a:xfrm>
        </p:grpSpPr>
        <p:sp>
          <p:nvSpPr>
            <p:cNvPr id="4494" name="Google Shape;4494;p312"/>
            <p:cNvSpPr txBox="1"/>
            <p:nvPr/>
          </p:nvSpPr>
          <p:spPr>
            <a:xfrm>
              <a:off x="1046888" y="4227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NO EXPANSION</a:t>
              </a:r>
              <a:endParaRPr sz="1800">
                <a:solidFill>
                  <a:schemeClr val="lt2"/>
                </a:solidFill>
                <a:latin typeface="Source Sans Pro"/>
                <a:ea typeface="Source Sans Pro"/>
                <a:cs typeface="Source Sans Pro"/>
                <a:sym typeface="Source Sans Pro"/>
              </a:endParaRPr>
            </a:p>
          </p:txBody>
        </p:sp>
        <p:pic>
          <p:nvPicPr>
            <p:cNvPr id="4495" name="Google Shape;4495;p312" descr="Check mark icon (Provided by Getty Images)"/>
            <p:cNvPicPr preferRelativeResize="0"/>
            <p:nvPr/>
          </p:nvPicPr>
          <p:blipFill rotWithShape="1">
            <a:blip r:embed="rId3">
              <a:alphaModFix/>
            </a:blip>
            <a:srcRect l="48390" t="32244" r="12817" b="32984"/>
            <a:stretch/>
          </p:blipFill>
          <p:spPr>
            <a:xfrm>
              <a:off x="2606887" y="4314437"/>
              <a:ext cx="320102" cy="286915"/>
            </a:xfrm>
            <a:prstGeom prst="rect">
              <a:avLst/>
            </a:prstGeom>
            <a:noFill/>
            <a:ln>
              <a:noFill/>
            </a:ln>
          </p:spPr>
        </p:pic>
      </p:grpSp>
      <p:sp>
        <p:nvSpPr>
          <p:cNvPr id="4496" name="Google Shape;4496;p312"/>
          <p:cNvSpPr txBox="1"/>
          <p:nvPr/>
        </p:nvSpPr>
        <p:spPr>
          <a:xfrm>
            <a:off x="3351600" y="4165550"/>
            <a:ext cx="2142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200" b="1">
                <a:solidFill>
                  <a:schemeClr val="dk1"/>
                </a:solidFill>
                <a:latin typeface="Raleway"/>
                <a:ea typeface="Raleway"/>
                <a:cs typeface="Raleway"/>
                <a:sym typeface="Raleway"/>
              </a:rPr>
              <a:t>VisualSparta</a:t>
            </a:r>
            <a:endParaRPr sz="600"/>
          </a:p>
        </p:txBody>
      </p:sp>
      <p:pic>
        <p:nvPicPr>
          <p:cNvPr id="4497" name="Google Shape;4497;p312"/>
          <p:cNvPicPr preferRelativeResize="0"/>
          <p:nvPr/>
        </p:nvPicPr>
        <p:blipFill>
          <a:blip r:embed="rId4">
            <a:alphaModFix/>
          </a:blip>
          <a:stretch>
            <a:fillRect/>
          </a:stretch>
        </p:blipFill>
        <p:spPr>
          <a:xfrm>
            <a:off x="5880238" y="3363075"/>
            <a:ext cx="1363625" cy="909091"/>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4501"/>
        <p:cNvGrpSpPr/>
        <p:nvPr/>
      </p:nvGrpSpPr>
      <p:grpSpPr>
        <a:xfrm>
          <a:off x="0" y="0"/>
          <a:ext cx="0" cy="0"/>
          <a:chOff x="0" y="0"/>
          <a:chExt cx="0" cy="0"/>
        </a:xfrm>
      </p:grpSpPr>
      <p:sp>
        <p:nvSpPr>
          <p:cNvPr id="4502" name="Google Shape;4502;p31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solidFill>
                  <a:schemeClr val="dk1"/>
                </a:solidFill>
              </a:rPr>
              <a:t>One-side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503" name="Google Shape;4503;p3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265</a:t>
            </a:fld>
            <a:endParaRPr/>
          </a:p>
        </p:txBody>
      </p:sp>
      <p:sp>
        <p:nvSpPr>
          <p:cNvPr id="4504" name="Google Shape;4504;p313"/>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Clr>
                <a:schemeClr val="dk2"/>
              </a:buClr>
              <a:buSzPts val="1800"/>
              <a:buFont typeface="Arial"/>
              <a:buNone/>
            </a:pPr>
            <a:r>
              <a:rPr lang="zh-CN" sz="1200">
                <a:solidFill>
                  <a:schemeClr val="dk2"/>
                </a:solidFill>
                <a:latin typeface="Courier New"/>
                <a:ea typeface="Courier New"/>
                <a:cs typeface="Courier New"/>
                <a:sym typeface="Courier New"/>
              </a:rPr>
              <a:t>“delft canal”</a:t>
            </a:r>
            <a:endParaRPr sz="1200">
              <a:latin typeface="Courier New"/>
              <a:ea typeface="Courier New"/>
              <a:cs typeface="Courier New"/>
              <a:sym typeface="Courier New"/>
            </a:endParaRPr>
          </a:p>
        </p:txBody>
      </p:sp>
      <p:grpSp>
        <p:nvGrpSpPr>
          <p:cNvPr id="4505" name="Google Shape;4505;p313"/>
          <p:cNvGrpSpPr/>
          <p:nvPr/>
        </p:nvGrpSpPr>
        <p:grpSpPr>
          <a:xfrm>
            <a:off x="1085543" y="2875894"/>
            <a:ext cx="1953711" cy="254724"/>
            <a:chOff x="4927448" y="2061729"/>
            <a:chExt cx="885113" cy="123941"/>
          </a:xfrm>
        </p:grpSpPr>
        <p:sp>
          <p:nvSpPr>
            <p:cNvPr id="4506" name="Google Shape;4506;p313"/>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07" name="Google Shape;4507;p313"/>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08" name="Google Shape;4508;p313"/>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09" name="Google Shape;4509;p313"/>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10" name="Google Shape;4510;p313"/>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511" name="Google Shape;4511;p313"/>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12" name="Google Shape;4512;p313"/>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513" name="Google Shape;4513;p313"/>
          <p:cNvSpPr txBox="1"/>
          <p:nvPr/>
        </p:nvSpPr>
        <p:spPr>
          <a:xfrm rot="-4147726">
            <a:off x="2670086" y="2436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514" name="Google Shape;4514;p313"/>
          <p:cNvSpPr txBox="1"/>
          <p:nvPr/>
        </p:nvSpPr>
        <p:spPr>
          <a:xfrm rot="-4147974">
            <a:off x="1508539" y="2338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grpSp>
        <p:nvGrpSpPr>
          <p:cNvPr id="4515" name="Google Shape;4515;p313"/>
          <p:cNvGrpSpPr/>
          <p:nvPr/>
        </p:nvGrpSpPr>
        <p:grpSpPr>
          <a:xfrm>
            <a:off x="5664738" y="2875894"/>
            <a:ext cx="1677591" cy="254721"/>
            <a:chOff x="5052542" y="2061729"/>
            <a:chExt cx="760019" cy="123940"/>
          </a:xfrm>
        </p:grpSpPr>
        <p:sp>
          <p:nvSpPr>
            <p:cNvPr id="4516" name="Google Shape;4516;p313"/>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17" name="Google Shape;4517;p313"/>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18" name="Google Shape;4518;p313"/>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19" name="Google Shape;4519;p313"/>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520" name="Google Shape;4520;p313"/>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521" name="Google Shape;4521;p313"/>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522" name="Google Shape;4522;p313"/>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grpSp>
        <p:nvGrpSpPr>
          <p:cNvPr id="4523" name="Google Shape;4523;p313"/>
          <p:cNvGrpSpPr/>
          <p:nvPr/>
        </p:nvGrpSpPr>
        <p:grpSpPr>
          <a:xfrm>
            <a:off x="5664750" y="4271625"/>
            <a:ext cx="2248005" cy="461700"/>
            <a:chOff x="5664750" y="4271625"/>
            <a:chExt cx="2248005" cy="461700"/>
          </a:xfrm>
        </p:grpSpPr>
        <p:sp>
          <p:nvSpPr>
            <p:cNvPr id="4524" name="Google Shape;4524;p313"/>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525" name="Google Shape;4525;p313" descr="Check mark icon (Provided by Getty Images)"/>
            <p:cNvPicPr preferRelativeResize="0"/>
            <p:nvPr/>
          </p:nvPicPr>
          <p:blipFill rotWithShape="1">
            <a:blip r:embed="rId3">
              <a:alphaModFix/>
            </a:blip>
            <a:srcRect l="5815" t="34172" r="56201" b="34175"/>
            <a:stretch/>
          </p:blipFill>
          <p:spPr>
            <a:xfrm>
              <a:off x="7592653" y="4369097"/>
              <a:ext cx="320102" cy="266752"/>
            </a:xfrm>
            <a:prstGeom prst="rect">
              <a:avLst/>
            </a:prstGeom>
            <a:noFill/>
            <a:ln>
              <a:noFill/>
            </a:ln>
          </p:spPr>
        </p:pic>
      </p:grpSp>
      <p:sp>
        <p:nvSpPr>
          <p:cNvPr id="4526" name="Google Shape;4526;p313"/>
          <p:cNvSpPr txBox="1"/>
          <p:nvPr/>
        </p:nvSpPr>
        <p:spPr>
          <a:xfrm>
            <a:off x="3351600" y="4165550"/>
            <a:ext cx="2142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200" b="1">
                <a:solidFill>
                  <a:schemeClr val="dk1"/>
                </a:solidFill>
                <a:latin typeface="Raleway"/>
                <a:ea typeface="Raleway"/>
                <a:cs typeface="Raleway"/>
                <a:sym typeface="Raleway"/>
              </a:rPr>
              <a:t>VisualSparta</a:t>
            </a:r>
            <a:endParaRPr sz="600"/>
          </a:p>
        </p:txBody>
      </p:sp>
      <p:grpSp>
        <p:nvGrpSpPr>
          <p:cNvPr id="4527" name="Google Shape;4527;p313"/>
          <p:cNvGrpSpPr/>
          <p:nvPr/>
        </p:nvGrpSpPr>
        <p:grpSpPr>
          <a:xfrm>
            <a:off x="1046888" y="4227050"/>
            <a:ext cx="1880102" cy="461700"/>
            <a:chOff x="1046888" y="4227050"/>
            <a:chExt cx="1880102" cy="461700"/>
          </a:xfrm>
        </p:grpSpPr>
        <p:sp>
          <p:nvSpPr>
            <p:cNvPr id="4528" name="Google Shape;4528;p313"/>
            <p:cNvSpPr txBox="1"/>
            <p:nvPr/>
          </p:nvSpPr>
          <p:spPr>
            <a:xfrm>
              <a:off x="1046888" y="4227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NO EXPANSION</a:t>
              </a:r>
              <a:endParaRPr sz="1800">
                <a:solidFill>
                  <a:schemeClr val="lt2"/>
                </a:solidFill>
                <a:latin typeface="Source Sans Pro"/>
                <a:ea typeface="Source Sans Pro"/>
                <a:cs typeface="Source Sans Pro"/>
                <a:sym typeface="Source Sans Pro"/>
              </a:endParaRPr>
            </a:p>
          </p:txBody>
        </p:sp>
        <p:pic>
          <p:nvPicPr>
            <p:cNvPr id="4529" name="Google Shape;4529;p313" descr="Check mark icon (Provided by Getty Images)"/>
            <p:cNvPicPr preferRelativeResize="0"/>
            <p:nvPr/>
          </p:nvPicPr>
          <p:blipFill rotWithShape="1">
            <a:blip r:embed="rId3">
              <a:alphaModFix/>
            </a:blip>
            <a:srcRect l="48390" t="32244" r="12817" b="32984"/>
            <a:stretch/>
          </p:blipFill>
          <p:spPr>
            <a:xfrm>
              <a:off x="2606887" y="4314437"/>
              <a:ext cx="320102" cy="286915"/>
            </a:xfrm>
            <a:prstGeom prst="rect">
              <a:avLst/>
            </a:prstGeom>
            <a:noFill/>
            <a:ln>
              <a:noFill/>
            </a:ln>
          </p:spPr>
        </p:pic>
      </p:grpSp>
      <p:pic>
        <p:nvPicPr>
          <p:cNvPr id="4530" name="Google Shape;4530;p313"/>
          <p:cNvPicPr preferRelativeResize="0"/>
          <p:nvPr/>
        </p:nvPicPr>
        <p:blipFill>
          <a:blip r:embed="rId4">
            <a:alphaModFix/>
          </a:blip>
          <a:stretch>
            <a:fillRect/>
          </a:stretch>
        </p:blipFill>
        <p:spPr>
          <a:xfrm>
            <a:off x="5880238" y="3363075"/>
            <a:ext cx="1363625" cy="909091"/>
          </a:xfrm>
          <a:prstGeom prst="rect">
            <a:avLst/>
          </a:prstGeom>
          <a:noFill/>
          <a:ln>
            <a:noFill/>
          </a:ln>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4534"/>
        <p:cNvGrpSpPr/>
        <p:nvPr/>
      </p:nvGrpSpPr>
      <p:grpSpPr>
        <a:xfrm>
          <a:off x="0" y="0"/>
          <a:ext cx="0" cy="0"/>
          <a:chOff x="0" y="0"/>
          <a:chExt cx="0" cy="0"/>
        </a:xfrm>
      </p:grpSpPr>
      <p:sp>
        <p:nvSpPr>
          <p:cNvPr id="4535" name="Google Shape;4535;p31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solidFill>
                  <a:schemeClr val="dk1"/>
                </a:solidFill>
              </a:rPr>
              <a:t>One-side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536" name="Google Shape;4536;p3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266</a:t>
            </a:fld>
            <a:endParaRPr/>
          </a:p>
        </p:txBody>
      </p:sp>
      <p:sp>
        <p:nvSpPr>
          <p:cNvPr id="4537" name="Google Shape;4537;p314"/>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Clr>
                <a:schemeClr val="dk2"/>
              </a:buClr>
              <a:buSzPts val="1800"/>
              <a:buFont typeface="Arial"/>
              <a:buNone/>
            </a:pPr>
            <a:r>
              <a:rPr lang="zh-CN" sz="1200">
                <a:solidFill>
                  <a:schemeClr val="dk2"/>
                </a:solidFill>
                <a:latin typeface="Courier New"/>
                <a:ea typeface="Courier New"/>
                <a:cs typeface="Courier New"/>
                <a:sym typeface="Courier New"/>
              </a:rPr>
              <a:t>“delft canal”</a:t>
            </a:r>
            <a:endParaRPr sz="1200">
              <a:latin typeface="Courier New"/>
              <a:ea typeface="Courier New"/>
              <a:cs typeface="Courier New"/>
              <a:sym typeface="Courier New"/>
            </a:endParaRPr>
          </a:p>
        </p:txBody>
      </p:sp>
      <p:grpSp>
        <p:nvGrpSpPr>
          <p:cNvPr id="4538" name="Google Shape;4538;p314"/>
          <p:cNvGrpSpPr/>
          <p:nvPr/>
        </p:nvGrpSpPr>
        <p:grpSpPr>
          <a:xfrm>
            <a:off x="1085543" y="2875894"/>
            <a:ext cx="1953711" cy="254724"/>
            <a:chOff x="4927448" y="2061729"/>
            <a:chExt cx="885113" cy="123941"/>
          </a:xfrm>
        </p:grpSpPr>
        <p:sp>
          <p:nvSpPr>
            <p:cNvPr id="4539" name="Google Shape;4539;p314"/>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40" name="Google Shape;4540;p314"/>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41" name="Google Shape;4541;p314"/>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42" name="Google Shape;4542;p314"/>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43" name="Google Shape;4543;p314"/>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544" name="Google Shape;4544;p314"/>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45" name="Google Shape;4545;p314"/>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546" name="Google Shape;4546;p314"/>
          <p:cNvGrpSpPr/>
          <p:nvPr/>
        </p:nvGrpSpPr>
        <p:grpSpPr>
          <a:xfrm>
            <a:off x="5664738" y="2875894"/>
            <a:ext cx="1677591" cy="254721"/>
            <a:chOff x="5052542" y="2061729"/>
            <a:chExt cx="760019" cy="123940"/>
          </a:xfrm>
        </p:grpSpPr>
        <p:sp>
          <p:nvSpPr>
            <p:cNvPr id="4547" name="Google Shape;4547;p314"/>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48" name="Google Shape;4548;p314"/>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49" name="Google Shape;4549;p314"/>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50" name="Google Shape;4550;p314"/>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2"/>
                </a:buClr>
                <a:buFont typeface="Arial"/>
                <a:buNone/>
              </a:pPr>
              <a:r>
                <a:rPr lang="zh-CN" sz="800" b="1">
                  <a:solidFill>
                    <a:schemeClr val="dk2"/>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551" name="Google Shape;4551;p314"/>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52" name="Google Shape;4552;p314"/>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553" name="Google Shape;4553;p314"/>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554" name="Google Shape;4554;p314"/>
          <p:cNvSpPr/>
          <p:nvPr/>
        </p:nvSpPr>
        <p:spPr>
          <a:xfrm>
            <a:off x="2166050" y="1703500"/>
            <a:ext cx="3908775" cy="1161050"/>
          </a:xfrm>
          <a:custGeom>
            <a:avLst/>
            <a:gdLst/>
            <a:ahLst/>
            <a:cxnLst/>
            <a:rect l="l" t="t" r="r" b="b"/>
            <a:pathLst>
              <a:path w="156351" h="46442" extrusionOk="0">
                <a:moveTo>
                  <a:pt x="156351" y="46442"/>
                </a:moveTo>
                <a:cubicBezTo>
                  <a:pt x="143557" y="38822"/>
                  <a:pt x="105646" y="5332"/>
                  <a:pt x="79587" y="722"/>
                </a:cubicBezTo>
                <a:cubicBezTo>
                  <a:pt x="53529" y="-3888"/>
                  <a:pt x="13265" y="15774"/>
                  <a:pt x="0" y="18784"/>
                </a:cubicBezTo>
              </a:path>
            </a:pathLst>
          </a:custGeom>
          <a:noFill/>
          <a:ln w="9525" cap="flat" cmpd="sng">
            <a:solidFill>
              <a:schemeClr val="dk2"/>
            </a:solidFill>
            <a:prstDash val="solid"/>
            <a:round/>
            <a:headEnd type="none" w="med" len="med"/>
            <a:tailEnd type="triangle" w="med" len="med"/>
          </a:ln>
        </p:spPr>
        <p:txBody>
          <a:bodyPr/>
          <a:lstStyle/>
          <a:p>
            <a:endParaRPr lang="en-NL"/>
          </a:p>
        </p:txBody>
      </p:sp>
      <p:sp>
        <p:nvSpPr>
          <p:cNvPr id="4555" name="Google Shape;4555;p314"/>
          <p:cNvSpPr/>
          <p:nvPr/>
        </p:nvSpPr>
        <p:spPr>
          <a:xfrm>
            <a:off x="3132675" y="1487851"/>
            <a:ext cx="4085150" cy="1376675"/>
          </a:xfrm>
          <a:custGeom>
            <a:avLst/>
            <a:gdLst/>
            <a:ahLst/>
            <a:cxnLst/>
            <a:rect l="l" t="t" r="r" b="b"/>
            <a:pathLst>
              <a:path w="163406" h="55067" extrusionOk="0">
                <a:moveTo>
                  <a:pt x="163406" y="55068"/>
                </a:moveTo>
                <a:cubicBezTo>
                  <a:pt x="148872" y="45943"/>
                  <a:pt x="103434" y="3939"/>
                  <a:pt x="76200" y="317"/>
                </a:cubicBezTo>
                <a:cubicBezTo>
                  <a:pt x="48966" y="-3305"/>
                  <a:pt x="12700" y="27834"/>
                  <a:pt x="0" y="33337"/>
                </a:cubicBezTo>
              </a:path>
            </a:pathLst>
          </a:custGeom>
          <a:noFill/>
          <a:ln w="9525" cap="flat" cmpd="sng">
            <a:solidFill>
              <a:schemeClr val="dk2"/>
            </a:solidFill>
            <a:prstDash val="solid"/>
            <a:round/>
            <a:headEnd type="none" w="med" len="med"/>
            <a:tailEnd type="triangle" w="med" len="med"/>
          </a:ln>
        </p:spPr>
        <p:txBody>
          <a:bodyPr/>
          <a:lstStyle/>
          <a:p>
            <a:endParaRPr lang="en-NL"/>
          </a:p>
        </p:txBody>
      </p:sp>
      <p:sp>
        <p:nvSpPr>
          <p:cNvPr id="4556" name="Google Shape;4556;p314"/>
          <p:cNvSpPr txBox="1"/>
          <p:nvPr/>
        </p:nvSpPr>
        <p:spPr>
          <a:xfrm>
            <a:off x="3351600" y="4165550"/>
            <a:ext cx="2142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200" b="1">
                <a:solidFill>
                  <a:schemeClr val="dk1"/>
                </a:solidFill>
                <a:latin typeface="Raleway"/>
                <a:ea typeface="Raleway"/>
                <a:cs typeface="Raleway"/>
                <a:sym typeface="Raleway"/>
              </a:rPr>
              <a:t>VisualSparta</a:t>
            </a:r>
            <a:endParaRPr sz="600"/>
          </a:p>
        </p:txBody>
      </p:sp>
      <p:grpSp>
        <p:nvGrpSpPr>
          <p:cNvPr id="4557" name="Google Shape;4557;p314"/>
          <p:cNvGrpSpPr/>
          <p:nvPr/>
        </p:nvGrpSpPr>
        <p:grpSpPr>
          <a:xfrm>
            <a:off x="5664750" y="4271625"/>
            <a:ext cx="2248005" cy="461700"/>
            <a:chOff x="5664750" y="4271625"/>
            <a:chExt cx="2248005" cy="461700"/>
          </a:xfrm>
        </p:grpSpPr>
        <p:sp>
          <p:nvSpPr>
            <p:cNvPr id="4558" name="Google Shape;4558;p314"/>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559" name="Google Shape;4559;p314" descr="Check mark icon (Provided by Getty Images)"/>
            <p:cNvPicPr preferRelativeResize="0"/>
            <p:nvPr/>
          </p:nvPicPr>
          <p:blipFill rotWithShape="1">
            <a:blip r:embed="rId3">
              <a:alphaModFix/>
            </a:blip>
            <a:srcRect l="5815" t="34172" r="56201" b="34175"/>
            <a:stretch/>
          </p:blipFill>
          <p:spPr>
            <a:xfrm>
              <a:off x="7592653" y="4369097"/>
              <a:ext cx="320102" cy="266752"/>
            </a:xfrm>
            <a:prstGeom prst="rect">
              <a:avLst/>
            </a:prstGeom>
            <a:noFill/>
            <a:ln>
              <a:noFill/>
            </a:ln>
          </p:spPr>
        </p:pic>
      </p:grpSp>
      <p:grpSp>
        <p:nvGrpSpPr>
          <p:cNvPr id="4560" name="Google Shape;4560;p314"/>
          <p:cNvGrpSpPr/>
          <p:nvPr/>
        </p:nvGrpSpPr>
        <p:grpSpPr>
          <a:xfrm>
            <a:off x="1046888" y="4227050"/>
            <a:ext cx="1880102" cy="461700"/>
            <a:chOff x="1046888" y="4227050"/>
            <a:chExt cx="1880102" cy="461700"/>
          </a:xfrm>
        </p:grpSpPr>
        <p:sp>
          <p:nvSpPr>
            <p:cNvPr id="4561" name="Google Shape;4561;p314"/>
            <p:cNvSpPr txBox="1"/>
            <p:nvPr/>
          </p:nvSpPr>
          <p:spPr>
            <a:xfrm>
              <a:off x="1046888" y="4227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NO EXPANSION</a:t>
              </a:r>
              <a:endParaRPr sz="1800">
                <a:solidFill>
                  <a:schemeClr val="lt2"/>
                </a:solidFill>
                <a:latin typeface="Source Sans Pro"/>
                <a:ea typeface="Source Sans Pro"/>
                <a:cs typeface="Source Sans Pro"/>
                <a:sym typeface="Source Sans Pro"/>
              </a:endParaRPr>
            </a:p>
          </p:txBody>
        </p:sp>
        <p:pic>
          <p:nvPicPr>
            <p:cNvPr id="4562" name="Google Shape;4562;p314" descr="Check mark icon (Provided by Getty Images)"/>
            <p:cNvPicPr preferRelativeResize="0"/>
            <p:nvPr/>
          </p:nvPicPr>
          <p:blipFill rotWithShape="1">
            <a:blip r:embed="rId3">
              <a:alphaModFix/>
            </a:blip>
            <a:srcRect l="48390" t="32244" r="12817" b="32984"/>
            <a:stretch/>
          </p:blipFill>
          <p:spPr>
            <a:xfrm>
              <a:off x="2606887" y="4314437"/>
              <a:ext cx="320102" cy="286915"/>
            </a:xfrm>
            <a:prstGeom prst="rect">
              <a:avLst/>
            </a:prstGeom>
            <a:noFill/>
            <a:ln>
              <a:noFill/>
            </a:ln>
          </p:spPr>
        </p:pic>
      </p:grpSp>
      <p:pic>
        <p:nvPicPr>
          <p:cNvPr id="4563" name="Google Shape;4563;p314"/>
          <p:cNvPicPr preferRelativeResize="0"/>
          <p:nvPr/>
        </p:nvPicPr>
        <p:blipFill>
          <a:blip r:embed="rId4">
            <a:alphaModFix/>
          </a:blip>
          <a:stretch>
            <a:fillRect/>
          </a:stretch>
        </p:blipFill>
        <p:spPr>
          <a:xfrm>
            <a:off x="5880238" y="3363075"/>
            <a:ext cx="1363625" cy="909091"/>
          </a:xfrm>
          <a:prstGeom prst="rect">
            <a:avLst/>
          </a:prstGeom>
          <a:noFill/>
          <a:ln>
            <a:noFill/>
          </a:ln>
        </p:spPr>
      </p:pic>
      <p:sp>
        <p:nvSpPr>
          <p:cNvPr id="4564" name="Google Shape;4564;p314"/>
          <p:cNvSpPr txBox="1"/>
          <p:nvPr/>
        </p:nvSpPr>
        <p:spPr>
          <a:xfrm rot="-4147726">
            <a:off x="2670086" y="2436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565" name="Google Shape;4565;p314"/>
          <p:cNvSpPr txBox="1"/>
          <p:nvPr/>
        </p:nvSpPr>
        <p:spPr>
          <a:xfrm rot="-4147974">
            <a:off x="1508539" y="2338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4566" name="Google Shape;4566;p314"/>
          <p:cNvSpPr txBox="1"/>
          <p:nvPr/>
        </p:nvSpPr>
        <p:spPr>
          <a:xfrm rot="-4147726">
            <a:off x="7013527" y="2464638"/>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567" name="Google Shape;4567;p314"/>
          <p:cNvSpPr txBox="1"/>
          <p:nvPr/>
        </p:nvSpPr>
        <p:spPr>
          <a:xfrm rot="-4147974">
            <a:off x="5851981" y="2366993"/>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4571"/>
        <p:cNvGrpSpPr/>
        <p:nvPr/>
      </p:nvGrpSpPr>
      <p:grpSpPr>
        <a:xfrm>
          <a:off x="0" y="0"/>
          <a:ext cx="0" cy="0"/>
          <a:chOff x="0" y="0"/>
          <a:chExt cx="0" cy="0"/>
        </a:xfrm>
      </p:grpSpPr>
      <p:sp>
        <p:nvSpPr>
          <p:cNvPr id="4572" name="Google Shape;4572;p31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solidFill>
                  <a:schemeClr val="dk1"/>
                </a:solidFill>
              </a:rPr>
              <a:t>One-side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573" name="Google Shape;4573;p3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267</a:t>
            </a:fld>
            <a:endParaRPr/>
          </a:p>
        </p:txBody>
      </p:sp>
      <p:sp>
        <p:nvSpPr>
          <p:cNvPr id="4574" name="Google Shape;4574;p315"/>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Clr>
                <a:schemeClr val="dk2"/>
              </a:buClr>
              <a:buSzPts val="1800"/>
              <a:buFont typeface="Arial"/>
              <a:buNone/>
            </a:pPr>
            <a:r>
              <a:rPr lang="zh-CN" sz="1200">
                <a:solidFill>
                  <a:schemeClr val="dk2"/>
                </a:solidFill>
                <a:latin typeface="Courier New"/>
                <a:ea typeface="Courier New"/>
                <a:cs typeface="Courier New"/>
                <a:sym typeface="Courier New"/>
              </a:rPr>
              <a:t>“delft canal”</a:t>
            </a:r>
            <a:endParaRPr sz="1200">
              <a:latin typeface="Courier New"/>
              <a:ea typeface="Courier New"/>
              <a:cs typeface="Courier New"/>
              <a:sym typeface="Courier New"/>
            </a:endParaRPr>
          </a:p>
        </p:txBody>
      </p:sp>
      <p:grpSp>
        <p:nvGrpSpPr>
          <p:cNvPr id="4575" name="Google Shape;4575;p315"/>
          <p:cNvGrpSpPr/>
          <p:nvPr/>
        </p:nvGrpSpPr>
        <p:grpSpPr>
          <a:xfrm>
            <a:off x="1085543" y="2875894"/>
            <a:ext cx="1953711" cy="254724"/>
            <a:chOff x="4927448" y="2061729"/>
            <a:chExt cx="885113" cy="123941"/>
          </a:xfrm>
        </p:grpSpPr>
        <p:sp>
          <p:nvSpPr>
            <p:cNvPr id="4576" name="Google Shape;4576;p315"/>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77" name="Google Shape;4577;p315"/>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78" name="Google Shape;4578;p315"/>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79" name="Google Shape;4579;p315"/>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80" name="Google Shape;4580;p315"/>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581" name="Google Shape;4581;p315"/>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82" name="Google Shape;4582;p315"/>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583" name="Google Shape;4583;p315"/>
          <p:cNvGrpSpPr/>
          <p:nvPr/>
        </p:nvGrpSpPr>
        <p:grpSpPr>
          <a:xfrm>
            <a:off x="5664738" y="2875894"/>
            <a:ext cx="1677591" cy="254721"/>
            <a:chOff x="5052542" y="2061729"/>
            <a:chExt cx="760019" cy="123940"/>
          </a:xfrm>
        </p:grpSpPr>
        <p:sp>
          <p:nvSpPr>
            <p:cNvPr id="4584" name="Google Shape;4584;p315"/>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85" name="Google Shape;4585;p315"/>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86" name="Google Shape;4586;p315"/>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87" name="Google Shape;4587;p315"/>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2"/>
                </a:buClr>
                <a:buFont typeface="Arial"/>
                <a:buNone/>
              </a:pPr>
              <a:r>
                <a:rPr lang="zh-CN" sz="800" b="1">
                  <a:solidFill>
                    <a:schemeClr val="dk2"/>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588" name="Google Shape;4588;p315"/>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89" name="Google Shape;4589;p315"/>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590" name="Google Shape;4590;p315"/>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591" name="Google Shape;4591;p315"/>
          <p:cNvSpPr/>
          <p:nvPr/>
        </p:nvSpPr>
        <p:spPr>
          <a:xfrm>
            <a:off x="2166050" y="1703500"/>
            <a:ext cx="3908775" cy="1161050"/>
          </a:xfrm>
          <a:custGeom>
            <a:avLst/>
            <a:gdLst/>
            <a:ahLst/>
            <a:cxnLst/>
            <a:rect l="l" t="t" r="r" b="b"/>
            <a:pathLst>
              <a:path w="156351" h="46442" extrusionOk="0">
                <a:moveTo>
                  <a:pt x="156351" y="46442"/>
                </a:moveTo>
                <a:cubicBezTo>
                  <a:pt x="143557" y="38822"/>
                  <a:pt x="105646" y="5332"/>
                  <a:pt x="79587" y="722"/>
                </a:cubicBezTo>
                <a:cubicBezTo>
                  <a:pt x="53529" y="-3888"/>
                  <a:pt x="13265" y="15774"/>
                  <a:pt x="0" y="18784"/>
                </a:cubicBezTo>
              </a:path>
            </a:pathLst>
          </a:custGeom>
          <a:noFill/>
          <a:ln w="9525" cap="flat" cmpd="sng">
            <a:solidFill>
              <a:schemeClr val="dk2"/>
            </a:solidFill>
            <a:prstDash val="solid"/>
            <a:round/>
            <a:headEnd type="none" w="med" len="med"/>
            <a:tailEnd type="triangle" w="med" len="med"/>
          </a:ln>
        </p:spPr>
        <p:txBody>
          <a:bodyPr/>
          <a:lstStyle/>
          <a:p>
            <a:endParaRPr lang="en-NL"/>
          </a:p>
        </p:txBody>
      </p:sp>
      <p:sp>
        <p:nvSpPr>
          <p:cNvPr id="4592" name="Google Shape;4592;p315"/>
          <p:cNvSpPr/>
          <p:nvPr/>
        </p:nvSpPr>
        <p:spPr>
          <a:xfrm>
            <a:off x="3132675" y="1487851"/>
            <a:ext cx="4085150" cy="1376675"/>
          </a:xfrm>
          <a:custGeom>
            <a:avLst/>
            <a:gdLst/>
            <a:ahLst/>
            <a:cxnLst/>
            <a:rect l="l" t="t" r="r" b="b"/>
            <a:pathLst>
              <a:path w="163406" h="55067" extrusionOk="0">
                <a:moveTo>
                  <a:pt x="163406" y="55068"/>
                </a:moveTo>
                <a:cubicBezTo>
                  <a:pt x="148872" y="45943"/>
                  <a:pt x="103434" y="3939"/>
                  <a:pt x="76200" y="317"/>
                </a:cubicBezTo>
                <a:cubicBezTo>
                  <a:pt x="48966" y="-3305"/>
                  <a:pt x="12700" y="27834"/>
                  <a:pt x="0" y="33337"/>
                </a:cubicBezTo>
              </a:path>
            </a:pathLst>
          </a:custGeom>
          <a:noFill/>
          <a:ln w="9525" cap="flat" cmpd="sng">
            <a:solidFill>
              <a:schemeClr val="dk2"/>
            </a:solidFill>
            <a:prstDash val="solid"/>
            <a:round/>
            <a:headEnd type="none" w="med" len="med"/>
            <a:tailEnd type="triangle" w="med" len="med"/>
          </a:ln>
        </p:spPr>
        <p:txBody>
          <a:bodyPr/>
          <a:lstStyle/>
          <a:p>
            <a:endParaRPr lang="en-NL"/>
          </a:p>
        </p:txBody>
      </p:sp>
      <p:sp>
        <p:nvSpPr>
          <p:cNvPr id="4593" name="Google Shape;4593;p315"/>
          <p:cNvSpPr txBox="1"/>
          <p:nvPr/>
        </p:nvSpPr>
        <p:spPr>
          <a:xfrm>
            <a:off x="3351600" y="4165550"/>
            <a:ext cx="2142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200" b="1">
                <a:solidFill>
                  <a:schemeClr val="dk1"/>
                </a:solidFill>
                <a:latin typeface="Raleway"/>
                <a:ea typeface="Raleway"/>
                <a:cs typeface="Raleway"/>
                <a:sym typeface="Raleway"/>
              </a:rPr>
              <a:t>VisualSparta</a:t>
            </a:r>
            <a:endParaRPr sz="600"/>
          </a:p>
        </p:txBody>
      </p:sp>
      <p:grpSp>
        <p:nvGrpSpPr>
          <p:cNvPr id="4594" name="Google Shape;4594;p315"/>
          <p:cNvGrpSpPr/>
          <p:nvPr/>
        </p:nvGrpSpPr>
        <p:grpSpPr>
          <a:xfrm>
            <a:off x="5664750" y="4271625"/>
            <a:ext cx="2248005" cy="461700"/>
            <a:chOff x="5664750" y="4271625"/>
            <a:chExt cx="2248005" cy="461700"/>
          </a:xfrm>
        </p:grpSpPr>
        <p:sp>
          <p:nvSpPr>
            <p:cNvPr id="4595" name="Google Shape;4595;p315"/>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596" name="Google Shape;4596;p315" descr="Check mark icon (Provided by Getty Images)"/>
            <p:cNvPicPr preferRelativeResize="0"/>
            <p:nvPr/>
          </p:nvPicPr>
          <p:blipFill rotWithShape="1">
            <a:blip r:embed="rId3">
              <a:alphaModFix/>
            </a:blip>
            <a:srcRect l="5815" t="34172" r="56201" b="34175"/>
            <a:stretch/>
          </p:blipFill>
          <p:spPr>
            <a:xfrm>
              <a:off x="7592653" y="4369097"/>
              <a:ext cx="320102" cy="266752"/>
            </a:xfrm>
            <a:prstGeom prst="rect">
              <a:avLst/>
            </a:prstGeom>
            <a:noFill/>
            <a:ln>
              <a:noFill/>
            </a:ln>
          </p:spPr>
        </p:pic>
      </p:grpSp>
      <p:grpSp>
        <p:nvGrpSpPr>
          <p:cNvPr id="4597" name="Google Shape;4597;p315"/>
          <p:cNvGrpSpPr/>
          <p:nvPr/>
        </p:nvGrpSpPr>
        <p:grpSpPr>
          <a:xfrm>
            <a:off x="1046888" y="4227050"/>
            <a:ext cx="1880102" cy="461700"/>
            <a:chOff x="1046888" y="4227050"/>
            <a:chExt cx="1880102" cy="461700"/>
          </a:xfrm>
        </p:grpSpPr>
        <p:sp>
          <p:nvSpPr>
            <p:cNvPr id="4598" name="Google Shape;4598;p315"/>
            <p:cNvSpPr txBox="1"/>
            <p:nvPr/>
          </p:nvSpPr>
          <p:spPr>
            <a:xfrm>
              <a:off x="1046888" y="4227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NO EXPANSION</a:t>
              </a:r>
              <a:endParaRPr sz="1800">
                <a:solidFill>
                  <a:schemeClr val="lt2"/>
                </a:solidFill>
                <a:latin typeface="Source Sans Pro"/>
                <a:ea typeface="Source Sans Pro"/>
                <a:cs typeface="Source Sans Pro"/>
                <a:sym typeface="Source Sans Pro"/>
              </a:endParaRPr>
            </a:p>
          </p:txBody>
        </p:sp>
        <p:pic>
          <p:nvPicPr>
            <p:cNvPr id="4599" name="Google Shape;4599;p315" descr="Check mark icon (Provided by Getty Images)"/>
            <p:cNvPicPr preferRelativeResize="0"/>
            <p:nvPr/>
          </p:nvPicPr>
          <p:blipFill rotWithShape="1">
            <a:blip r:embed="rId3">
              <a:alphaModFix/>
            </a:blip>
            <a:srcRect l="48390" t="32244" r="12817" b="32984"/>
            <a:stretch/>
          </p:blipFill>
          <p:spPr>
            <a:xfrm>
              <a:off x="2606887" y="4314437"/>
              <a:ext cx="320102" cy="286915"/>
            </a:xfrm>
            <a:prstGeom prst="rect">
              <a:avLst/>
            </a:prstGeom>
            <a:noFill/>
            <a:ln>
              <a:noFill/>
            </a:ln>
          </p:spPr>
        </p:pic>
      </p:grpSp>
      <p:pic>
        <p:nvPicPr>
          <p:cNvPr id="4600" name="Google Shape;4600;p315"/>
          <p:cNvPicPr preferRelativeResize="0"/>
          <p:nvPr/>
        </p:nvPicPr>
        <p:blipFill>
          <a:blip r:embed="rId4">
            <a:alphaModFix/>
          </a:blip>
          <a:stretch>
            <a:fillRect/>
          </a:stretch>
        </p:blipFill>
        <p:spPr>
          <a:xfrm>
            <a:off x="5880238" y="3363075"/>
            <a:ext cx="1363625" cy="909091"/>
          </a:xfrm>
          <a:prstGeom prst="rect">
            <a:avLst/>
          </a:prstGeom>
          <a:noFill/>
          <a:ln>
            <a:noFill/>
          </a:ln>
        </p:spPr>
      </p:pic>
      <p:sp>
        <p:nvSpPr>
          <p:cNvPr id="4601" name="Google Shape;4601;p315"/>
          <p:cNvSpPr txBox="1"/>
          <p:nvPr/>
        </p:nvSpPr>
        <p:spPr>
          <a:xfrm rot="-4147726">
            <a:off x="2670086" y="2436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602" name="Google Shape;4602;p315"/>
          <p:cNvSpPr txBox="1"/>
          <p:nvPr/>
        </p:nvSpPr>
        <p:spPr>
          <a:xfrm rot="-4147974">
            <a:off x="1508539" y="2338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4603" name="Google Shape;4603;p315"/>
          <p:cNvSpPr txBox="1"/>
          <p:nvPr/>
        </p:nvSpPr>
        <p:spPr>
          <a:xfrm rot="-4147726">
            <a:off x="7013527" y="2464638"/>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canal</a:t>
            </a:r>
            <a:endParaRPr sz="1000" b="1" i="0" u="none" strike="noStrike" cap="none">
              <a:solidFill>
                <a:srgbClr val="000000"/>
              </a:solidFill>
              <a:latin typeface="Courier New"/>
              <a:ea typeface="Courier New"/>
              <a:cs typeface="Courier New"/>
              <a:sym typeface="Courier New"/>
            </a:endParaRPr>
          </a:p>
        </p:txBody>
      </p:sp>
      <p:sp>
        <p:nvSpPr>
          <p:cNvPr id="4604" name="Google Shape;4604;p315"/>
          <p:cNvSpPr txBox="1"/>
          <p:nvPr/>
        </p:nvSpPr>
        <p:spPr>
          <a:xfrm rot="-4147974">
            <a:off x="5851981" y="2366993"/>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4605" name="Google Shape;4605;p315"/>
          <p:cNvSpPr/>
          <p:nvPr/>
        </p:nvSpPr>
        <p:spPr>
          <a:xfrm>
            <a:off x="594525" y="4688750"/>
            <a:ext cx="320100" cy="2667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606" name="Google Shape;4606;p315"/>
          <p:cNvSpPr txBox="1"/>
          <p:nvPr/>
        </p:nvSpPr>
        <p:spPr>
          <a:xfrm>
            <a:off x="1085550" y="4591250"/>
            <a:ext cx="241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May hurt effectiveness! </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4610"/>
        <p:cNvGrpSpPr/>
        <p:nvPr/>
      </p:nvGrpSpPr>
      <p:grpSpPr>
        <a:xfrm>
          <a:off x="0" y="0"/>
          <a:ext cx="0" cy="0"/>
          <a:chOff x="0" y="0"/>
          <a:chExt cx="0" cy="0"/>
        </a:xfrm>
      </p:grpSpPr>
      <p:sp>
        <p:nvSpPr>
          <p:cNvPr id="4611" name="Google Shape;4611;p3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Two-side Expansion</a:t>
            </a:r>
            <a:endParaRPr>
              <a:solidFill>
                <a:schemeClr val="dk1"/>
              </a:solidFill>
            </a:endParaRPr>
          </a:p>
        </p:txBody>
      </p:sp>
      <p:sp>
        <p:nvSpPr>
          <p:cNvPr id="4612" name="Google Shape;4612;p3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268</a:t>
            </a:fld>
            <a:endParaRPr/>
          </a:p>
        </p:txBody>
      </p:sp>
      <p:sp>
        <p:nvSpPr>
          <p:cNvPr id="4613" name="Google Shape;4613;p316"/>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delft canal</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grpSp>
        <p:nvGrpSpPr>
          <p:cNvPr id="4614" name="Google Shape;4614;p316"/>
          <p:cNvGrpSpPr/>
          <p:nvPr/>
        </p:nvGrpSpPr>
        <p:grpSpPr>
          <a:xfrm>
            <a:off x="1085543" y="2875894"/>
            <a:ext cx="1953711" cy="254724"/>
            <a:chOff x="4927448" y="2061729"/>
            <a:chExt cx="885113" cy="123941"/>
          </a:xfrm>
        </p:grpSpPr>
        <p:sp>
          <p:nvSpPr>
            <p:cNvPr id="4615" name="Google Shape;4615;p316"/>
            <p:cNvSpPr/>
            <p:nvPr/>
          </p:nvSpPr>
          <p:spPr>
            <a:xfrm>
              <a:off x="4927448" y="2061770"/>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16" name="Google Shape;4616;p316"/>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17" name="Google Shape;4617;p316"/>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18" name="Google Shape;4618;p316"/>
            <p:cNvSpPr/>
            <p:nvPr/>
          </p:nvSpPr>
          <p:spPr>
            <a:xfrm>
              <a:off x="5300962" y="2061741"/>
              <a:ext cx="1299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19" name="Google Shape;4619;p316"/>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620" name="Google Shape;4620;p316"/>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21" name="Google Shape;4621;p316"/>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622" name="Google Shape;4622;p316"/>
          <p:cNvGrpSpPr/>
          <p:nvPr/>
        </p:nvGrpSpPr>
        <p:grpSpPr>
          <a:xfrm>
            <a:off x="5664738" y="2875894"/>
            <a:ext cx="1677591" cy="254721"/>
            <a:chOff x="5052542" y="2061729"/>
            <a:chExt cx="760019" cy="123940"/>
          </a:xfrm>
        </p:grpSpPr>
        <p:sp>
          <p:nvSpPr>
            <p:cNvPr id="4623" name="Google Shape;4623;p316"/>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24" name="Google Shape;4624;p316"/>
            <p:cNvSpPr/>
            <p:nvPr/>
          </p:nvSpPr>
          <p:spPr>
            <a:xfrm>
              <a:off x="5180786" y="2061755"/>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25" name="Google Shape;4625;p316"/>
            <p:cNvSpPr/>
            <p:nvPr/>
          </p:nvSpPr>
          <p:spPr>
            <a:xfrm>
              <a:off x="5300962" y="2061741"/>
              <a:ext cx="1299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26" name="Google Shape;4626;p316"/>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627" name="Google Shape;4627;p316"/>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628" name="Google Shape;4628;p316"/>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629" name="Google Shape;4629;p316"/>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grpSp>
        <p:nvGrpSpPr>
          <p:cNvPr id="4630" name="Google Shape;4630;p316"/>
          <p:cNvGrpSpPr/>
          <p:nvPr/>
        </p:nvGrpSpPr>
        <p:grpSpPr>
          <a:xfrm>
            <a:off x="5664750" y="4271625"/>
            <a:ext cx="2248005" cy="461700"/>
            <a:chOff x="5664750" y="4271625"/>
            <a:chExt cx="2248005" cy="461700"/>
          </a:xfrm>
        </p:grpSpPr>
        <p:sp>
          <p:nvSpPr>
            <p:cNvPr id="4631" name="Google Shape;4631;p316"/>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632" name="Google Shape;4632;p316" descr="Check mark icon (Provided by Getty Images)"/>
            <p:cNvPicPr preferRelativeResize="0"/>
            <p:nvPr/>
          </p:nvPicPr>
          <p:blipFill rotWithShape="1">
            <a:blip r:embed="rId3">
              <a:alphaModFix/>
            </a:blip>
            <a:srcRect l="5815" t="34172" r="56201" b="34175"/>
            <a:stretch/>
          </p:blipFill>
          <p:spPr>
            <a:xfrm>
              <a:off x="7592653" y="4369097"/>
              <a:ext cx="320102" cy="266752"/>
            </a:xfrm>
            <a:prstGeom prst="rect">
              <a:avLst/>
            </a:prstGeom>
            <a:noFill/>
            <a:ln>
              <a:noFill/>
            </a:ln>
          </p:spPr>
        </p:pic>
      </p:grpSp>
      <p:grpSp>
        <p:nvGrpSpPr>
          <p:cNvPr id="4633" name="Google Shape;4633;p316"/>
          <p:cNvGrpSpPr/>
          <p:nvPr/>
        </p:nvGrpSpPr>
        <p:grpSpPr>
          <a:xfrm>
            <a:off x="990950" y="4271625"/>
            <a:ext cx="2264130" cy="461700"/>
            <a:chOff x="990950" y="4143250"/>
            <a:chExt cx="2264130" cy="461700"/>
          </a:xfrm>
        </p:grpSpPr>
        <p:sp>
          <p:nvSpPr>
            <p:cNvPr id="4634" name="Google Shape;4634;p316"/>
            <p:cNvSpPr txBox="1"/>
            <p:nvPr/>
          </p:nvSpPr>
          <p:spPr>
            <a:xfrm>
              <a:off x="990950" y="4143250"/>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635" name="Google Shape;4635;p316" descr="Check mark icon (Provided by Getty Images)"/>
            <p:cNvPicPr preferRelativeResize="0"/>
            <p:nvPr/>
          </p:nvPicPr>
          <p:blipFill rotWithShape="1">
            <a:blip r:embed="rId3">
              <a:alphaModFix/>
            </a:blip>
            <a:srcRect l="5815" t="34172" r="56201" b="34175"/>
            <a:stretch/>
          </p:blipFill>
          <p:spPr>
            <a:xfrm>
              <a:off x="2934978" y="4240722"/>
              <a:ext cx="320102" cy="266752"/>
            </a:xfrm>
            <a:prstGeom prst="rect">
              <a:avLst/>
            </a:prstGeom>
            <a:noFill/>
            <a:ln>
              <a:noFill/>
            </a:ln>
          </p:spPr>
        </p:pic>
      </p:grpSp>
      <p:sp>
        <p:nvSpPr>
          <p:cNvPr id="4636" name="Google Shape;4636;p316"/>
          <p:cNvSpPr txBox="1"/>
          <p:nvPr/>
        </p:nvSpPr>
        <p:spPr>
          <a:xfrm>
            <a:off x="990950" y="4684275"/>
            <a:ext cx="6900900" cy="369300"/>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pic>
        <p:nvPicPr>
          <p:cNvPr id="4637" name="Google Shape;4637;p316"/>
          <p:cNvPicPr preferRelativeResize="0"/>
          <p:nvPr/>
        </p:nvPicPr>
        <p:blipFill>
          <a:blip r:embed="rId4">
            <a:alphaModFix/>
          </a:blip>
          <a:stretch>
            <a:fillRect/>
          </a:stretch>
        </p:blipFill>
        <p:spPr>
          <a:xfrm>
            <a:off x="5880238" y="3363075"/>
            <a:ext cx="1363625" cy="909091"/>
          </a:xfrm>
          <a:prstGeom prst="rect">
            <a:avLst/>
          </a:prstGeom>
          <a:noFill/>
          <a:ln>
            <a:noFill/>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4641"/>
        <p:cNvGrpSpPr/>
        <p:nvPr/>
      </p:nvGrpSpPr>
      <p:grpSpPr>
        <a:xfrm>
          <a:off x="0" y="0"/>
          <a:ext cx="0" cy="0"/>
          <a:chOff x="0" y="0"/>
          <a:chExt cx="0" cy="0"/>
        </a:xfrm>
      </p:grpSpPr>
      <p:sp>
        <p:nvSpPr>
          <p:cNvPr id="4642" name="Google Shape;4642;p3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solidFill>
                  <a:schemeClr val="dk1"/>
                </a:solidFill>
              </a:rPr>
              <a:t>Two-side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643" name="Google Shape;4643;p3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269</a:t>
            </a:fld>
            <a:endParaRPr/>
          </a:p>
        </p:txBody>
      </p:sp>
      <p:grpSp>
        <p:nvGrpSpPr>
          <p:cNvPr id="4644" name="Google Shape;4644;p317"/>
          <p:cNvGrpSpPr/>
          <p:nvPr/>
        </p:nvGrpSpPr>
        <p:grpSpPr>
          <a:xfrm>
            <a:off x="1085543" y="2875894"/>
            <a:ext cx="1953711" cy="254724"/>
            <a:chOff x="4927448" y="2061729"/>
            <a:chExt cx="885113" cy="123941"/>
          </a:xfrm>
        </p:grpSpPr>
        <p:sp>
          <p:nvSpPr>
            <p:cNvPr id="4645" name="Google Shape;4645;p317"/>
            <p:cNvSpPr/>
            <p:nvPr/>
          </p:nvSpPr>
          <p:spPr>
            <a:xfrm>
              <a:off x="4927448" y="2061770"/>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46" name="Google Shape;4646;p317"/>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47" name="Google Shape;4647;p317"/>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48" name="Google Shape;4648;p317"/>
            <p:cNvSpPr/>
            <p:nvPr/>
          </p:nvSpPr>
          <p:spPr>
            <a:xfrm>
              <a:off x="5300962" y="2061741"/>
              <a:ext cx="1299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49" name="Google Shape;4649;p317"/>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650" name="Google Shape;4650;p317"/>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51" name="Google Shape;4651;p317"/>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652" name="Google Shape;4652;p317"/>
          <p:cNvGrpSpPr/>
          <p:nvPr/>
        </p:nvGrpSpPr>
        <p:grpSpPr>
          <a:xfrm>
            <a:off x="5664738" y="2875894"/>
            <a:ext cx="1677591" cy="254721"/>
            <a:chOff x="5052542" y="2061729"/>
            <a:chExt cx="760019" cy="123940"/>
          </a:xfrm>
        </p:grpSpPr>
        <p:sp>
          <p:nvSpPr>
            <p:cNvPr id="4653" name="Google Shape;4653;p317"/>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54" name="Google Shape;4654;p317"/>
            <p:cNvSpPr/>
            <p:nvPr/>
          </p:nvSpPr>
          <p:spPr>
            <a:xfrm>
              <a:off x="5180786" y="2061755"/>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55" name="Google Shape;4655;p317"/>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56" name="Google Shape;4656;p317"/>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657" name="Google Shape;4657;p317"/>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658" name="Google Shape;4658;p317"/>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659" name="Google Shape;4659;p317"/>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660" name="Google Shape;4660;p317"/>
          <p:cNvSpPr txBox="1"/>
          <p:nvPr/>
        </p:nvSpPr>
        <p:spPr>
          <a:xfrm>
            <a:off x="3163425" y="1832850"/>
            <a:ext cx="23292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800">
                <a:solidFill>
                  <a:schemeClr val="lt2"/>
                </a:solidFill>
                <a:latin typeface="Montserrat"/>
                <a:ea typeface="Montserrat"/>
                <a:cs typeface="Montserrat"/>
                <a:sym typeface="Montserrat"/>
              </a:rPr>
              <a:t>matching via a </a:t>
            </a:r>
            <a:r>
              <a:rPr lang="zh-CN" sz="1800" b="1">
                <a:solidFill>
                  <a:schemeClr val="lt2"/>
                </a:solidFill>
                <a:latin typeface="Montserrat"/>
                <a:ea typeface="Montserrat"/>
                <a:cs typeface="Montserrat"/>
                <a:sym typeface="Montserrat"/>
              </a:rPr>
              <a:t>randomly activated token</a:t>
            </a:r>
            <a:endParaRPr sz="1800" b="1">
              <a:solidFill>
                <a:schemeClr val="lt2"/>
              </a:solidFill>
              <a:latin typeface="Montserrat"/>
              <a:ea typeface="Montserrat"/>
              <a:cs typeface="Montserrat"/>
              <a:sym typeface="Montserrat"/>
            </a:endParaRPr>
          </a:p>
        </p:txBody>
      </p:sp>
      <p:sp>
        <p:nvSpPr>
          <p:cNvPr id="4661" name="Google Shape;4661;p317"/>
          <p:cNvSpPr txBox="1"/>
          <p:nvPr/>
        </p:nvSpPr>
        <p:spPr>
          <a:xfrm rot="-4146901">
            <a:off x="1510958" y="2371812"/>
            <a:ext cx="77673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pizza</a:t>
            </a:r>
            <a:endParaRPr sz="1000" b="1" i="0" u="none" strike="noStrike" cap="none">
              <a:solidFill>
                <a:srgbClr val="000000"/>
              </a:solidFill>
              <a:latin typeface="Courier New"/>
              <a:ea typeface="Courier New"/>
              <a:cs typeface="Courier New"/>
              <a:sym typeface="Courier New"/>
            </a:endParaRPr>
          </a:p>
        </p:txBody>
      </p:sp>
      <p:sp>
        <p:nvSpPr>
          <p:cNvPr id="4662" name="Google Shape;4662;p317"/>
          <p:cNvSpPr txBox="1"/>
          <p:nvPr/>
        </p:nvSpPr>
        <p:spPr>
          <a:xfrm rot="-4146901">
            <a:off x="6157183" y="2322206"/>
            <a:ext cx="776733" cy="30794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2"/>
              </a:buClr>
              <a:buSzPts val="1200"/>
              <a:buFont typeface="Arial"/>
              <a:buNone/>
            </a:pPr>
            <a:r>
              <a:rPr lang="zh-CN" sz="1000" b="1">
                <a:solidFill>
                  <a:schemeClr val="dk2"/>
                </a:solidFill>
                <a:latin typeface="Courier New"/>
                <a:ea typeface="Courier New"/>
                <a:cs typeface="Courier New"/>
                <a:sym typeface="Courier New"/>
              </a:rPr>
              <a:t>pizza</a:t>
            </a:r>
            <a:endParaRPr sz="1000" b="1">
              <a:solidFill>
                <a:schemeClr val="dk2"/>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endParaRPr sz="1000" b="1">
              <a:latin typeface="Courier New"/>
              <a:ea typeface="Courier New"/>
              <a:cs typeface="Courier New"/>
              <a:sym typeface="Courier New"/>
            </a:endParaRPr>
          </a:p>
        </p:txBody>
      </p:sp>
      <p:sp>
        <p:nvSpPr>
          <p:cNvPr id="4663" name="Google Shape;4663;p317"/>
          <p:cNvSpPr/>
          <p:nvPr/>
        </p:nvSpPr>
        <p:spPr>
          <a:xfrm>
            <a:off x="1932800" y="1738005"/>
            <a:ext cx="4477450" cy="813575"/>
          </a:xfrm>
          <a:custGeom>
            <a:avLst/>
            <a:gdLst/>
            <a:ahLst/>
            <a:cxnLst/>
            <a:rect l="l" t="t" r="r" b="b"/>
            <a:pathLst>
              <a:path w="179098" h="32543" extrusionOk="0">
                <a:moveTo>
                  <a:pt x="0" y="31987"/>
                </a:moveTo>
                <a:cubicBezTo>
                  <a:pt x="15018" y="26657"/>
                  <a:pt x="60256" y="-87"/>
                  <a:pt x="90106" y="6"/>
                </a:cubicBezTo>
                <a:cubicBezTo>
                  <a:pt x="119956" y="99"/>
                  <a:pt x="164266" y="27121"/>
                  <a:pt x="179098" y="32544"/>
                </a:cubicBezTo>
              </a:path>
            </a:pathLst>
          </a:custGeom>
          <a:noFill/>
          <a:ln w="9525" cap="flat" cmpd="sng">
            <a:solidFill>
              <a:schemeClr val="dk2"/>
            </a:solidFill>
            <a:prstDash val="solid"/>
            <a:round/>
            <a:headEnd type="stealth" w="med" len="med"/>
            <a:tailEnd type="stealth" w="med" len="med"/>
          </a:ln>
        </p:spPr>
        <p:txBody>
          <a:bodyPr/>
          <a:lstStyle/>
          <a:p>
            <a:endParaRPr lang="en-NL"/>
          </a:p>
        </p:txBody>
      </p:sp>
      <p:sp>
        <p:nvSpPr>
          <p:cNvPr id="4664" name="Google Shape;4664;p317"/>
          <p:cNvSpPr txBox="1"/>
          <p:nvPr/>
        </p:nvSpPr>
        <p:spPr>
          <a:xfrm>
            <a:off x="990950" y="4684275"/>
            <a:ext cx="6900900" cy="369300"/>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sp>
        <p:nvSpPr>
          <p:cNvPr id="4665" name="Google Shape;4665;p317"/>
          <p:cNvSpPr/>
          <p:nvPr/>
        </p:nvSpPr>
        <p:spPr>
          <a:xfrm>
            <a:off x="6008300" y="102020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grpSp>
        <p:nvGrpSpPr>
          <p:cNvPr id="4666" name="Google Shape;4666;p317"/>
          <p:cNvGrpSpPr/>
          <p:nvPr/>
        </p:nvGrpSpPr>
        <p:grpSpPr>
          <a:xfrm>
            <a:off x="5664750" y="4271625"/>
            <a:ext cx="2248005" cy="461700"/>
            <a:chOff x="5664750" y="4271625"/>
            <a:chExt cx="2248005" cy="461700"/>
          </a:xfrm>
        </p:grpSpPr>
        <p:sp>
          <p:nvSpPr>
            <p:cNvPr id="4667" name="Google Shape;4667;p317"/>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668" name="Google Shape;4668;p317" descr="Check mark icon (Provided by Getty Images)"/>
            <p:cNvPicPr preferRelativeResize="0"/>
            <p:nvPr/>
          </p:nvPicPr>
          <p:blipFill rotWithShape="1">
            <a:blip r:embed="rId3">
              <a:alphaModFix/>
            </a:blip>
            <a:srcRect l="5815" t="34172" r="56201" b="34175"/>
            <a:stretch/>
          </p:blipFill>
          <p:spPr>
            <a:xfrm>
              <a:off x="7592653" y="4369097"/>
              <a:ext cx="320102" cy="266752"/>
            </a:xfrm>
            <a:prstGeom prst="rect">
              <a:avLst/>
            </a:prstGeom>
            <a:noFill/>
            <a:ln>
              <a:noFill/>
            </a:ln>
          </p:spPr>
        </p:pic>
      </p:grpSp>
      <p:grpSp>
        <p:nvGrpSpPr>
          <p:cNvPr id="4669" name="Google Shape;4669;p317"/>
          <p:cNvGrpSpPr/>
          <p:nvPr/>
        </p:nvGrpSpPr>
        <p:grpSpPr>
          <a:xfrm>
            <a:off x="990950" y="4271625"/>
            <a:ext cx="2264130" cy="461700"/>
            <a:chOff x="990950" y="4143250"/>
            <a:chExt cx="2264130" cy="461700"/>
          </a:xfrm>
        </p:grpSpPr>
        <p:sp>
          <p:nvSpPr>
            <p:cNvPr id="4670" name="Google Shape;4670;p317"/>
            <p:cNvSpPr txBox="1"/>
            <p:nvPr/>
          </p:nvSpPr>
          <p:spPr>
            <a:xfrm>
              <a:off x="990950" y="4143250"/>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671" name="Google Shape;4671;p317" descr="Check mark icon (Provided by Getty Images)"/>
            <p:cNvPicPr preferRelativeResize="0"/>
            <p:nvPr/>
          </p:nvPicPr>
          <p:blipFill rotWithShape="1">
            <a:blip r:embed="rId3">
              <a:alphaModFix/>
            </a:blip>
            <a:srcRect l="5815" t="34172" r="56201" b="34175"/>
            <a:stretch/>
          </p:blipFill>
          <p:spPr>
            <a:xfrm>
              <a:off x="2934978" y="4240722"/>
              <a:ext cx="320102" cy="266752"/>
            </a:xfrm>
            <a:prstGeom prst="rect">
              <a:avLst/>
            </a:prstGeom>
            <a:noFill/>
            <a:ln>
              <a:noFill/>
            </a:ln>
          </p:spPr>
        </p:pic>
      </p:grpSp>
      <p:pic>
        <p:nvPicPr>
          <p:cNvPr id="4672" name="Google Shape;4672;p317"/>
          <p:cNvPicPr preferRelativeResize="0"/>
          <p:nvPr/>
        </p:nvPicPr>
        <p:blipFill>
          <a:blip r:embed="rId4">
            <a:alphaModFix/>
          </a:blip>
          <a:stretch>
            <a:fillRect/>
          </a:stretch>
        </p:blipFill>
        <p:spPr>
          <a:xfrm>
            <a:off x="5880238" y="3363075"/>
            <a:ext cx="1363625" cy="909091"/>
          </a:xfrm>
          <a:prstGeom prst="rect">
            <a:avLst/>
          </a:prstGeom>
          <a:noFill/>
          <a:ln>
            <a:noFill/>
          </a:ln>
        </p:spPr>
      </p:pic>
      <p:sp>
        <p:nvSpPr>
          <p:cNvPr id="4673" name="Google Shape;4673;p317"/>
          <p:cNvSpPr txBox="1"/>
          <p:nvPr/>
        </p:nvSpPr>
        <p:spPr>
          <a:xfrm>
            <a:off x="817550" y="3221145"/>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delft canal</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5"/>
          <p:cNvSpPr txBox="1">
            <a:spLocks noGrp="1"/>
          </p:cNvSpPr>
          <p:nvPr>
            <p:ph type="body" idx="1"/>
          </p:nvPr>
        </p:nvSpPr>
        <p:spPr>
          <a:xfrm>
            <a:off x="311700" y="667700"/>
            <a:ext cx="8520600" cy="390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zh-CN" sz="3300">
                <a:solidFill>
                  <a:srgbClr val="1A1D21"/>
                </a:solidFill>
              </a:rPr>
              <a:t>Why Sparse?</a:t>
            </a:r>
            <a:endParaRPr sz="3300">
              <a:solidFill>
                <a:srgbClr val="1A1D2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0"/>
              </a:spcAft>
              <a:buNone/>
            </a:pPr>
            <a:r>
              <a:rPr lang="zh-CN" sz="3300">
                <a:solidFill>
                  <a:srgbClr val="000000"/>
                </a:solidFill>
              </a:rPr>
              <a:t>Why Learned?</a:t>
            </a:r>
            <a:endParaRPr sz="3300">
              <a:solidFill>
                <a:srgbClr val="000000"/>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1200"/>
              </a:spcAft>
              <a:buNone/>
            </a:pPr>
            <a:r>
              <a:rPr lang="zh-CN" sz="3300" b="1">
                <a:solidFill>
                  <a:schemeClr val="dk1"/>
                </a:solidFill>
              </a:rPr>
              <a:t>Why now?</a:t>
            </a:r>
            <a:endParaRPr sz="3300" b="1">
              <a:solidFill>
                <a:schemeClr val="dk1"/>
              </a:solidFill>
            </a:endParaRPr>
          </a:p>
        </p:txBody>
      </p:sp>
      <p:sp>
        <p:nvSpPr>
          <p:cNvPr id="537" name="Google Shape;537;p75"/>
          <p:cNvSpPr txBox="1"/>
          <p:nvPr/>
        </p:nvSpPr>
        <p:spPr>
          <a:xfrm>
            <a:off x="5625450" y="3684950"/>
            <a:ext cx="300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2200" b="1">
                <a:solidFill>
                  <a:schemeClr val="dk1"/>
                </a:solidFill>
              </a:rPr>
              <a:t>← now</a:t>
            </a:r>
            <a:endParaRPr sz="190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4677"/>
        <p:cNvGrpSpPr/>
        <p:nvPr/>
      </p:nvGrpSpPr>
      <p:grpSpPr>
        <a:xfrm>
          <a:off x="0" y="0"/>
          <a:ext cx="0" cy="0"/>
          <a:chOff x="0" y="0"/>
          <a:chExt cx="0" cy="0"/>
        </a:xfrm>
      </p:grpSpPr>
      <p:sp>
        <p:nvSpPr>
          <p:cNvPr id="4678" name="Google Shape;4678;p3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solidFill>
                  <a:schemeClr val="dk1"/>
                </a:solidFill>
              </a:rPr>
              <a:t>Two-side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679" name="Google Shape;4679;p3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270</a:t>
            </a:fld>
            <a:endParaRPr/>
          </a:p>
        </p:txBody>
      </p:sp>
      <p:pic>
        <p:nvPicPr>
          <p:cNvPr id="4680" name="Google Shape;4680;p318"/>
          <p:cNvPicPr preferRelativeResize="0"/>
          <p:nvPr/>
        </p:nvPicPr>
        <p:blipFill>
          <a:blip r:embed="rId3">
            <a:alphaModFix/>
          </a:blip>
          <a:stretch>
            <a:fillRect/>
          </a:stretch>
        </p:blipFill>
        <p:spPr>
          <a:xfrm>
            <a:off x="5919100" y="3338352"/>
            <a:ext cx="1269891" cy="846600"/>
          </a:xfrm>
          <a:prstGeom prst="rect">
            <a:avLst/>
          </a:prstGeom>
          <a:noFill/>
          <a:ln>
            <a:noFill/>
          </a:ln>
        </p:spPr>
      </p:pic>
      <p:grpSp>
        <p:nvGrpSpPr>
          <p:cNvPr id="4681" name="Google Shape;4681;p318"/>
          <p:cNvGrpSpPr/>
          <p:nvPr/>
        </p:nvGrpSpPr>
        <p:grpSpPr>
          <a:xfrm>
            <a:off x="1085543" y="2875894"/>
            <a:ext cx="1953711" cy="254724"/>
            <a:chOff x="4927448" y="2061729"/>
            <a:chExt cx="885113" cy="123941"/>
          </a:xfrm>
        </p:grpSpPr>
        <p:sp>
          <p:nvSpPr>
            <p:cNvPr id="4682" name="Google Shape;4682;p318"/>
            <p:cNvSpPr/>
            <p:nvPr/>
          </p:nvSpPr>
          <p:spPr>
            <a:xfrm>
              <a:off x="4927448" y="2061770"/>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83" name="Google Shape;4683;p318"/>
            <p:cNvSpPr/>
            <p:nvPr/>
          </p:nvSpPr>
          <p:spPr>
            <a:xfrm>
              <a:off x="5052542" y="206176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84" name="Google Shape;4684;p318"/>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85" name="Google Shape;4685;p318"/>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86" name="Google Shape;4686;p318"/>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687" name="Google Shape;4687;p318"/>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88" name="Google Shape;4688;p318"/>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689" name="Google Shape;4689;p318"/>
          <p:cNvGrpSpPr/>
          <p:nvPr/>
        </p:nvGrpSpPr>
        <p:grpSpPr>
          <a:xfrm>
            <a:off x="5664738" y="2875894"/>
            <a:ext cx="1677591" cy="254721"/>
            <a:chOff x="5052542" y="2061729"/>
            <a:chExt cx="760019" cy="123940"/>
          </a:xfrm>
        </p:grpSpPr>
        <p:sp>
          <p:nvSpPr>
            <p:cNvPr id="4690" name="Google Shape;4690;p318"/>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91" name="Google Shape;4691;p318"/>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92" name="Google Shape;4692;p318"/>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93" name="Google Shape;4693;p318"/>
            <p:cNvSpPr/>
            <p:nvPr/>
          </p:nvSpPr>
          <p:spPr>
            <a:xfrm>
              <a:off x="5437273" y="2061741"/>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694" name="Google Shape;4694;p318"/>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695" name="Google Shape;4695;p318"/>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696" name="Google Shape;4696;p318"/>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697" name="Google Shape;4697;p318"/>
          <p:cNvSpPr txBox="1"/>
          <p:nvPr/>
        </p:nvSpPr>
        <p:spPr>
          <a:xfrm>
            <a:off x="3011025" y="1832850"/>
            <a:ext cx="23292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800">
                <a:solidFill>
                  <a:schemeClr val="lt2"/>
                </a:solidFill>
                <a:latin typeface="Montserrat"/>
                <a:ea typeface="Montserrat"/>
                <a:cs typeface="Montserrat"/>
                <a:sym typeface="Montserrat"/>
              </a:rPr>
              <a:t>matching via a </a:t>
            </a:r>
            <a:r>
              <a:rPr lang="zh-CN" sz="1800" b="1">
                <a:solidFill>
                  <a:schemeClr val="lt2"/>
                </a:solidFill>
                <a:latin typeface="Montserrat"/>
                <a:ea typeface="Montserrat"/>
                <a:cs typeface="Montserrat"/>
                <a:sym typeface="Montserrat"/>
              </a:rPr>
              <a:t>fixed set of random tokens</a:t>
            </a:r>
            <a:endParaRPr sz="1800" b="1">
              <a:solidFill>
                <a:schemeClr val="lt2"/>
              </a:solidFill>
              <a:latin typeface="Montserrat"/>
              <a:ea typeface="Montserrat"/>
              <a:cs typeface="Montserrat"/>
              <a:sym typeface="Montserrat"/>
            </a:endParaRPr>
          </a:p>
        </p:txBody>
      </p:sp>
      <p:sp>
        <p:nvSpPr>
          <p:cNvPr id="4698" name="Google Shape;4698;p318"/>
          <p:cNvSpPr txBox="1"/>
          <p:nvPr/>
        </p:nvSpPr>
        <p:spPr>
          <a:xfrm rot="-4146901">
            <a:off x="1510958" y="2371812"/>
            <a:ext cx="776733" cy="15383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2"/>
              </a:buClr>
              <a:buSzPts val="1200"/>
              <a:buFont typeface="Arial"/>
              <a:buNone/>
            </a:pPr>
            <a:r>
              <a:rPr lang="zh-CN" sz="1000" b="1">
                <a:solidFill>
                  <a:schemeClr val="dk2"/>
                </a:solidFill>
                <a:latin typeface="Courier New"/>
                <a:ea typeface="Courier New"/>
                <a:cs typeface="Courier New"/>
                <a:sym typeface="Courier New"/>
              </a:rPr>
              <a:t>pizza</a:t>
            </a:r>
            <a:endParaRPr sz="1000" b="1">
              <a:latin typeface="Courier New"/>
              <a:ea typeface="Courier New"/>
              <a:cs typeface="Courier New"/>
              <a:sym typeface="Courier New"/>
            </a:endParaRPr>
          </a:p>
        </p:txBody>
      </p:sp>
      <p:sp>
        <p:nvSpPr>
          <p:cNvPr id="4699" name="Google Shape;4699;p318"/>
          <p:cNvSpPr txBox="1"/>
          <p:nvPr/>
        </p:nvSpPr>
        <p:spPr>
          <a:xfrm rot="-4146901">
            <a:off x="6085183" y="2371812"/>
            <a:ext cx="776733" cy="15383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2"/>
              </a:buClr>
              <a:buSzPts val="1200"/>
              <a:buFont typeface="Arial"/>
              <a:buNone/>
            </a:pPr>
            <a:r>
              <a:rPr lang="zh-CN" sz="1000" b="1">
                <a:solidFill>
                  <a:schemeClr val="dk2"/>
                </a:solidFill>
                <a:latin typeface="Courier New"/>
                <a:ea typeface="Courier New"/>
                <a:cs typeface="Courier New"/>
                <a:sym typeface="Courier New"/>
              </a:rPr>
              <a:t>pizza</a:t>
            </a:r>
            <a:endParaRPr sz="1000" b="1">
              <a:latin typeface="Courier New"/>
              <a:ea typeface="Courier New"/>
              <a:cs typeface="Courier New"/>
              <a:sym typeface="Courier New"/>
            </a:endParaRPr>
          </a:p>
        </p:txBody>
      </p:sp>
      <p:sp>
        <p:nvSpPr>
          <p:cNvPr id="4700" name="Google Shape;4700;p318"/>
          <p:cNvSpPr/>
          <p:nvPr/>
        </p:nvSpPr>
        <p:spPr>
          <a:xfrm>
            <a:off x="1932800" y="1738005"/>
            <a:ext cx="4477450" cy="813575"/>
          </a:xfrm>
          <a:custGeom>
            <a:avLst/>
            <a:gdLst/>
            <a:ahLst/>
            <a:cxnLst/>
            <a:rect l="l" t="t" r="r" b="b"/>
            <a:pathLst>
              <a:path w="179098" h="32543" extrusionOk="0">
                <a:moveTo>
                  <a:pt x="0" y="31987"/>
                </a:moveTo>
                <a:cubicBezTo>
                  <a:pt x="15018" y="26657"/>
                  <a:pt x="60256" y="-87"/>
                  <a:pt x="90106" y="6"/>
                </a:cubicBezTo>
                <a:cubicBezTo>
                  <a:pt x="119956" y="99"/>
                  <a:pt x="164266" y="27121"/>
                  <a:pt x="179098" y="32544"/>
                </a:cubicBezTo>
              </a:path>
            </a:pathLst>
          </a:custGeom>
          <a:noFill/>
          <a:ln w="9525" cap="flat" cmpd="sng">
            <a:solidFill>
              <a:schemeClr val="dk2"/>
            </a:solidFill>
            <a:prstDash val="solid"/>
            <a:round/>
            <a:headEnd type="stealth" w="med" len="med"/>
            <a:tailEnd type="stealth" w="med" len="med"/>
          </a:ln>
        </p:spPr>
        <p:txBody>
          <a:bodyPr/>
          <a:lstStyle/>
          <a:p>
            <a:endParaRPr lang="en-NL"/>
          </a:p>
        </p:txBody>
      </p:sp>
      <p:sp>
        <p:nvSpPr>
          <p:cNvPr id="4701" name="Google Shape;4701;p318"/>
          <p:cNvSpPr txBox="1"/>
          <p:nvPr/>
        </p:nvSpPr>
        <p:spPr>
          <a:xfrm>
            <a:off x="990950" y="4684275"/>
            <a:ext cx="6900900" cy="369300"/>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sp>
        <p:nvSpPr>
          <p:cNvPr id="4702" name="Google Shape;4702;p318"/>
          <p:cNvSpPr/>
          <p:nvPr/>
        </p:nvSpPr>
        <p:spPr>
          <a:xfrm>
            <a:off x="5968075" y="96540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grpSp>
        <p:nvGrpSpPr>
          <p:cNvPr id="4703" name="Google Shape;4703;p318"/>
          <p:cNvGrpSpPr/>
          <p:nvPr/>
        </p:nvGrpSpPr>
        <p:grpSpPr>
          <a:xfrm>
            <a:off x="5664750" y="4271625"/>
            <a:ext cx="2248005" cy="461700"/>
            <a:chOff x="5664750" y="4271625"/>
            <a:chExt cx="2248005" cy="461700"/>
          </a:xfrm>
        </p:grpSpPr>
        <p:sp>
          <p:nvSpPr>
            <p:cNvPr id="4704" name="Google Shape;4704;p318"/>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705" name="Google Shape;4705;p318" descr="Check mark icon (Provided by Getty Images)"/>
            <p:cNvPicPr preferRelativeResize="0"/>
            <p:nvPr/>
          </p:nvPicPr>
          <p:blipFill rotWithShape="1">
            <a:blip r:embed="rId4">
              <a:alphaModFix/>
            </a:blip>
            <a:srcRect l="5815" t="34172" r="56201" b="34175"/>
            <a:stretch/>
          </p:blipFill>
          <p:spPr>
            <a:xfrm>
              <a:off x="7592653" y="4369097"/>
              <a:ext cx="320102" cy="266752"/>
            </a:xfrm>
            <a:prstGeom prst="rect">
              <a:avLst/>
            </a:prstGeom>
            <a:noFill/>
            <a:ln>
              <a:noFill/>
            </a:ln>
          </p:spPr>
        </p:pic>
      </p:grpSp>
      <p:grpSp>
        <p:nvGrpSpPr>
          <p:cNvPr id="4706" name="Google Shape;4706;p318"/>
          <p:cNvGrpSpPr/>
          <p:nvPr/>
        </p:nvGrpSpPr>
        <p:grpSpPr>
          <a:xfrm>
            <a:off x="990950" y="4271625"/>
            <a:ext cx="2264130" cy="461700"/>
            <a:chOff x="990950" y="4143250"/>
            <a:chExt cx="2264130" cy="461700"/>
          </a:xfrm>
        </p:grpSpPr>
        <p:sp>
          <p:nvSpPr>
            <p:cNvPr id="4707" name="Google Shape;4707;p318"/>
            <p:cNvSpPr txBox="1"/>
            <p:nvPr/>
          </p:nvSpPr>
          <p:spPr>
            <a:xfrm>
              <a:off x="990950" y="4143250"/>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708" name="Google Shape;4708;p318" descr="Check mark icon (Provided by Getty Images)"/>
            <p:cNvPicPr preferRelativeResize="0"/>
            <p:nvPr/>
          </p:nvPicPr>
          <p:blipFill rotWithShape="1">
            <a:blip r:embed="rId4">
              <a:alphaModFix/>
            </a:blip>
            <a:srcRect l="5815" t="34172" r="56201" b="34175"/>
            <a:stretch/>
          </p:blipFill>
          <p:spPr>
            <a:xfrm>
              <a:off x="2934978" y="4240722"/>
              <a:ext cx="320102" cy="266752"/>
            </a:xfrm>
            <a:prstGeom prst="rect">
              <a:avLst/>
            </a:prstGeom>
            <a:noFill/>
            <a:ln>
              <a:noFill/>
            </a:ln>
          </p:spPr>
        </p:pic>
      </p:grpSp>
      <p:pic>
        <p:nvPicPr>
          <p:cNvPr id="4709" name="Google Shape;4709;p318"/>
          <p:cNvPicPr preferRelativeResize="0"/>
          <p:nvPr/>
        </p:nvPicPr>
        <p:blipFill>
          <a:blip r:embed="rId5">
            <a:alphaModFix/>
          </a:blip>
          <a:stretch>
            <a:fillRect/>
          </a:stretch>
        </p:blipFill>
        <p:spPr>
          <a:xfrm>
            <a:off x="5880238" y="3363075"/>
            <a:ext cx="1363625" cy="909091"/>
          </a:xfrm>
          <a:prstGeom prst="rect">
            <a:avLst/>
          </a:prstGeom>
          <a:noFill/>
          <a:ln>
            <a:noFill/>
          </a:ln>
        </p:spPr>
      </p:pic>
      <p:grpSp>
        <p:nvGrpSpPr>
          <p:cNvPr id="4710" name="Google Shape;4710;p318"/>
          <p:cNvGrpSpPr/>
          <p:nvPr/>
        </p:nvGrpSpPr>
        <p:grpSpPr>
          <a:xfrm>
            <a:off x="5664738" y="3180694"/>
            <a:ext cx="1677591" cy="254721"/>
            <a:chOff x="5052542" y="2061729"/>
            <a:chExt cx="760019" cy="123940"/>
          </a:xfrm>
        </p:grpSpPr>
        <p:sp>
          <p:nvSpPr>
            <p:cNvPr id="4711" name="Google Shape;4711;p318"/>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12" name="Google Shape;4712;p318"/>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713" name="Google Shape;4713;p318"/>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714" name="Google Shape;4714;p318"/>
            <p:cNvSpPr/>
            <p:nvPr/>
          </p:nvSpPr>
          <p:spPr>
            <a:xfrm>
              <a:off x="5437273" y="2061741"/>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715" name="Google Shape;4715;p318"/>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716" name="Google Shape;4716;p318"/>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717" name="Google Shape;4717;p318"/>
          <p:cNvGrpSpPr/>
          <p:nvPr/>
        </p:nvGrpSpPr>
        <p:grpSpPr>
          <a:xfrm>
            <a:off x="5664738" y="3485494"/>
            <a:ext cx="1677591" cy="254721"/>
            <a:chOff x="5052542" y="2061729"/>
            <a:chExt cx="760019" cy="123940"/>
          </a:xfrm>
        </p:grpSpPr>
        <p:sp>
          <p:nvSpPr>
            <p:cNvPr id="4718" name="Google Shape;4718;p318"/>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19" name="Google Shape;4719;p318"/>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720" name="Google Shape;4720;p318"/>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721" name="Google Shape;4721;p318"/>
            <p:cNvSpPr/>
            <p:nvPr/>
          </p:nvSpPr>
          <p:spPr>
            <a:xfrm>
              <a:off x="5437273" y="2061741"/>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722" name="Google Shape;4722;p318"/>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723" name="Google Shape;4723;p318"/>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724" name="Google Shape;4724;p318"/>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delft canal</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4728"/>
        <p:cNvGrpSpPr/>
        <p:nvPr/>
      </p:nvGrpSpPr>
      <p:grpSpPr>
        <a:xfrm>
          <a:off x="0" y="0"/>
          <a:ext cx="0" cy="0"/>
          <a:chOff x="0" y="0"/>
          <a:chExt cx="0" cy="0"/>
        </a:xfrm>
      </p:grpSpPr>
      <p:sp>
        <p:nvSpPr>
          <p:cNvPr id="4729" name="Google Shape;4729;p31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When, Why, How?</a:t>
            </a:r>
            <a:endParaRPr>
              <a:solidFill>
                <a:schemeClr val="dk1"/>
              </a:solidFill>
            </a:endParaRPr>
          </a:p>
        </p:txBody>
      </p:sp>
      <p:sp>
        <p:nvSpPr>
          <p:cNvPr id="4730" name="Google Shape;4730;p3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When does it happen?</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Free expansion on both sides (e.g., MLM encoder).</a:t>
            </a: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Light"/>
              <a:buChar char="●"/>
            </a:pPr>
            <a:r>
              <a:rPr lang="zh-CN">
                <a:solidFill>
                  <a:schemeClr val="dk2"/>
                </a:solidFill>
                <a:latin typeface="Montserrat"/>
                <a:ea typeface="Montserrat"/>
                <a:cs typeface="Montserrat"/>
                <a:sym typeface="Montserrat"/>
              </a:rPr>
              <a:t>Why does it NOT happen with </a:t>
            </a:r>
            <a:r>
              <a:rPr lang="zh-CN" b="1">
                <a:solidFill>
                  <a:schemeClr val="dk2"/>
                </a:solidFill>
                <a:latin typeface="Montserrat"/>
                <a:ea typeface="Montserrat"/>
                <a:cs typeface="Montserrat"/>
                <a:sym typeface="Montserrat"/>
              </a:rPr>
              <a:t>SPLADE  (MLM architecture)</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Char char="○"/>
            </a:pPr>
            <a:r>
              <a:rPr lang="zh-CN">
                <a:solidFill>
                  <a:schemeClr val="dk2"/>
                </a:solidFill>
                <a:latin typeface="Montserrat"/>
                <a:ea typeface="Montserrat"/>
                <a:cs typeface="Montserrat"/>
                <a:sym typeface="Montserrat"/>
              </a:rPr>
              <a:t>SPLADE starts with BERT which has </a:t>
            </a:r>
            <a:r>
              <a:rPr lang="zh-CN" b="1">
                <a:solidFill>
                  <a:schemeClr val="dk2"/>
                </a:solidFill>
                <a:latin typeface="Montserrat"/>
                <a:ea typeface="Montserrat"/>
                <a:cs typeface="Montserrat"/>
                <a:sym typeface="Montserrat"/>
              </a:rPr>
              <a:t>good MLM head initialization</a:t>
            </a:r>
            <a:r>
              <a:rPr lang="zh-CN">
                <a:solidFill>
                  <a:schemeClr val="dk2"/>
                </a:solidFill>
                <a:latin typeface="Montserrat"/>
                <a:ea typeface="Montserrat"/>
                <a:cs typeface="Montserrat"/>
                <a:sym typeface="Montserrat"/>
              </a:rPr>
              <a:t>. Training starts with most relevant terms activated.</a:t>
            </a: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Why does it happen with multimodal data? </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The MLM head (</a:t>
            </a:r>
            <a:r>
              <a:rPr lang="zh-CN" b="1">
                <a:solidFill>
                  <a:schemeClr val="dk2"/>
                </a:solidFill>
                <a:latin typeface="Montserrat"/>
                <a:ea typeface="Montserrat"/>
                <a:cs typeface="Montserrat"/>
                <a:sym typeface="Montserrat"/>
              </a:rPr>
              <a:t>for images)</a:t>
            </a:r>
            <a:r>
              <a:rPr lang="zh-CN">
                <a:solidFill>
                  <a:schemeClr val="dk2"/>
                </a:solidFill>
                <a:latin typeface="Montserrat"/>
                <a:ea typeface="Montserrat"/>
                <a:cs typeface="Montserrat"/>
                <a:sym typeface="Montserrat"/>
              </a:rPr>
              <a:t>  has a </a:t>
            </a:r>
            <a:r>
              <a:rPr lang="zh-CN" b="1">
                <a:solidFill>
                  <a:schemeClr val="dk2"/>
                </a:solidFill>
                <a:latin typeface="Montserrat"/>
                <a:ea typeface="Montserrat"/>
                <a:cs typeface="Montserrat"/>
                <a:sym typeface="Montserrat"/>
              </a:rPr>
              <a:t>randomly initialization! </a:t>
            </a:r>
            <a:r>
              <a:rPr lang="zh-CN">
                <a:solidFill>
                  <a:schemeClr val="dk2"/>
                </a:solidFill>
                <a:latin typeface="Montserrat"/>
                <a:ea typeface="Montserrat"/>
                <a:cs typeface="Montserrat"/>
                <a:sym typeface="Montserrat"/>
              </a:rPr>
              <a:t>Random terms activated at the beginning.</a:t>
            </a: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How to fix it?</a:t>
            </a:r>
            <a:endParaRPr>
              <a:solidFill>
                <a:schemeClr val="dk2"/>
              </a:solidFill>
              <a:latin typeface="Montserrat"/>
              <a:ea typeface="Montserrat"/>
              <a:cs typeface="Montserrat"/>
              <a:sym typeface="Montserrat"/>
            </a:endParaRPr>
          </a:p>
        </p:txBody>
      </p:sp>
      <p:sp>
        <p:nvSpPr>
          <p:cNvPr id="4731" name="Google Shape;4731;p3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271</a:t>
            </a:fld>
            <a:endParaRPr/>
          </a:p>
        </p:txBody>
      </p:sp>
      <p:sp>
        <p:nvSpPr>
          <p:cNvPr id="4732" name="Google Shape;4732;p319"/>
          <p:cNvSpPr txBox="1"/>
          <p:nvPr/>
        </p:nvSpPr>
        <p:spPr>
          <a:xfrm>
            <a:off x="990950" y="4684275"/>
            <a:ext cx="6900900" cy="369300"/>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sp>
        <p:nvSpPr>
          <p:cNvPr id="4733" name="Google Shape;4733;p319"/>
          <p:cNvSpPr/>
          <p:nvPr/>
        </p:nvSpPr>
        <p:spPr>
          <a:xfrm>
            <a:off x="5941625" y="9143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
        <p:nvSpPr>
          <p:cNvPr id="4734" name="Google Shape;4734;p319"/>
          <p:cNvSpPr/>
          <p:nvPr/>
        </p:nvSpPr>
        <p:spPr>
          <a:xfrm>
            <a:off x="2475275" y="4178575"/>
            <a:ext cx="276900" cy="2517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35" name="Google Shape;4735;p319"/>
          <p:cNvSpPr txBox="1"/>
          <p:nvPr/>
        </p:nvSpPr>
        <p:spPr>
          <a:xfrm>
            <a:off x="2793425" y="4073575"/>
            <a:ext cx="95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Next</a:t>
            </a:r>
            <a:endParaRPr sz="1800" b="1">
              <a:solidFill>
                <a:schemeClr val="lt2"/>
              </a:solidFill>
              <a:latin typeface="Source Sans Pro"/>
              <a:ea typeface="Source Sans Pro"/>
              <a:cs typeface="Source Sans Pro"/>
              <a:sym typeface="Source Sans Pro"/>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4739"/>
        <p:cNvGrpSpPr/>
        <p:nvPr/>
      </p:nvGrpSpPr>
      <p:grpSpPr>
        <a:xfrm>
          <a:off x="0" y="0"/>
          <a:ext cx="0" cy="0"/>
          <a:chOff x="0" y="0"/>
          <a:chExt cx="0" cy="0"/>
        </a:xfrm>
      </p:grpSpPr>
      <p:sp>
        <p:nvSpPr>
          <p:cNvPr id="4740" name="Google Shape;4740;p3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272</a:t>
            </a:fld>
            <a:endParaRPr/>
          </a:p>
        </p:txBody>
      </p:sp>
      <p:pic>
        <p:nvPicPr>
          <p:cNvPr id="4741" name="Google Shape;4741;p320"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742" name="Google Shape;4742;p320"/>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743" name="Google Shape;4743;p320"/>
          <p:cNvSpPr/>
          <p:nvPr/>
        </p:nvSpPr>
        <p:spPr>
          <a:xfrm>
            <a:off x="3889350" y="1231076"/>
            <a:ext cx="785100" cy="3134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44" name="Google Shape;4744;p320"/>
          <p:cNvSpPr/>
          <p:nvPr/>
        </p:nvSpPr>
        <p:spPr>
          <a:xfrm>
            <a:off x="6267950" y="3234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4748"/>
        <p:cNvGrpSpPr/>
        <p:nvPr/>
      </p:nvGrpSpPr>
      <p:grpSpPr>
        <a:xfrm>
          <a:off x="0" y="0"/>
          <a:ext cx="0" cy="0"/>
          <a:chOff x="0" y="0"/>
          <a:chExt cx="0" cy="0"/>
        </a:xfrm>
      </p:grpSpPr>
      <p:sp>
        <p:nvSpPr>
          <p:cNvPr id="4749" name="Google Shape;4749;p32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LexLIP, ICCV 2023</a:t>
            </a:r>
            <a:endParaRPr>
              <a:solidFill>
                <a:schemeClr val="dk1"/>
              </a:solidFill>
            </a:endParaRPr>
          </a:p>
        </p:txBody>
      </p:sp>
      <p:sp>
        <p:nvSpPr>
          <p:cNvPr id="4750" name="Google Shape;4750;p3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Architecture: MLM Encoder fo both text/image sides </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Solution to semantic deviation:</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Pretraining Text/Image Encoder with Masked Token Prediction Task.</a:t>
            </a:r>
            <a:endParaRPr sz="1800" b="1">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Pretraining Data: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14.3 M text-image pairs.</a:t>
            </a:r>
            <a:endParaRPr>
              <a:solidFill>
                <a:schemeClr val="dk2"/>
              </a:solidFill>
              <a:latin typeface="Montserrat"/>
              <a:ea typeface="Montserrat"/>
              <a:cs typeface="Montserrat"/>
              <a:sym typeface="Montserrat"/>
            </a:endParaRPr>
          </a:p>
        </p:txBody>
      </p:sp>
      <p:sp>
        <p:nvSpPr>
          <p:cNvPr id="4751" name="Google Shape;4751;p3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273</a:t>
            </a:fld>
            <a:endParaRPr/>
          </a:p>
        </p:txBody>
      </p:sp>
      <p:sp>
        <p:nvSpPr>
          <p:cNvPr id="4752" name="Google Shape;4752;p321"/>
          <p:cNvSpPr txBox="1"/>
          <p:nvPr/>
        </p:nvSpPr>
        <p:spPr>
          <a:xfrm>
            <a:off x="258000" y="4270500"/>
            <a:ext cx="8731800" cy="369300"/>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[3] LexLIP: Lexicon-Bottlenecked Language-Image Pre-Training for Large-Scale Image-Text Retrieval, </a:t>
            </a:r>
            <a:r>
              <a:rPr lang="zh-CN" sz="1200" b="1">
                <a:solidFill>
                  <a:schemeClr val="dk2"/>
                </a:solidFill>
                <a:latin typeface="Montserrat"/>
                <a:ea typeface="Montserrat"/>
                <a:cs typeface="Montserrat"/>
                <a:sym typeface="Montserrat"/>
              </a:rPr>
              <a:t>ICCV 2023 </a:t>
            </a:r>
            <a:endParaRPr/>
          </a:p>
        </p:txBody>
      </p:sp>
      <p:graphicFrame>
        <p:nvGraphicFramePr>
          <p:cNvPr id="4753" name="Google Shape;4753;p321"/>
          <p:cNvGraphicFramePr/>
          <p:nvPr/>
        </p:nvGraphicFramePr>
        <p:xfrm>
          <a:off x="3266375" y="2943675"/>
          <a:ext cx="2398525" cy="685928"/>
        </p:xfrm>
        <a:graphic>
          <a:graphicData uri="http://schemas.openxmlformats.org/drawingml/2006/table">
            <a:tbl>
              <a:tblPr>
                <a:noFill/>
                <a:tableStyleId>{B13EB76B-ED43-412C-B472-56A246AF6093}</a:tableStyleId>
              </a:tblPr>
              <a:tblGrid>
                <a:gridCol w="1012025">
                  <a:extLst>
                    <a:ext uri="{9D8B030D-6E8A-4147-A177-3AD203B41FA5}">
                      <a16:colId xmlns:a16="http://schemas.microsoft.com/office/drawing/2014/main" val="20000"/>
                    </a:ext>
                  </a:extLst>
                </a:gridCol>
                <a:gridCol w="1386500">
                  <a:extLst>
                    <a:ext uri="{9D8B030D-6E8A-4147-A177-3AD203B41FA5}">
                      <a16:colId xmlns:a16="http://schemas.microsoft.com/office/drawing/2014/main" val="20001"/>
                    </a:ext>
                  </a:extLst>
                </a:gridCol>
              </a:tblGrid>
              <a:tr h="100000">
                <a:tc>
                  <a:txBody>
                    <a:bodyPr/>
                    <a:lstStyle/>
                    <a:p>
                      <a:pPr marL="0" lvl="0" indent="0" algn="l" rtl="0">
                        <a:spcBef>
                          <a:spcPts val="0"/>
                        </a:spcBef>
                        <a:spcAft>
                          <a:spcPts val="0"/>
                        </a:spcAft>
                        <a:buNone/>
                      </a:pPr>
                      <a:r>
                        <a:rPr lang="zh-CN" b="1">
                          <a:solidFill>
                            <a:schemeClr val="dk2"/>
                          </a:solidFill>
                          <a:latin typeface="Montserrat"/>
                          <a:ea typeface="Montserrat"/>
                          <a:cs typeface="Montserrat"/>
                          <a:sym typeface="Montserrat"/>
                        </a:rPr>
                        <a:t>Methods</a:t>
                      </a:r>
                      <a:endParaRPr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DFA"/>
                    </a:solidFill>
                  </a:tcPr>
                </a:tc>
                <a:tc>
                  <a:txBody>
                    <a:bodyPr/>
                    <a:lstStyle/>
                    <a:p>
                      <a:pPr marL="0" lvl="0" indent="0" algn="l" rtl="0">
                        <a:lnSpc>
                          <a:spcPct val="115000"/>
                        </a:lnSpc>
                        <a:spcBef>
                          <a:spcPts val="0"/>
                        </a:spcBef>
                        <a:spcAft>
                          <a:spcPts val="0"/>
                        </a:spcAft>
                        <a:buNone/>
                      </a:pPr>
                      <a:r>
                        <a:rPr lang="zh-CN" sz="1100" b="1">
                          <a:solidFill>
                            <a:schemeClr val="dk2"/>
                          </a:solidFill>
                          <a:latin typeface="Montserrat"/>
                          <a:ea typeface="Montserrat"/>
                          <a:cs typeface="Montserrat"/>
                          <a:sym typeface="Montserrat"/>
                        </a:rPr>
                        <a:t>MSCOCO (R@5)</a:t>
                      </a:r>
                      <a:endParaRPr sz="1100"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DFA"/>
                    </a:solidFill>
                  </a:tcPr>
                </a:tc>
                <a:extLst>
                  <a:ext uri="{0D108BD9-81ED-4DB2-BD59-A6C34878D82A}">
                    <a16:rowId xmlns:a16="http://schemas.microsoft.com/office/drawing/2014/main" val="10000"/>
                  </a:ext>
                </a:extLst>
              </a:tr>
              <a:tr h="209550">
                <a:tc>
                  <a:txBody>
                    <a:bodyPr/>
                    <a:lstStyle/>
                    <a:p>
                      <a:pPr marL="0" lvl="0" indent="0" algn="l" rtl="0">
                        <a:lnSpc>
                          <a:spcPct val="115000"/>
                        </a:lnSpc>
                        <a:spcBef>
                          <a:spcPts val="0"/>
                        </a:spcBef>
                        <a:spcAft>
                          <a:spcPts val="0"/>
                        </a:spcAft>
                        <a:buNone/>
                      </a:pPr>
                      <a:r>
                        <a:rPr lang="zh-CN" sz="1100">
                          <a:solidFill>
                            <a:schemeClr val="dk2"/>
                          </a:solidFill>
                          <a:latin typeface="Montserrat"/>
                          <a:ea typeface="Montserrat"/>
                          <a:cs typeface="Montserrat"/>
                          <a:sym typeface="Montserrat"/>
                        </a:rPr>
                        <a:t>VisualSparta</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zh-CN" sz="1100">
                          <a:solidFill>
                            <a:schemeClr val="dk2"/>
                          </a:solidFill>
                          <a:latin typeface="Montserrat"/>
                          <a:ea typeface="Montserrat"/>
                          <a:cs typeface="Montserrat"/>
                          <a:sym typeface="Montserrat"/>
                        </a:rPr>
                        <a:t>73.0</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zh-CN" sz="1100">
                          <a:solidFill>
                            <a:schemeClr val="dk2"/>
                          </a:solidFill>
                          <a:latin typeface="Montserrat"/>
                          <a:ea typeface="Montserrat"/>
                          <a:cs typeface="Montserrat"/>
                          <a:sym typeface="Montserrat"/>
                        </a:rPr>
                        <a:t>LexLIP</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zh-CN" sz="1100">
                          <a:solidFill>
                            <a:schemeClr val="dk2"/>
                          </a:solidFill>
                          <a:latin typeface="Montserrat"/>
                          <a:ea typeface="Montserrat"/>
                          <a:cs typeface="Montserrat"/>
                          <a:sym typeface="Montserrat"/>
                        </a:rPr>
                        <a:t>79.1</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4754" name="Google Shape;4754;p321"/>
          <p:cNvSpPr/>
          <p:nvPr/>
        </p:nvSpPr>
        <p:spPr>
          <a:xfrm>
            <a:off x="6267950" y="3234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
        <p:nvSpPr>
          <p:cNvPr id="4755" name="Google Shape;4755;p321"/>
          <p:cNvSpPr txBox="1"/>
          <p:nvPr/>
        </p:nvSpPr>
        <p:spPr>
          <a:xfrm>
            <a:off x="5785650" y="3215400"/>
            <a:ext cx="656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300" b="1">
                <a:solidFill>
                  <a:schemeClr val="lt2"/>
                </a:solidFill>
                <a:latin typeface="Source Sans Pro"/>
                <a:ea typeface="Source Sans Pro"/>
                <a:cs typeface="Source Sans Pro"/>
                <a:sym typeface="Source Sans Pro"/>
              </a:rPr>
              <a:t>+8%</a:t>
            </a:r>
            <a:endParaRPr sz="1300" b="1">
              <a:solidFill>
                <a:schemeClr val="lt2"/>
              </a:solidFill>
              <a:latin typeface="Source Sans Pro"/>
              <a:ea typeface="Source Sans Pro"/>
              <a:cs typeface="Source Sans Pro"/>
              <a:sym typeface="Source Sans Pro"/>
            </a:endParaRPr>
          </a:p>
        </p:txBody>
      </p:sp>
      <p:sp>
        <p:nvSpPr>
          <p:cNvPr id="4756" name="Google Shape;4756;p321"/>
          <p:cNvSpPr/>
          <p:nvPr/>
        </p:nvSpPr>
        <p:spPr>
          <a:xfrm>
            <a:off x="5705675" y="3238800"/>
            <a:ext cx="40500" cy="3936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sp>
        <p:nvSpPr>
          <p:cNvPr id="4761" name="Google Shape;4761;p3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274</a:t>
            </a:fld>
            <a:endParaRPr/>
          </a:p>
        </p:txBody>
      </p:sp>
      <p:pic>
        <p:nvPicPr>
          <p:cNvPr id="4762" name="Google Shape;4762;p322"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763" name="Google Shape;4763;p322"/>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764" name="Google Shape;4764;p322"/>
          <p:cNvSpPr/>
          <p:nvPr/>
        </p:nvSpPr>
        <p:spPr>
          <a:xfrm>
            <a:off x="3051500" y="1460375"/>
            <a:ext cx="785100" cy="2949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65" name="Google Shape;4765;p322"/>
          <p:cNvSpPr/>
          <p:nvPr/>
        </p:nvSpPr>
        <p:spPr>
          <a:xfrm>
            <a:off x="6267950" y="3234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4769"/>
        <p:cNvGrpSpPr/>
        <p:nvPr/>
      </p:nvGrpSpPr>
      <p:grpSpPr>
        <a:xfrm>
          <a:off x="0" y="0"/>
          <a:ext cx="0" cy="0"/>
          <a:chOff x="0" y="0"/>
          <a:chExt cx="0" cy="0"/>
        </a:xfrm>
      </p:grpSpPr>
      <p:sp>
        <p:nvSpPr>
          <p:cNvPr id="4770" name="Google Shape;4770;p32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STAIR, EMNLP 2023</a:t>
            </a:r>
            <a:endParaRPr>
              <a:solidFill>
                <a:schemeClr val="dk1"/>
              </a:solidFill>
            </a:endParaRPr>
          </a:p>
        </p:txBody>
      </p:sp>
      <p:sp>
        <p:nvSpPr>
          <p:cNvPr id="4771" name="Google Shape;4771;p3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Architecture:  (separate) MLM Encoder for text/image sides</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Solution to semantic deviation</a:t>
            </a:r>
            <a:r>
              <a:rPr lang="zh-CN">
                <a:solidFill>
                  <a:schemeClr val="dk2"/>
                </a:solidFill>
                <a:latin typeface="Montserrat"/>
                <a:ea typeface="Montserrat"/>
                <a:cs typeface="Montserrat"/>
                <a:sym typeface="Montserrat"/>
              </a:rPr>
              <a:t>: Three-step training</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Char char="○"/>
            </a:pPr>
            <a:r>
              <a:rPr lang="zh-CN" b="1">
                <a:solidFill>
                  <a:schemeClr val="dk2"/>
                </a:solidFill>
                <a:latin typeface="Montserrat"/>
                <a:ea typeface="Montserrat"/>
                <a:cs typeface="Montserrat"/>
                <a:sym typeface="Montserrat"/>
              </a:rPr>
              <a:t>Step 1:</a:t>
            </a:r>
            <a:r>
              <a:rPr lang="zh-CN">
                <a:solidFill>
                  <a:schemeClr val="dk2"/>
                </a:solidFill>
                <a:latin typeface="Montserrat"/>
                <a:ea typeface="Montserrat"/>
                <a:cs typeface="Montserrat"/>
                <a:sym typeface="Montserrat"/>
              </a:rPr>
              <a:t> Freeze Text Encoder (+Remove Expansion), Train Image Encoder</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Step 2:</a:t>
            </a:r>
            <a:r>
              <a:rPr lang="zh-CN">
                <a:solidFill>
                  <a:schemeClr val="dk2"/>
                </a:solidFill>
                <a:latin typeface="Montserrat"/>
                <a:ea typeface="Montserrat"/>
                <a:cs typeface="Montserrat"/>
                <a:sym typeface="Montserrat"/>
              </a:rPr>
              <a:t> Freeze Image Encoder, Train Text Encoder with Expansion</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Step 3:</a:t>
            </a:r>
            <a:r>
              <a:rPr lang="zh-CN">
                <a:solidFill>
                  <a:schemeClr val="dk2"/>
                </a:solidFill>
                <a:latin typeface="Montserrat"/>
                <a:ea typeface="Montserrat"/>
                <a:cs typeface="Montserrat"/>
                <a:sym typeface="Montserrat"/>
              </a:rPr>
              <a:t> Train both Text Encoder and Image Encoder with Expansion</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Training Data:</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1.1B text-image pairs</a:t>
            </a:r>
            <a:endParaRPr>
              <a:solidFill>
                <a:schemeClr val="dk2"/>
              </a:solidFill>
              <a:latin typeface="Montserrat"/>
              <a:ea typeface="Montserrat"/>
              <a:cs typeface="Montserrat"/>
              <a:sym typeface="Montserrat"/>
            </a:endParaRPr>
          </a:p>
        </p:txBody>
      </p:sp>
      <p:sp>
        <p:nvSpPr>
          <p:cNvPr id="4772" name="Google Shape;4772;p3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275</a:t>
            </a:fld>
            <a:endParaRPr/>
          </a:p>
        </p:txBody>
      </p:sp>
      <p:sp>
        <p:nvSpPr>
          <p:cNvPr id="4773" name="Google Shape;4773;p323"/>
          <p:cNvSpPr txBox="1"/>
          <p:nvPr/>
        </p:nvSpPr>
        <p:spPr>
          <a:xfrm>
            <a:off x="311700" y="4199575"/>
            <a:ext cx="8384700" cy="369300"/>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[2] STAIR: Learning Sparse Text and Image Representation in Grounded Tokens, </a:t>
            </a:r>
            <a:r>
              <a:rPr lang="zh-CN" sz="1200" b="1">
                <a:solidFill>
                  <a:schemeClr val="dk2"/>
                </a:solidFill>
                <a:latin typeface="Montserrat"/>
                <a:ea typeface="Montserrat"/>
                <a:cs typeface="Montserrat"/>
                <a:sym typeface="Montserrat"/>
              </a:rPr>
              <a:t>EMNLP 2023</a:t>
            </a:r>
            <a:endParaRPr/>
          </a:p>
        </p:txBody>
      </p:sp>
      <p:graphicFrame>
        <p:nvGraphicFramePr>
          <p:cNvPr id="4774" name="Google Shape;4774;p323"/>
          <p:cNvGraphicFramePr/>
          <p:nvPr/>
        </p:nvGraphicFramePr>
        <p:xfrm>
          <a:off x="2469850" y="3225075"/>
          <a:ext cx="3417550" cy="685928"/>
        </p:xfrm>
        <a:graphic>
          <a:graphicData uri="http://schemas.openxmlformats.org/drawingml/2006/table">
            <a:tbl>
              <a:tblPr>
                <a:noFill/>
                <a:tableStyleId>{B13EB76B-ED43-412C-B472-56A246AF6093}</a:tableStyleId>
              </a:tblPr>
              <a:tblGrid>
                <a:gridCol w="1442025">
                  <a:extLst>
                    <a:ext uri="{9D8B030D-6E8A-4147-A177-3AD203B41FA5}">
                      <a16:colId xmlns:a16="http://schemas.microsoft.com/office/drawing/2014/main" val="20000"/>
                    </a:ext>
                  </a:extLst>
                </a:gridCol>
                <a:gridCol w="1975525">
                  <a:extLst>
                    <a:ext uri="{9D8B030D-6E8A-4147-A177-3AD203B41FA5}">
                      <a16:colId xmlns:a16="http://schemas.microsoft.com/office/drawing/2014/main" val="20001"/>
                    </a:ext>
                  </a:extLst>
                </a:gridCol>
              </a:tblGrid>
              <a:tr h="100000">
                <a:tc>
                  <a:txBody>
                    <a:bodyPr/>
                    <a:lstStyle/>
                    <a:p>
                      <a:pPr marL="0" lvl="0" indent="0" algn="l" rtl="0">
                        <a:spcBef>
                          <a:spcPts val="0"/>
                        </a:spcBef>
                        <a:spcAft>
                          <a:spcPts val="0"/>
                        </a:spcAft>
                        <a:buNone/>
                      </a:pPr>
                      <a:r>
                        <a:rPr lang="zh-CN" b="1">
                          <a:solidFill>
                            <a:schemeClr val="dk2"/>
                          </a:solidFill>
                          <a:latin typeface="Montserrat"/>
                          <a:ea typeface="Montserrat"/>
                          <a:cs typeface="Montserrat"/>
                          <a:sym typeface="Montserrat"/>
                        </a:rPr>
                        <a:t>Methods</a:t>
                      </a:r>
                      <a:endParaRPr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zh-CN" sz="1100" b="1">
                          <a:solidFill>
                            <a:schemeClr val="dk2"/>
                          </a:solidFill>
                          <a:latin typeface="Montserrat"/>
                          <a:ea typeface="Montserrat"/>
                          <a:cs typeface="Montserrat"/>
                          <a:sym typeface="Montserrat"/>
                        </a:rPr>
                        <a:t>Zero-shot MSCOCO (R@5)</a:t>
                      </a:r>
                      <a:endParaRPr sz="1100"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550">
                <a:tc>
                  <a:txBody>
                    <a:bodyPr/>
                    <a:lstStyle/>
                    <a:p>
                      <a:pPr marL="0" lvl="0" indent="0" algn="l" rtl="0">
                        <a:lnSpc>
                          <a:spcPct val="115000"/>
                        </a:lnSpc>
                        <a:spcBef>
                          <a:spcPts val="0"/>
                        </a:spcBef>
                        <a:spcAft>
                          <a:spcPts val="0"/>
                        </a:spcAft>
                        <a:buNone/>
                      </a:pPr>
                      <a:r>
                        <a:rPr lang="zh-CN" sz="1100">
                          <a:solidFill>
                            <a:schemeClr val="dk2"/>
                          </a:solidFill>
                          <a:latin typeface="Montserrat"/>
                          <a:ea typeface="Montserrat"/>
                          <a:cs typeface="Montserrat"/>
                          <a:sym typeface="Montserrat"/>
                        </a:rPr>
                        <a:t>CLIP</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100">
                          <a:solidFill>
                            <a:schemeClr val="dk2"/>
                          </a:solidFill>
                          <a:latin typeface="Montserrat"/>
                          <a:ea typeface="Montserrat"/>
                          <a:cs typeface="Montserrat"/>
                          <a:sym typeface="Montserrat"/>
                        </a:rPr>
                        <a:t>62.2</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zh-CN" sz="1100">
                          <a:solidFill>
                            <a:schemeClr val="dk2"/>
                          </a:solidFill>
                          <a:latin typeface="Montserrat"/>
                          <a:ea typeface="Montserrat"/>
                          <a:cs typeface="Montserrat"/>
                          <a:sym typeface="Montserrat"/>
                        </a:rPr>
                        <a:t>STAIR</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100">
                          <a:solidFill>
                            <a:schemeClr val="dk2"/>
                          </a:solidFill>
                          <a:latin typeface="Montserrat"/>
                          <a:ea typeface="Montserrat"/>
                          <a:cs typeface="Montserrat"/>
                          <a:sym typeface="Montserrat"/>
                        </a:rPr>
                        <a:t>65.4</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4775" name="Google Shape;4775;p323"/>
          <p:cNvSpPr/>
          <p:nvPr/>
        </p:nvSpPr>
        <p:spPr>
          <a:xfrm>
            <a:off x="6267950" y="3234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
        <p:nvSpPr>
          <p:cNvPr id="4776" name="Google Shape;4776;p323"/>
          <p:cNvSpPr txBox="1"/>
          <p:nvPr/>
        </p:nvSpPr>
        <p:spPr>
          <a:xfrm>
            <a:off x="6008250" y="3431450"/>
            <a:ext cx="677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+5%</a:t>
            </a:r>
            <a:endParaRPr sz="1800">
              <a:solidFill>
                <a:schemeClr val="lt2"/>
              </a:solidFill>
              <a:latin typeface="Source Sans Pro"/>
              <a:ea typeface="Source Sans Pro"/>
              <a:cs typeface="Source Sans Pro"/>
              <a:sym typeface="Source Sans Pro"/>
            </a:endParaRPr>
          </a:p>
        </p:txBody>
      </p:sp>
      <p:sp>
        <p:nvSpPr>
          <p:cNvPr id="4777" name="Google Shape;4777;p323"/>
          <p:cNvSpPr/>
          <p:nvPr/>
        </p:nvSpPr>
        <p:spPr>
          <a:xfrm>
            <a:off x="5927425" y="3472725"/>
            <a:ext cx="40800" cy="3936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4781"/>
        <p:cNvGrpSpPr/>
        <p:nvPr/>
      </p:nvGrpSpPr>
      <p:grpSpPr>
        <a:xfrm>
          <a:off x="0" y="0"/>
          <a:ext cx="0" cy="0"/>
          <a:chOff x="0" y="0"/>
          <a:chExt cx="0" cy="0"/>
        </a:xfrm>
      </p:grpSpPr>
      <p:sp>
        <p:nvSpPr>
          <p:cNvPr id="4782" name="Google Shape;4782;p32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Training Efficiency</a:t>
            </a:r>
            <a:endParaRPr>
              <a:solidFill>
                <a:schemeClr val="dk1"/>
              </a:solidFill>
            </a:endParaRPr>
          </a:p>
        </p:txBody>
      </p:sp>
      <p:sp>
        <p:nvSpPr>
          <p:cNvPr id="4783" name="Google Shape;4783;p3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Training needs a lot of data using large GPU clusters:</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LexLIP: 14.3M text-image pairs</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STAIR: 1.1B text-image pairs</a:t>
            </a:r>
            <a:br>
              <a:rPr lang="zh-CN" b="1">
                <a:solidFill>
                  <a:schemeClr val="dk2"/>
                </a:solidFill>
                <a:latin typeface="Montserrat"/>
                <a:ea typeface="Montserrat"/>
                <a:cs typeface="Montserrat"/>
                <a:sym typeface="Montserrat"/>
              </a:rPr>
            </a:br>
            <a:endParaRPr b="1">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Char char="●"/>
            </a:pPr>
            <a:r>
              <a:rPr lang="zh-CN">
                <a:solidFill>
                  <a:schemeClr val="dk2"/>
                </a:solidFill>
                <a:latin typeface="Montserrat"/>
                <a:ea typeface="Montserrat"/>
                <a:cs typeface="Montserrat"/>
                <a:sym typeface="Montserrat"/>
              </a:rPr>
              <a:t>Still not as strong as dense models,  </a:t>
            </a:r>
            <a:r>
              <a:rPr lang="zh-CN" b="1">
                <a:solidFill>
                  <a:schemeClr val="dk2"/>
                </a:solidFill>
                <a:latin typeface="Montserrat"/>
                <a:ea typeface="Montserrat"/>
                <a:cs typeface="Montserrat"/>
                <a:sym typeface="Montserrat"/>
              </a:rPr>
              <a:t>trained on even more data.</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Dense training is more efficient and easier to scale to larger data.</a:t>
            </a:r>
            <a:endParaRPr>
              <a:solidFill>
                <a:schemeClr val="dk2"/>
              </a:solidFill>
              <a:latin typeface="Montserrat"/>
              <a:ea typeface="Montserrat"/>
              <a:cs typeface="Montserrat"/>
              <a:sym typeface="Montserrat"/>
            </a:endParaRPr>
          </a:p>
        </p:txBody>
      </p:sp>
      <p:sp>
        <p:nvSpPr>
          <p:cNvPr id="4784" name="Google Shape;4784;p3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276</a:t>
            </a:fld>
            <a:endParaRPr/>
          </a:p>
        </p:txBody>
      </p:sp>
      <p:graphicFrame>
        <p:nvGraphicFramePr>
          <p:cNvPr id="4785" name="Google Shape;4785;p324"/>
          <p:cNvGraphicFramePr/>
          <p:nvPr/>
        </p:nvGraphicFramePr>
        <p:xfrm>
          <a:off x="2728200" y="3065175"/>
          <a:ext cx="3687600" cy="1167450"/>
        </p:xfrm>
        <a:graphic>
          <a:graphicData uri="http://schemas.openxmlformats.org/drawingml/2006/table">
            <a:tbl>
              <a:tblPr>
                <a:noFill/>
                <a:tableStyleId>{B13EB76B-ED43-412C-B472-56A246AF6093}</a:tableStyleId>
              </a:tblPr>
              <a:tblGrid>
                <a:gridCol w="1555925">
                  <a:extLst>
                    <a:ext uri="{9D8B030D-6E8A-4147-A177-3AD203B41FA5}">
                      <a16:colId xmlns:a16="http://schemas.microsoft.com/office/drawing/2014/main" val="20000"/>
                    </a:ext>
                  </a:extLst>
                </a:gridCol>
                <a:gridCol w="2131675">
                  <a:extLst>
                    <a:ext uri="{9D8B030D-6E8A-4147-A177-3AD203B41FA5}">
                      <a16:colId xmlns:a16="http://schemas.microsoft.com/office/drawing/2014/main" val="20001"/>
                    </a:ext>
                  </a:extLst>
                </a:gridCol>
              </a:tblGrid>
              <a:tr h="192050">
                <a:tc>
                  <a:txBody>
                    <a:bodyPr/>
                    <a:lstStyle/>
                    <a:p>
                      <a:pPr marL="0" lvl="0" indent="0" algn="l" rtl="0">
                        <a:spcBef>
                          <a:spcPts val="0"/>
                        </a:spcBef>
                        <a:spcAft>
                          <a:spcPts val="0"/>
                        </a:spcAft>
                        <a:buNone/>
                      </a:pPr>
                      <a:r>
                        <a:rPr lang="zh-CN" sz="1200" b="1">
                          <a:solidFill>
                            <a:schemeClr val="dk2"/>
                          </a:solidFill>
                          <a:latin typeface="Montserrat"/>
                          <a:ea typeface="Montserrat"/>
                          <a:cs typeface="Montserrat"/>
                          <a:sym typeface="Montserrat"/>
                        </a:rPr>
                        <a:t>Methods</a:t>
                      </a:r>
                      <a:endParaRPr sz="1200"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b="1">
                          <a:solidFill>
                            <a:schemeClr val="dk2"/>
                          </a:solidFill>
                          <a:latin typeface="Montserrat"/>
                          <a:ea typeface="Montserrat"/>
                          <a:cs typeface="Montserrat"/>
                          <a:sym typeface="Montserrat"/>
                        </a:rPr>
                        <a:t>MSCOCO (R@5)</a:t>
                      </a:r>
                      <a:endParaRPr sz="1200"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550">
                <a:tc>
                  <a:txBody>
                    <a:bodyPr/>
                    <a:lstStyle/>
                    <a:p>
                      <a:pPr marL="0" lvl="0" indent="0" algn="l" rtl="0">
                        <a:lnSpc>
                          <a:spcPct val="115000"/>
                        </a:lnSpc>
                        <a:spcBef>
                          <a:spcPts val="0"/>
                        </a:spcBef>
                        <a:spcAft>
                          <a:spcPts val="0"/>
                        </a:spcAft>
                        <a:buNone/>
                      </a:pPr>
                      <a:r>
                        <a:rPr lang="zh-CN" sz="1200">
                          <a:solidFill>
                            <a:schemeClr val="dk2"/>
                          </a:solidFill>
                          <a:latin typeface="Montserrat"/>
                          <a:ea typeface="Montserrat"/>
                          <a:cs typeface="Montserrat"/>
                          <a:sym typeface="Montserrat"/>
                        </a:rPr>
                        <a:t>VisualSparta (</a:t>
                      </a:r>
                      <a:r>
                        <a:rPr lang="zh-CN" sz="1200" b="1">
                          <a:solidFill>
                            <a:schemeClr val="dk1"/>
                          </a:solidFill>
                          <a:latin typeface="Montserrat"/>
                          <a:ea typeface="Montserrat"/>
                          <a:cs typeface="Montserrat"/>
                          <a:sym typeface="Montserrat"/>
                        </a:rPr>
                        <a:t>LSR</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chemeClr val="dk2"/>
                          </a:solidFill>
                          <a:latin typeface="Montserrat"/>
                          <a:ea typeface="Montserrat"/>
                          <a:cs typeface="Montserrat"/>
                          <a:sym typeface="Montserrat"/>
                        </a:rPr>
                        <a:t>73.0</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zh-CN" sz="1200">
                          <a:solidFill>
                            <a:schemeClr val="dk2"/>
                          </a:solidFill>
                          <a:latin typeface="Montserrat"/>
                          <a:ea typeface="Montserrat"/>
                          <a:cs typeface="Montserrat"/>
                          <a:sym typeface="Montserrat"/>
                        </a:rPr>
                        <a:t>LexLIP (</a:t>
                      </a:r>
                      <a:r>
                        <a:rPr lang="zh-CN" sz="1200" b="1">
                          <a:solidFill>
                            <a:schemeClr val="dk1"/>
                          </a:solidFill>
                          <a:latin typeface="Montserrat"/>
                          <a:ea typeface="Montserrat"/>
                          <a:cs typeface="Montserrat"/>
                          <a:sym typeface="Montserrat"/>
                        </a:rPr>
                        <a:t>LSR</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chemeClr val="dk2"/>
                          </a:solidFill>
                          <a:latin typeface="Montserrat"/>
                          <a:ea typeface="Montserrat"/>
                          <a:cs typeface="Montserrat"/>
                          <a:sym typeface="Montserrat"/>
                        </a:rPr>
                        <a:t>79.1</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09550">
                <a:tc>
                  <a:txBody>
                    <a:bodyPr/>
                    <a:lstStyle/>
                    <a:p>
                      <a:pPr marL="0" lvl="0" indent="0" algn="l" rtl="0">
                        <a:lnSpc>
                          <a:spcPct val="115000"/>
                        </a:lnSpc>
                        <a:spcBef>
                          <a:spcPts val="0"/>
                        </a:spcBef>
                        <a:spcAft>
                          <a:spcPts val="0"/>
                        </a:spcAft>
                        <a:buNone/>
                      </a:pPr>
                      <a:r>
                        <a:rPr lang="zh-CN" sz="1200">
                          <a:solidFill>
                            <a:schemeClr val="dk2"/>
                          </a:solidFill>
                          <a:latin typeface="Montserrat"/>
                          <a:ea typeface="Montserrat"/>
                          <a:cs typeface="Montserrat"/>
                          <a:sym typeface="Montserrat"/>
                        </a:rPr>
                        <a:t>BLIP (</a:t>
                      </a:r>
                      <a:r>
                        <a:rPr lang="zh-CN" sz="1200" b="1">
                          <a:solidFill>
                            <a:schemeClr val="dk2"/>
                          </a:solidFill>
                          <a:latin typeface="Montserrat"/>
                          <a:ea typeface="Montserrat"/>
                          <a:cs typeface="Montserrat"/>
                          <a:sym typeface="Montserrat"/>
                        </a:rPr>
                        <a:t>dense</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chemeClr val="dk2"/>
                          </a:solidFill>
                          <a:latin typeface="Montserrat"/>
                          <a:ea typeface="Montserrat"/>
                          <a:cs typeface="Montserrat"/>
                          <a:sym typeface="Montserrat"/>
                        </a:rPr>
                        <a:t>81.8</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09550">
                <a:tc>
                  <a:txBody>
                    <a:bodyPr/>
                    <a:lstStyle/>
                    <a:p>
                      <a:pPr marL="0" lvl="0" indent="0" algn="l" rtl="0">
                        <a:lnSpc>
                          <a:spcPct val="115000"/>
                        </a:lnSpc>
                        <a:spcBef>
                          <a:spcPts val="0"/>
                        </a:spcBef>
                        <a:spcAft>
                          <a:spcPts val="0"/>
                        </a:spcAft>
                        <a:buNone/>
                      </a:pPr>
                      <a:r>
                        <a:rPr lang="zh-CN" sz="1200">
                          <a:solidFill>
                            <a:schemeClr val="dk2"/>
                          </a:solidFill>
                          <a:latin typeface="Montserrat"/>
                          <a:ea typeface="Montserrat"/>
                          <a:cs typeface="Montserrat"/>
                          <a:sym typeface="Montserrat"/>
                        </a:rPr>
                        <a:t>BLIP-2 (</a:t>
                      </a:r>
                      <a:r>
                        <a:rPr lang="zh-CN" sz="1200" b="1">
                          <a:solidFill>
                            <a:schemeClr val="dk2"/>
                          </a:solidFill>
                          <a:latin typeface="Montserrat"/>
                          <a:ea typeface="Montserrat"/>
                          <a:cs typeface="Montserrat"/>
                          <a:sym typeface="Montserrat"/>
                        </a:rPr>
                        <a:t>dense</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chemeClr val="dk2"/>
                          </a:solidFill>
                          <a:latin typeface="Montserrat"/>
                          <a:ea typeface="Montserrat"/>
                          <a:cs typeface="Montserrat"/>
                          <a:sym typeface="Montserrat"/>
                        </a:rPr>
                        <a:t>87.7</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4786" name="Google Shape;4786;p324"/>
          <p:cNvSpPr/>
          <p:nvPr/>
        </p:nvSpPr>
        <p:spPr>
          <a:xfrm>
            <a:off x="6267950" y="323450"/>
            <a:ext cx="19548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Training Efficiency</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4790"/>
        <p:cNvGrpSpPr/>
        <p:nvPr/>
      </p:nvGrpSpPr>
      <p:grpSpPr>
        <a:xfrm>
          <a:off x="0" y="0"/>
          <a:ext cx="0" cy="0"/>
          <a:chOff x="0" y="0"/>
          <a:chExt cx="0" cy="0"/>
        </a:xfrm>
      </p:grpSpPr>
      <p:sp>
        <p:nvSpPr>
          <p:cNvPr id="4791" name="Google Shape;4791;p3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277</a:t>
            </a:fld>
            <a:endParaRPr/>
          </a:p>
        </p:txBody>
      </p:sp>
      <p:pic>
        <p:nvPicPr>
          <p:cNvPr id="4792" name="Google Shape;4792;p325"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solidFill>
              <a:srgbClr val="000000"/>
            </a:solidFill>
            <a:prstDash val="solid"/>
            <a:miter lim="8000"/>
            <a:headEnd type="none" w="sm" len="sm"/>
            <a:tailEnd type="none" w="sm" len="sm"/>
          </a:ln>
        </p:spPr>
      </p:pic>
      <p:sp>
        <p:nvSpPr>
          <p:cNvPr id="4793" name="Google Shape;4793;p325"/>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794" name="Google Shape;4794;p325"/>
          <p:cNvSpPr/>
          <p:nvPr/>
        </p:nvSpPr>
        <p:spPr>
          <a:xfrm>
            <a:off x="4729675" y="1199450"/>
            <a:ext cx="785100" cy="3210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95" name="Google Shape;4795;p325"/>
          <p:cNvSpPr/>
          <p:nvPr/>
        </p:nvSpPr>
        <p:spPr>
          <a:xfrm>
            <a:off x="6267950" y="323450"/>
            <a:ext cx="19548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Training Efficiency</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4799"/>
        <p:cNvGrpSpPr/>
        <p:nvPr/>
      </p:nvGrpSpPr>
      <p:grpSpPr>
        <a:xfrm>
          <a:off x="0" y="0"/>
          <a:ext cx="0" cy="0"/>
          <a:chOff x="0" y="0"/>
          <a:chExt cx="0" cy="0"/>
        </a:xfrm>
      </p:grpSpPr>
      <p:sp>
        <p:nvSpPr>
          <p:cNvPr id="4800" name="Google Shape;4800;p3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D2S (Dense to Sparse)</a:t>
            </a:r>
            <a:endParaRPr>
              <a:solidFill>
                <a:schemeClr val="dk1"/>
              </a:solidFill>
            </a:endParaRPr>
          </a:p>
        </p:txBody>
      </p:sp>
      <p:sp>
        <p:nvSpPr>
          <p:cNvPr id="4801" name="Google Shape;4801;p3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Take a pretrained dense encoder and add a MLM head on top</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Fine-tune only the MLM head</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Use Probabilistic Expansion Control to reduce Semantic Deviation</a:t>
            </a:r>
            <a:endParaRPr>
              <a:solidFill>
                <a:schemeClr val="dk2"/>
              </a:solidFill>
            </a:endParaRPr>
          </a:p>
          <a:p>
            <a:pPr marL="457200" lvl="0" indent="-342900" algn="l" rtl="0">
              <a:lnSpc>
                <a:spcPct val="100000"/>
              </a:lnSpc>
              <a:spcBef>
                <a:spcPts val="0"/>
              </a:spcBef>
              <a:spcAft>
                <a:spcPts val="0"/>
              </a:spcAft>
              <a:buClr>
                <a:schemeClr val="dk2"/>
              </a:buClr>
              <a:buSzPts val="1800"/>
              <a:buChar char="●"/>
            </a:pPr>
            <a:r>
              <a:rPr lang="zh-CN" b="1">
                <a:solidFill>
                  <a:schemeClr val="dk2"/>
                </a:solidFill>
                <a:latin typeface="Arial"/>
                <a:ea typeface="Arial"/>
                <a:cs typeface="Arial"/>
                <a:sym typeface="Arial"/>
              </a:rPr>
              <a:t>2 hours of training with 12GB of VRAM</a:t>
            </a:r>
            <a:endParaRPr b="1">
              <a:solidFill>
                <a:schemeClr val="dk2"/>
              </a:solidFill>
            </a:endParaRPr>
          </a:p>
        </p:txBody>
      </p:sp>
      <p:sp>
        <p:nvSpPr>
          <p:cNvPr id="4802" name="Google Shape;4802;p3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278</a:t>
            </a:fld>
            <a:endParaRPr/>
          </a:p>
        </p:txBody>
      </p:sp>
      <p:sp>
        <p:nvSpPr>
          <p:cNvPr id="4803" name="Google Shape;4803;p326"/>
          <p:cNvSpPr txBox="1"/>
          <p:nvPr/>
        </p:nvSpPr>
        <p:spPr>
          <a:xfrm>
            <a:off x="914475" y="4199575"/>
            <a:ext cx="6900900" cy="369300"/>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graphicFrame>
        <p:nvGraphicFramePr>
          <p:cNvPr id="4804" name="Google Shape;4804;p326"/>
          <p:cNvGraphicFramePr/>
          <p:nvPr/>
        </p:nvGraphicFramePr>
        <p:xfrm>
          <a:off x="2404325" y="2792900"/>
          <a:ext cx="2876200" cy="974570"/>
        </p:xfrm>
        <a:graphic>
          <a:graphicData uri="http://schemas.openxmlformats.org/drawingml/2006/table">
            <a:tbl>
              <a:tblPr>
                <a:noFill/>
                <a:tableStyleId>{B13EB76B-ED43-412C-B472-56A246AF6093}</a:tableStyleId>
              </a:tblPr>
              <a:tblGrid>
                <a:gridCol w="1213575">
                  <a:extLst>
                    <a:ext uri="{9D8B030D-6E8A-4147-A177-3AD203B41FA5}">
                      <a16:colId xmlns:a16="http://schemas.microsoft.com/office/drawing/2014/main" val="20000"/>
                    </a:ext>
                  </a:extLst>
                </a:gridCol>
                <a:gridCol w="1662625">
                  <a:extLst>
                    <a:ext uri="{9D8B030D-6E8A-4147-A177-3AD203B41FA5}">
                      <a16:colId xmlns:a16="http://schemas.microsoft.com/office/drawing/2014/main" val="20001"/>
                    </a:ext>
                  </a:extLst>
                </a:gridCol>
              </a:tblGrid>
              <a:tr h="274100">
                <a:tc>
                  <a:txBody>
                    <a:bodyPr/>
                    <a:lstStyle/>
                    <a:p>
                      <a:pPr marL="0" lvl="0" indent="0" algn="l" rtl="0">
                        <a:spcBef>
                          <a:spcPts val="0"/>
                        </a:spcBef>
                        <a:spcAft>
                          <a:spcPts val="0"/>
                        </a:spcAft>
                        <a:buNone/>
                      </a:pPr>
                      <a:r>
                        <a:rPr lang="zh-CN" sz="1200" b="1">
                          <a:latin typeface="Montserrat"/>
                          <a:ea typeface="Montserrat"/>
                          <a:cs typeface="Montserrat"/>
                          <a:sym typeface="Montserrat"/>
                        </a:rPr>
                        <a:t>Methods</a:t>
                      </a:r>
                      <a:endParaRPr sz="1200" b="1">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b="1">
                          <a:solidFill>
                            <a:srgbClr val="434343"/>
                          </a:solidFill>
                          <a:latin typeface="Montserrat"/>
                          <a:ea typeface="Montserrat"/>
                          <a:cs typeface="Montserrat"/>
                          <a:sym typeface="Montserrat"/>
                        </a:rPr>
                        <a:t>MSCOCO (R@5)</a:t>
                      </a:r>
                      <a:endParaRPr sz="1200" b="1">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550">
                <a:tc>
                  <a:txBody>
                    <a:bodyPr/>
                    <a:lstStyle/>
                    <a:p>
                      <a:pPr marL="0" lvl="0" indent="0" algn="l" rtl="0">
                        <a:lnSpc>
                          <a:spcPct val="115000"/>
                        </a:lnSpc>
                        <a:spcBef>
                          <a:spcPts val="0"/>
                        </a:spcBef>
                        <a:spcAft>
                          <a:spcPts val="0"/>
                        </a:spcAft>
                        <a:buNone/>
                      </a:pPr>
                      <a:r>
                        <a:rPr lang="zh-CN" sz="1200">
                          <a:solidFill>
                            <a:srgbClr val="434343"/>
                          </a:solidFill>
                          <a:latin typeface="Montserrat"/>
                          <a:ea typeface="Montserrat"/>
                          <a:cs typeface="Montserrat"/>
                          <a:sym typeface="Montserrat"/>
                        </a:rPr>
                        <a:t>VisualSparta</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rgbClr val="434343"/>
                          </a:solidFill>
                          <a:latin typeface="Montserrat"/>
                          <a:ea typeface="Montserrat"/>
                          <a:cs typeface="Montserrat"/>
                          <a:sym typeface="Montserrat"/>
                        </a:rPr>
                        <a:t>73.0</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zh-CN" sz="1200">
                          <a:solidFill>
                            <a:srgbClr val="434343"/>
                          </a:solidFill>
                          <a:latin typeface="Montserrat"/>
                          <a:ea typeface="Montserrat"/>
                          <a:cs typeface="Montserrat"/>
                          <a:sym typeface="Montserrat"/>
                        </a:rPr>
                        <a:t>LexLIP</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rgbClr val="434343"/>
                          </a:solidFill>
                          <a:latin typeface="Montserrat"/>
                          <a:ea typeface="Montserrat"/>
                          <a:cs typeface="Montserrat"/>
                          <a:sym typeface="Montserrat"/>
                        </a:rPr>
                        <a:t>79.1</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09550">
                <a:tc>
                  <a:txBody>
                    <a:bodyPr/>
                    <a:lstStyle/>
                    <a:p>
                      <a:pPr marL="0" lvl="0" indent="0" algn="l" rtl="0">
                        <a:lnSpc>
                          <a:spcPct val="115000"/>
                        </a:lnSpc>
                        <a:spcBef>
                          <a:spcPts val="0"/>
                        </a:spcBef>
                        <a:spcAft>
                          <a:spcPts val="0"/>
                        </a:spcAft>
                        <a:buNone/>
                      </a:pPr>
                      <a:r>
                        <a:rPr lang="zh-CN" sz="1200">
                          <a:solidFill>
                            <a:srgbClr val="434343"/>
                          </a:solidFill>
                          <a:latin typeface="Montserrat"/>
                          <a:ea typeface="Montserrat"/>
                          <a:cs typeface="Montserrat"/>
                          <a:sym typeface="Montserrat"/>
                        </a:rPr>
                        <a:t>D2S</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rgbClr val="434343"/>
                          </a:solidFill>
                          <a:latin typeface="Montserrat"/>
                          <a:ea typeface="Montserrat"/>
                          <a:cs typeface="Montserrat"/>
                          <a:sym typeface="Montserrat"/>
                        </a:rPr>
                        <a:t>80.6</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4805" name="Google Shape;4805;p326"/>
          <p:cNvSpPr/>
          <p:nvPr/>
        </p:nvSpPr>
        <p:spPr>
          <a:xfrm>
            <a:off x="6417200" y="3031325"/>
            <a:ext cx="1398300" cy="716100"/>
          </a:xfrm>
          <a:prstGeom prst="roundRect">
            <a:avLst>
              <a:gd name="adj" fmla="val 4856"/>
            </a:avLst>
          </a:prstGeom>
          <a:solidFill>
            <a:srgbClr val="EEEEE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Source Sans Pro"/>
                <a:ea typeface="Source Sans Pro"/>
                <a:cs typeface="Source Sans Pro"/>
                <a:sym typeface="Source Sans Pro"/>
              </a:rPr>
              <a:t>Dense Encoder</a:t>
            </a:r>
            <a:br>
              <a:rPr lang="zh-CN">
                <a:latin typeface="Source Sans Pro"/>
                <a:ea typeface="Source Sans Pro"/>
                <a:cs typeface="Source Sans Pro"/>
                <a:sym typeface="Source Sans Pro"/>
              </a:rPr>
            </a:br>
            <a:r>
              <a:rPr lang="zh-CN">
                <a:latin typeface="Source Sans Pro"/>
                <a:ea typeface="Source Sans Pro"/>
                <a:cs typeface="Source Sans Pro"/>
                <a:sym typeface="Source Sans Pro"/>
              </a:rPr>
              <a:t>(Frozen)</a:t>
            </a:r>
            <a:endParaRPr>
              <a:latin typeface="Source Sans Pro"/>
              <a:ea typeface="Source Sans Pro"/>
              <a:cs typeface="Source Sans Pro"/>
              <a:sym typeface="Source Sans Pro"/>
            </a:endParaRPr>
          </a:p>
        </p:txBody>
      </p:sp>
      <p:sp>
        <p:nvSpPr>
          <p:cNvPr id="4806" name="Google Shape;4806;p326"/>
          <p:cNvSpPr/>
          <p:nvPr/>
        </p:nvSpPr>
        <p:spPr>
          <a:xfrm>
            <a:off x="6438075" y="2739300"/>
            <a:ext cx="1341900" cy="229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Source Sans Pro"/>
                <a:ea typeface="Source Sans Pro"/>
                <a:cs typeface="Source Sans Pro"/>
                <a:sym typeface="Source Sans Pro"/>
              </a:rPr>
              <a:t>MLM head</a:t>
            </a:r>
            <a:endParaRPr>
              <a:latin typeface="Source Sans Pro"/>
              <a:ea typeface="Source Sans Pro"/>
              <a:cs typeface="Source Sans Pro"/>
              <a:sym typeface="Source Sans Pro"/>
            </a:endParaRPr>
          </a:p>
        </p:txBody>
      </p:sp>
      <p:sp>
        <p:nvSpPr>
          <p:cNvPr id="4807" name="Google Shape;4807;p326"/>
          <p:cNvSpPr txBox="1"/>
          <p:nvPr/>
        </p:nvSpPr>
        <p:spPr>
          <a:xfrm>
            <a:off x="6511125" y="3809950"/>
            <a:ext cx="1304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Text/Image</a:t>
            </a:r>
            <a:endParaRPr sz="1200">
              <a:solidFill>
                <a:schemeClr val="lt2"/>
              </a:solidFill>
              <a:latin typeface="Source Sans Pro"/>
              <a:ea typeface="Source Sans Pro"/>
              <a:cs typeface="Source Sans Pro"/>
              <a:sym typeface="Source Sans Pro"/>
            </a:endParaRPr>
          </a:p>
        </p:txBody>
      </p:sp>
      <p:sp>
        <p:nvSpPr>
          <p:cNvPr id="4808" name="Google Shape;4808;p326"/>
          <p:cNvSpPr/>
          <p:nvPr/>
        </p:nvSpPr>
        <p:spPr>
          <a:xfrm>
            <a:off x="7056850" y="3796100"/>
            <a:ext cx="104400" cy="90300"/>
          </a:xfrm>
          <a:prstGeom prst="up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09" name="Google Shape;4809;p326"/>
          <p:cNvSpPr txBox="1"/>
          <p:nvPr/>
        </p:nvSpPr>
        <p:spPr>
          <a:xfrm>
            <a:off x="7913100" y="3066125"/>
            <a:ext cx="91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D2S</a:t>
            </a:r>
            <a:endParaRPr>
              <a:solidFill>
                <a:schemeClr val="dk1"/>
              </a:solidFill>
            </a:endParaRPr>
          </a:p>
        </p:txBody>
      </p:sp>
      <p:sp>
        <p:nvSpPr>
          <p:cNvPr id="4810" name="Google Shape;4810;p326"/>
          <p:cNvSpPr/>
          <p:nvPr/>
        </p:nvSpPr>
        <p:spPr>
          <a:xfrm>
            <a:off x="6267950" y="323450"/>
            <a:ext cx="19548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Training Efficiency</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4815" name="Google Shape;4815;p32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Summary</a:t>
            </a:r>
            <a:endParaRPr>
              <a:solidFill>
                <a:schemeClr val="dk1"/>
              </a:solidFill>
            </a:endParaRPr>
          </a:p>
        </p:txBody>
      </p:sp>
      <p:sp>
        <p:nvSpPr>
          <p:cNvPr id="4816" name="Google Shape;4816;p3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Training a Multimodal LSR is more difficult than training a text LSR, due to </a:t>
            </a:r>
            <a:r>
              <a:rPr lang="zh-CN" b="1">
                <a:solidFill>
                  <a:schemeClr val="dk2"/>
                </a:solidFill>
                <a:latin typeface="Montserrat"/>
                <a:ea typeface="Montserrat"/>
                <a:cs typeface="Montserrat"/>
                <a:sym typeface="Montserrat"/>
              </a:rPr>
              <a:t>Semantic Deviation </a:t>
            </a:r>
            <a:r>
              <a:rPr lang="zh-CN">
                <a:solidFill>
                  <a:schemeClr val="dk2"/>
                </a:solidFill>
                <a:latin typeface="Montserrat"/>
                <a:ea typeface="Montserrat"/>
                <a:cs typeface="Montserrat"/>
                <a:sym typeface="Montserrat"/>
              </a:rPr>
              <a:t>and</a:t>
            </a:r>
            <a:r>
              <a:rPr lang="zh-CN" b="1">
                <a:solidFill>
                  <a:schemeClr val="dk2"/>
                </a:solidFill>
                <a:latin typeface="Montserrat"/>
                <a:ea typeface="Montserrat"/>
                <a:cs typeface="Montserrat"/>
                <a:sym typeface="Montserrat"/>
              </a:rPr>
              <a:t> Training Efficiency</a:t>
            </a:r>
            <a:r>
              <a:rPr lang="zh-CN">
                <a:solidFill>
                  <a:schemeClr val="dk2"/>
                </a:solidFill>
                <a:latin typeface="Montserrat"/>
                <a:ea typeface="Montserrat"/>
                <a:cs typeface="Montserrat"/>
                <a:sym typeface="Montserrat"/>
              </a:rPr>
              <a:t>.</a:t>
            </a:r>
            <a:br>
              <a:rPr lang="zh-CN">
                <a:solidFill>
                  <a:schemeClr val="dk2"/>
                </a:solidFill>
                <a:latin typeface="Montserrat"/>
                <a:ea typeface="Montserrat"/>
                <a:cs typeface="Montserrat"/>
                <a:sym typeface="Montserrat"/>
              </a:rPr>
            </a:br>
            <a:endParaRPr b="1">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To reduce Semantic Deviation, several strategies can be employed:</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(1) </a:t>
            </a:r>
            <a:r>
              <a:rPr lang="zh-CN" b="1">
                <a:solidFill>
                  <a:schemeClr val="dk2"/>
                </a:solidFill>
                <a:latin typeface="Montserrat"/>
                <a:ea typeface="Montserrat"/>
                <a:cs typeface="Montserrat"/>
                <a:sym typeface="Montserrat"/>
              </a:rPr>
              <a:t>No Query Expansion</a:t>
            </a:r>
            <a:r>
              <a:rPr lang="zh-CN">
                <a:solidFill>
                  <a:schemeClr val="dk2"/>
                </a:solidFill>
                <a:latin typeface="Montserrat"/>
                <a:ea typeface="Montserrat"/>
                <a:cs typeface="Montserrat"/>
                <a:sym typeface="Montserrat"/>
              </a:rPr>
              <a:t> (e.g., Visual Sparta)</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(2) </a:t>
            </a:r>
            <a:r>
              <a:rPr lang="zh-CN" b="1">
                <a:solidFill>
                  <a:schemeClr val="dk2"/>
                </a:solidFill>
                <a:latin typeface="Montserrat"/>
                <a:ea typeface="Montserrat"/>
                <a:cs typeface="Montserrat"/>
                <a:sym typeface="Montserrat"/>
              </a:rPr>
              <a:t>Extensive Image Pretraining with MLM</a:t>
            </a:r>
            <a:r>
              <a:rPr lang="zh-CN">
                <a:solidFill>
                  <a:schemeClr val="dk2"/>
                </a:solidFill>
                <a:latin typeface="Montserrat"/>
                <a:ea typeface="Montserrat"/>
                <a:cs typeface="Montserrat"/>
                <a:sym typeface="Montserrat"/>
              </a:rPr>
              <a:t> (e.g., LexLIP)</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(3) </a:t>
            </a:r>
            <a:r>
              <a:rPr lang="zh-CN" b="1">
                <a:solidFill>
                  <a:schemeClr val="dk2"/>
                </a:solidFill>
                <a:latin typeface="Montserrat"/>
                <a:ea typeface="Montserrat"/>
                <a:cs typeface="Montserrat"/>
                <a:sym typeface="Montserrat"/>
              </a:rPr>
              <a:t>Multi-step or Controlled Expansion</a:t>
            </a:r>
            <a:r>
              <a:rPr lang="zh-CN">
                <a:solidFill>
                  <a:schemeClr val="dk2"/>
                </a:solidFill>
                <a:latin typeface="Montserrat"/>
                <a:ea typeface="Montserrat"/>
                <a:cs typeface="Montserrat"/>
                <a:sym typeface="Montserrat"/>
              </a:rPr>
              <a:t> (e.g., STAIR, D2S)</a:t>
            </a: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We can transform a strong off-the-shelf dense model to an effective LSR model (e.g., D2S).</a:t>
            </a:r>
            <a:endParaRPr>
              <a:solidFill>
                <a:schemeClr val="dk2"/>
              </a:solidFill>
              <a:latin typeface="Montserrat"/>
              <a:ea typeface="Montserrat"/>
              <a:cs typeface="Montserrat"/>
              <a:sym typeface="Montserrat"/>
            </a:endParaRPr>
          </a:p>
        </p:txBody>
      </p:sp>
      <p:sp>
        <p:nvSpPr>
          <p:cNvPr id="4817" name="Google Shape;4817;p3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279</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6"/>
          <p:cNvSpPr txBox="1">
            <a:spLocks noGrp="1"/>
          </p:cNvSpPr>
          <p:nvPr>
            <p:ph type="body" idx="1"/>
          </p:nvPr>
        </p:nvSpPr>
        <p:spPr>
          <a:xfrm>
            <a:off x="311700" y="1152475"/>
            <a:ext cx="8520600" cy="364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The technology is getting pretty mature!</a:t>
            </a: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LSR models are often part of the best-performing systems in IR evaluations.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It’s being integrated into search engine products, e.g., OpenSearch, Pinecone, SentenceTransformers, Solr, etc.</a:t>
            </a:r>
            <a:endParaRPr>
              <a:solidFill>
                <a:schemeClr val="dk2"/>
              </a:solidFill>
            </a:endParaRPr>
          </a:p>
          <a:p>
            <a:pPr marL="0" lvl="0" indent="0" algn="l" rtl="0">
              <a:spcBef>
                <a:spcPts val="1200"/>
              </a:spcBef>
              <a:spcAft>
                <a:spcPts val="0"/>
              </a:spcAft>
              <a:buNone/>
            </a:pPr>
            <a:r>
              <a:rPr lang="zh-CN" b="1">
                <a:solidFill>
                  <a:schemeClr val="dk2"/>
                </a:solidFill>
              </a:rPr>
              <a:t>But there’s still more to do!</a:t>
            </a: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Supporting richer types of inputs (e.g., multi-modal, multi-lingual, etc.)</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Richer types of representations (beyond vocabulary-aligned)</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Adaptation to LLMs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Maybe you could be the one to crack these problems in LSR!</a:t>
            </a:r>
            <a:endParaRPr>
              <a:solidFill>
                <a:schemeClr val="dk2"/>
              </a:solidFill>
            </a:endParaRPr>
          </a:p>
        </p:txBody>
      </p:sp>
      <p:sp>
        <p:nvSpPr>
          <p:cNvPr id="543" name="Google Shape;543;p7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now?</a:t>
            </a:r>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4821"/>
        <p:cNvGrpSpPr/>
        <p:nvPr/>
      </p:nvGrpSpPr>
      <p:grpSpPr>
        <a:xfrm>
          <a:off x="0" y="0"/>
          <a:ext cx="0" cy="0"/>
          <a:chOff x="0" y="0"/>
          <a:chExt cx="0" cy="0"/>
        </a:xfrm>
      </p:grpSpPr>
      <p:sp>
        <p:nvSpPr>
          <p:cNvPr id="4822" name="Google Shape;4822;p3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Discussion: Open Challenges</a:t>
            </a:r>
            <a:endParaRPr>
              <a:solidFill>
                <a:schemeClr val="dk1"/>
              </a:solidFill>
            </a:endParaRPr>
          </a:p>
        </p:txBody>
      </p:sp>
      <p:sp>
        <p:nvSpPr>
          <p:cNvPr id="4823" name="Google Shape;4823;p328"/>
          <p:cNvSpPr txBox="1">
            <a:spLocks noGrp="1"/>
          </p:cNvSpPr>
          <p:nvPr>
            <p:ph type="body" idx="1"/>
          </p:nvPr>
        </p:nvSpPr>
        <p:spPr>
          <a:xfrm>
            <a:off x="311700" y="1440422"/>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latin typeface="Montserrat"/>
              <a:ea typeface="Montserrat"/>
              <a:cs typeface="Montserrat"/>
              <a:sym typeface="Montserrat"/>
            </a:endParaRPr>
          </a:p>
          <a:p>
            <a:pPr marL="457200" lvl="0" indent="-342900" algn="l" rtl="0">
              <a:spcBef>
                <a:spcPts val="120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Beyond Images</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Audio, Video, Table, Mixed Modality (e.g., Text-and-Image).</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lt1"/>
              </a:buClr>
              <a:buSzPts val="1800"/>
              <a:buFont typeface="Montserrat"/>
              <a:buChar char="●"/>
            </a:pPr>
            <a:r>
              <a:rPr lang="zh-CN" b="1">
                <a:solidFill>
                  <a:schemeClr val="lt1"/>
                </a:solidFill>
                <a:latin typeface="Montserrat"/>
                <a:ea typeface="Montserrat"/>
                <a:cs typeface="Montserrat"/>
                <a:sym typeface="Montserrat"/>
              </a:rPr>
              <a:t>Limit of lexical representation:</a:t>
            </a:r>
            <a:endParaRPr b="1">
              <a:solidFill>
                <a:schemeClr val="lt1"/>
              </a:solidFill>
              <a:latin typeface="Montserrat"/>
              <a:ea typeface="Montserrat"/>
              <a:cs typeface="Montserrat"/>
              <a:sym typeface="Montserrat"/>
            </a:endParaRPr>
          </a:p>
          <a:p>
            <a:pPr marL="914400" lvl="1" indent="-317500" algn="l" rtl="0">
              <a:spcBef>
                <a:spcPts val="0"/>
              </a:spcBef>
              <a:spcAft>
                <a:spcPts val="0"/>
              </a:spcAft>
              <a:buClr>
                <a:schemeClr val="lt1"/>
              </a:buClr>
              <a:buSzPts val="1400"/>
              <a:buFont typeface="Montserrat"/>
              <a:buChar char="○"/>
            </a:pPr>
            <a:r>
              <a:rPr lang="zh-CN">
                <a:solidFill>
                  <a:schemeClr val="lt1"/>
                </a:solidFill>
                <a:latin typeface="Montserrat"/>
                <a:ea typeface="Montserrat"/>
                <a:cs typeface="Montserrat"/>
                <a:sym typeface="Montserrat"/>
              </a:rPr>
              <a:t>An image can only be represented lexically if it can be effectively and precisely described in words.</a:t>
            </a:r>
            <a:endParaRPr>
              <a:solidFill>
                <a:schemeClr val="lt1"/>
              </a:solidFill>
              <a:latin typeface="Montserrat"/>
              <a:ea typeface="Montserrat"/>
              <a:cs typeface="Montserrat"/>
              <a:sym typeface="Montserrat"/>
            </a:endParaRPr>
          </a:p>
          <a:p>
            <a:pPr marL="914400" lvl="1" indent="-317500" algn="l" rtl="0">
              <a:spcBef>
                <a:spcPts val="0"/>
              </a:spcBef>
              <a:spcAft>
                <a:spcPts val="0"/>
              </a:spcAft>
              <a:buClr>
                <a:schemeClr val="lt1"/>
              </a:buClr>
              <a:buSzPts val="1400"/>
              <a:buFont typeface="Montserrat"/>
              <a:buChar char="○"/>
            </a:pPr>
            <a:r>
              <a:rPr lang="zh-CN">
                <a:solidFill>
                  <a:schemeClr val="lt1"/>
                </a:solidFill>
                <a:latin typeface="Montserrat"/>
                <a:ea typeface="Montserrat"/>
                <a:cs typeface="Montserrat"/>
                <a:sym typeface="Montserrat"/>
              </a:rPr>
              <a:t>In some cases, this is difficult.</a:t>
            </a:r>
            <a:endParaRPr>
              <a:solidFill>
                <a:schemeClr val="lt1"/>
              </a:solidFill>
              <a:latin typeface="Montserrat"/>
              <a:ea typeface="Montserrat"/>
              <a:cs typeface="Montserrat"/>
              <a:sym typeface="Montserrat"/>
            </a:endParaRPr>
          </a:p>
        </p:txBody>
      </p:sp>
      <p:cxnSp>
        <p:nvCxnSpPr>
          <p:cNvPr id="4824" name="Google Shape;4824;p32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825" name="Google Shape;4825;p3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280</a:t>
            </a:fld>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4829"/>
        <p:cNvGrpSpPr/>
        <p:nvPr/>
      </p:nvGrpSpPr>
      <p:grpSpPr>
        <a:xfrm>
          <a:off x="0" y="0"/>
          <a:ext cx="0" cy="0"/>
          <a:chOff x="0" y="0"/>
          <a:chExt cx="0" cy="0"/>
        </a:xfrm>
      </p:grpSpPr>
      <p:sp>
        <p:nvSpPr>
          <p:cNvPr id="4830" name="Google Shape;4830;p3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Discussion: Open Challenges</a:t>
            </a:r>
            <a:endParaRPr>
              <a:solidFill>
                <a:schemeClr val="dk1"/>
              </a:solidFill>
            </a:endParaRPr>
          </a:p>
        </p:txBody>
      </p:sp>
      <p:sp>
        <p:nvSpPr>
          <p:cNvPr id="4831" name="Google Shape;4831;p329"/>
          <p:cNvSpPr txBox="1">
            <a:spLocks noGrp="1"/>
          </p:cNvSpPr>
          <p:nvPr>
            <p:ph type="body" idx="1"/>
          </p:nvPr>
        </p:nvSpPr>
        <p:spPr>
          <a:xfrm>
            <a:off x="311700" y="1440422"/>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latin typeface="Montserrat"/>
              <a:ea typeface="Montserrat"/>
              <a:cs typeface="Montserrat"/>
              <a:sym typeface="Montserrat"/>
            </a:endParaRPr>
          </a:p>
          <a:p>
            <a:pPr marL="457200" lvl="0" indent="-342900" algn="l" rtl="0">
              <a:spcBef>
                <a:spcPts val="120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Beyond Images</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Audio, Video, Table, Mixed Modality (e.g., Text-and-Image).</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Limits of lexical representation:</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An image can only be represented lexically if it can be effectively </a:t>
            </a:r>
            <a:r>
              <a:rPr lang="zh-CN" b="1">
                <a:solidFill>
                  <a:schemeClr val="dk2"/>
                </a:solidFill>
                <a:latin typeface="Montserrat"/>
                <a:ea typeface="Montserrat"/>
                <a:cs typeface="Montserrat"/>
                <a:sym typeface="Montserrat"/>
              </a:rPr>
              <a:t>described in</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words</a:t>
            </a:r>
            <a:r>
              <a:rPr lang="zh-CN">
                <a:solidFill>
                  <a:schemeClr val="dk2"/>
                </a:solidFill>
                <a:latin typeface="Montserrat"/>
                <a:ea typeface="Montserrat"/>
                <a:cs typeface="Montserrat"/>
                <a:sym typeface="Montserrat"/>
              </a:rPr>
              <a:t>.</a:t>
            </a:r>
            <a:endParaRPr>
              <a:solidFill>
                <a:schemeClr val="dk2"/>
              </a:solidFill>
              <a:latin typeface="Montserrat"/>
              <a:ea typeface="Montserrat"/>
              <a:cs typeface="Montserrat"/>
              <a:sym typeface="Montserrat"/>
            </a:endParaRPr>
          </a:p>
        </p:txBody>
      </p:sp>
      <p:cxnSp>
        <p:nvCxnSpPr>
          <p:cNvPr id="4832" name="Google Shape;4832;p32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833" name="Google Shape;4833;p3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281</a:t>
            </a:fld>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4837"/>
        <p:cNvGrpSpPr/>
        <p:nvPr/>
      </p:nvGrpSpPr>
      <p:grpSpPr>
        <a:xfrm>
          <a:off x="0" y="0"/>
          <a:ext cx="0" cy="0"/>
          <a:chOff x="0" y="0"/>
          <a:chExt cx="0" cy="0"/>
        </a:xfrm>
      </p:grpSpPr>
      <p:sp>
        <p:nvSpPr>
          <p:cNvPr id="4838" name="Google Shape;4838;p33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Discussion: Open Challenges</a:t>
            </a:r>
            <a:endParaRPr>
              <a:solidFill>
                <a:schemeClr val="dk1"/>
              </a:solidFill>
            </a:endParaRPr>
          </a:p>
        </p:txBody>
      </p:sp>
      <p:sp>
        <p:nvSpPr>
          <p:cNvPr id="4839" name="Google Shape;4839;p330"/>
          <p:cNvSpPr txBox="1">
            <a:spLocks noGrp="1"/>
          </p:cNvSpPr>
          <p:nvPr>
            <p:ph type="body" idx="1"/>
          </p:nvPr>
        </p:nvSpPr>
        <p:spPr>
          <a:xfrm>
            <a:off x="311700" y="1440422"/>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latin typeface="Montserrat"/>
              <a:ea typeface="Montserrat"/>
              <a:cs typeface="Montserrat"/>
              <a:sym typeface="Montserrat"/>
            </a:endParaRPr>
          </a:p>
          <a:p>
            <a:pPr marL="457200" lvl="0" indent="-342900" algn="l" rtl="0">
              <a:spcBef>
                <a:spcPts val="120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Beyond Images</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Audio, Video, Table, Mixed Modality (e.g., Text-and-Image).</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Limits of lexical representation:</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An image can only be represented lexically if it can be effectively </a:t>
            </a:r>
            <a:r>
              <a:rPr lang="zh-CN" b="1">
                <a:solidFill>
                  <a:schemeClr val="dk2"/>
                </a:solidFill>
                <a:latin typeface="Montserrat"/>
                <a:ea typeface="Montserrat"/>
                <a:cs typeface="Montserrat"/>
                <a:sym typeface="Montserrat"/>
              </a:rPr>
              <a:t>described in</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words</a:t>
            </a:r>
            <a:r>
              <a:rPr lang="zh-CN">
                <a:solidFill>
                  <a:schemeClr val="dk2"/>
                </a:solidFill>
                <a:latin typeface="Montserrat"/>
                <a:ea typeface="Montserrat"/>
                <a:cs typeface="Montserrat"/>
                <a:sym typeface="Montserrat"/>
              </a:rPr>
              <a:t>.</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In some cases, this can be difficult.</a:t>
            </a:r>
            <a:endParaRPr>
              <a:solidFill>
                <a:schemeClr val="dk2"/>
              </a:solidFill>
              <a:latin typeface="Montserrat"/>
              <a:ea typeface="Montserrat"/>
              <a:cs typeface="Montserrat"/>
              <a:sym typeface="Montserrat"/>
            </a:endParaRPr>
          </a:p>
        </p:txBody>
      </p:sp>
      <p:cxnSp>
        <p:nvCxnSpPr>
          <p:cNvPr id="4840" name="Google Shape;4840;p33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841" name="Google Shape;4841;p3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282</a:t>
            </a:fld>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4845"/>
        <p:cNvGrpSpPr/>
        <p:nvPr/>
      </p:nvGrpSpPr>
      <p:grpSpPr>
        <a:xfrm>
          <a:off x="0" y="0"/>
          <a:ext cx="0" cy="0"/>
          <a:chOff x="0" y="0"/>
          <a:chExt cx="0" cy="0"/>
        </a:xfrm>
      </p:grpSpPr>
      <p:sp>
        <p:nvSpPr>
          <p:cNvPr id="4846" name="Google Shape;4846;p331"/>
          <p:cNvSpPr txBox="1">
            <a:spLocks noGrp="1"/>
          </p:cNvSpPr>
          <p:nvPr>
            <p:ph type="body" idx="1"/>
          </p:nvPr>
        </p:nvSpPr>
        <p:spPr>
          <a:xfrm>
            <a:off x="311700" y="1440422"/>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latin typeface="Montserrat"/>
              <a:ea typeface="Montserrat"/>
              <a:cs typeface="Montserrat"/>
              <a:sym typeface="Montserrat"/>
            </a:endParaRPr>
          </a:p>
          <a:p>
            <a:pPr marL="457200" lvl="0" indent="-342900" algn="l" rtl="0">
              <a:spcBef>
                <a:spcPts val="120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Beyond Images</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Audio, Video, Table, Mixed Modality (e.g., Text-and-Image).</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Limits of lexical representation:</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An image can only be represented lexically if it can be effectively </a:t>
            </a:r>
            <a:r>
              <a:rPr lang="zh-CN" b="1">
                <a:solidFill>
                  <a:schemeClr val="dk2"/>
                </a:solidFill>
                <a:latin typeface="Montserrat"/>
                <a:ea typeface="Montserrat"/>
                <a:cs typeface="Montserrat"/>
                <a:sym typeface="Montserrat"/>
              </a:rPr>
              <a:t>described in words.</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In some cases, this can be difficult.</a:t>
            </a:r>
            <a:endParaRPr>
              <a:solidFill>
                <a:schemeClr val="dk2"/>
              </a:solidFill>
              <a:latin typeface="Montserrat"/>
              <a:ea typeface="Montserrat"/>
              <a:cs typeface="Montserrat"/>
              <a:sym typeface="Montserrat"/>
            </a:endParaRPr>
          </a:p>
        </p:txBody>
      </p:sp>
      <p:sp>
        <p:nvSpPr>
          <p:cNvPr id="4847" name="Google Shape;4847;p331"/>
          <p:cNvSpPr/>
          <p:nvPr/>
        </p:nvSpPr>
        <p:spPr>
          <a:xfrm>
            <a:off x="427404" y="2571747"/>
            <a:ext cx="8098800" cy="106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Source Sans Pro"/>
              <a:ea typeface="Source Sans Pro"/>
              <a:cs typeface="Source Sans Pro"/>
              <a:sym typeface="Source Sans Pro"/>
            </a:endParaRPr>
          </a:p>
        </p:txBody>
      </p:sp>
      <p:sp>
        <p:nvSpPr>
          <p:cNvPr id="4848" name="Google Shape;4848;p33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Discussion: Open Challenges</a:t>
            </a:r>
            <a:endParaRPr>
              <a:solidFill>
                <a:schemeClr val="dk1"/>
              </a:solidFill>
            </a:endParaRPr>
          </a:p>
        </p:txBody>
      </p:sp>
      <p:cxnSp>
        <p:nvCxnSpPr>
          <p:cNvPr id="4849" name="Google Shape;4849;p33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850" name="Google Shape;4850;p3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283</a:t>
            </a:fld>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4854"/>
        <p:cNvGrpSpPr/>
        <p:nvPr/>
      </p:nvGrpSpPr>
      <p:grpSpPr>
        <a:xfrm>
          <a:off x="0" y="0"/>
          <a:ext cx="0" cy="0"/>
          <a:chOff x="0" y="0"/>
          <a:chExt cx="0" cy="0"/>
        </a:xfrm>
      </p:grpSpPr>
      <p:sp>
        <p:nvSpPr>
          <p:cNvPr id="4855" name="Google Shape;4855;p33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solidFill>
                  <a:schemeClr val="dk1"/>
                </a:solidFill>
              </a:rPr>
              <a:t>Discussion: Limits of Lexical Representation</a:t>
            </a:r>
            <a:endParaRPr>
              <a:solidFill>
                <a:schemeClr val="dk1"/>
              </a:solidFill>
            </a:endParaRPr>
          </a:p>
        </p:txBody>
      </p:sp>
      <p:sp>
        <p:nvSpPr>
          <p:cNvPr id="4856" name="Google Shape;4856;p332"/>
          <p:cNvSpPr txBox="1">
            <a:spLocks noGrp="1"/>
          </p:cNvSpPr>
          <p:nvPr>
            <p:ph type="body" idx="1"/>
          </p:nvPr>
        </p:nvSpPr>
        <p:spPr>
          <a:xfrm>
            <a:off x="311700" y="1628725"/>
            <a:ext cx="3999900" cy="1704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CN">
                <a:solidFill>
                  <a:schemeClr val="dk2"/>
                </a:solidFill>
                <a:latin typeface="Montserrat"/>
                <a:ea typeface="Montserrat"/>
                <a:cs typeface="Montserrat"/>
                <a:sym typeface="Montserrat"/>
              </a:rPr>
              <a:t>Can you describe this image </a:t>
            </a:r>
            <a:r>
              <a:rPr lang="zh-CN" b="1">
                <a:solidFill>
                  <a:schemeClr val="dk2"/>
                </a:solidFill>
                <a:latin typeface="Montserrat"/>
                <a:ea typeface="Montserrat"/>
                <a:cs typeface="Montserrat"/>
                <a:sym typeface="Montserrat"/>
              </a:rPr>
              <a:t>by words in detail</a:t>
            </a:r>
            <a:r>
              <a:rPr lang="zh-CN">
                <a:solidFill>
                  <a:schemeClr val="dk2"/>
                </a:solidFill>
                <a:latin typeface="Montserrat"/>
                <a:ea typeface="Montserrat"/>
                <a:cs typeface="Montserrat"/>
                <a:sym typeface="Montserrat"/>
              </a:rPr>
              <a:t> so someone else (or a model) could find the </a:t>
            </a:r>
            <a:r>
              <a:rPr lang="zh-CN" b="1">
                <a:solidFill>
                  <a:schemeClr val="dk2"/>
                </a:solidFill>
                <a:latin typeface="Montserrat"/>
                <a:ea typeface="Montserrat"/>
                <a:cs typeface="Montserrat"/>
                <a:sym typeface="Montserrat"/>
              </a:rPr>
              <a:t>same</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or</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similar images from the same location?</a:t>
            </a:r>
            <a:endParaRPr b="1">
              <a:solidFill>
                <a:schemeClr val="dk2"/>
              </a:solidFill>
              <a:latin typeface="Montserrat"/>
              <a:ea typeface="Montserrat"/>
              <a:cs typeface="Montserrat"/>
              <a:sym typeface="Montserrat"/>
            </a:endParaRPr>
          </a:p>
        </p:txBody>
      </p:sp>
      <p:sp>
        <p:nvSpPr>
          <p:cNvPr id="4857" name="Google Shape;4857;p3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284</a:t>
            </a:fld>
            <a:endParaRPr/>
          </a:p>
        </p:txBody>
      </p:sp>
      <p:sp>
        <p:nvSpPr>
          <p:cNvPr id="4858" name="Google Shape;4858;p332"/>
          <p:cNvSpPr txBox="1"/>
          <p:nvPr/>
        </p:nvSpPr>
        <p:spPr>
          <a:xfrm>
            <a:off x="311700" y="1117725"/>
            <a:ext cx="4053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Task: Image Search </a:t>
            </a:r>
            <a:endParaRPr sz="1800" b="1">
              <a:solidFill>
                <a:schemeClr val="lt2"/>
              </a:solidFill>
              <a:latin typeface="Source Sans Pro"/>
              <a:ea typeface="Source Sans Pro"/>
              <a:cs typeface="Source Sans Pro"/>
              <a:sym typeface="Source Sans Pro"/>
            </a:endParaRPr>
          </a:p>
        </p:txBody>
      </p:sp>
      <p:cxnSp>
        <p:nvCxnSpPr>
          <p:cNvPr id="4859" name="Google Shape;4859;p33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4860" name="Google Shape;4860;p332"/>
          <p:cNvPicPr preferRelativeResize="0"/>
          <p:nvPr/>
        </p:nvPicPr>
        <p:blipFill>
          <a:blip r:embed="rId3">
            <a:alphaModFix/>
          </a:blip>
          <a:stretch>
            <a:fillRect/>
          </a:stretch>
        </p:blipFill>
        <p:spPr>
          <a:xfrm>
            <a:off x="4477575" y="1445700"/>
            <a:ext cx="3872325" cy="2904250"/>
          </a:xfrm>
          <a:prstGeom prst="rect">
            <a:avLst/>
          </a:prstGeom>
          <a:noFill/>
          <a:ln>
            <a:noFill/>
          </a:ln>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4864"/>
        <p:cNvGrpSpPr/>
        <p:nvPr/>
      </p:nvGrpSpPr>
      <p:grpSpPr>
        <a:xfrm>
          <a:off x="0" y="0"/>
          <a:ext cx="0" cy="0"/>
          <a:chOff x="0" y="0"/>
          <a:chExt cx="0" cy="0"/>
        </a:xfrm>
      </p:grpSpPr>
      <p:sp>
        <p:nvSpPr>
          <p:cNvPr id="4865" name="Google Shape;4865;p33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Gemini</a:t>
            </a:r>
            <a:endParaRPr>
              <a:solidFill>
                <a:schemeClr val="dk1"/>
              </a:solidFill>
            </a:endParaRPr>
          </a:p>
        </p:txBody>
      </p:sp>
      <p:sp>
        <p:nvSpPr>
          <p:cNvPr id="4866" name="Google Shape;4866;p333"/>
          <p:cNvSpPr txBox="1">
            <a:spLocks noGrp="1"/>
          </p:cNvSpPr>
          <p:nvPr>
            <p:ph type="body" idx="1"/>
          </p:nvPr>
        </p:nvSpPr>
        <p:spPr>
          <a:xfrm>
            <a:off x="311700" y="1152475"/>
            <a:ext cx="3999900" cy="18063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zh-CN" sz="1100">
                <a:solidFill>
                  <a:schemeClr val="dk2"/>
                </a:solidFill>
                <a:latin typeface="Arial"/>
                <a:ea typeface="Arial"/>
                <a:cs typeface="Arial"/>
                <a:sym typeface="Arial"/>
              </a:rPr>
              <a:t>This image captures a quintessential canal scene in </a:t>
            </a:r>
            <a:r>
              <a:rPr lang="zh-CN" sz="1100" b="1" strike="sngStrike">
                <a:solidFill>
                  <a:schemeClr val="dk2"/>
                </a:solidFill>
                <a:latin typeface="Arial"/>
                <a:ea typeface="Arial"/>
                <a:cs typeface="Arial"/>
                <a:sym typeface="Arial"/>
              </a:rPr>
              <a:t>Utrecht</a:t>
            </a:r>
            <a:r>
              <a:rPr lang="zh-CN" sz="1100" b="1">
                <a:solidFill>
                  <a:schemeClr val="dk2"/>
                </a:solidFill>
                <a:latin typeface="Arial"/>
                <a:ea typeface="Arial"/>
                <a:cs typeface="Arial"/>
                <a:sym typeface="Arial"/>
              </a:rPr>
              <a:t>, Netherlands</a:t>
            </a:r>
            <a:r>
              <a:rPr lang="zh-CN" sz="1100">
                <a:solidFill>
                  <a:schemeClr val="dk2"/>
                </a:solidFill>
                <a:latin typeface="Arial"/>
                <a:ea typeface="Arial"/>
                <a:cs typeface="Arial"/>
                <a:sym typeface="Arial"/>
              </a:rPr>
              <a:t>, specifically showcasing the city's unique </a:t>
            </a:r>
            <a:r>
              <a:rPr lang="zh-CN" sz="1100" b="1">
                <a:solidFill>
                  <a:schemeClr val="dk2"/>
                </a:solidFill>
                <a:latin typeface="Arial"/>
                <a:ea typeface="Arial"/>
                <a:cs typeface="Arial"/>
                <a:sym typeface="Arial"/>
              </a:rPr>
              <a:t>wharf-level terraces</a:t>
            </a:r>
            <a:r>
              <a:rPr lang="zh-CN" sz="1100">
                <a:solidFill>
                  <a:schemeClr val="dk2"/>
                </a:solidFill>
                <a:latin typeface="Arial"/>
                <a:ea typeface="Arial"/>
                <a:cs typeface="Arial"/>
                <a:sym typeface="Arial"/>
              </a:rPr>
              <a:t>.</a:t>
            </a:r>
            <a:endParaRPr sz="1100">
              <a:solidFill>
                <a:schemeClr val="dk2"/>
              </a:solidFill>
              <a:latin typeface="Arial"/>
              <a:ea typeface="Arial"/>
              <a:cs typeface="Arial"/>
              <a:sym typeface="Arial"/>
            </a:endParaRPr>
          </a:p>
          <a:p>
            <a:pPr marL="0" lvl="0" indent="0" algn="l" rtl="0">
              <a:lnSpc>
                <a:spcPct val="100000"/>
              </a:lnSpc>
              <a:spcBef>
                <a:spcPts val="1200"/>
              </a:spcBef>
              <a:spcAft>
                <a:spcPts val="1200"/>
              </a:spcAft>
              <a:buNone/>
            </a:pPr>
            <a:r>
              <a:rPr lang="zh-CN" sz="1100" b="1" i="1">
                <a:solidFill>
                  <a:schemeClr val="dk2"/>
                </a:solidFill>
                <a:latin typeface="Arial"/>
                <a:ea typeface="Arial"/>
                <a:cs typeface="Arial"/>
                <a:sym typeface="Arial"/>
              </a:rPr>
              <a:t>Suggested queries:</a:t>
            </a:r>
            <a:br>
              <a:rPr lang="zh-CN" sz="1100" i="1">
                <a:solidFill>
                  <a:schemeClr val="dk2"/>
                </a:solidFill>
                <a:latin typeface="Arial"/>
                <a:ea typeface="Arial"/>
                <a:cs typeface="Arial"/>
                <a:sym typeface="Arial"/>
              </a:rPr>
            </a:br>
            <a:r>
              <a:rPr lang="zh-CN" sz="1100" i="1">
                <a:solidFill>
                  <a:schemeClr val="dk2"/>
                </a:solidFill>
                <a:latin typeface="Arial"/>
                <a:ea typeface="Arial"/>
                <a:cs typeface="Arial"/>
                <a:sym typeface="Arial"/>
              </a:rPr>
              <a:t>"</a:t>
            </a:r>
            <a:r>
              <a:rPr lang="zh-CN" sz="1100" i="1" strike="sngStrike">
                <a:solidFill>
                  <a:schemeClr val="dk2"/>
                </a:solidFill>
                <a:latin typeface="Arial"/>
                <a:ea typeface="Arial"/>
                <a:cs typeface="Arial"/>
                <a:sym typeface="Arial"/>
              </a:rPr>
              <a:t>Utrecht</a:t>
            </a:r>
            <a:r>
              <a:rPr lang="zh-CN" sz="1100" i="1">
                <a:solidFill>
                  <a:schemeClr val="dk2"/>
                </a:solidFill>
                <a:latin typeface="Arial"/>
                <a:ea typeface="Arial"/>
                <a:cs typeface="Arial"/>
                <a:sym typeface="Arial"/>
              </a:rPr>
              <a:t> canal wharf terrace"</a:t>
            </a:r>
            <a:br>
              <a:rPr lang="zh-CN" sz="1100" i="1">
                <a:solidFill>
                  <a:schemeClr val="dk2"/>
                </a:solidFill>
                <a:latin typeface="Arial"/>
                <a:ea typeface="Arial"/>
                <a:cs typeface="Arial"/>
                <a:sym typeface="Arial"/>
              </a:rPr>
            </a:br>
            <a:r>
              <a:rPr lang="zh-CN" sz="1100" i="1">
                <a:solidFill>
                  <a:schemeClr val="dk2"/>
                </a:solidFill>
                <a:latin typeface="Arial"/>
                <a:ea typeface="Arial"/>
                <a:cs typeface="Arial"/>
                <a:sym typeface="Arial"/>
              </a:rPr>
              <a:t>"</a:t>
            </a:r>
            <a:r>
              <a:rPr lang="zh-CN" sz="1100" i="1" strike="sngStrike">
                <a:solidFill>
                  <a:schemeClr val="dk2"/>
                </a:solidFill>
                <a:latin typeface="Arial"/>
                <a:ea typeface="Arial"/>
                <a:cs typeface="Arial"/>
                <a:sym typeface="Arial"/>
              </a:rPr>
              <a:t>Oudegracht</a:t>
            </a:r>
            <a:r>
              <a:rPr lang="zh-CN" sz="1100" i="1">
                <a:solidFill>
                  <a:schemeClr val="dk2"/>
                </a:solidFill>
                <a:latin typeface="Arial"/>
                <a:ea typeface="Arial"/>
                <a:cs typeface="Arial"/>
                <a:sym typeface="Arial"/>
              </a:rPr>
              <a:t> </a:t>
            </a:r>
            <a:r>
              <a:rPr lang="zh-CN" sz="1100" i="1" strike="sngStrike">
                <a:solidFill>
                  <a:schemeClr val="dk2"/>
                </a:solidFill>
                <a:latin typeface="Arial"/>
                <a:ea typeface="Arial"/>
                <a:cs typeface="Arial"/>
                <a:sym typeface="Arial"/>
              </a:rPr>
              <a:t>Utrecht</a:t>
            </a:r>
            <a:r>
              <a:rPr lang="zh-CN" sz="1100" i="1">
                <a:solidFill>
                  <a:schemeClr val="dk2"/>
                </a:solidFill>
                <a:latin typeface="Arial"/>
                <a:ea typeface="Arial"/>
                <a:cs typeface="Arial"/>
                <a:sym typeface="Arial"/>
              </a:rPr>
              <a:t> cafes water level"</a:t>
            </a:r>
            <a:br>
              <a:rPr lang="zh-CN" sz="1100" i="1">
                <a:solidFill>
                  <a:schemeClr val="dk2"/>
                </a:solidFill>
                <a:latin typeface="Arial"/>
                <a:ea typeface="Arial"/>
                <a:cs typeface="Arial"/>
                <a:sym typeface="Arial"/>
              </a:rPr>
            </a:br>
            <a:r>
              <a:rPr lang="zh-CN" sz="1100" i="1">
                <a:solidFill>
                  <a:schemeClr val="dk2"/>
                </a:solidFill>
                <a:latin typeface="Arial"/>
                <a:ea typeface="Arial"/>
                <a:cs typeface="Arial"/>
                <a:sym typeface="Arial"/>
              </a:rPr>
              <a:t>"</a:t>
            </a:r>
            <a:r>
              <a:rPr lang="zh-CN" sz="1100" i="1" strike="sngStrike">
                <a:solidFill>
                  <a:schemeClr val="dk2"/>
                </a:solidFill>
                <a:latin typeface="Arial"/>
                <a:ea typeface="Arial"/>
                <a:cs typeface="Arial"/>
                <a:sym typeface="Arial"/>
              </a:rPr>
              <a:t>Utrecht</a:t>
            </a:r>
            <a:r>
              <a:rPr lang="zh-CN" sz="1100" i="1">
                <a:solidFill>
                  <a:schemeClr val="dk2"/>
                </a:solidFill>
                <a:latin typeface="Arial"/>
                <a:ea typeface="Arial"/>
                <a:cs typeface="Arial"/>
                <a:sym typeface="Arial"/>
              </a:rPr>
              <a:t> canal cellar restaurants"</a:t>
            </a:r>
            <a:br>
              <a:rPr lang="zh-CN" sz="1100" i="1">
                <a:solidFill>
                  <a:schemeClr val="dk2"/>
                </a:solidFill>
                <a:latin typeface="Arial"/>
                <a:ea typeface="Arial"/>
                <a:cs typeface="Arial"/>
                <a:sym typeface="Arial"/>
              </a:rPr>
            </a:br>
            <a:r>
              <a:rPr lang="zh-CN" sz="1100" i="1">
                <a:solidFill>
                  <a:schemeClr val="dk2"/>
                </a:solidFill>
                <a:latin typeface="Arial"/>
                <a:ea typeface="Arial"/>
                <a:cs typeface="Arial"/>
                <a:sym typeface="Arial"/>
              </a:rPr>
              <a:t>"Floating restaurant </a:t>
            </a:r>
            <a:r>
              <a:rPr lang="zh-CN" sz="1100" i="1" strike="sngStrike">
                <a:solidFill>
                  <a:schemeClr val="dk2"/>
                </a:solidFill>
                <a:latin typeface="Arial"/>
                <a:ea typeface="Arial"/>
                <a:cs typeface="Arial"/>
                <a:sym typeface="Arial"/>
              </a:rPr>
              <a:t>Utrecht</a:t>
            </a:r>
            <a:r>
              <a:rPr lang="zh-CN" sz="1100" i="1">
                <a:solidFill>
                  <a:schemeClr val="dk2"/>
                </a:solidFill>
                <a:latin typeface="Arial"/>
                <a:ea typeface="Arial"/>
                <a:cs typeface="Arial"/>
                <a:sym typeface="Arial"/>
              </a:rPr>
              <a:t> canal"</a:t>
            </a:r>
            <a:endParaRPr sz="1100">
              <a:solidFill>
                <a:schemeClr val="dk2"/>
              </a:solidFill>
              <a:latin typeface="Arial"/>
              <a:ea typeface="Arial"/>
              <a:cs typeface="Arial"/>
              <a:sym typeface="Arial"/>
            </a:endParaRPr>
          </a:p>
        </p:txBody>
      </p:sp>
      <p:sp>
        <p:nvSpPr>
          <p:cNvPr id="4867" name="Google Shape;4867;p3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285</a:t>
            </a:fld>
            <a:endParaRPr/>
          </a:p>
        </p:txBody>
      </p:sp>
      <p:pic>
        <p:nvPicPr>
          <p:cNvPr id="4868" name="Google Shape;4868;p333"/>
          <p:cNvPicPr preferRelativeResize="0"/>
          <p:nvPr/>
        </p:nvPicPr>
        <p:blipFill>
          <a:blip r:embed="rId3">
            <a:alphaModFix/>
          </a:blip>
          <a:stretch>
            <a:fillRect/>
          </a:stretch>
        </p:blipFill>
        <p:spPr>
          <a:xfrm>
            <a:off x="4831850" y="333725"/>
            <a:ext cx="3511824" cy="2198500"/>
          </a:xfrm>
          <a:prstGeom prst="rect">
            <a:avLst/>
          </a:prstGeom>
          <a:noFill/>
          <a:ln>
            <a:noFill/>
          </a:ln>
        </p:spPr>
      </p:pic>
      <p:pic>
        <p:nvPicPr>
          <p:cNvPr id="4869" name="Google Shape;4869;p333"/>
          <p:cNvPicPr preferRelativeResize="0"/>
          <p:nvPr/>
        </p:nvPicPr>
        <p:blipFill>
          <a:blip r:embed="rId4">
            <a:alphaModFix/>
          </a:blip>
          <a:stretch>
            <a:fillRect/>
          </a:stretch>
        </p:blipFill>
        <p:spPr>
          <a:xfrm>
            <a:off x="1822300" y="2958775"/>
            <a:ext cx="4467059" cy="1963975"/>
          </a:xfrm>
          <a:prstGeom prst="rect">
            <a:avLst/>
          </a:prstGeom>
          <a:noFill/>
          <a:ln>
            <a:noFill/>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4873"/>
        <p:cNvGrpSpPr/>
        <p:nvPr/>
      </p:nvGrpSpPr>
      <p:grpSpPr>
        <a:xfrm>
          <a:off x="0" y="0"/>
          <a:ext cx="0" cy="0"/>
          <a:chOff x="0" y="0"/>
          <a:chExt cx="0" cy="0"/>
        </a:xfrm>
      </p:grpSpPr>
      <p:pic>
        <p:nvPicPr>
          <p:cNvPr id="4874" name="Google Shape;4874;p334"/>
          <p:cNvPicPr preferRelativeResize="0"/>
          <p:nvPr/>
        </p:nvPicPr>
        <p:blipFill>
          <a:blip r:embed="rId3">
            <a:alphaModFix/>
          </a:blip>
          <a:stretch>
            <a:fillRect/>
          </a:stretch>
        </p:blipFill>
        <p:spPr>
          <a:xfrm>
            <a:off x="1822300" y="2958775"/>
            <a:ext cx="4467059" cy="1963975"/>
          </a:xfrm>
          <a:prstGeom prst="rect">
            <a:avLst/>
          </a:prstGeom>
          <a:noFill/>
          <a:ln>
            <a:noFill/>
          </a:ln>
        </p:spPr>
      </p:pic>
      <p:sp>
        <p:nvSpPr>
          <p:cNvPr id="4875" name="Google Shape;4875;p33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Gemini</a:t>
            </a:r>
            <a:endParaRPr>
              <a:solidFill>
                <a:schemeClr val="dk1"/>
              </a:solidFill>
            </a:endParaRPr>
          </a:p>
        </p:txBody>
      </p:sp>
      <p:sp>
        <p:nvSpPr>
          <p:cNvPr id="4876" name="Google Shape;4876;p334"/>
          <p:cNvSpPr txBox="1">
            <a:spLocks noGrp="1"/>
          </p:cNvSpPr>
          <p:nvPr>
            <p:ph type="body" idx="1"/>
          </p:nvPr>
        </p:nvSpPr>
        <p:spPr>
          <a:xfrm>
            <a:off x="311700" y="1152475"/>
            <a:ext cx="3999900" cy="18063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zh-CN" sz="1100">
                <a:solidFill>
                  <a:schemeClr val="dk2"/>
                </a:solidFill>
                <a:latin typeface="Arial"/>
                <a:ea typeface="Arial"/>
                <a:cs typeface="Arial"/>
                <a:sym typeface="Arial"/>
              </a:rPr>
              <a:t>This image captures a quintessential canal scene in </a:t>
            </a:r>
            <a:r>
              <a:rPr lang="zh-CN" sz="1100" b="1" strike="sngStrike">
                <a:solidFill>
                  <a:schemeClr val="dk2"/>
                </a:solidFill>
                <a:latin typeface="Arial"/>
                <a:ea typeface="Arial"/>
                <a:cs typeface="Arial"/>
                <a:sym typeface="Arial"/>
              </a:rPr>
              <a:t>Utrecht</a:t>
            </a:r>
            <a:r>
              <a:rPr lang="zh-CN" sz="1100" b="1">
                <a:solidFill>
                  <a:schemeClr val="dk2"/>
                </a:solidFill>
                <a:latin typeface="Arial"/>
                <a:ea typeface="Arial"/>
                <a:cs typeface="Arial"/>
                <a:sym typeface="Arial"/>
              </a:rPr>
              <a:t>, Netherlands</a:t>
            </a:r>
            <a:r>
              <a:rPr lang="zh-CN" sz="1100">
                <a:solidFill>
                  <a:schemeClr val="dk2"/>
                </a:solidFill>
                <a:latin typeface="Arial"/>
                <a:ea typeface="Arial"/>
                <a:cs typeface="Arial"/>
                <a:sym typeface="Arial"/>
              </a:rPr>
              <a:t>, specifically showcasing the city's unique </a:t>
            </a:r>
            <a:r>
              <a:rPr lang="zh-CN" sz="1100" b="1">
                <a:solidFill>
                  <a:schemeClr val="dk2"/>
                </a:solidFill>
                <a:latin typeface="Arial"/>
                <a:ea typeface="Arial"/>
                <a:cs typeface="Arial"/>
                <a:sym typeface="Arial"/>
              </a:rPr>
              <a:t>wharf-level terraces</a:t>
            </a:r>
            <a:r>
              <a:rPr lang="zh-CN" sz="1100">
                <a:solidFill>
                  <a:schemeClr val="dk2"/>
                </a:solidFill>
                <a:latin typeface="Arial"/>
                <a:ea typeface="Arial"/>
                <a:cs typeface="Arial"/>
                <a:sym typeface="Arial"/>
              </a:rPr>
              <a:t>.</a:t>
            </a:r>
            <a:endParaRPr sz="1100">
              <a:solidFill>
                <a:schemeClr val="dk2"/>
              </a:solidFill>
              <a:latin typeface="Arial"/>
              <a:ea typeface="Arial"/>
              <a:cs typeface="Arial"/>
              <a:sym typeface="Arial"/>
            </a:endParaRPr>
          </a:p>
          <a:p>
            <a:pPr marL="0" lvl="0" indent="0" algn="l" rtl="0">
              <a:lnSpc>
                <a:spcPct val="100000"/>
              </a:lnSpc>
              <a:spcBef>
                <a:spcPts val="1200"/>
              </a:spcBef>
              <a:spcAft>
                <a:spcPts val="1200"/>
              </a:spcAft>
              <a:buNone/>
            </a:pPr>
            <a:r>
              <a:rPr lang="zh-CN" sz="1100" b="1" i="1">
                <a:solidFill>
                  <a:schemeClr val="dk2"/>
                </a:solidFill>
                <a:latin typeface="Arial"/>
                <a:ea typeface="Arial"/>
                <a:cs typeface="Arial"/>
                <a:sym typeface="Arial"/>
              </a:rPr>
              <a:t>Suggested queries:</a:t>
            </a:r>
            <a:br>
              <a:rPr lang="zh-CN" sz="1100" i="1">
                <a:solidFill>
                  <a:schemeClr val="dk2"/>
                </a:solidFill>
                <a:latin typeface="Arial"/>
                <a:ea typeface="Arial"/>
                <a:cs typeface="Arial"/>
                <a:sym typeface="Arial"/>
              </a:rPr>
            </a:br>
            <a:r>
              <a:rPr lang="zh-CN" sz="1100" i="1">
                <a:solidFill>
                  <a:schemeClr val="dk2"/>
                </a:solidFill>
                <a:latin typeface="Arial"/>
                <a:ea typeface="Arial"/>
                <a:cs typeface="Arial"/>
                <a:sym typeface="Arial"/>
              </a:rPr>
              <a:t>"</a:t>
            </a:r>
            <a:r>
              <a:rPr lang="zh-CN" sz="1100" i="1" strike="sngStrike">
                <a:solidFill>
                  <a:schemeClr val="dk2"/>
                </a:solidFill>
                <a:latin typeface="Arial"/>
                <a:ea typeface="Arial"/>
                <a:cs typeface="Arial"/>
                <a:sym typeface="Arial"/>
              </a:rPr>
              <a:t>Utrecht</a:t>
            </a:r>
            <a:r>
              <a:rPr lang="zh-CN" sz="1100" i="1">
                <a:solidFill>
                  <a:schemeClr val="dk2"/>
                </a:solidFill>
                <a:latin typeface="Arial"/>
                <a:ea typeface="Arial"/>
                <a:cs typeface="Arial"/>
                <a:sym typeface="Arial"/>
              </a:rPr>
              <a:t> canal wharf terrace"</a:t>
            </a:r>
            <a:br>
              <a:rPr lang="zh-CN" sz="1100" i="1">
                <a:solidFill>
                  <a:schemeClr val="dk2"/>
                </a:solidFill>
                <a:latin typeface="Arial"/>
                <a:ea typeface="Arial"/>
                <a:cs typeface="Arial"/>
                <a:sym typeface="Arial"/>
              </a:rPr>
            </a:br>
            <a:r>
              <a:rPr lang="zh-CN" sz="1100" i="1">
                <a:solidFill>
                  <a:schemeClr val="dk2"/>
                </a:solidFill>
                <a:latin typeface="Arial"/>
                <a:ea typeface="Arial"/>
                <a:cs typeface="Arial"/>
                <a:sym typeface="Arial"/>
              </a:rPr>
              <a:t>"</a:t>
            </a:r>
            <a:r>
              <a:rPr lang="zh-CN" sz="1100" i="1" strike="sngStrike">
                <a:solidFill>
                  <a:schemeClr val="dk2"/>
                </a:solidFill>
                <a:latin typeface="Arial"/>
                <a:ea typeface="Arial"/>
                <a:cs typeface="Arial"/>
                <a:sym typeface="Arial"/>
              </a:rPr>
              <a:t>Oudegracht</a:t>
            </a:r>
            <a:r>
              <a:rPr lang="zh-CN" sz="1100" i="1">
                <a:solidFill>
                  <a:schemeClr val="dk2"/>
                </a:solidFill>
                <a:latin typeface="Arial"/>
                <a:ea typeface="Arial"/>
                <a:cs typeface="Arial"/>
                <a:sym typeface="Arial"/>
              </a:rPr>
              <a:t> </a:t>
            </a:r>
            <a:r>
              <a:rPr lang="zh-CN" sz="1100" i="1" strike="sngStrike">
                <a:solidFill>
                  <a:schemeClr val="dk2"/>
                </a:solidFill>
                <a:latin typeface="Arial"/>
                <a:ea typeface="Arial"/>
                <a:cs typeface="Arial"/>
                <a:sym typeface="Arial"/>
              </a:rPr>
              <a:t>Utrecht</a:t>
            </a:r>
            <a:r>
              <a:rPr lang="zh-CN" sz="1100" i="1">
                <a:solidFill>
                  <a:schemeClr val="dk2"/>
                </a:solidFill>
                <a:latin typeface="Arial"/>
                <a:ea typeface="Arial"/>
                <a:cs typeface="Arial"/>
                <a:sym typeface="Arial"/>
              </a:rPr>
              <a:t> cafes water level"</a:t>
            </a:r>
            <a:br>
              <a:rPr lang="zh-CN" sz="1100" i="1">
                <a:solidFill>
                  <a:schemeClr val="dk2"/>
                </a:solidFill>
                <a:latin typeface="Arial"/>
                <a:ea typeface="Arial"/>
                <a:cs typeface="Arial"/>
                <a:sym typeface="Arial"/>
              </a:rPr>
            </a:br>
            <a:r>
              <a:rPr lang="zh-CN" sz="1100" i="1">
                <a:solidFill>
                  <a:schemeClr val="dk2"/>
                </a:solidFill>
                <a:latin typeface="Arial"/>
                <a:ea typeface="Arial"/>
                <a:cs typeface="Arial"/>
                <a:sym typeface="Arial"/>
              </a:rPr>
              <a:t>"</a:t>
            </a:r>
            <a:r>
              <a:rPr lang="zh-CN" sz="1100" i="1" strike="sngStrike">
                <a:solidFill>
                  <a:schemeClr val="dk2"/>
                </a:solidFill>
                <a:latin typeface="Arial"/>
                <a:ea typeface="Arial"/>
                <a:cs typeface="Arial"/>
                <a:sym typeface="Arial"/>
              </a:rPr>
              <a:t>Utrecht</a:t>
            </a:r>
            <a:r>
              <a:rPr lang="zh-CN" sz="1100" i="1">
                <a:solidFill>
                  <a:schemeClr val="dk2"/>
                </a:solidFill>
                <a:latin typeface="Arial"/>
                <a:ea typeface="Arial"/>
                <a:cs typeface="Arial"/>
                <a:sym typeface="Arial"/>
              </a:rPr>
              <a:t> canal cellar restaurants"</a:t>
            </a:r>
            <a:br>
              <a:rPr lang="zh-CN" sz="1100" i="1">
                <a:solidFill>
                  <a:schemeClr val="dk2"/>
                </a:solidFill>
                <a:latin typeface="Arial"/>
                <a:ea typeface="Arial"/>
                <a:cs typeface="Arial"/>
                <a:sym typeface="Arial"/>
              </a:rPr>
            </a:br>
            <a:r>
              <a:rPr lang="zh-CN" sz="1100" i="1">
                <a:solidFill>
                  <a:schemeClr val="dk2"/>
                </a:solidFill>
                <a:latin typeface="Arial"/>
                <a:ea typeface="Arial"/>
                <a:cs typeface="Arial"/>
                <a:sym typeface="Arial"/>
              </a:rPr>
              <a:t>"Floating restaurant </a:t>
            </a:r>
            <a:r>
              <a:rPr lang="zh-CN" sz="1100" i="1" strike="sngStrike">
                <a:solidFill>
                  <a:schemeClr val="dk2"/>
                </a:solidFill>
                <a:latin typeface="Arial"/>
                <a:ea typeface="Arial"/>
                <a:cs typeface="Arial"/>
                <a:sym typeface="Arial"/>
              </a:rPr>
              <a:t>Utrecht</a:t>
            </a:r>
            <a:r>
              <a:rPr lang="zh-CN" sz="1100" i="1">
                <a:solidFill>
                  <a:schemeClr val="dk2"/>
                </a:solidFill>
                <a:latin typeface="Arial"/>
                <a:ea typeface="Arial"/>
                <a:cs typeface="Arial"/>
                <a:sym typeface="Arial"/>
              </a:rPr>
              <a:t> canal"</a:t>
            </a:r>
            <a:endParaRPr sz="1100">
              <a:solidFill>
                <a:schemeClr val="dk2"/>
              </a:solidFill>
              <a:latin typeface="Arial"/>
              <a:ea typeface="Arial"/>
              <a:cs typeface="Arial"/>
              <a:sym typeface="Arial"/>
            </a:endParaRPr>
          </a:p>
        </p:txBody>
      </p:sp>
      <p:sp>
        <p:nvSpPr>
          <p:cNvPr id="4877" name="Google Shape;4877;p3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286</a:t>
            </a:fld>
            <a:endParaRPr/>
          </a:p>
        </p:txBody>
      </p:sp>
      <p:pic>
        <p:nvPicPr>
          <p:cNvPr id="4878" name="Google Shape;4878;p334"/>
          <p:cNvPicPr preferRelativeResize="0"/>
          <p:nvPr/>
        </p:nvPicPr>
        <p:blipFill>
          <a:blip r:embed="rId4">
            <a:alphaModFix/>
          </a:blip>
          <a:stretch>
            <a:fillRect/>
          </a:stretch>
        </p:blipFill>
        <p:spPr>
          <a:xfrm>
            <a:off x="4831850" y="333725"/>
            <a:ext cx="3511824" cy="2198500"/>
          </a:xfrm>
          <a:prstGeom prst="rect">
            <a:avLst/>
          </a:prstGeom>
          <a:noFill/>
          <a:ln>
            <a:noFill/>
          </a:ln>
        </p:spPr>
      </p:pic>
      <p:sp>
        <p:nvSpPr>
          <p:cNvPr id="4879" name="Google Shape;4879;p334"/>
          <p:cNvSpPr txBox="1"/>
          <p:nvPr/>
        </p:nvSpPr>
        <p:spPr>
          <a:xfrm>
            <a:off x="1648250" y="4023900"/>
            <a:ext cx="5030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Relevant images, but not at the same location!</a:t>
            </a:r>
            <a:endParaRPr sz="1800" b="1">
              <a:solidFill>
                <a:schemeClr val="dk1"/>
              </a:solidFill>
              <a:latin typeface="Source Sans Pro"/>
              <a:ea typeface="Source Sans Pro"/>
              <a:cs typeface="Source Sans Pro"/>
              <a:sym typeface="Source Sans Pro"/>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4883"/>
        <p:cNvGrpSpPr/>
        <p:nvPr/>
      </p:nvGrpSpPr>
      <p:grpSpPr>
        <a:xfrm>
          <a:off x="0" y="0"/>
          <a:ext cx="0" cy="0"/>
          <a:chOff x="0" y="0"/>
          <a:chExt cx="0" cy="0"/>
        </a:xfrm>
      </p:grpSpPr>
      <p:sp>
        <p:nvSpPr>
          <p:cNvPr id="4884" name="Google Shape;4884;p33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Google Image Search </a:t>
            </a:r>
            <a:endParaRPr>
              <a:solidFill>
                <a:schemeClr val="dk1"/>
              </a:solidFill>
            </a:endParaRPr>
          </a:p>
        </p:txBody>
      </p:sp>
      <p:sp>
        <p:nvSpPr>
          <p:cNvPr id="4885" name="Google Shape;4885;p3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287</a:t>
            </a:fld>
            <a:endParaRPr/>
          </a:p>
        </p:txBody>
      </p:sp>
      <p:pic>
        <p:nvPicPr>
          <p:cNvPr id="4886" name="Google Shape;4886;p335"/>
          <p:cNvPicPr preferRelativeResize="0"/>
          <p:nvPr/>
        </p:nvPicPr>
        <p:blipFill>
          <a:blip r:embed="rId3">
            <a:alphaModFix/>
          </a:blip>
          <a:stretch>
            <a:fillRect/>
          </a:stretch>
        </p:blipFill>
        <p:spPr>
          <a:xfrm>
            <a:off x="1194975" y="1096650"/>
            <a:ext cx="6990376" cy="3899200"/>
          </a:xfrm>
          <a:prstGeom prst="rect">
            <a:avLst/>
          </a:prstGeom>
          <a:noFill/>
          <a:ln>
            <a:noFill/>
          </a:ln>
        </p:spPr>
      </p:pic>
      <p:sp>
        <p:nvSpPr>
          <p:cNvPr id="4887" name="Google Shape;4887;p335"/>
          <p:cNvSpPr txBox="1"/>
          <p:nvPr/>
        </p:nvSpPr>
        <p:spPr>
          <a:xfrm>
            <a:off x="365600" y="3545675"/>
            <a:ext cx="4866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Google Search</a:t>
            </a:r>
            <a:r>
              <a:rPr lang="zh-CN">
                <a:solidFill>
                  <a:schemeClr val="dk2"/>
                </a:solidFill>
                <a:latin typeface="Montserrat"/>
                <a:ea typeface="Montserrat"/>
                <a:cs typeface="Montserrat"/>
                <a:sym typeface="Montserrat"/>
              </a:rPr>
              <a:t> (image as a query) can find the exact image/location in </a:t>
            </a:r>
            <a:r>
              <a:rPr lang="zh-CN" b="1">
                <a:solidFill>
                  <a:schemeClr val="dk1"/>
                </a:solidFill>
                <a:latin typeface="Montserrat"/>
                <a:ea typeface="Montserrat"/>
                <a:cs typeface="Montserrat"/>
                <a:sym typeface="Montserrat"/>
              </a:rPr>
              <a:t>Delft, Netherlands.</a:t>
            </a:r>
            <a:endParaRPr b="1">
              <a:solidFill>
                <a:schemeClr val="dk1"/>
              </a:solidFill>
              <a:latin typeface="Montserrat"/>
              <a:ea typeface="Montserrat"/>
              <a:cs typeface="Montserrat"/>
              <a:sym typeface="Montserrat"/>
            </a:endParaRPr>
          </a:p>
        </p:txBody>
      </p:sp>
      <p:sp>
        <p:nvSpPr>
          <p:cNvPr id="4888" name="Google Shape;4888;p335"/>
          <p:cNvSpPr txBox="1"/>
          <p:nvPr/>
        </p:nvSpPr>
        <p:spPr>
          <a:xfrm>
            <a:off x="405125" y="4193675"/>
            <a:ext cx="5143500" cy="461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Can this be solved by lexical presentations alone?</a:t>
            </a:r>
            <a:endParaRPr sz="1800" b="1">
              <a:solidFill>
                <a:schemeClr val="dk1"/>
              </a:solidFill>
              <a:latin typeface="Source Sans Pro"/>
              <a:ea typeface="Source Sans Pro"/>
              <a:cs typeface="Source Sans Pro"/>
              <a:sym typeface="Source Sans Pro"/>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4892"/>
        <p:cNvGrpSpPr/>
        <p:nvPr/>
      </p:nvGrpSpPr>
      <p:grpSpPr>
        <a:xfrm>
          <a:off x="0" y="0"/>
          <a:ext cx="0" cy="0"/>
          <a:chOff x="0" y="0"/>
          <a:chExt cx="0" cy="0"/>
        </a:xfrm>
      </p:grpSpPr>
      <p:sp>
        <p:nvSpPr>
          <p:cNvPr id="4893" name="Google Shape;4893;p336"/>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
        <p:nvSpPr>
          <p:cNvPr id="4894" name="Google Shape;4894;p3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288</a:t>
            </a:fld>
            <a:endParaRPr/>
          </a:p>
        </p:txBody>
      </p:sp>
      <p:pic>
        <p:nvPicPr>
          <p:cNvPr id="4895" name="Google Shape;4895;p336" descr="a penguin wearing a black hat with the words thank you above it (Provided by Tenor)"/>
          <p:cNvPicPr preferRelativeResize="0"/>
          <p:nvPr/>
        </p:nvPicPr>
        <p:blipFill>
          <a:blip r:embed="rId3">
            <a:alphaModFix/>
          </a:blip>
          <a:stretch>
            <a:fillRect/>
          </a:stretch>
        </p:blipFill>
        <p:spPr>
          <a:xfrm>
            <a:off x="3742950" y="525650"/>
            <a:ext cx="1513425" cy="1513425"/>
          </a:xfrm>
          <a:prstGeom prst="rect">
            <a:avLst/>
          </a:prstGeom>
          <a:noFill/>
          <a:ln>
            <a:noFill/>
          </a:ln>
        </p:spPr>
      </p:pic>
      <p:sp>
        <p:nvSpPr>
          <p:cNvPr id="4896" name="Google Shape;4896;p336"/>
          <p:cNvSpPr txBox="1"/>
          <p:nvPr/>
        </p:nvSpPr>
        <p:spPr>
          <a:xfrm>
            <a:off x="381000" y="4412550"/>
            <a:ext cx="85206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zh-CN" sz="1800" b="1">
                <a:solidFill>
                  <a:schemeClr val="dk2"/>
                </a:solidFill>
                <a:latin typeface="Source Sans Pro"/>
                <a:ea typeface="Source Sans Pro"/>
                <a:cs typeface="Source Sans Pro"/>
                <a:sym typeface="Source Sans Pro"/>
              </a:rPr>
              <a:t>Next</a:t>
            </a:r>
            <a:r>
              <a:rPr lang="zh-CN" sz="1800">
                <a:solidFill>
                  <a:schemeClr val="dk2"/>
                </a:solidFill>
                <a:latin typeface="Source Sans Pro"/>
                <a:ea typeface="Source Sans Pro"/>
                <a:cs typeface="Source Sans Pro"/>
                <a:sym typeface="Source Sans Pro"/>
              </a:rPr>
              <a:t>: </a:t>
            </a:r>
            <a:r>
              <a:rPr lang="zh-CN" sz="1800" b="1">
                <a:solidFill>
                  <a:schemeClr val="dk2"/>
                </a:solidFill>
                <a:latin typeface="Source Sans Pro"/>
                <a:ea typeface="Source Sans Pro"/>
                <a:cs typeface="Source Sans Pro"/>
                <a:sym typeface="Source Sans Pro"/>
              </a:rPr>
              <a:t>Indexing &amp; Efficiency</a:t>
            </a:r>
            <a:endParaRPr sz="1800" b="1">
              <a:solidFill>
                <a:schemeClr val="lt2"/>
              </a:solidFill>
              <a:latin typeface="Source Sans Pro"/>
              <a:ea typeface="Source Sans Pro"/>
              <a:cs typeface="Source Sans Pro"/>
              <a:sym typeface="Source Sans Pro"/>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4900"/>
        <p:cNvGrpSpPr/>
        <p:nvPr/>
      </p:nvGrpSpPr>
      <p:grpSpPr>
        <a:xfrm>
          <a:off x="0" y="0"/>
          <a:ext cx="0" cy="0"/>
          <a:chOff x="0" y="0"/>
          <a:chExt cx="0" cy="0"/>
        </a:xfrm>
      </p:grpSpPr>
      <p:sp>
        <p:nvSpPr>
          <p:cNvPr id="4901" name="Google Shape;4901;p337"/>
          <p:cNvSpPr txBox="1">
            <a:spLocks noGrp="1"/>
          </p:cNvSpPr>
          <p:nvPr>
            <p:ph type="title"/>
          </p:nvPr>
        </p:nvSpPr>
        <p:spPr>
          <a:xfrm>
            <a:off x="311700" y="445025"/>
            <a:ext cx="89535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D2S: Expansion as a Bernoulli random variable</a:t>
            </a:r>
            <a:endParaRPr/>
          </a:p>
          <a:p>
            <a:pPr marL="0" lvl="0" indent="0" algn="l" rtl="0">
              <a:spcBef>
                <a:spcPts val="0"/>
              </a:spcBef>
              <a:spcAft>
                <a:spcPts val="0"/>
              </a:spcAft>
              <a:buNone/>
            </a:pPr>
            <a:endParaRPr/>
          </a:p>
        </p:txBody>
      </p:sp>
      <p:cxnSp>
        <p:nvCxnSpPr>
          <p:cNvPr id="4902" name="Google Shape;4902;p33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903" name="Google Shape;4903;p337"/>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graphicFrame>
        <p:nvGraphicFramePr>
          <p:cNvPr id="4904" name="Google Shape;4904;p337"/>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4905" name="Google Shape;4905;p337"/>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906" name="Google Shape;4906;p337"/>
          <p:cNvSpPr/>
          <p:nvPr/>
        </p:nvSpPr>
        <p:spPr>
          <a:xfrm>
            <a:off x="3774050" y="1234025"/>
            <a:ext cx="200100" cy="219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07" name="Google Shape;4907;p337"/>
          <p:cNvSpPr/>
          <p:nvPr/>
        </p:nvSpPr>
        <p:spPr>
          <a:xfrm>
            <a:off x="3774050" y="1549400"/>
            <a:ext cx="200100" cy="219000"/>
          </a:xfrm>
          <a:prstGeom prst="rect">
            <a:avLst/>
          </a:prstGeom>
          <a:solidFill>
            <a:srgbClr val="FFFFFF"/>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08" name="Google Shape;4908;p337"/>
          <p:cNvSpPr txBox="1"/>
          <p:nvPr/>
        </p:nvSpPr>
        <p:spPr>
          <a:xfrm>
            <a:off x="3962400" y="1141250"/>
            <a:ext cx="152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595959"/>
                </a:solidFill>
              </a:rPr>
              <a:t>w\o expansion</a:t>
            </a:r>
            <a:endParaRPr sz="1000">
              <a:solidFill>
                <a:srgbClr val="595959"/>
              </a:solidFill>
            </a:endParaRPr>
          </a:p>
        </p:txBody>
      </p:sp>
      <p:sp>
        <p:nvSpPr>
          <p:cNvPr id="4909" name="Google Shape;4909;p337"/>
          <p:cNvSpPr txBox="1"/>
          <p:nvPr/>
        </p:nvSpPr>
        <p:spPr>
          <a:xfrm>
            <a:off x="3962400" y="1465100"/>
            <a:ext cx="1400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595959"/>
                </a:solidFill>
              </a:rPr>
              <a:t>w\ expansion</a:t>
            </a:r>
            <a:endParaRPr sz="1000">
              <a:solidFill>
                <a:srgbClr val="595959"/>
              </a:solidFill>
            </a:endParaRPr>
          </a:p>
        </p:txBody>
      </p:sp>
      <p:sp>
        <p:nvSpPr>
          <p:cNvPr id="4910" name="Google Shape;4910;p3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289</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7"/>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4914"/>
        <p:cNvGrpSpPr/>
        <p:nvPr/>
      </p:nvGrpSpPr>
      <p:grpSpPr>
        <a:xfrm>
          <a:off x="0" y="0"/>
          <a:ext cx="0" cy="0"/>
          <a:chOff x="0" y="0"/>
          <a:chExt cx="0" cy="0"/>
        </a:xfrm>
      </p:grpSpPr>
      <p:sp>
        <p:nvSpPr>
          <p:cNvPr id="4915" name="Google Shape;4915;p338"/>
          <p:cNvSpPr txBox="1">
            <a:spLocks noGrp="1"/>
          </p:cNvSpPr>
          <p:nvPr>
            <p:ph type="title"/>
          </p:nvPr>
        </p:nvSpPr>
        <p:spPr>
          <a:xfrm>
            <a:off x="311700" y="445025"/>
            <a:ext cx="89535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t>D2S: Expansion as a Bernoulli random variable</a:t>
            </a:r>
            <a:endParaRPr/>
          </a:p>
          <a:p>
            <a:pPr marL="0" lvl="0" indent="0" algn="l" rtl="0">
              <a:spcBef>
                <a:spcPts val="0"/>
              </a:spcBef>
              <a:spcAft>
                <a:spcPts val="0"/>
              </a:spcAft>
              <a:buClr>
                <a:schemeClr val="dk2"/>
              </a:buClr>
              <a:buSzPct val="36667"/>
              <a:buFont typeface="Arial"/>
              <a:buNone/>
            </a:pPr>
            <a:endParaRPr/>
          </a:p>
          <a:p>
            <a:pPr marL="0" lvl="0" indent="0" algn="l" rtl="0">
              <a:spcBef>
                <a:spcPts val="0"/>
              </a:spcBef>
              <a:spcAft>
                <a:spcPts val="0"/>
              </a:spcAft>
              <a:buNone/>
            </a:pPr>
            <a:endParaRPr/>
          </a:p>
        </p:txBody>
      </p:sp>
      <p:cxnSp>
        <p:nvCxnSpPr>
          <p:cNvPr id="4916" name="Google Shape;4916;p33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917" name="Google Shape;4917;p338"/>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4918" name="Google Shape;4918;p338"/>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4919" name="Google Shape;4919;p338"/>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4920" name="Google Shape;4920;p338"/>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4921" name="Google Shape;4921;p338"/>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922" name="Google Shape;4922;p338"/>
          <p:cNvSpPr/>
          <p:nvPr/>
        </p:nvSpPr>
        <p:spPr>
          <a:xfrm>
            <a:off x="3774050" y="1234025"/>
            <a:ext cx="200100" cy="219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23" name="Google Shape;4923;p338"/>
          <p:cNvSpPr/>
          <p:nvPr/>
        </p:nvSpPr>
        <p:spPr>
          <a:xfrm>
            <a:off x="3774050" y="1549400"/>
            <a:ext cx="200100" cy="219000"/>
          </a:xfrm>
          <a:prstGeom prst="rect">
            <a:avLst/>
          </a:prstGeom>
          <a:solidFill>
            <a:srgbClr val="FFFFFF"/>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24" name="Google Shape;4924;p338"/>
          <p:cNvSpPr txBox="1"/>
          <p:nvPr/>
        </p:nvSpPr>
        <p:spPr>
          <a:xfrm>
            <a:off x="3962400" y="1141250"/>
            <a:ext cx="152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595959"/>
                </a:solidFill>
              </a:rPr>
              <a:t>w\o expansion</a:t>
            </a:r>
            <a:endParaRPr sz="1000">
              <a:solidFill>
                <a:srgbClr val="595959"/>
              </a:solidFill>
            </a:endParaRPr>
          </a:p>
        </p:txBody>
      </p:sp>
      <p:sp>
        <p:nvSpPr>
          <p:cNvPr id="4925" name="Google Shape;4925;p338"/>
          <p:cNvSpPr txBox="1"/>
          <p:nvPr/>
        </p:nvSpPr>
        <p:spPr>
          <a:xfrm>
            <a:off x="3962400" y="1465100"/>
            <a:ext cx="1400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595959"/>
                </a:solidFill>
              </a:rPr>
              <a:t>w\ expansion</a:t>
            </a:r>
            <a:endParaRPr sz="1000">
              <a:solidFill>
                <a:srgbClr val="595959"/>
              </a:solidFill>
            </a:endParaRPr>
          </a:p>
        </p:txBody>
      </p:sp>
      <p:sp>
        <p:nvSpPr>
          <p:cNvPr id="4926" name="Google Shape;4926;p3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290</a:t>
            </a:fld>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4930"/>
        <p:cNvGrpSpPr/>
        <p:nvPr/>
      </p:nvGrpSpPr>
      <p:grpSpPr>
        <a:xfrm>
          <a:off x="0" y="0"/>
          <a:ext cx="0" cy="0"/>
          <a:chOff x="0" y="0"/>
          <a:chExt cx="0" cy="0"/>
        </a:xfrm>
      </p:grpSpPr>
      <p:sp>
        <p:nvSpPr>
          <p:cNvPr id="4931" name="Google Shape;4931;p33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t>D2S: Expansion as a Bernoulli random variable</a:t>
            </a:r>
            <a:endParaRPr/>
          </a:p>
          <a:p>
            <a:pPr marL="0" lvl="0" indent="0" algn="l" rtl="0">
              <a:spcBef>
                <a:spcPts val="0"/>
              </a:spcBef>
              <a:spcAft>
                <a:spcPts val="0"/>
              </a:spcAft>
              <a:buClr>
                <a:schemeClr val="dk2"/>
              </a:buClr>
              <a:buSzPct val="36667"/>
              <a:buFont typeface="Arial"/>
              <a:buNone/>
            </a:pPr>
            <a:endParaRPr/>
          </a:p>
          <a:p>
            <a:pPr marL="0" lvl="0" indent="0" algn="l" rtl="0">
              <a:spcBef>
                <a:spcPts val="0"/>
              </a:spcBef>
              <a:spcAft>
                <a:spcPts val="0"/>
              </a:spcAft>
              <a:buClr>
                <a:schemeClr val="dk2"/>
              </a:buClr>
              <a:buSzPct val="36667"/>
              <a:buFont typeface="Arial"/>
              <a:buNone/>
            </a:pPr>
            <a:endParaRPr/>
          </a:p>
          <a:p>
            <a:pPr marL="0" lvl="0" indent="0" algn="l" rtl="0">
              <a:spcBef>
                <a:spcPts val="0"/>
              </a:spcBef>
              <a:spcAft>
                <a:spcPts val="0"/>
              </a:spcAft>
              <a:buNone/>
            </a:pPr>
            <a:endParaRPr/>
          </a:p>
        </p:txBody>
      </p:sp>
      <p:sp>
        <p:nvSpPr>
          <p:cNvPr id="4932" name="Google Shape;4932;p3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solidFill>
                <a:schemeClr val="dk2"/>
              </a:solidFill>
            </a:endParaRPr>
          </a:p>
        </p:txBody>
      </p:sp>
      <p:cxnSp>
        <p:nvCxnSpPr>
          <p:cNvPr id="4933" name="Google Shape;4933;p33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934" name="Google Shape;4934;p339"/>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4935" name="Google Shape;4935;p339"/>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4936" name="Google Shape;4936;p339"/>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4937" name="Google Shape;4937;p339"/>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4938" name="Google Shape;4938;p339"/>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zh-CN" sz="1200">
                          <a:solidFill>
                            <a:srgbClr val="000000"/>
                          </a:solidFill>
                        </a:rPr>
                        <a:t>exp=0.2</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zh-CN" sz="1200">
                          <a:solidFill>
                            <a:srgbClr val="000000"/>
                          </a:solidFill>
                        </a:rPr>
                        <a:t>exp=0.3</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zh-CN" sz="1200">
                          <a:solidFill>
                            <a:srgbClr val="000000"/>
                          </a:solidFill>
                        </a:rPr>
                        <a:t>exp=0.4</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zh-CN" sz="1200">
                          <a:solidFill>
                            <a:srgbClr val="000000"/>
                          </a:solidFill>
                        </a:rPr>
                        <a:t>exp=0.5</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zh-CN" sz="1200">
                          <a:solidFill>
                            <a:srgbClr val="000000"/>
                          </a:solidFill>
                        </a:rPr>
                        <a:t>exp=0.6</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zh-CN" sz="1200">
                          <a:solidFill>
                            <a:srgbClr val="000000"/>
                          </a:solidFill>
                        </a:rPr>
                        <a:t>….</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zh-CN" sz="1200">
                          <a:solidFill>
                            <a:srgbClr val="000000"/>
                          </a:solidFill>
                        </a:rPr>
                        <a:t>exp=0.9</a:t>
                      </a:r>
                      <a:endParaRPr sz="1200">
                        <a:solidFill>
                          <a:srgbClr val="000000"/>
                        </a:solidFill>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939" name="Google Shape;4939;p339"/>
          <p:cNvGraphicFramePr/>
          <p:nvPr/>
        </p:nvGraphicFramePr>
        <p:xfrm>
          <a:off x="2506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4940" name="Google Shape;4940;p339"/>
          <p:cNvGraphicFramePr/>
          <p:nvPr/>
        </p:nvGraphicFramePr>
        <p:xfrm>
          <a:off x="320802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4941" name="Google Shape;4941;p339"/>
          <p:cNvGraphicFramePr/>
          <p:nvPr/>
        </p:nvGraphicFramePr>
        <p:xfrm>
          <a:off x="39928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4942" name="Google Shape;4942;p339"/>
          <p:cNvGraphicFramePr/>
          <p:nvPr/>
        </p:nvGraphicFramePr>
        <p:xfrm>
          <a:off x="477774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4943" name="Google Shape;4943;p339"/>
          <p:cNvGraphicFramePr/>
          <p:nvPr/>
        </p:nvGraphicFramePr>
        <p:xfrm>
          <a:off x="548640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4944" name="Google Shape;4944;p339"/>
          <p:cNvGraphicFramePr/>
          <p:nvPr/>
        </p:nvGraphicFramePr>
        <p:xfrm>
          <a:off x="6979920" y="215639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4945" name="Google Shape;4945;p339"/>
          <p:cNvSpPr/>
          <p:nvPr/>
        </p:nvSpPr>
        <p:spPr>
          <a:xfrm>
            <a:off x="2309850" y="2034550"/>
            <a:ext cx="663600" cy="25677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46" name="Google Shape;4946;p339"/>
          <p:cNvSpPr/>
          <p:nvPr/>
        </p:nvSpPr>
        <p:spPr>
          <a:xfrm>
            <a:off x="3064225" y="1988825"/>
            <a:ext cx="663600" cy="26058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47" name="Google Shape;4947;p339"/>
          <p:cNvSpPr/>
          <p:nvPr/>
        </p:nvSpPr>
        <p:spPr>
          <a:xfrm>
            <a:off x="3826225" y="198882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48" name="Google Shape;4948;p339"/>
          <p:cNvSpPr/>
          <p:nvPr/>
        </p:nvSpPr>
        <p:spPr>
          <a:xfrm>
            <a:off x="456536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49" name="Google Shape;4949;p339"/>
          <p:cNvSpPr/>
          <p:nvPr/>
        </p:nvSpPr>
        <p:spPr>
          <a:xfrm>
            <a:off x="5312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0" name="Google Shape;4950;p339"/>
          <p:cNvSpPr/>
          <p:nvPr/>
        </p:nvSpPr>
        <p:spPr>
          <a:xfrm>
            <a:off x="6047450" y="200409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1" name="Google Shape;4951;p339"/>
          <p:cNvSpPr/>
          <p:nvPr/>
        </p:nvSpPr>
        <p:spPr>
          <a:xfrm>
            <a:off x="678278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2" name="Google Shape;4952;p339"/>
          <p:cNvSpPr/>
          <p:nvPr/>
        </p:nvSpPr>
        <p:spPr>
          <a:xfrm>
            <a:off x="906775" y="4663450"/>
            <a:ext cx="6995100" cy="417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3" name="Google Shape;4953;p339"/>
          <p:cNvSpPr txBox="1"/>
          <p:nvPr/>
        </p:nvSpPr>
        <p:spPr>
          <a:xfrm>
            <a:off x="2524050" y="4705420"/>
            <a:ext cx="3913800" cy="3078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zh-CN">
                <a:solidFill>
                  <a:srgbClr val="595959"/>
                </a:solidFill>
              </a:rPr>
              <a:t>Training epochs </a:t>
            </a:r>
            <a:endParaRPr>
              <a:solidFill>
                <a:srgbClr val="595959"/>
              </a:solidFill>
            </a:endParaRPr>
          </a:p>
        </p:txBody>
      </p:sp>
      <p:sp>
        <p:nvSpPr>
          <p:cNvPr id="4954" name="Google Shape;4954;p339"/>
          <p:cNvSpPr/>
          <p:nvPr/>
        </p:nvSpPr>
        <p:spPr>
          <a:xfrm>
            <a:off x="3774050" y="1234025"/>
            <a:ext cx="200100" cy="219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5" name="Google Shape;4955;p339"/>
          <p:cNvSpPr/>
          <p:nvPr/>
        </p:nvSpPr>
        <p:spPr>
          <a:xfrm>
            <a:off x="3774050" y="1549400"/>
            <a:ext cx="200100" cy="219000"/>
          </a:xfrm>
          <a:prstGeom prst="rect">
            <a:avLst/>
          </a:prstGeom>
          <a:solidFill>
            <a:srgbClr val="FFFFFF"/>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6" name="Google Shape;4956;p339"/>
          <p:cNvSpPr txBox="1"/>
          <p:nvPr/>
        </p:nvSpPr>
        <p:spPr>
          <a:xfrm>
            <a:off x="3962400" y="1141250"/>
            <a:ext cx="152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595959"/>
                </a:solidFill>
              </a:rPr>
              <a:t>w\o expansion</a:t>
            </a:r>
            <a:endParaRPr sz="1000">
              <a:solidFill>
                <a:srgbClr val="595959"/>
              </a:solidFill>
            </a:endParaRPr>
          </a:p>
        </p:txBody>
      </p:sp>
      <p:sp>
        <p:nvSpPr>
          <p:cNvPr id="4957" name="Google Shape;4957;p339"/>
          <p:cNvSpPr txBox="1"/>
          <p:nvPr/>
        </p:nvSpPr>
        <p:spPr>
          <a:xfrm>
            <a:off x="3962400" y="1465100"/>
            <a:ext cx="1400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595959"/>
                </a:solidFill>
              </a:rPr>
              <a:t>w\ expansion</a:t>
            </a:r>
            <a:endParaRPr sz="1000">
              <a:solidFill>
                <a:srgbClr val="595959"/>
              </a:solidFill>
            </a:endParaRPr>
          </a:p>
        </p:txBody>
      </p:sp>
      <p:sp>
        <p:nvSpPr>
          <p:cNvPr id="4958" name="Google Shape;4958;p3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291</a:t>
            </a:fld>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4962"/>
        <p:cNvGrpSpPr/>
        <p:nvPr/>
      </p:nvGrpSpPr>
      <p:grpSpPr>
        <a:xfrm>
          <a:off x="0" y="0"/>
          <a:ext cx="0" cy="0"/>
          <a:chOff x="0" y="0"/>
          <a:chExt cx="0" cy="0"/>
        </a:xfrm>
      </p:grpSpPr>
      <p:sp>
        <p:nvSpPr>
          <p:cNvPr id="4963" name="Google Shape;4963;p34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D2S: Expansion as a Bernoulli random variable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4964" name="Google Shape;4964;p34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965" name="Google Shape;4965;p340"/>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4966" name="Google Shape;4966;p340"/>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4967" name="Google Shape;4967;p340"/>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4968" name="Google Shape;4968;p340"/>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4969" name="Google Shape;4969;p340"/>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exp=0.2</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exp=0.3</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exp=0.4</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exp=0.5</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exp=0.6</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exp=0.9</a:t>
                      </a:r>
                      <a:endParaRPr sz="1200">
                        <a:solidFill>
                          <a:srgbClr val="000000"/>
                        </a:solidFill>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970" name="Google Shape;4970;p340"/>
          <p:cNvGraphicFramePr/>
          <p:nvPr/>
        </p:nvGraphicFramePr>
        <p:xfrm>
          <a:off x="1744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graphicFrame>
        <p:nvGraphicFramePr>
          <p:cNvPr id="4971" name="Google Shape;4971;p340"/>
          <p:cNvGraphicFramePr/>
          <p:nvPr/>
        </p:nvGraphicFramePr>
        <p:xfrm>
          <a:off x="2506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4972" name="Google Shape;4972;p340"/>
          <p:cNvGraphicFramePr/>
          <p:nvPr/>
        </p:nvGraphicFramePr>
        <p:xfrm>
          <a:off x="320802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4973" name="Google Shape;4973;p340"/>
          <p:cNvGraphicFramePr/>
          <p:nvPr/>
        </p:nvGraphicFramePr>
        <p:xfrm>
          <a:off x="39928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4974" name="Google Shape;4974;p340"/>
          <p:cNvGraphicFramePr/>
          <p:nvPr/>
        </p:nvGraphicFramePr>
        <p:xfrm>
          <a:off x="477774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4975" name="Google Shape;4975;p340"/>
          <p:cNvGraphicFramePr/>
          <p:nvPr/>
        </p:nvGraphicFramePr>
        <p:xfrm>
          <a:off x="548640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4976" name="Google Shape;4976;p340"/>
          <p:cNvGraphicFramePr/>
          <p:nvPr/>
        </p:nvGraphicFramePr>
        <p:xfrm>
          <a:off x="6979920" y="215639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4977" name="Google Shape;4977;p340"/>
          <p:cNvSpPr/>
          <p:nvPr/>
        </p:nvSpPr>
        <p:spPr>
          <a:xfrm>
            <a:off x="906775" y="4663450"/>
            <a:ext cx="6995100" cy="417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78" name="Google Shape;4978;p340"/>
          <p:cNvSpPr txBox="1"/>
          <p:nvPr/>
        </p:nvSpPr>
        <p:spPr>
          <a:xfrm>
            <a:off x="2524050" y="4705420"/>
            <a:ext cx="3913800" cy="3078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zh-CN">
                <a:solidFill>
                  <a:srgbClr val="595959"/>
                </a:solidFill>
              </a:rPr>
              <a:t>Training epochs </a:t>
            </a:r>
            <a:endParaRPr>
              <a:solidFill>
                <a:srgbClr val="595959"/>
              </a:solidFill>
            </a:endParaRPr>
          </a:p>
        </p:txBody>
      </p:sp>
      <p:sp>
        <p:nvSpPr>
          <p:cNvPr id="4979" name="Google Shape;4979;p340"/>
          <p:cNvSpPr/>
          <p:nvPr/>
        </p:nvSpPr>
        <p:spPr>
          <a:xfrm>
            <a:off x="2309850" y="2034550"/>
            <a:ext cx="663600" cy="25677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80" name="Google Shape;4980;p340"/>
          <p:cNvSpPr/>
          <p:nvPr/>
        </p:nvSpPr>
        <p:spPr>
          <a:xfrm>
            <a:off x="3064225" y="1988825"/>
            <a:ext cx="663600" cy="26058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81" name="Google Shape;4981;p340"/>
          <p:cNvSpPr/>
          <p:nvPr/>
        </p:nvSpPr>
        <p:spPr>
          <a:xfrm>
            <a:off x="3826225" y="198882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82" name="Google Shape;4982;p340"/>
          <p:cNvSpPr/>
          <p:nvPr/>
        </p:nvSpPr>
        <p:spPr>
          <a:xfrm>
            <a:off x="456536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83" name="Google Shape;4983;p340"/>
          <p:cNvSpPr/>
          <p:nvPr/>
        </p:nvSpPr>
        <p:spPr>
          <a:xfrm>
            <a:off x="5312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84" name="Google Shape;4984;p340"/>
          <p:cNvSpPr/>
          <p:nvPr/>
        </p:nvSpPr>
        <p:spPr>
          <a:xfrm>
            <a:off x="6074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85" name="Google Shape;4985;p340"/>
          <p:cNvSpPr/>
          <p:nvPr/>
        </p:nvSpPr>
        <p:spPr>
          <a:xfrm>
            <a:off x="678278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86" name="Google Shape;4986;p3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292</a:t>
            </a:fld>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4990"/>
        <p:cNvGrpSpPr/>
        <p:nvPr/>
      </p:nvGrpSpPr>
      <p:grpSpPr>
        <a:xfrm>
          <a:off x="0" y="0"/>
          <a:ext cx="0" cy="0"/>
          <a:chOff x="0" y="0"/>
          <a:chExt cx="0" cy="0"/>
        </a:xfrm>
      </p:grpSpPr>
      <p:sp>
        <p:nvSpPr>
          <p:cNvPr id="4991" name="Google Shape;4991;p34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D2S: Expansion as a Bernoulli random variable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4992" name="Google Shape;4992;p34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993" name="Google Shape;4993;p341"/>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4994" name="Google Shape;4994;p341"/>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4995" name="Google Shape;4995;p341"/>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4996" name="Google Shape;4996;p341"/>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4997" name="Google Shape;4997;p341"/>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exp=0.2</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exp=0.3</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exp=0.4</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exp=0.5</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exp=0.6</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exp=0.9</a:t>
                      </a:r>
                      <a:endParaRPr sz="1200">
                        <a:solidFill>
                          <a:srgbClr val="000000"/>
                        </a:solidFill>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998" name="Google Shape;4998;p341"/>
          <p:cNvGraphicFramePr/>
          <p:nvPr/>
        </p:nvGraphicFramePr>
        <p:xfrm>
          <a:off x="1744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graphicFrame>
        <p:nvGraphicFramePr>
          <p:cNvPr id="4999" name="Google Shape;4999;p341"/>
          <p:cNvGraphicFramePr/>
          <p:nvPr/>
        </p:nvGraphicFramePr>
        <p:xfrm>
          <a:off x="2506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000" name="Google Shape;5000;p341"/>
          <p:cNvGraphicFramePr/>
          <p:nvPr/>
        </p:nvGraphicFramePr>
        <p:xfrm>
          <a:off x="320802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001" name="Google Shape;5001;p341"/>
          <p:cNvGraphicFramePr/>
          <p:nvPr/>
        </p:nvGraphicFramePr>
        <p:xfrm>
          <a:off x="39928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02" name="Google Shape;5002;p341"/>
          <p:cNvGraphicFramePr/>
          <p:nvPr/>
        </p:nvGraphicFramePr>
        <p:xfrm>
          <a:off x="477774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003" name="Google Shape;5003;p341"/>
          <p:cNvGraphicFramePr/>
          <p:nvPr/>
        </p:nvGraphicFramePr>
        <p:xfrm>
          <a:off x="548640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04" name="Google Shape;5004;p341"/>
          <p:cNvGraphicFramePr/>
          <p:nvPr/>
        </p:nvGraphicFramePr>
        <p:xfrm>
          <a:off x="6979920" y="215639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5005" name="Google Shape;5005;p341"/>
          <p:cNvSpPr/>
          <p:nvPr/>
        </p:nvSpPr>
        <p:spPr>
          <a:xfrm>
            <a:off x="906775" y="4663450"/>
            <a:ext cx="6995100" cy="417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06" name="Google Shape;5006;p341"/>
          <p:cNvSpPr txBox="1"/>
          <p:nvPr/>
        </p:nvSpPr>
        <p:spPr>
          <a:xfrm>
            <a:off x="2524050" y="4705420"/>
            <a:ext cx="3913800" cy="3078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zh-CN">
                <a:solidFill>
                  <a:srgbClr val="595959"/>
                </a:solidFill>
              </a:rPr>
              <a:t>Training epochs </a:t>
            </a:r>
            <a:endParaRPr>
              <a:solidFill>
                <a:srgbClr val="595959"/>
              </a:solidFill>
            </a:endParaRPr>
          </a:p>
        </p:txBody>
      </p:sp>
      <p:sp>
        <p:nvSpPr>
          <p:cNvPr id="5007" name="Google Shape;5007;p341"/>
          <p:cNvSpPr/>
          <p:nvPr/>
        </p:nvSpPr>
        <p:spPr>
          <a:xfrm>
            <a:off x="3064225" y="1988825"/>
            <a:ext cx="663600" cy="26058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08" name="Google Shape;5008;p341"/>
          <p:cNvSpPr/>
          <p:nvPr/>
        </p:nvSpPr>
        <p:spPr>
          <a:xfrm>
            <a:off x="3826225" y="198882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09" name="Google Shape;5009;p341"/>
          <p:cNvSpPr/>
          <p:nvPr/>
        </p:nvSpPr>
        <p:spPr>
          <a:xfrm>
            <a:off x="456536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10" name="Google Shape;5010;p341"/>
          <p:cNvSpPr/>
          <p:nvPr/>
        </p:nvSpPr>
        <p:spPr>
          <a:xfrm>
            <a:off x="5312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11" name="Google Shape;5011;p341"/>
          <p:cNvSpPr/>
          <p:nvPr/>
        </p:nvSpPr>
        <p:spPr>
          <a:xfrm>
            <a:off x="6074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12" name="Google Shape;5012;p341"/>
          <p:cNvSpPr/>
          <p:nvPr/>
        </p:nvSpPr>
        <p:spPr>
          <a:xfrm>
            <a:off x="678278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13" name="Google Shape;5013;p3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293</a:t>
            </a:fld>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5017"/>
        <p:cNvGrpSpPr/>
        <p:nvPr/>
      </p:nvGrpSpPr>
      <p:grpSpPr>
        <a:xfrm>
          <a:off x="0" y="0"/>
          <a:ext cx="0" cy="0"/>
          <a:chOff x="0" y="0"/>
          <a:chExt cx="0" cy="0"/>
        </a:xfrm>
      </p:grpSpPr>
      <p:sp>
        <p:nvSpPr>
          <p:cNvPr id="5018" name="Google Shape;5018;p34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D2S: Expansion as a Bernoulli random variable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5019" name="Google Shape;5019;p34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020" name="Google Shape;5020;p342"/>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5021" name="Google Shape;5021;p342"/>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5022" name="Google Shape;5022;p342"/>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023" name="Google Shape;5023;p342"/>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24" name="Google Shape;5024;p342"/>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exp=0.2</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exp=0.3</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exp=0.4</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exp=0.5</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exp=0.6</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exp=0.9</a:t>
                      </a:r>
                      <a:endParaRPr sz="1200">
                        <a:solidFill>
                          <a:srgbClr val="000000"/>
                        </a:solidFill>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025" name="Google Shape;5025;p342"/>
          <p:cNvGraphicFramePr/>
          <p:nvPr/>
        </p:nvGraphicFramePr>
        <p:xfrm>
          <a:off x="1744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graphicFrame>
        <p:nvGraphicFramePr>
          <p:cNvPr id="5026" name="Google Shape;5026;p342"/>
          <p:cNvGraphicFramePr/>
          <p:nvPr/>
        </p:nvGraphicFramePr>
        <p:xfrm>
          <a:off x="2506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027" name="Google Shape;5027;p342"/>
          <p:cNvGraphicFramePr/>
          <p:nvPr/>
        </p:nvGraphicFramePr>
        <p:xfrm>
          <a:off x="320802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028" name="Google Shape;5028;p342"/>
          <p:cNvGraphicFramePr/>
          <p:nvPr/>
        </p:nvGraphicFramePr>
        <p:xfrm>
          <a:off x="39928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29" name="Google Shape;5029;p342"/>
          <p:cNvGraphicFramePr/>
          <p:nvPr/>
        </p:nvGraphicFramePr>
        <p:xfrm>
          <a:off x="477774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030" name="Google Shape;5030;p342"/>
          <p:cNvGraphicFramePr/>
          <p:nvPr/>
        </p:nvGraphicFramePr>
        <p:xfrm>
          <a:off x="548640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31" name="Google Shape;5031;p342"/>
          <p:cNvGraphicFramePr/>
          <p:nvPr/>
        </p:nvGraphicFramePr>
        <p:xfrm>
          <a:off x="6979920" y="215639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5032" name="Google Shape;5032;p342"/>
          <p:cNvSpPr/>
          <p:nvPr/>
        </p:nvSpPr>
        <p:spPr>
          <a:xfrm>
            <a:off x="906775" y="4663450"/>
            <a:ext cx="6995100" cy="417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33" name="Google Shape;5033;p342"/>
          <p:cNvSpPr txBox="1"/>
          <p:nvPr/>
        </p:nvSpPr>
        <p:spPr>
          <a:xfrm>
            <a:off x="2524050" y="4705420"/>
            <a:ext cx="3913800" cy="3078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zh-CN">
                <a:solidFill>
                  <a:srgbClr val="595959"/>
                </a:solidFill>
              </a:rPr>
              <a:t>Training epochs </a:t>
            </a:r>
            <a:endParaRPr>
              <a:solidFill>
                <a:srgbClr val="595959"/>
              </a:solidFill>
            </a:endParaRPr>
          </a:p>
        </p:txBody>
      </p:sp>
      <p:sp>
        <p:nvSpPr>
          <p:cNvPr id="5034" name="Google Shape;5034;p342"/>
          <p:cNvSpPr/>
          <p:nvPr/>
        </p:nvSpPr>
        <p:spPr>
          <a:xfrm>
            <a:off x="3826225" y="198882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35" name="Google Shape;5035;p342"/>
          <p:cNvSpPr/>
          <p:nvPr/>
        </p:nvSpPr>
        <p:spPr>
          <a:xfrm>
            <a:off x="456536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36" name="Google Shape;5036;p342"/>
          <p:cNvSpPr/>
          <p:nvPr/>
        </p:nvSpPr>
        <p:spPr>
          <a:xfrm>
            <a:off x="5312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37" name="Google Shape;5037;p342"/>
          <p:cNvSpPr/>
          <p:nvPr/>
        </p:nvSpPr>
        <p:spPr>
          <a:xfrm>
            <a:off x="6074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38" name="Google Shape;5038;p342"/>
          <p:cNvSpPr/>
          <p:nvPr/>
        </p:nvSpPr>
        <p:spPr>
          <a:xfrm>
            <a:off x="678278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39" name="Google Shape;5039;p3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294</a:t>
            </a:fld>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5043"/>
        <p:cNvGrpSpPr/>
        <p:nvPr/>
      </p:nvGrpSpPr>
      <p:grpSpPr>
        <a:xfrm>
          <a:off x="0" y="0"/>
          <a:ext cx="0" cy="0"/>
          <a:chOff x="0" y="0"/>
          <a:chExt cx="0" cy="0"/>
        </a:xfrm>
      </p:grpSpPr>
      <p:sp>
        <p:nvSpPr>
          <p:cNvPr id="5044" name="Google Shape;5044;p34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D2S: Expansion as a Bernoulli random variable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5045" name="Google Shape;5045;p34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046" name="Google Shape;5046;p343"/>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5047" name="Google Shape;5047;p343"/>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5048" name="Google Shape;5048;p343"/>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049" name="Google Shape;5049;p343"/>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50" name="Google Shape;5050;p343"/>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exp=0.2</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exp=0.3</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exp=0.4</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exp=0.5</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exp=0.6</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exp=0.9</a:t>
                      </a:r>
                      <a:endParaRPr sz="1200">
                        <a:solidFill>
                          <a:srgbClr val="000000"/>
                        </a:solidFill>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051" name="Google Shape;5051;p343"/>
          <p:cNvGraphicFramePr/>
          <p:nvPr/>
        </p:nvGraphicFramePr>
        <p:xfrm>
          <a:off x="1744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graphicFrame>
        <p:nvGraphicFramePr>
          <p:cNvPr id="5052" name="Google Shape;5052;p343"/>
          <p:cNvGraphicFramePr/>
          <p:nvPr/>
        </p:nvGraphicFramePr>
        <p:xfrm>
          <a:off x="2506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053" name="Google Shape;5053;p343"/>
          <p:cNvGraphicFramePr/>
          <p:nvPr/>
        </p:nvGraphicFramePr>
        <p:xfrm>
          <a:off x="320802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054" name="Google Shape;5054;p343"/>
          <p:cNvGraphicFramePr/>
          <p:nvPr/>
        </p:nvGraphicFramePr>
        <p:xfrm>
          <a:off x="39928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55" name="Google Shape;5055;p343"/>
          <p:cNvGraphicFramePr/>
          <p:nvPr/>
        </p:nvGraphicFramePr>
        <p:xfrm>
          <a:off x="477774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056" name="Google Shape;5056;p343"/>
          <p:cNvGraphicFramePr/>
          <p:nvPr/>
        </p:nvGraphicFramePr>
        <p:xfrm>
          <a:off x="548640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57" name="Google Shape;5057;p343"/>
          <p:cNvGraphicFramePr/>
          <p:nvPr/>
        </p:nvGraphicFramePr>
        <p:xfrm>
          <a:off x="6979920" y="215639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5058" name="Google Shape;5058;p343"/>
          <p:cNvSpPr/>
          <p:nvPr/>
        </p:nvSpPr>
        <p:spPr>
          <a:xfrm>
            <a:off x="906775" y="4663450"/>
            <a:ext cx="6995100" cy="417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59" name="Google Shape;5059;p343"/>
          <p:cNvSpPr txBox="1"/>
          <p:nvPr/>
        </p:nvSpPr>
        <p:spPr>
          <a:xfrm>
            <a:off x="2524050" y="4705420"/>
            <a:ext cx="3913800" cy="3078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zh-CN">
                <a:solidFill>
                  <a:srgbClr val="595959"/>
                </a:solidFill>
              </a:rPr>
              <a:t>Training epochs </a:t>
            </a:r>
            <a:endParaRPr>
              <a:solidFill>
                <a:srgbClr val="595959"/>
              </a:solidFill>
            </a:endParaRPr>
          </a:p>
        </p:txBody>
      </p:sp>
      <p:sp>
        <p:nvSpPr>
          <p:cNvPr id="5060" name="Google Shape;5060;p343"/>
          <p:cNvSpPr/>
          <p:nvPr/>
        </p:nvSpPr>
        <p:spPr>
          <a:xfrm>
            <a:off x="456536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61" name="Google Shape;5061;p343"/>
          <p:cNvSpPr/>
          <p:nvPr/>
        </p:nvSpPr>
        <p:spPr>
          <a:xfrm>
            <a:off x="5312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62" name="Google Shape;5062;p343"/>
          <p:cNvSpPr/>
          <p:nvPr/>
        </p:nvSpPr>
        <p:spPr>
          <a:xfrm>
            <a:off x="6074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63" name="Google Shape;5063;p343"/>
          <p:cNvSpPr/>
          <p:nvPr/>
        </p:nvSpPr>
        <p:spPr>
          <a:xfrm>
            <a:off x="678278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64" name="Google Shape;5064;p3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295</a:t>
            </a:fld>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5068"/>
        <p:cNvGrpSpPr/>
        <p:nvPr/>
      </p:nvGrpSpPr>
      <p:grpSpPr>
        <a:xfrm>
          <a:off x="0" y="0"/>
          <a:ext cx="0" cy="0"/>
          <a:chOff x="0" y="0"/>
          <a:chExt cx="0" cy="0"/>
        </a:xfrm>
      </p:grpSpPr>
      <p:sp>
        <p:nvSpPr>
          <p:cNvPr id="5069" name="Google Shape;5069;p34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D2S: Expansion as a Bernoulli random variable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5070" name="Google Shape;5070;p34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071" name="Google Shape;5071;p344"/>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5072" name="Google Shape;5072;p344"/>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5073" name="Google Shape;5073;p344"/>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074" name="Google Shape;5074;p344"/>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75" name="Google Shape;5075;p344"/>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exp=0.2</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exp=0.3</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exp=0.4</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exp=0.5</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exp=0.6</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exp=0.9</a:t>
                      </a:r>
                      <a:endParaRPr sz="1200">
                        <a:solidFill>
                          <a:srgbClr val="000000"/>
                        </a:solidFill>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076" name="Google Shape;5076;p344"/>
          <p:cNvGraphicFramePr/>
          <p:nvPr/>
        </p:nvGraphicFramePr>
        <p:xfrm>
          <a:off x="1744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graphicFrame>
        <p:nvGraphicFramePr>
          <p:cNvPr id="5077" name="Google Shape;5077;p344"/>
          <p:cNvGraphicFramePr/>
          <p:nvPr/>
        </p:nvGraphicFramePr>
        <p:xfrm>
          <a:off x="2506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078" name="Google Shape;5078;p344"/>
          <p:cNvGraphicFramePr/>
          <p:nvPr/>
        </p:nvGraphicFramePr>
        <p:xfrm>
          <a:off x="320802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079" name="Google Shape;5079;p344"/>
          <p:cNvGraphicFramePr/>
          <p:nvPr/>
        </p:nvGraphicFramePr>
        <p:xfrm>
          <a:off x="39928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80" name="Google Shape;5080;p344"/>
          <p:cNvGraphicFramePr/>
          <p:nvPr/>
        </p:nvGraphicFramePr>
        <p:xfrm>
          <a:off x="477774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081" name="Google Shape;5081;p344"/>
          <p:cNvGraphicFramePr/>
          <p:nvPr/>
        </p:nvGraphicFramePr>
        <p:xfrm>
          <a:off x="548640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82" name="Google Shape;5082;p344"/>
          <p:cNvGraphicFramePr/>
          <p:nvPr/>
        </p:nvGraphicFramePr>
        <p:xfrm>
          <a:off x="6979920" y="215639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5083" name="Google Shape;5083;p344"/>
          <p:cNvSpPr/>
          <p:nvPr/>
        </p:nvSpPr>
        <p:spPr>
          <a:xfrm>
            <a:off x="906775" y="4663450"/>
            <a:ext cx="6995100" cy="417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84" name="Google Shape;5084;p344"/>
          <p:cNvSpPr txBox="1"/>
          <p:nvPr/>
        </p:nvSpPr>
        <p:spPr>
          <a:xfrm>
            <a:off x="2524050" y="4705420"/>
            <a:ext cx="3913800" cy="3078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zh-CN">
                <a:solidFill>
                  <a:srgbClr val="595959"/>
                </a:solidFill>
              </a:rPr>
              <a:t>Training epochs </a:t>
            </a:r>
            <a:endParaRPr>
              <a:solidFill>
                <a:srgbClr val="595959"/>
              </a:solidFill>
            </a:endParaRPr>
          </a:p>
        </p:txBody>
      </p:sp>
      <p:sp>
        <p:nvSpPr>
          <p:cNvPr id="5085" name="Google Shape;5085;p344"/>
          <p:cNvSpPr/>
          <p:nvPr/>
        </p:nvSpPr>
        <p:spPr>
          <a:xfrm>
            <a:off x="5312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86" name="Google Shape;5086;p344"/>
          <p:cNvSpPr/>
          <p:nvPr/>
        </p:nvSpPr>
        <p:spPr>
          <a:xfrm>
            <a:off x="6074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87" name="Google Shape;5087;p344"/>
          <p:cNvSpPr/>
          <p:nvPr/>
        </p:nvSpPr>
        <p:spPr>
          <a:xfrm>
            <a:off x="678278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88" name="Google Shape;5088;p3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296</a:t>
            </a:fld>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5092"/>
        <p:cNvGrpSpPr/>
        <p:nvPr/>
      </p:nvGrpSpPr>
      <p:grpSpPr>
        <a:xfrm>
          <a:off x="0" y="0"/>
          <a:ext cx="0" cy="0"/>
          <a:chOff x="0" y="0"/>
          <a:chExt cx="0" cy="0"/>
        </a:xfrm>
      </p:grpSpPr>
      <p:sp>
        <p:nvSpPr>
          <p:cNvPr id="5093" name="Google Shape;5093;p34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D2S: Expansion as a Bernoulli random variable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5094" name="Google Shape;5094;p34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095" name="Google Shape;5095;p345"/>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5096" name="Google Shape;5096;p345"/>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5097" name="Google Shape;5097;p345"/>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098" name="Google Shape;5098;p345"/>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099" name="Google Shape;5099;p345"/>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exp=0.2</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exp=0.3</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exp=0.4</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exp=0.5</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exp=0.6</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exp=0.9</a:t>
                      </a:r>
                      <a:endParaRPr sz="1200">
                        <a:solidFill>
                          <a:srgbClr val="000000"/>
                        </a:solidFill>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100" name="Google Shape;5100;p345"/>
          <p:cNvGraphicFramePr/>
          <p:nvPr/>
        </p:nvGraphicFramePr>
        <p:xfrm>
          <a:off x="1744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graphicFrame>
        <p:nvGraphicFramePr>
          <p:cNvPr id="5101" name="Google Shape;5101;p345"/>
          <p:cNvGraphicFramePr/>
          <p:nvPr/>
        </p:nvGraphicFramePr>
        <p:xfrm>
          <a:off x="2506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102" name="Google Shape;5102;p345"/>
          <p:cNvGraphicFramePr/>
          <p:nvPr/>
        </p:nvGraphicFramePr>
        <p:xfrm>
          <a:off x="320802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103" name="Google Shape;5103;p345"/>
          <p:cNvGraphicFramePr/>
          <p:nvPr/>
        </p:nvGraphicFramePr>
        <p:xfrm>
          <a:off x="39928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104" name="Google Shape;5104;p345"/>
          <p:cNvGraphicFramePr/>
          <p:nvPr/>
        </p:nvGraphicFramePr>
        <p:xfrm>
          <a:off x="477774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105" name="Google Shape;5105;p345"/>
          <p:cNvGraphicFramePr/>
          <p:nvPr/>
        </p:nvGraphicFramePr>
        <p:xfrm>
          <a:off x="548640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106" name="Google Shape;5106;p345"/>
          <p:cNvGraphicFramePr/>
          <p:nvPr/>
        </p:nvGraphicFramePr>
        <p:xfrm>
          <a:off x="6979920" y="215639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5107" name="Google Shape;5107;p345"/>
          <p:cNvSpPr/>
          <p:nvPr/>
        </p:nvSpPr>
        <p:spPr>
          <a:xfrm>
            <a:off x="906775" y="4663450"/>
            <a:ext cx="6995100" cy="417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08" name="Google Shape;5108;p345"/>
          <p:cNvSpPr txBox="1"/>
          <p:nvPr/>
        </p:nvSpPr>
        <p:spPr>
          <a:xfrm>
            <a:off x="2524050" y="4705420"/>
            <a:ext cx="3913800" cy="3078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zh-CN">
                <a:solidFill>
                  <a:srgbClr val="595959"/>
                </a:solidFill>
              </a:rPr>
              <a:t>Training epochs </a:t>
            </a:r>
            <a:endParaRPr>
              <a:solidFill>
                <a:srgbClr val="595959"/>
              </a:solidFill>
            </a:endParaRPr>
          </a:p>
        </p:txBody>
      </p:sp>
      <p:sp>
        <p:nvSpPr>
          <p:cNvPr id="5109" name="Google Shape;5109;p345"/>
          <p:cNvSpPr/>
          <p:nvPr/>
        </p:nvSpPr>
        <p:spPr>
          <a:xfrm>
            <a:off x="607412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10" name="Google Shape;5110;p345"/>
          <p:cNvSpPr/>
          <p:nvPr/>
        </p:nvSpPr>
        <p:spPr>
          <a:xfrm>
            <a:off x="678278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11" name="Google Shape;5111;p3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297</a:t>
            </a:fld>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5115"/>
        <p:cNvGrpSpPr/>
        <p:nvPr/>
      </p:nvGrpSpPr>
      <p:grpSpPr>
        <a:xfrm>
          <a:off x="0" y="0"/>
          <a:ext cx="0" cy="0"/>
          <a:chOff x="0" y="0"/>
          <a:chExt cx="0" cy="0"/>
        </a:xfrm>
      </p:grpSpPr>
      <p:sp>
        <p:nvSpPr>
          <p:cNvPr id="5116" name="Google Shape;5116;p34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D2S: Expansion as a Bernoulli random variable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5117" name="Google Shape;5117;p34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118" name="Google Shape;5118;p346"/>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5119" name="Google Shape;5119;p346"/>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5120" name="Google Shape;5120;p346"/>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121" name="Google Shape;5121;p346"/>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122" name="Google Shape;5122;p346"/>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exp=0.2</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exp=0.3</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exp=0.4</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exp=0.5</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exp=0.6</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exp=0.9</a:t>
                      </a:r>
                      <a:endParaRPr sz="1200">
                        <a:solidFill>
                          <a:srgbClr val="000000"/>
                        </a:solidFill>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123" name="Google Shape;5123;p346"/>
          <p:cNvGraphicFramePr/>
          <p:nvPr/>
        </p:nvGraphicFramePr>
        <p:xfrm>
          <a:off x="1744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graphicFrame>
        <p:nvGraphicFramePr>
          <p:cNvPr id="5124" name="Google Shape;5124;p346"/>
          <p:cNvGraphicFramePr/>
          <p:nvPr/>
        </p:nvGraphicFramePr>
        <p:xfrm>
          <a:off x="2506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125" name="Google Shape;5125;p346"/>
          <p:cNvGraphicFramePr/>
          <p:nvPr/>
        </p:nvGraphicFramePr>
        <p:xfrm>
          <a:off x="320802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126" name="Google Shape;5126;p346"/>
          <p:cNvGraphicFramePr/>
          <p:nvPr/>
        </p:nvGraphicFramePr>
        <p:xfrm>
          <a:off x="39928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127" name="Google Shape;5127;p346"/>
          <p:cNvGraphicFramePr/>
          <p:nvPr/>
        </p:nvGraphicFramePr>
        <p:xfrm>
          <a:off x="477774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128" name="Google Shape;5128;p346"/>
          <p:cNvGraphicFramePr/>
          <p:nvPr/>
        </p:nvGraphicFramePr>
        <p:xfrm>
          <a:off x="548640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129" name="Google Shape;5129;p346"/>
          <p:cNvGraphicFramePr/>
          <p:nvPr/>
        </p:nvGraphicFramePr>
        <p:xfrm>
          <a:off x="6979920" y="215639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5130" name="Google Shape;5130;p346"/>
          <p:cNvSpPr/>
          <p:nvPr/>
        </p:nvSpPr>
        <p:spPr>
          <a:xfrm>
            <a:off x="906775" y="4663450"/>
            <a:ext cx="6995100" cy="417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31" name="Google Shape;5131;p346"/>
          <p:cNvSpPr txBox="1"/>
          <p:nvPr/>
        </p:nvSpPr>
        <p:spPr>
          <a:xfrm>
            <a:off x="2524050" y="4705420"/>
            <a:ext cx="3913800" cy="3078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zh-CN">
                <a:solidFill>
                  <a:srgbClr val="595959"/>
                </a:solidFill>
              </a:rPr>
              <a:t>Training epochs </a:t>
            </a:r>
            <a:endParaRPr>
              <a:solidFill>
                <a:srgbClr val="595959"/>
              </a:solidFill>
            </a:endParaRPr>
          </a:p>
        </p:txBody>
      </p:sp>
      <p:sp>
        <p:nvSpPr>
          <p:cNvPr id="5132" name="Google Shape;5132;p346"/>
          <p:cNvSpPr/>
          <p:nvPr/>
        </p:nvSpPr>
        <p:spPr>
          <a:xfrm>
            <a:off x="6782785" y="1996445"/>
            <a:ext cx="663600" cy="26286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33" name="Google Shape;5133;p3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298</a:t>
            </a:fld>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5137"/>
        <p:cNvGrpSpPr/>
        <p:nvPr/>
      </p:nvGrpSpPr>
      <p:grpSpPr>
        <a:xfrm>
          <a:off x="0" y="0"/>
          <a:ext cx="0" cy="0"/>
          <a:chOff x="0" y="0"/>
          <a:chExt cx="0" cy="0"/>
        </a:xfrm>
      </p:grpSpPr>
      <p:sp>
        <p:nvSpPr>
          <p:cNvPr id="5138" name="Google Shape;5138;p34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D2S: Expansion as a Bernoulli random variable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5139" name="Google Shape;5139;p34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140" name="Google Shape;5140;p347"/>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sz="1000">
                <a:solidFill>
                  <a:srgbClr val="595959"/>
                </a:solidFill>
              </a:rPr>
              <a:t>299</a:t>
            </a:fld>
            <a:endParaRPr sz="1000">
              <a:solidFill>
                <a:srgbClr val="595959"/>
              </a:solidFill>
            </a:endParaRPr>
          </a:p>
        </p:txBody>
      </p:sp>
      <p:sp>
        <p:nvSpPr>
          <p:cNvPr id="5141" name="Google Shape;5141;p347"/>
          <p:cNvSpPr/>
          <p:nvPr/>
        </p:nvSpPr>
        <p:spPr>
          <a:xfrm>
            <a:off x="361950" y="1142925"/>
            <a:ext cx="21621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200"/>
              <a:t>🔺High efficiency </a:t>
            </a:r>
            <a:endParaRPr sz="1200"/>
          </a:p>
          <a:p>
            <a:pPr marL="0" lvl="0" indent="0" algn="l" rtl="0">
              <a:spcBef>
                <a:spcPts val="0"/>
              </a:spcBef>
              <a:spcAft>
                <a:spcPts val="0"/>
              </a:spcAft>
              <a:buNone/>
            </a:pPr>
            <a:r>
              <a:rPr lang="zh-CN" sz="1200"/>
              <a:t>🔺Interpretable output  </a:t>
            </a:r>
            <a:endParaRPr sz="1200"/>
          </a:p>
          <a:p>
            <a:pPr marL="0" lvl="0" indent="0" algn="l" rtl="0">
              <a:spcBef>
                <a:spcPts val="0"/>
              </a:spcBef>
              <a:spcAft>
                <a:spcPts val="0"/>
              </a:spcAft>
              <a:buNone/>
            </a:pPr>
            <a:r>
              <a:rPr lang="zh-CN" sz="1200">
                <a:solidFill>
                  <a:srgbClr val="000000"/>
                </a:solidFill>
              </a:rPr>
              <a:t> ⟱ </a:t>
            </a:r>
            <a:r>
              <a:rPr lang="zh-CN" sz="1200"/>
              <a:t>Decent effectiveness </a:t>
            </a:r>
            <a:endParaRPr sz="1200"/>
          </a:p>
        </p:txBody>
      </p:sp>
      <p:sp>
        <p:nvSpPr>
          <p:cNvPr id="5142" name="Google Shape;5142;p347"/>
          <p:cNvSpPr/>
          <p:nvPr/>
        </p:nvSpPr>
        <p:spPr>
          <a:xfrm>
            <a:off x="6630725" y="1142925"/>
            <a:ext cx="1998900" cy="617400"/>
          </a:xfrm>
          <a:prstGeom prst="snip1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r>
              <a:rPr lang="zh-CN" sz="1200">
                <a:solidFill>
                  <a:srgbClr val="000000"/>
                </a:solidFill>
              </a:rPr>
              <a:t> ⟱ </a:t>
            </a:r>
            <a:r>
              <a:rPr lang="zh-CN" sz="1200"/>
              <a:t>Low efficiency </a:t>
            </a:r>
            <a:endParaRPr sz="1200"/>
          </a:p>
          <a:p>
            <a:pPr marL="0" lvl="0" indent="0" algn="l" rtl="0">
              <a:spcBef>
                <a:spcPts val="0"/>
              </a:spcBef>
              <a:spcAft>
                <a:spcPts val="0"/>
              </a:spcAft>
              <a:buNone/>
            </a:pPr>
            <a:r>
              <a:rPr lang="zh-CN" sz="1200">
                <a:solidFill>
                  <a:srgbClr val="000000"/>
                </a:solidFill>
              </a:rPr>
              <a:t> ⟱ </a:t>
            </a:r>
            <a:r>
              <a:rPr lang="zh-CN" sz="1200"/>
              <a:t>Random latent output </a:t>
            </a:r>
            <a:endParaRPr sz="1200"/>
          </a:p>
          <a:p>
            <a:pPr marL="0" lvl="0" indent="0" algn="l" rtl="0">
              <a:spcBef>
                <a:spcPts val="0"/>
              </a:spcBef>
              <a:spcAft>
                <a:spcPts val="0"/>
              </a:spcAft>
              <a:buNone/>
            </a:pPr>
            <a:r>
              <a:rPr lang="zh-CN" sz="1200">
                <a:solidFill>
                  <a:srgbClr val="000000"/>
                </a:solidFill>
              </a:rPr>
              <a:t>🔺</a:t>
            </a:r>
            <a:r>
              <a:rPr lang="zh-CN" sz="1200"/>
              <a:t>High effectiveness </a:t>
            </a:r>
            <a:endParaRPr sz="1200"/>
          </a:p>
        </p:txBody>
      </p:sp>
      <p:graphicFrame>
        <p:nvGraphicFramePr>
          <p:cNvPr id="5143" name="Google Shape;5143;p347"/>
          <p:cNvGraphicFramePr/>
          <p:nvPr/>
        </p:nvGraphicFramePr>
        <p:xfrm>
          <a:off x="100584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144" name="Google Shape;5144;p347"/>
          <p:cNvGraphicFramePr/>
          <p:nvPr/>
        </p:nvGraphicFramePr>
        <p:xfrm>
          <a:off x="7620000" y="214115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145" name="Google Shape;5145;p347"/>
          <p:cNvGraphicFramePr/>
          <p:nvPr/>
        </p:nvGraphicFramePr>
        <p:xfrm>
          <a:off x="735450" y="4324175"/>
          <a:ext cx="7460000" cy="381000"/>
        </p:xfrm>
        <a:graphic>
          <a:graphicData uri="http://schemas.openxmlformats.org/drawingml/2006/table">
            <a:tbl>
              <a:tblPr>
                <a:noFill/>
                <a:tableStyleId>{81380722-8950-4CB5-8313-3FF1E1080F2C}</a:tableStyleId>
              </a:tblPr>
              <a:tblGrid>
                <a:gridCol w="746000">
                  <a:extLst>
                    <a:ext uri="{9D8B030D-6E8A-4147-A177-3AD203B41FA5}">
                      <a16:colId xmlns:a16="http://schemas.microsoft.com/office/drawing/2014/main" val="20000"/>
                    </a:ext>
                  </a:extLst>
                </a:gridCol>
                <a:gridCol w="746000">
                  <a:extLst>
                    <a:ext uri="{9D8B030D-6E8A-4147-A177-3AD203B41FA5}">
                      <a16:colId xmlns:a16="http://schemas.microsoft.com/office/drawing/2014/main" val="20001"/>
                    </a:ext>
                  </a:extLst>
                </a:gridCol>
                <a:gridCol w="746000">
                  <a:extLst>
                    <a:ext uri="{9D8B030D-6E8A-4147-A177-3AD203B41FA5}">
                      <a16:colId xmlns:a16="http://schemas.microsoft.com/office/drawing/2014/main" val="20002"/>
                    </a:ext>
                  </a:extLst>
                </a:gridCol>
                <a:gridCol w="746000">
                  <a:extLst>
                    <a:ext uri="{9D8B030D-6E8A-4147-A177-3AD203B41FA5}">
                      <a16:colId xmlns:a16="http://schemas.microsoft.com/office/drawing/2014/main" val="20003"/>
                    </a:ext>
                  </a:extLst>
                </a:gridCol>
                <a:gridCol w="746000">
                  <a:extLst>
                    <a:ext uri="{9D8B030D-6E8A-4147-A177-3AD203B41FA5}">
                      <a16:colId xmlns:a16="http://schemas.microsoft.com/office/drawing/2014/main" val="20004"/>
                    </a:ext>
                  </a:extLst>
                </a:gridCol>
                <a:gridCol w="746000">
                  <a:extLst>
                    <a:ext uri="{9D8B030D-6E8A-4147-A177-3AD203B41FA5}">
                      <a16:colId xmlns:a16="http://schemas.microsoft.com/office/drawing/2014/main" val="20005"/>
                    </a:ext>
                  </a:extLst>
                </a:gridCol>
                <a:gridCol w="746000">
                  <a:extLst>
                    <a:ext uri="{9D8B030D-6E8A-4147-A177-3AD203B41FA5}">
                      <a16:colId xmlns:a16="http://schemas.microsoft.com/office/drawing/2014/main" val="20006"/>
                    </a:ext>
                  </a:extLst>
                </a:gridCol>
                <a:gridCol w="746000">
                  <a:extLst>
                    <a:ext uri="{9D8B030D-6E8A-4147-A177-3AD203B41FA5}">
                      <a16:colId xmlns:a16="http://schemas.microsoft.com/office/drawing/2014/main" val="20007"/>
                    </a:ext>
                  </a:extLst>
                </a:gridCol>
                <a:gridCol w="746000">
                  <a:extLst>
                    <a:ext uri="{9D8B030D-6E8A-4147-A177-3AD203B41FA5}">
                      <a16:colId xmlns:a16="http://schemas.microsoft.com/office/drawing/2014/main" val="20008"/>
                    </a:ext>
                  </a:extLst>
                </a:gridCol>
                <a:gridCol w="7460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zh-CN" sz="1200"/>
                        <a:t>exp=0</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exp=0.2</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exp=0.3</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exp=0.4</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exp=0.5</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exp=0.6</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solidFill>
                            <a:srgbClr val="000000"/>
                          </a:solidFill>
                        </a:rPr>
                        <a:t>exp=0.9</a:t>
                      </a:r>
                      <a:endParaRPr sz="1200">
                        <a:solidFill>
                          <a:srgbClr val="000000"/>
                        </a:solidFill>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zh-CN" sz="1200"/>
                        <a:t>exp=1</a:t>
                      </a:r>
                      <a:endParaRPr sz="1200"/>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146" name="Google Shape;5146;p347"/>
          <p:cNvGraphicFramePr/>
          <p:nvPr/>
        </p:nvGraphicFramePr>
        <p:xfrm>
          <a:off x="1744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graphicFrame>
        <p:nvGraphicFramePr>
          <p:cNvPr id="5147" name="Google Shape;5147;p347"/>
          <p:cNvGraphicFramePr/>
          <p:nvPr/>
        </p:nvGraphicFramePr>
        <p:xfrm>
          <a:off x="25069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9"/>
                  </a:ext>
                </a:extLst>
              </a:tr>
            </a:tbl>
          </a:graphicData>
        </a:graphic>
      </p:graphicFrame>
      <p:graphicFrame>
        <p:nvGraphicFramePr>
          <p:cNvPr id="5148" name="Google Shape;5148;p347"/>
          <p:cNvGraphicFramePr/>
          <p:nvPr/>
        </p:nvGraphicFramePr>
        <p:xfrm>
          <a:off x="320802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149" name="Google Shape;5149;p347"/>
          <p:cNvGraphicFramePr/>
          <p:nvPr/>
        </p:nvGraphicFramePr>
        <p:xfrm>
          <a:off x="3992880" y="213353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150" name="Google Shape;5150;p347"/>
          <p:cNvGraphicFramePr/>
          <p:nvPr/>
        </p:nvGraphicFramePr>
        <p:xfrm>
          <a:off x="477774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graphicFrame>
        <p:nvGraphicFramePr>
          <p:cNvPr id="5151" name="Google Shape;5151;p347"/>
          <p:cNvGraphicFramePr/>
          <p:nvPr/>
        </p:nvGraphicFramePr>
        <p:xfrm>
          <a:off x="5486400" y="212591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T w="19050"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5152" name="Google Shape;5152;p347"/>
          <p:cNvGraphicFramePr/>
          <p:nvPr/>
        </p:nvGraphicFramePr>
        <p:xfrm>
          <a:off x="6979920" y="2156390"/>
          <a:ext cx="200000" cy="2107000"/>
        </p:xfrm>
        <a:graphic>
          <a:graphicData uri="http://schemas.openxmlformats.org/drawingml/2006/table">
            <a:tbl>
              <a:tblPr>
                <a:noFill/>
                <a:tableStyleId>{81380722-8950-4CB5-8313-3FF1E1080F2C}</a:tableStyleId>
              </a:tblPr>
              <a:tblGrid>
                <a:gridCol w="200000">
                  <a:extLst>
                    <a:ext uri="{9D8B030D-6E8A-4147-A177-3AD203B41FA5}">
                      <a16:colId xmlns:a16="http://schemas.microsoft.com/office/drawing/2014/main" val="20000"/>
                    </a:ext>
                  </a:extLst>
                </a:gridCol>
              </a:tblGrid>
              <a:tr h="210700">
                <a:tc>
                  <a:txBody>
                    <a:bodyPr/>
                    <a:lstStyle/>
                    <a:p>
                      <a:pPr marL="0" lvl="0" indent="0" algn="l" rtl="0">
                        <a:spcBef>
                          <a:spcPts val="0"/>
                        </a:spcBef>
                        <a:spcAft>
                          <a:spcPts val="0"/>
                        </a:spcAft>
                        <a:buNone/>
                      </a:pPr>
                      <a:endParaRPr sz="100"/>
                    </a:p>
                  </a:txBody>
                  <a:tcPr marL="0" marR="0" marT="0" marB="0">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4"/>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5"/>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6"/>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7"/>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8"/>
                  </a:ext>
                </a:extLst>
              </a:tr>
              <a:tr h="210700">
                <a:tc>
                  <a:txBody>
                    <a:bodyPr/>
                    <a:lstStyle/>
                    <a:p>
                      <a:pPr marL="0" lvl="0" indent="0" algn="l" rtl="0">
                        <a:spcBef>
                          <a:spcPts val="0"/>
                        </a:spcBef>
                        <a:spcAft>
                          <a:spcPts val="0"/>
                        </a:spcAft>
                        <a:buNone/>
                      </a:pPr>
                      <a:endParaRPr sz="100"/>
                    </a:p>
                  </a:txBody>
                  <a:tcPr marL="0" marR="0" marT="0" marB="0">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5153" name="Google Shape;5153;p347"/>
          <p:cNvSpPr/>
          <p:nvPr/>
        </p:nvSpPr>
        <p:spPr>
          <a:xfrm>
            <a:off x="906775" y="4663450"/>
            <a:ext cx="6995100" cy="417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54" name="Google Shape;5154;p347"/>
          <p:cNvSpPr txBox="1"/>
          <p:nvPr/>
        </p:nvSpPr>
        <p:spPr>
          <a:xfrm>
            <a:off x="2524050" y="4705420"/>
            <a:ext cx="3913800" cy="3078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zh-CN">
                <a:solidFill>
                  <a:srgbClr val="595959"/>
                </a:solidFill>
              </a:rPr>
              <a:t>Training epochs </a:t>
            </a:r>
            <a:endParaRPr>
              <a:solidFill>
                <a:srgbClr val="595959"/>
              </a:solidFill>
            </a:endParaRPr>
          </a:p>
        </p:txBody>
      </p:sp>
      <p:sp>
        <p:nvSpPr>
          <p:cNvPr id="5155" name="Google Shape;5155;p3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5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Your Instructors</a:t>
            </a:r>
            <a:endParaRPr/>
          </a:p>
        </p:txBody>
      </p:sp>
      <p:cxnSp>
        <p:nvCxnSpPr>
          <p:cNvPr id="214" name="Google Shape;214;p5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pSp>
        <p:nvGrpSpPr>
          <p:cNvPr id="215" name="Google Shape;215;p51"/>
          <p:cNvGrpSpPr/>
          <p:nvPr/>
        </p:nvGrpSpPr>
        <p:grpSpPr>
          <a:xfrm>
            <a:off x="559700" y="3158000"/>
            <a:ext cx="1790700" cy="1857126"/>
            <a:chOff x="6383188" y="1231799"/>
            <a:chExt cx="1790700" cy="1857126"/>
          </a:xfrm>
        </p:grpSpPr>
        <p:pic>
          <p:nvPicPr>
            <p:cNvPr id="216" name="Google Shape;216;p51"/>
            <p:cNvPicPr preferRelativeResize="0"/>
            <p:nvPr/>
          </p:nvPicPr>
          <p:blipFill>
            <a:blip r:embed="rId3">
              <a:alphaModFix/>
            </a:blip>
            <a:stretch>
              <a:fillRect/>
            </a:stretch>
          </p:blipFill>
          <p:spPr>
            <a:xfrm>
              <a:off x="6627037" y="1231799"/>
              <a:ext cx="1303025" cy="1303025"/>
            </a:xfrm>
            <a:prstGeom prst="rect">
              <a:avLst/>
            </a:prstGeom>
            <a:noFill/>
            <a:ln>
              <a:noFill/>
            </a:ln>
          </p:spPr>
        </p:pic>
        <p:sp>
          <p:nvSpPr>
            <p:cNvPr id="217" name="Google Shape;217;p51"/>
            <p:cNvSpPr txBox="1"/>
            <p:nvPr/>
          </p:nvSpPr>
          <p:spPr>
            <a:xfrm>
              <a:off x="6383188" y="2534825"/>
              <a:ext cx="1790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Sean MacAvaney</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University of Glasgow</a:t>
              </a:r>
              <a:endParaRPr sz="1200">
                <a:solidFill>
                  <a:schemeClr val="lt2"/>
                </a:solidFill>
                <a:latin typeface="Source Sans Pro"/>
                <a:ea typeface="Source Sans Pro"/>
                <a:cs typeface="Source Sans Pro"/>
                <a:sym typeface="Source Sans Pro"/>
              </a:endParaRPr>
            </a:p>
          </p:txBody>
        </p:sp>
      </p:grpSp>
      <p:grpSp>
        <p:nvGrpSpPr>
          <p:cNvPr id="218" name="Google Shape;218;p51"/>
          <p:cNvGrpSpPr/>
          <p:nvPr/>
        </p:nvGrpSpPr>
        <p:grpSpPr>
          <a:xfrm>
            <a:off x="4970633" y="3158001"/>
            <a:ext cx="1790700" cy="1857125"/>
            <a:chOff x="1780125" y="3260375"/>
            <a:chExt cx="1790700" cy="1857125"/>
          </a:xfrm>
        </p:grpSpPr>
        <p:pic>
          <p:nvPicPr>
            <p:cNvPr id="219" name="Google Shape;219;p51"/>
            <p:cNvPicPr preferRelativeResize="0"/>
            <p:nvPr/>
          </p:nvPicPr>
          <p:blipFill>
            <a:blip r:embed="rId4">
              <a:alphaModFix/>
            </a:blip>
            <a:stretch>
              <a:fillRect/>
            </a:stretch>
          </p:blipFill>
          <p:spPr>
            <a:xfrm>
              <a:off x="2023975" y="3260375"/>
              <a:ext cx="1303025" cy="1303025"/>
            </a:xfrm>
            <a:prstGeom prst="rect">
              <a:avLst/>
            </a:prstGeom>
            <a:noFill/>
            <a:ln>
              <a:noFill/>
            </a:ln>
          </p:spPr>
        </p:pic>
        <p:sp>
          <p:nvSpPr>
            <p:cNvPr id="220" name="Google Shape;220;p51"/>
            <p:cNvSpPr txBox="1"/>
            <p:nvPr/>
          </p:nvSpPr>
          <p:spPr>
            <a:xfrm>
              <a:off x="1780125" y="4563400"/>
              <a:ext cx="1790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Thống Nguyen</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University of Amsterdam</a:t>
              </a:r>
              <a:endParaRPr sz="1200">
                <a:solidFill>
                  <a:schemeClr val="lt2"/>
                </a:solidFill>
                <a:latin typeface="Source Sans Pro"/>
                <a:ea typeface="Source Sans Pro"/>
                <a:cs typeface="Source Sans Pro"/>
                <a:sym typeface="Source Sans Pro"/>
              </a:endParaRPr>
            </a:p>
          </p:txBody>
        </p:sp>
      </p:grpSp>
      <p:grpSp>
        <p:nvGrpSpPr>
          <p:cNvPr id="221" name="Google Shape;221;p51"/>
          <p:cNvGrpSpPr/>
          <p:nvPr/>
        </p:nvGrpSpPr>
        <p:grpSpPr>
          <a:xfrm>
            <a:off x="500901" y="1111763"/>
            <a:ext cx="1929600" cy="2049974"/>
            <a:chOff x="381001" y="1231801"/>
            <a:chExt cx="1929600" cy="2049974"/>
          </a:xfrm>
        </p:grpSpPr>
        <p:pic>
          <p:nvPicPr>
            <p:cNvPr id="222" name="Google Shape;222;p51"/>
            <p:cNvPicPr preferRelativeResize="0"/>
            <p:nvPr/>
          </p:nvPicPr>
          <p:blipFill>
            <a:blip r:embed="rId5">
              <a:alphaModFix/>
            </a:blip>
            <a:stretch>
              <a:fillRect/>
            </a:stretch>
          </p:blipFill>
          <p:spPr>
            <a:xfrm>
              <a:off x="694300" y="1231801"/>
              <a:ext cx="1303025" cy="1303025"/>
            </a:xfrm>
            <a:prstGeom prst="rect">
              <a:avLst/>
            </a:prstGeom>
            <a:noFill/>
            <a:ln>
              <a:noFill/>
            </a:ln>
          </p:spPr>
        </p:pic>
        <p:sp>
          <p:nvSpPr>
            <p:cNvPr id="223" name="Google Shape;223;p51"/>
            <p:cNvSpPr txBox="1"/>
            <p:nvPr/>
          </p:nvSpPr>
          <p:spPr>
            <a:xfrm>
              <a:off x="381001" y="2542875"/>
              <a:ext cx="1929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Andrew Yates</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Johns Hopkins University</a:t>
              </a:r>
              <a:br>
                <a:rPr lang="zh-CN" sz="1200">
                  <a:solidFill>
                    <a:schemeClr val="lt2"/>
                  </a:solidFill>
                  <a:latin typeface="Source Sans Pro"/>
                  <a:ea typeface="Source Sans Pro"/>
                  <a:cs typeface="Source Sans Pro"/>
                  <a:sym typeface="Source Sans Pro"/>
                </a:rPr>
              </a:br>
              <a:r>
                <a:rPr lang="zh-CN" sz="1200">
                  <a:solidFill>
                    <a:schemeClr val="lt2"/>
                  </a:solidFill>
                  <a:latin typeface="Source Sans Pro"/>
                  <a:ea typeface="Source Sans Pro"/>
                  <a:cs typeface="Source Sans Pro"/>
                  <a:sym typeface="Source Sans Pro"/>
                </a:rPr>
                <a:t>HLTCOE</a:t>
              </a:r>
              <a:endParaRPr sz="1200">
                <a:solidFill>
                  <a:schemeClr val="lt2"/>
                </a:solidFill>
                <a:latin typeface="Source Sans Pro"/>
                <a:ea typeface="Source Sans Pro"/>
                <a:cs typeface="Source Sans Pro"/>
                <a:sym typeface="Source Sans Pro"/>
              </a:endParaRPr>
            </a:p>
          </p:txBody>
        </p:sp>
      </p:grpSp>
      <p:grpSp>
        <p:nvGrpSpPr>
          <p:cNvPr id="224" name="Google Shape;224;p51"/>
          <p:cNvGrpSpPr/>
          <p:nvPr/>
        </p:nvGrpSpPr>
        <p:grpSpPr>
          <a:xfrm>
            <a:off x="2687551" y="1128862"/>
            <a:ext cx="1929600" cy="1848075"/>
            <a:chOff x="2885938" y="1275150"/>
            <a:chExt cx="1929600" cy="1848075"/>
          </a:xfrm>
        </p:grpSpPr>
        <p:pic>
          <p:nvPicPr>
            <p:cNvPr id="225" name="Google Shape;225;p51"/>
            <p:cNvPicPr preferRelativeResize="0"/>
            <p:nvPr/>
          </p:nvPicPr>
          <p:blipFill>
            <a:blip r:embed="rId6">
              <a:alphaModFix/>
            </a:blip>
            <a:stretch>
              <a:fillRect/>
            </a:stretch>
          </p:blipFill>
          <p:spPr>
            <a:xfrm>
              <a:off x="3199225" y="1275150"/>
              <a:ext cx="1303025" cy="1303025"/>
            </a:xfrm>
            <a:prstGeom prst="rect">
              <a:avLst/>
            </a:prstGeom>
            <a:noFill/>
            <a:ln>
              <a:noFill/>
            </a:ln>
          </p:spPr>
        </p:pic>
        <p:sp>
          <p:nvSpPr>
            <p:cNvPr id="226" name="Google Shape;226;p51"/>
            <p:cNvSpPr txBox="1"/>
            <p:nvPr/>
          </p:nvSpPr>
          <p:spPr>
            <a:xfrm>
              <a:off x="2885938" y="2569125"/>
              <a:ext cx="1929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Carlos Lassance</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Cohere</a:t>
              </a:r>
              <a:endParaRPr sz="1200">
                <a:solidFill>
                  <a:schemeClr val="lt2"/>
                </a:solidFill>
                <a:latin typeface="Source Sans Pro"/>
                <a:ea typeface="Source Sans Pro"/>
                <a:cs typeface="Source Sans Pro"/>
                <a:sym typeface="Source Sans Pro"/>
              </a:endParaRPr>
            </a:p>
          </p:txBody>
        </p:sp>
      </p:grpSp>
      <p:grpSp>
        <p:nvGrpSpPr>
          <p:cNvPr id="227" name="Google Shape;227;p51"/>
          <p:cNvGrpSpPr/>
          <p:nvPr/>
        </p:nvGrpSpPr>
        <p:grpSpPr>
          <a:xfrm>
            <a:off x="7106650" y="3158001"/>
            <a:ext cx="1790700" cy="1857125"/>
            <a:chOff x="4947725" y="3260375"/>
            <a:chExt cx="1790700" cy="1857125"/>
          </a:xfrm>
        </p:grpSpPr>
        <p:sp>
          <p:nvSpPr>
            <p:cNvPr id="228" name="Google Shape;228;p51"/>
            <p:cNvSpPr txBox="1"/>
            <p:nvPr/>
          </p:nvSpPr>
          <p:spPr>
            <a:xfrm>
              <a:off x="4947725" y="4563400"/>
              <a:ext cx="1790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Yibin Lei</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University of Amsterdam</a:t>
              </a:r>
              <a:endParaRPr sz="1200">
                <a:solidFill>
                  <a:schemeClr val="lt2"/>
                </a:solidFill>
                <a:latin typeface="Source Sans Pro"/>
                <a:ea typeface="Source Sans Pro"/>
                <a:cs typeface="Source Sans Pro"/>
                <a:sym typeface="Source Sans Pro"/>
              </a:endParaRPr>
            </a:p>
          </p:txBody>
        </p:sp>
        <p:pic>
          <p:nvPicPr>
            <p:cNvPr id="229" name="Google Shape;229;p51"/>
            <p:cNvPicPr preferRelativeResize="0"/>
            <p:nvPr/>
          </p:nvPicPr>
          <p:blipFill>
            <a:blip r:embed="rId7">
              <a:alphaModFix/>
            </a:blip>
            <a:stretch>
              <a:fillRect/>
            </a:stretch>
          </p:blipFill>
          <p:spPr>
            <a:xfrm>
              <a:off x="5234819" y="3260375"/>
              <a:ext cx="1216496" cy="1303025"/>
            </a:xfrm>
            <a:prstGeom prst="rect">
              <a:avLst/>
            </a:prstGeom>
            <a:noFill/>
            <a:ln>
              <a:noFill/>
            </a:ln>
          </p:spPr>
        </p:pic>
      </p:grpSp>
      <p:grpSp>
        <p:nvGrpSpPr>
          <p:cNvPr id="230" name="Google Shape;230;p51"/>
          <p:cNvGrpSpPr/>
          <p:nvPr/>
        </p:nvGrpSpPr>
        <p:grpSpPr>
          <a:xfrm>
            <a:off x="2695717" y="3149951"/>
            <a:ext cx="1929600" cy="1865174"/>
            <a:chOff x="5975151" y="3016250"/>
            <a:chExt cx="1929600" cy="1865174"/>
          </a:xfrm>
        </p:grpSpPr>
        <p:pic>
          <p:nvPicPr>
            <p:cNvPr id="231" name="Google Shape;231;p51"/>
            <p:cNvPicPr preferRelativeResize="0"/>
            <p:nvPr/>
          </p:nvPicPr>
          <p:blipFill rotWithShape="1">
            <a:blip r:embed="rId8">
              <a:alphaModFix/>
            </a:blip>
            <a:srcRect l="20954" t="14413" r="14413" b="20954"/>
            <a:stretch/>
          </p:blipFill>
          <p:spPr>
            <a:xfrm>
              <a:off x="6295875" y="3016250"/>
              <a:ext cx="1294375" cy="1294375"/>
            </a:xfrm>
            <a:prstGeom prst="rect">
              <a:avLst/>
            </a:prstGeom>
            <a:noFill/>
            <a:ln>
              <a:noFill/>
            </a:ln>
          </p:spPr>
        </p:pic>
        <p:sp>
          <p:nvSpPr>
            <p:cNvPr id="232" name="Google Shape;232;p51"/>
            <p:cNvSpPr txBox="1"/>
            <p:nvPr/>
          </p:nvSpPr>
          <p:spPr>
            <a:xfrm>
              <a:off x="5975151" y="4327324"/>
              <a:ext cx="1929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2"/>
                </a:buClr>
                <a:buSzPts val="1100"/>
                <a:buFont typeface="Arial"/>
                <a:buNone/>
              </a:pPr>
              <a:r>
                <a:rPr lang="zh-CN" sz="1200" b="1">
                  <a:solidFill>
                    <a:schemeClr val="lt2"/>
                  </a:solidFill>
                  <a:latin typeface="Source Sans Pro"/>
                  <a:ea typeface="Source Sans Pro"/>
                  <a:cs typeface="Source Sans Pro"/>
                  <a:sym typeface="Source Sans Pro"/>
                </a:rPr>
                <a:t>Siddharth Singh</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Clr>
                  <a:schemeClr val="dk2"/>
                </a:buClr>
                <a:buSzPts val="1100"/>
                <a:buFont typeface="Arial"/>
                <a:buNone/>
              </a:pPr>
              <a:r>
                <a:rPr lang="zh-CN" sz="1200">
                  <a:solidFill>
                    <a:schemeClr val="lt2"/>
                  </a:solidFill>
                  <a:latin typeface="Source Sans Pro"/>
                  <a:ea typeface="Source Sans Pro"/>
                  <a:cs typeface="Source Sans Pro"/>
                  <a:sym typeface="Source Sans Pro"/>
                </a:rPr>
                <a:t>University of Amsterdam</a:t>
              </a:r>
              <a:endParaRPr sz="1200">
                <a:solidFill>
                  <a:schemeClr val="lt2"/>
                </a:solidFill>
                <a:latin typeface="Source Sans Pro"/>
                <a:ea typeface="Source Sans Pro"/>
                <a:cs typeface="Source Sans Pro"/>
                <a:sym typeface="Source Sans Pro"/>
              </a:endParaRPr>
            </a:p>
          </p:txBody>
        </p:sp>
      </p:grpSp>
      <p:grpSp>
        <p:nvGrpSpPr>
          <p:cNvPr id="233" name="Google Shape;233;p51"/>
          <p:cNvGrpSpPr/>
          <p:nvPr/>
        </p:nvGrpSpPr>
        <p:grpSpPr>
          <a:xfrm>
            <a:off x="7060851" y="1146138"/>
            <a:ext cx="1929600" cy="2015599"/>
            <a:chOff x="1323876" y="3133275"/>
            <a:chExt cx="1929600" cy="2015599"/>
          </a:xfrm>
        </p:grpSpPr>
        <p:sp>
          <p:nvSpPr>
            <p:cNvPr id="234" name="Google Shape;234;p51"/>
            <p:cNvSpPr txBox="1"/>
            <p:nvPr/>
          </p:nvSpPr>
          <p:spPr>
            <a:xfrm>
              <a:off x="1323876" y="4409974"/>
              <a:ext cx="1929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Eugene Yang</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Johns Hopkins University</a:t>
              </a:r>
              <a:br>
                <a:rPr lang="zh-CN" sz="1200">
                  <a:solidFill>
                    <a:schemeClr val="lt2"/>
                  </a:solidFill>
                  <a:latin typeface="Source Sans Pro"/>
                  <a:ea typeface="Source Sans Pro"/>
                  <a:cs typeface="Source Sans Pro"/>
                  <a:sym typeface="Source Sans Pro"/>
                </a:rPr>
              </a:br>
              <a:r>
                <a:rPr lang="zh-CN" sz="1200">
                  <a:solidFill>
                    <a:schemeClr val="lt2"/>
                  </a:solidFill>
                  <a:latin typeface="Source Sans Pro"/>
                  <a:ea typeface="Source Sans Pro"/>
                  <a:cs typeface="Source Sans Pro"/>
                  <a:sym typeface="Source Sans Pro"/>
                </a:rPr>
                <a:t>HLTCOE</a:t>
              </a:r>
              <a:endParaRPr sz="1200">
                <a:solidFill>
                  <a:schemeClr val="lt2"/>
                </a:solidFill>
                <a:latin typeface="Source Sans Pro"/>
                <a:ea typeface="Source Sans Pro"/>
                <a:cs typeface="Source Sans Pro"/>
                <a:sym typeface="Source Sans Pro"/>
              </a:endParaRPr>
            </a:p>
          </p:txBody>
        </p:sp>
        <p:pic>
          <p:nvPicPr>
            <p:cNvPr id="235" name="Google Shape;235;p51"/>
            <p:cNvPicPr preferRelativeResize="0"/>
            <p:nvPr/>
          </p:nvPicPr>
          <p:blipFill>
            <a:blip r:embed="rId9">
              <a:alphaModFix/>
            </a:blip>
            <a:stretch>
              <a:fillRect/>
            </a:stretch>
          </p:blipFill>
          <p:spPr>
            <a:xfrm>
              <a:off x="1744825" y="3133275"/>
              <a:ext cx="1163246" cy="1301600"/>
            </a:xfrm>
            <a:prstGeom prst="rect">
              <a:avLst/>
            </a:prstGeom>
            <a:noFill/>
            <a:ln>
              <a:noFill/>
            </a:ln>
          </p:spPr>
        </p:pic>
      </p:grpSp>
      <p:grpSp>
        <p:nvGrpSpPr>
          <p:cNvPr id="236" name="Google Shape;236;p51"/>
          <p:cNvGrpSpPr/>
          <p:nvPr/>
        </p:nvGrpSpPr>
        <p:grpSpPr>
          <a:xfrm>
            <a:off x="4874201" y="1111763"/>
            <a:ext cx="1929600" cy="1865174"/>
            <a:chOff x="3663151" y="3133275"/>
            <a:chExt cx="1929600" cy="1865174"/>
          </a:xfrm>
        </p:grpSpPr>
        <p:sp>
          <p:nvSpPr>
            <p:cNvPr id="237" name="Google Shape;237;p51"/>
            <p:cNvSpPr txBox="1"/>
            <p:nvPr/>
          </p:nvSpPr>
          <p:spPr>
            <a:xfrm>
              <a:off x="3663151" y="4444349"/>
              <a:ext cx="1929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2"/>
                </a:buClr>
                <a:buSzPts val="1100"/>
                <a:buFont typeface="Arial"/>
                <a:buNone/>
              </a:pPr>
              <a:r>
                <a:rPr lang="zh-CN" sz="1200" b="1">
                  <a:solidFill>
                    <a:schemeClr val="lt2"/>
                  </a:solidFill>
                  <a:latin typeface="Source Sans Pro"/>
                  <a:ea typeface="Source Sans Pro"/>
                  <a:cs typeface="Source Sans Pro"/>
                  <a:sym typeface="Source Sans Pro"/>
                </a:rPr>
                <a:t>Cosimo Rulli</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ISTI-CNR</a:t>
              </a:r>
              <a:endParaRPr sz="1200">
                <a:solidFill>
                  <a:schemeClr val="lt2"/>
                </a:solidFill>
                <a:latin typeface="Source Sans Pro"/>
                <a:ea typeface="Source Sans Pro"/>
                <a:cs typeface="Source Sans Pro"/>
                <a:sym typeface="Source Sans Pro"/>
              </a:endParaRPr>
            </a:p>
          </p:txBody>
        </p:sp>
        <p:pic>
          <p:nvPicPr>
            <p:cNvPr id="238" name="Google Shape;238;p51"/>
            <p:cNvPicPr preferRelativeResize="0"/>
            <p:nvPr/>
          </p:nvPicPr>
          <p:blipFill>
            <a:blip r:embed="rId10">
              <a:alphaModFix/>
            </a:blip>
            <a:stretch>
              <a:fillRect/>
            </a:stretch>
          </p:blipFill>
          <p:spPr>
            <a:xfrm>
              <a:off x="4055669" y="3133275"/>
              <a:ext cx="1131159" cy="1298550"/>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8"/>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Datasets and Evaluation</a:t>
            </a:r>
            <a:br>
              <a:rPr lang="zh-CN"/>
            </a:br>
            <a:r>
              <a:rPr lang="zh-CN"/>
              <a:t>(Crash Course)</a:t>
            </a:r>
            <a:endParaRPr/>
          </a:p>
        </p:txBody>
      </p:sp>
      <p:sp>
        <p:nvSpPr>
          <p:cNvPr id="554" name="Google Shape;554;p78"/>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Sean MacAvaney</a:t>
            </a:r>
            <a:endParaRPr sz="1600">
              <a:latin typeface="Raleway"/>
              <a:ea typeface="Raleway"/>
              <a:cs typeface="Raleway"/>
              <a:sym typeface="Raleway"/>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5159"/>
        <p:cNvGrpSpPr/>
        <p:nvPr/>
      </p:nvGrpSpPr>
      <p:grpSpPr>
        <a:xfrm>
          <a:off x="0" y="0"/>
          <a:ext cx="0" cy="0"/>
          <a:chOff x="0" y="0"/>
          <a:chExt cx="0" cy="0"/>
        </a:xfrm>
      </p:grpSpPr>
      <p:sp>
        <p:nvSpPr>
          <p:cNvPr id="5160" name="Google Shape;5160;p348"/>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5161" name="Google Shape;5161;p348"/>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5165"/>
        <p:cNvGrpSpPr/>
        <p:nvPr/>
      </p:nvGrpSpPr>
      <p:grpSpPr>
        <a:xfrm>
          <a:off x="0" y="0"/>
          <a:ext cx="0" cy="0"/>
          <a:chOff x="0" y="0"/>
          <a:chExt cx="0" cy="0"/>
        </a:xfrm>
      </p:grpSpPr>
      <p:sp>
        <p:nvSpPr>
          <p:cNvPr id="5166" name="Google Shape;5166;p349"/>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Indexing and Retrieving </a:t>
            </a:r>
            <a:endParaRPr/>
          </a:p>
        </p:txBody>
      </p:sp>
      <p:sp>
        <p:nvSpPr>
          <p:cNvPr id="5167" name="Google Shape;5167;p349"/>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lnSpcReduction="20000"/>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br>
              <a:rPr lang="zh-CN" sz="2500" b="1">
                <a:solidFill>
                  <a:schemeClr val="dk2"/>
                </a:solidFill>
                <a:latin typeface="Raleway"/>
                <a:ea typeface="Raleway"/>
                <a:cs typeface="Raleway"/>
                <a:sym typeface="Raleway"/>
              </a:rPr>
            </a:br>
            <a:r>
              <a:rPr lang="zh-CN" sz="2500" b="1">
                <a:solidFill>
                  <a:srgbClr val="999999"/>
                </a:solidFill>
                <a:latin typeface="Raleway"/>
                <a:ea typeface="Raleway"/>
                <a:cs typeface="Raleway"/>
                <a:sym typeface="Raleway"/>
              </a:rPr>
              <a:t>Cosimo Rulli</a:t>
            </a:r>
            <a:endParaRPr sz="1600">
              <a:solidFill>
                <a:srgbClr val="999999"/>
              </a:solidFill>
              <a:latin typeface="Raleway"/>
              <a:ea typeface="Raleway"/>
              <a:cs typeface="Raleway"/>
              <a:sym typeface="Raleway"/>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5171"/>
        <p:cNvGrpSpPr/>
        <p:nvPr/>
      </p:nvGrpSpPr>
      <p:grpSpPr>
        <a:xfrm>
          <a:off x="0" y="0"/>
          <a:ext cx="0" cy="0"/>
          <a:chOff x="0" y="0"/>
          <a:chExt cx="0" cy="0"/>
        </a:xfrm>
      </p:grpSpPr>
      <p:sp>
        <p:nvSpPr>
          <p:cNvPr id="5172" name="Google Shape;5172;p350"/>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5173" name="Google Shape;5173;p350"/>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rgbClr val="000000"/>
                </a:solidFill>
              </a:rPr>
              <a:t>Introduction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Datasets and Evaluation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t>Initialization of</a:t>
            </a:r>
            <a:r>
              <a:rPr lang="zh-CN" sz="1700">
                <a:solidFill>
                  <a:srgbClr val="000000"/>
                </a:solidFill>
              </a:rPr>
              <a:t>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chemeClr val="dk2"/>
              </a:buClr>
              <a:buSzPts val="1700"/>
              <a:buFont typeface="Arial"/>
              <a:buChar char="●"/>
            </a:pPr>
            <a:r>
              <a:rPr lang="zh-CN" sz="1700">
                <a:solidFill>
                  <a:schemeClr val="dk2"/>
                </a:solidFill>
              </a:rPr>
              <a:t>Multimodal Data</a:t>
            </a:r>
            <a:r>
              <a:rPr lang="zh-CN" sz="1700" b="1">
                <a:solidFill>
                  <a:schemeClr val="dk2"/>
                </a:solidFill>
              </a:rPr>
              <a:t> </a:t>
            </a:r>
            <a:endParaRPr sz="1700" b="1">
              <a:solidFill>
                <a:schemeClr val="dk2"/>
              </a:solidFill>
            </a:endParaRPr>
          </a:p>
          <a:p>
            <a:pPr marL="0" lvl="0" indent="0" algn="l" rtl="0">
              <a:lnSpc>
                <a:spcPct val="115000"/>
              </a:lnSpc>
              <a:spcBef>
                <a:spcPts val="0"/>
              </a:spcBef>
              <a:spcAft>
                <a:spcPts val="0"/>
              </a:spcAft>
              <a:buNone/>
            </a:pPr>
            <a:r>
              <a:rPr lang="zh-CN" sz="1700" b="1">
                <a:solidFill>
                  <a:schemeClr val="dk1"/>
                </a:solidFill>
              </a:rPr>
              <a:t>Indexing &amp; efficiency ← now</a:t>
            </a:r>
            <a:endParaRPr sz="1700" b="1">
              <a:solidFill>
                <a:schemeClr val="dk1"/>
              </a:solidFill>
            </a:endParaRPr>
          </a:p>
          <a:p>
            <a:pPr marL="0" lvl="0" indent="0" algn="l" rtl="0">
              <a:lnSpc>
                <a:spcPct val="115000"/>
              </a:lnSpc>
              <a:spcBef>
                <a:spcPts val="0"/>
              </a:spcBef>
              <a:spcAft>
                <a:spcPts val="0"/>
              </a:spcAft>
              <a:buNone/>
            </a:pPr>
            <a:r>
              <a:rPr lang="zh-CN" sz="1700">
                <a:solidFill>
                  <a:srgbClr val="000000"/>
                </a:solidFill>
              </a:rPr>
              <a:t>Hybrid dense-sparse retrieval</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latin typeface="Courier New"/>
              <a:ea typeface="Courier New"/>
              <a:cs typeface="Courier New"/>
              <a:sym typeface="Courier New"/>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5177"/>
        <p:cNvGrpSpPr/>
        <p:nvPr/>
      </p:nvGrpSpPr>
      <p:grpSpPr>
        <a:xfrm>
          <a:off x="0" y="0"/>
          <a:ext cx="0" cy="0"/>
          <a:chOff x="0" y="0"/>
          <a:chExt cx="0" cy="0"/>
        </a:xfrm>
      </p:grpSpPr>
      <p:sp>
        <p:nvSpPr>
          <p:cNvPr id="5178" name="Google Shape;5178;p35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Inverted Index</a:t>
            </a:r>
            <a:endParaRPr/>
          </a:p>
        </p:txBody>
      </p:sp>
      <p:sp>
        <p:nvSpPr>
          <p:cNvPr id="5179" name="Google Shape;5179;p351"/>
          <p:cNvSpPr txBox="1">
            <a:spLocks noGrp="1"/>
          </p:cNvSpPr>
          <p:nvPr>
            <p:ph type="body" idx="1"/>
          </p:nvPr>
        </p:nvSpPr>
        <p:spPr>
          <a:xfrm>
            <a:off x="311700" y="1152475"/>
            <a:ext cx="52047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p>
          <a:p>
            <a:pPr marL="457200" lvl="0" indent="-342900" algn="l" rtl="0">
              <a:spcBef>
                <a:spcPts val="1200"/>
              </a:spcBef>
              <a:spcAft>
                <a:spcPts val="0"/>
              </a:spcAft>
              <a:buClr>
                <a:schemeClr val="dk2"/>
              </a:buClr>
              <a:buSzPts val="1800"/>
              <a:buChar char="-"/>
            </a:pPr>
            <a:r>
              <a:rPr lang="zh-CN">
                <a:solidFill>
                  <a:schemeClr val="dk2"/>
                </a:solidFill>
              </a:rPr>
              <a:t>LSR encodes text into learned bag of words,</a:t>
            </a:r>
            <a:br>
              <a:rPr lang="zh-CN">
                <a:solidFill>
                  <a:schemeClr val="dk2"/>
                </a:solidFill>
              </a:rPr>
            </a:br>
            <a:r>
              <a:rPr lang="zh-CN">
                <a:solidFill>
                  <a:schemeClr val="dk2"/>
                </a:solidFill>
              </a:rPr>
              <a:t>represented as </a:t>
            </a:r>
            <a:r>
              <a:rPr lang="zh-CN" b="1">
                <a:solidFill>
                  <a:schemeClr val="dk2"/>
                </a:solidFill>
              </a:rPr>
              <a:t>sparse vectors </a:t>
            </a:r>
            <a:r>
              <a:rPr lang="zh-CN">
                <a:solidFill>
                  <a:schemeClr val="dk2"/>
                </a:solidFill>
              </a:rPr>
              <a:t>(&gt; 99%).</a:t>
            </a:r>
            <a:br>
              <a:rPr lang="zh-CN" b="1">
                <a:solidFill>
                  <a:schemeClr val="dk2"/>
                </a:solidFill>
              </a:rPr>
            </a:br>
            <a:endParaRPr b="1">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Maximum Inner Product Search (</a:t>
            </a:r>
            <a:r>
              <a:rPr lang="zh-CN" b="1">
                <a:solidFill>
                  <a:schemeClr val="dk2"/>
                </a:solidFill>
              </a:rPr>
              <a:t>MIPS</a:t>
            </a:r>
            <a:r>
              <a:rPr lang="zh-CN">
                <a:solidFill>
                  <a:schemeClr val="dk2"/>
                </a:solidFill>
              </a:rPr>
              <a:t>).</a:t>
            </a:r>
            <a:br>
              <a:rPr lang="zh-CN">
                <a:solidFill>
                  <a:schemeClr val="dk2"/>
                </a:solidFill>
              </a:rPr>
            </a:b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The most convenient data structure to </a:t>
            </a:r>
            <a:r>
              <a:rPr lang="zh-CN" b="1">
                <a:solidFill>
                  <a:schemeClr val="dk2"/>
                </a:solidFill>
              </a:rPr>
              <a:t>store </a:t>
            </a:r>
            <a:br>
              <a:rPr lang="zh-CN" b="1">
                <a:solidFill>
                  <a:schemeClr val="dk2"/>
                </a:solidFill>
              </a:rPr>
            </a:br>
            <a:r>
              <a:rPr lang="zh-CN" b="1">
                <a:solidFill>
                  <a:schemeClr val="dk2"/>
                </a:solidFill>
              </a:rPr>
              <a:t>and search</a:t>
            </a:r>
            <a:r>
              <a:rPr lang="zh-CN">
                <a:solidFill>
                  <a:schemeClr val="dk2"/>
                </a:solidFill>
              </a:rPr>
              <a:t> sparse vectors is an </a:t>
            </a:r>
            <a:r>
              <a:rPr lang="zh-CN" b="1">
                <a:solidFill>
                  <a:schemeClr val="dk2"/>
                </a:solidFill>
              </a:rPr>
              <a:t>inverted index. </a:t>
            </a:r>
            <a:endParaRPr b="1">
              <a:solidFill>
                <a:schemeClr val="dk2"/>
              </a:solidFill>
            </a:endParaRPr>
          </a:p>
        </p:txBody>
      </p:sp>
      <p:cxnSp>
        <p:nvCxnSpPr>
          <p:cNvPr id="5180" name="Google Shape;5180;p35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pSp>
        <p:nvGrpSpPr>
          <p:cNvPr id="5181" name="Google Shape;5181;p351"/>
          <p:cNvGrpSpPr/>
          <p:nvPr/>
        </p:nvGrpSpPr>
        <p:grpSpPr>
          <a:xfrm>
            <a:off x="6374890" y="1765655"/>
            <a:ext cx="2286900" cy="1713204"/>
            <a:chOff x="6346190" y="1263505"/>
            <a:chExt cx="2286900" cy="1713204"/>
          </a:xfrm>
        </p:grpSpPr>
        <p:sp>
          <p:nvSpPr>
            <p:cNvPr id="5182" name="Google Shape;5182;p351"/>
            <p:cNvSpPr txBox="1"/>
            <p:nvPr/>
          </p:nvSpPr>
          <p:spPr>
            <a:xfrm>
              <a:off x="6346190" y="2361110"/>
              <a:ext cx="2286900" cy="615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who was Johannes Vermeer</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5183" name="Google Shape;5183;p351"/>
            <p:cNvSpPr/>
            <p:nvPr/>
          </p:nvSpPr>
          <p:spPr>
            <a:xfrm>
              <a:off x="7403241" y="2300108"/>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184" name="Google Shape;5184;p351"/>
            <p:cNvGrpSpPr/>
            <p:nvPr/>
          </p:nvGrpSpPr>
          <p:grpSpPr>
            <a:xfrm>
              <a:off x="6399294" y="1949151"/>
              <a:ext cx="2141261" cy="254724"/>
              <a:chOff x="4927448" y="2061729"/>
              <a:chExt cx="875664" cy="123941"/>
            </a:xfrm>
          </p:grpSpPr>
          <p:sp>
            <p:nvSpPr>
              <p:cNvPr id="5185" name="Google Shape;5185;p351"/>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5186" name="Google Shape;5186;p351"/>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1.5</a:t>
                </a:r>
                <a:endParaRPr sz="800" b="1"/>
              </a:p>
            </p:txBody>
          </p:sp>
          <p:sp>
            <p:nvSpPr>
              <p:cNvPr id="5187" name="Google Shape;5187;p351"/>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1.9</a:t>
                </a:r>
                <a:endParaRPr sz="800" b="1"/>
              </a:p>
            </p:txBody>
          </p:sp>
          <p:sp>
            <p:nvSpPr>
              <p:cNvPr id="5188" name="Google Shape;5188;p351"/>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latin typeface="Play"/>
                    <a:ea typeface="Play"/>
                    <a:cs typeface="Play"/>
                    <a:sym typeface="Play"/>
                  </a:rPr>
                  <a:t>0</a:t>
                </a:r>
                <a:endParaRPr sz="800">
                  <a:solidFill>
                    <a:srgbClr val="FFFFFF"/>
                  </a:solidFill>
                  <a:latin typeface="Calibri"/>
                  <a:ea typeface="Calibri"/>
                  <a:cs typeface="Calibri"/>
                  <a:sym typeface="Calibri"/>
                </a:endParaRPr>
              </a:p>
            </p:txBody>
          </p:sp>
          <p:sp>
            <p:nvSpPr>
              <p:cNvPr id="5189" name="Google Shape;5189;p351"/>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5190" name="Google Shape;5190;p351"/>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Calibri"/>
                    <a:ea typeface="Calibri"/>
                    <a:cs typeface="Calibri"/>
                    <a:sym typeface="Calibri"/>
                  </a:rPr>
                  <a:t>0.5</a:t>
                </a:r>
                <a:endParaRPr sz="800"/>
              </a:p>
            </p:txBody>
          </p:sp>
          <p:sp>
            <p:nvSpPr>
              <p:cNvPr id="5191" name="Google Shape;5191;p351"/>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0.7</a:t>
                </a:r>
                <a:endParaRPr sz="800" b="1">
                  <a:solidFill>
                    <a:srgbClr val="FFFFFF"/>
                  </a:solidFill>
                  <a:latin typeface="Calibri"/>
                  <a:ea typeface="Calibri"/>
                  <a:cs typeface="Calibri"/>
                  <a:sym typeface="Calibri"/>
                </a:endParaRPr>
              </a:p>
            </p:txBody>
          </p:sp>
        </p:grpSp>
        <p:sp>
          <p:nvSpPr>
            <p:cNvPr id="5192" name="Google Shape;5192;p351"/>
            <p:cNvSpPr txBox="1"/>
            <p:nvPr/>
          </p:nvSpPr>
          <p:spPr>
            <a:xfrm rot="-4148835">
              <a:off x="8163844" y="1569835"/>
              <a:ext cx="44751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who</a:t>
              </a:r>
              <a:endParaRPr sz="1000" b="1" i="0" u="none" strike="noStrike" cap="none">
                <a:solidFill>
                  <a:srgbClr val="000000"/>
                </a:solidFill>
                <a:latin typeface="Courier New"/>
                <a:ea typeface="Courier New"/>
                <a:cs typeface="Courier New"/>
                <a:sym typeface="Courier New"/>
              </a:endParaRPr>
            </a:p>
          </p:txBody>
        </p:sp>
        <p:sp>
          <p:nvSpPr>
            <p:cNvPr id="5193" name="Google Shape;5193;p351"/>
            <p:cNvSpPr txBox="1"/>
            <p:nvPr/>
          </p:nvSpPr>
          <p:spPr>
            <a:xfrm rot="-4147670">
              <a:off x="6948433" y="149649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Vermeer</a:t>
              </a:r>
              <a:endParaRPr sz="1000" b="1" i="0" u="none" strike="noStrike" cap="none">
                <a:solidFill>
                  <a:srgbClr val="000000"/>
                </a:solidFill>
                <a:latin typeface="Courier New"/>
                <a:ea typeface="Courier New"/>
                <a:cs typeface="Courier New"/>
                <a:sym typeface="Courier New"/>
              </a:endParaRPr>
            </a:p>
          </p:txBody>
        </p:sp>
      </p:grpSp>
      <p:sp>
        <p:nvSpPr>
          <p:cNvPr id="5194" name="Google Shape;5194;p351"/>
          <p:cNvSpPr txBox="1"/>
          <p:nvPr/>
        </p:nvSpPr>
        <p:spPr>
          <a:xfrm rot="-4147499">
            <a:off x="6662048" y="1933395"/>
            <a:ext cx="74425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Johannes</a:t>
            </a:r>
            <a:endParaRPr sz="1000" b="1" i="0" u="none" strike="noStrike" cap="none">
              <a:solidFill>
                <a:srgbClr val="000000"/>
              </a:solidFill>
              <a:latin typeface="Courier New"/>
              <a:ea typeface="Courier New"/>
              <a:cs typeface="Courier New"/>
              <a:sym typeface="Courier New"/>
            </a:endParaRPr>
          </a:p>
        </p:txBody>
      </p:sp>
      <p:sp>
        <p:nvSpPr>
          <p:cNvPr id="5195" name="Google Shape;5195;p351"/>
          <p:cNvSpPr txBox="1"/>
          <p:nvPr/>
        </p:nvSpPr>
        <p:spPr>
          <a:xfrm rot="-4148781">
            <a:off x="7783375" y="1842023"/>
            <a:ext cx="93965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was</a:t>
            </a:r>
            <a:endParaRPr sz="10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5199"/>
        <p:cNvGrpSpPr/>
        <p:nvPr/>
      </p:nvGrpSpPr>
      <p:grpSpPr>
        <a:xfrm>
          <a:off x="0" y="0"/>
          <a:ext cx="0" cy="0"/>
          <a:chOff x="0" y="0"/>
          <a:chExt cx="0" cy="0"/>
        </a:xfrm>
      </p:grpSpPr>
      <p:sp>
        <p:nvSpPr>
          <p:cNvPr id="5200" name="Google Shape;5200;p35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Inverted Index</a:t>
            </a:r>
            <a:endParaRPr/>
          </a:p>
        </p:txBody>
      </p:sp>
      <p:cxnSp>
        <p:nvCxnSpPr>
          <p:cNvPr id="5201" name="Google Shape;5201;p35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202" name="Google Shape;5202;p352"/>
          <p:cNvPicPr preferRelativeResize="0"/>
          <p:nvPr/>
        </p:nvPicPr>
        <p:blipFill>
          <a:blip r:embed="rId3">
            <a:alphaModFix/>
          </a:blip>
          <a:stretch>
            <a:fillRect/>
          </a:stretch>
        </p:blipFill>
        <p:spPr>
          <a:xfrm>
            <a:off x="3100749" y="1290275"/>
            <a:ext cx="2942499" cy="3304124"/>
          </a:xfrm>
          <a:prstGeom prst="rect">
            <a:avLst/>
          </a:prstGeom>
          <a:noFill/>
          <a:ln>
            <a:noFill/>
          </a:ln>
        </p:spPr>
      </p:pic>
      <p:sp>
        <p:nvSpPr>
          <p:cNvPr id="5203" name="Google Shape;5203;p352"/>
          <p:cNvSpPr txBox="1"/>
          <p:nvPr/>
        </p:nvSpPr>
        <p:spPr>
          <a:xfrm>
            <a:off x="464225" y="2673400"/>
            <a:ext cx="17610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Collection terms</a:t>
            </a:r>
            <a:endParaRPr sz="1800">
              <a:solidFill>
                <a:schemeClr val="dk2"/>
              </a:solidFill>
              <a:latin typeface="Source Sans Pro"/>
              <a:ea typeface="Source Sans Pro"/>
              <a:cs typeface="Source Sans Pro"/>
              <a:sym typeface="Source Sans Pro"/>
            </a:endParaRPr>
          </a:p>
        </p:txBody>
      </p:sp>
      <p:sp>
        <p:nvSpPr>
          <p:cNvPr id="5204" name="Google Shape;5204;p352"/>
          <p:cNvSpPr txBox="1"/>
          <p:nvPr/>
        </p:nvSpPr>
        <p:spPr>
          <a:xfrm>
            <a:off x="6843600" y="1949050"/>
            <a:ext cx="24492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Document ids where terms appear.</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br>
              <a:rPr lang="zh-CN" sz="1800">
                <a:solidFill>
                  <a:schemeClr val="dk2"/>
                </a:solidFill>
                <a:latin typeface="Source Sans Pro"/>
                <a:ea typeface="Source Sans Pro"/>
                <a:cs typeface="Source Sans Pro"/>
                <a:sym typeface="Source Sans Pro"/>
              </a:rPr>
            </a:br>
            <a:br>
              <a:rPr lang="zh-CN" sz="1800">
                <a:solidFill>
                  <a:schemeClr val="dk2"/>
                </a:solidFill>
                <a:latin typeface="Source Sans Pro"/>
                <a:ea typeface="Source Sans Pro"/>
                <a:cs typeface="Source Sans Pro"/>
                <a:sym typeface="Source Sans Pro"/>
              </a:rPr>
            </a:br>
            <a:r>
              <a:rPr lang="zh-CN" sz="1800">
                <a:solidFill>
                  <a:schemeClr val="dk2"/>
                </a:solidFill>
                <a:latin typeface="Source Sans Pro"/>
                <a:ea typeface="Source Sans Pro"/>
                <a:cs typeface="Source Sans Pro"/>
                <a:sym typeface="Source Sans Pro"/>
              </a:rPr>
              <a:t>E.g., the term “Cat” appears in doc #1, #12 </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etc..</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p:txBody>
      </p:sp>
      <p:cxnSp>
        <p:nvCxnSpPr>
          <p:cNvPr id="5205" name="Google Shape;5205;p352"/>
          <p:cNvCxnSpPr/>
          <p:nvPr/>
        </p:nvCxnSpPr>
        <p:spPr>
          <a:xfrm rot="10800000" flipH="1">
            <a:off x="2121125" y="1825075"/>
            <a:ext cx="1024500" cy="992400"/>
          </a:xfrm>
          <a:prstGeom prst="straightConnector1">
            <a:avLst/>
          </a:prstGeom>
          <a:noFill/>
          <a:ln w="9525" cap="flat" cmpd="sng">
            <a:solidFill>
              <a:schemeClr val="dk2"/>
            </a:solidFill>
            <a:prstDash val="solid"/>
            <a:round/>
            <a:headEnd type="none" w="med" len="med"/>
            <a:tailEnd type="triangle" w="med" len="med"/>
          </a:ln>
        </p:spPr>
      </p:cxnSp>
      <p:cxnSp>
        <p:nvCxnSpPr>
          <p:cNvPr id="5206" name="Google Shape;5206;p352"/>
          <p:cNvCxnSpPr>
            <a:stCxn id="5203" idx="3"/>
          </p:cNvCxnSpPr>
          <p:nvPr/>
        </p:nvCxnSpPr>
        <p:spPr>
          <a:xfrm rot="10800000" flipH="1">
            <a:off x="2225225" y="2649400"/>
            <a:ext cx="840300" cy="248100"/>
          </a:xfrm>
          <a:prstGeom prst="straightConnector1">
            <a:avLst/>
          </a:prstGeom>
          <a:noFill/>
          <a:ln w="9525" cap="flat" cmpd="sng">
            <a:solidFill>
              <a:schemeClr val="dk2"/>
            </a:solidFill>
            <a:prstDash val="solid"/>
            <a:round/>
            <a:headEnd type="none" w="med" len="med"/>
            <a:tailEnd type="triangle" w="med" len="med"/>
          </a:ln>
        </p:spPr>
      </p:cxnSp>
      <p:cxnSp>
        <p:nvCxnSpPr>
          <p:cNvPr id="5207" name="Google Shape;5207;p352"/>
          <p:cNvCxnSpPr>
            <a:stCxn id="5203" idx="3"/>
          </p:cNvCxnSpPr>
          <p:nvPr/>
        </p:nvCxnSpPr>
        <p:spPr>
          <a:xfrm>
            <a:off x="2225225" y="2897500"/>
            <a:ext cx="776400" cy="368100"/>
          </a:xfrm>
          <a:prstGeom prst="straightConnector1">
            <a:avLst/>
          </a:prstGeom>
          <a:noFill/>
          <a:ln w="9525" cap="flat" cmpd="sng">
            <a:solidFill>
              <a:schemeClr val="dk2"/>
            </a:solidFill>
            <a:prstDash val="solid"/>
            <a:round/>
            <a:headEnd type="none" w="med" len="med"/>
            <a:tailEnd type="triangle" w="med" len="med"/>
          </a:ln>
        </p:spPr>
      </p:cxnSp>
      <p:cxnSp>
        <p:nvCxnSpPr>
          <p:cNvPr id="5208" name="Google Shape;5208;p352"/>
          <p:cNvCxnSpPr/>
          <p:nvPr/>
        </p:nvCxnSpPr>
        <p:spPr>
          <a:xfrm>
            <a:off x="2097125" y="3049600"/>
            <a:ext cx="904500" cy="1000500"/>
          </a:xfrm>
          <a:prstGeom prst="straightConnector1">
            <a:avLst/>
          </a:prstGeom>
          <a:noFill/>
          <a:ln w="9525" cap="flat" cmpd="sng">
            <a:solidFill>
              <a:schemeClr val="dk2"/>
            </a:solidFill>
            <a:prstDash val="solid"/>
            <a:round/>
            <a:headEnd type="none" w="med" len="med"/>
            <a:tailEnd type="triangle" w="med" len="med"/>
          </a:ln>
        </p:spPr>
      </p:cxnSp>
      <p:cxnSp>
        <p:nvCxnSpPr>
          <p:cNvPr id="5209" name="Google Shape;5209;p352"/>
          <p:cNvCxnSpPr>
            <a:stCxn id="5204" idx="1"/>
          </p:cNvCxnSpPr>
          <p:nvPr/>
        </p:nvCxnSpPr>
        <p:spPr>
          <a:xfrm rot="10800000">
            <a:off x="6083100" y="1712950"/>
            <a:ext cx="760500" cy="460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5213"/>
        <p:cNvGrpSpPr/>
        <p:nvPr/>
      </p:nvGrpSpPr>
      <p:grpSpPr>
        <a:xfrm>
          <a:off x="0" y="0"/>
          <a:ext cx="0" cy="0"/>
          <a:chOff x="0" y="0"/>
          <a:chExt cx="0" cy="0"/>
        </a:xfrm>
      </p:grpSpPr>
      <p:sp>
        <p:nvSpPr>
          <p:cNvPr id="5214" name="Google Shape;5214;p353"/>
          <p:cNvSpPr txBox="1">
            <a:spLocks noGrp="1"/>
          </p:cNvSpPr>
          <p:nvPr>
            <p:ph type="body" idx="1"/>
          </p:nvPr>
        </p:nvSpPr>
        <p:spPr>
          <a:xfrm>
            <a:off x="311700" y="1157613"/>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2"/>
              </a:buClr>
              <a:buSzPts val="1800"/>
              <a:buChar char="-"/>
            </a:pPr>
            <a:r>
              <a:rPr lang="zh-CN">
                <a:solidFill>
                  <a:schemeClr val="dk2"/>
                </a:solidFill>
              </a:rPr>
              <a:t>Each term appears with an associated</a:t>
            </a:r>
            <a:br>
              <a:rPr lang="zh-CN">
                <a:solidFill>
                  <a:schemeClr val="dk2"/>
                </a:solidFill>
              </a:rPr>
            </a:br>
            <a:r>
              <a:rPr lang="zh-CN" b="1">
                <a:solidFill>
                  <a:schemeClr val="dk2"/>
                </a:solidFill>
              </a:rPr>
              <a:t>score</a:t>
            </a:r>
            <a:r>
              <a:rPr lang="zh-CN">
                <a:solidFill>
                  <a:schemeClr val="dk2"/>
                </a:solidFill>
              </a:rPr>
              <a:t>, for each document.</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score can be:</a:t>
            </a:r>
            <a:endParaRPr>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The </a:t>
            </a:r>
            <a:r>
              <a:rPr lang="zh-CN" sz="1600" b="1">
                <a:solidFill>
                  <a:schemeClr val="dk2"/>
                </a:solidFill>
              </a:rPr>
              <a:t>term frequency</a:t>
            </a:r>
            <a:r>
              <a:rPr lang="zh-CN" sz="1600">
                <a:solidFill>
                  <a:schemeClr val="dk2"/>
                </a:solidFill>
              </a:rPr>
              <a:t> (e.g., for BM25).</a:t>
            </a:r>
            <a:endParaRPr sz="1600">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The </a:t>
            </a:r>
            <a:r>
              <a:rPr lang="zh-CN" sz="1600" b="1">
                <a:solidFill>
                  <a:schemeClr val="dk2"/>
                </a:solidFill>
              </a:rPr>
              <a:t>LSR score</a:t>
            </a:r>
            <a:endParaRPr sz="1600" b="1">
              <a:solidFill>
                <a:schemeClr val="dk2"/>
              </a:solidFill>
            </a:endParaRPr>
          </a:p>
          <a:p>
            <a:pPr marL="0" lvl="0" indent="0" algn="l" rtl="0">
              <a:spcBef>
                <a:spcPts val="1200"/>
              </a:spcBef>
              <a:spcAft>
                <a:spcPts val="0"/>
              </a:spcAft>
              <a:buNone/>
            </a:pPr>
            <a:endParaRPr sz="1600">
              <a:solidFill>
                <a:schemeClr val="dk2"/>
              </a:solidFill>
            </a:endParaRPr>
          </a:p>
          <a:p>
            <a:pPr marL="457200" lvl="0" indent="-330200" algn="l" rtl="0">
              <a:spcBef>
                <a:spcPts val="1200"/>
              </a:spcBef>
              <a:spcAft>
                <a:spcPts val="0"/>
              </a:spcAft>
              <a:buClr>
                <a:schemeClr val="dk2"/>
              </a:buClr>
              <a:buSzPts val="1600"/>
              <a:buChar char="-"/>
            </a:pPr>
            <a:r>
              <a:rPr lang="zh-CN" sz="1600">
                <a:solidFill>
                  <a:schemeClr val="dk2"/>
                </a:solidFill>
              </a:rPr>
              <a:t>At query processing, scan </a:t>
            </a:r>
            <a:r>
              <a:rPr lang="zh-CN" sz="1600" b="1">
                <a:solidFill>
                  <a:schemeClr val="dk2"/>
                </a:solidFill>
              </a:rPr>
              <a:t>only</a:t>
            </a:r>
            <a:r>
              <a:rPr lang="zh-CN" sz="1600">
                <a:solidFill>
                  <a:schemeClr val="dk2"/>
                </a:solidFill>
              </a:rPr>
              <a:t> the inverted lists</a:t>
            </a:r>
            <a:br>
              <a:rPr lang="zh-CN" sz="1600">
                <a:solidFill>
                  <a:schemeClr val="dk2"/>
                </a:solidFill>
              </a:rPr>
            </a:br>
            <a:r>
              <a:rPr lang="zh-CN" sz="1600">
                <a:solidFill>
                  <a:schemeClr val="dk2"/>
                </a:solidFill>
              </a:rPr>
              <a:t>of the </a:t>
            </a:r>
            <a:r>
              <a:rPr lang="zh-CN" sz="1600" b="1">
                <a:solidFill>
                  <a:schemeClr val="dk2"/>
                </a:solidFill>
              </a:rPr>
              <a:t>active</a:t>
            </a:r>
            <a:r>
              <a:rPr lang="zh-CN" sz="1600">
                <a:solidFill>
                  <a:schemeClr val="dk2"/>
                </a:solidFill>
              </a:rPr>
              <a:t> query terms.</a:t>
            </a:r>
            <a:endParaRPr sz="1600">
              <a:solidFill>
                <a:schemeClr val="dk2"/>
              </a:solidFill>
            </a:endParaRPr>
          </a:p>
        </p:txBody>
      </p:sp>
      <p:sp>
        <p:nvSpPr>
          <p:cNvPr id="5215" name="Google Shape;5215;p35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Inverted Index</a:t>
            </a:r>
            <a:endParaRPr/>
          </a:p>
        </p:txBody>
      </p:sp>
      <p:cxnSp>
        <p:nvCxnSpPr>
          <p:cNvPr id="5216" name="Google Shape;5216;p35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217" name="Google Shape;5217;p353"/>
          <p:cNvPicPr preferRelativeResize="0"/>
          <p:nvPr/>
        </p:nvPicPr>
        <p:blipFill>
          <a:blip r:embed="rId3">
            <a:alphaModFix/>
          </a:blip>
          <a:stretch>
            <a:fillRect/>
          </a:stretch>
        </p:blipFill>
        <p:spPr>
          <a:xfrm>
            <a:off x="5010625" y="2027475"/>
            <a:ext cx="3218974" cy="507600"/>
          </a:xfrm>
          <a:prstGeom prst="rect">
            <a:avLst/>
          </a:prstGeom>
          <a:noFill/>
          <a:ln>
            <a:noFill/>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5221"/>
        <p:cNvGrpSpPr/>
        <p:nvPr/>
      </p:nvGrpSpPr>
      <p:grpSpPr>
        <a:xfrm>
          <a:off x="0" y="0"/>
          <a:ext cx="0" cy="0"/>
          <a:chOff x="0" y="0"/>
          <a:chExt cx="0" cy="0"/>
        </a:xfrm>
      </p:grpSpPr>
      <p:sp>
        <p:nvSpPr>
          <p:cNvPr id="5222" name="Google Shape;5222;p354"/>
          <p:cNvSpPr txBox="1">
            <a:spLocks noGrp="1"/>
          </p:cNvSpPr>
          <p:nvPr>
            <p:ph type="body" idx="1"/>
          </p:nvPr>
        </p:nvSpPr>
        <p:spPr>
          <a:xfrm>
            <a:off x="311700" y="1157613"/>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Document-at-a-time</a:t>
            </a:r>
            <a:endParaRPr b="1">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scan posting lists of all query terms in parallel</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compute score when the same document is seen in one or more postings</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advance in many postings list simultaneously </a:t>
            </a:r>
            <a:endParaRPr sz="1500">
              <a:solidFill>
                <a:schemeClr val="dk2"/>
              </a:solidFill>
            </a:endParaRPr>
          </a:p>
          <a:p>
            <a:pPr marL="914400" lvl="1" indent="-323850" algn="l" rtl="0">
              <a:lnSpc>
                <a:spcPct val="300000"/>
              </a:lnSpc>
              <a:spcBef>
                <a:spcPts val="0"/>
              </a:spcBef>
              <a:spcAft>
                <a:spcPts val="0"/>
              </a:spcAft>
              <a:buClr>
                <a:schemeClr val="dk2"/>
              </a:buClr>
              <a:buSzPts val="1500"/>
              <a:buChar char="-"/>
            </a:pPr>
            <a:r>
              <a:rPr lang="zh-CN" sz="1500">
                <a:solidFill>
                  <a:schemeClr val="dk2"/>
                </a:solidFill>
              </a:rPr>
              <a:t>maintains a sorted list of results</a:t>
            </a:r>
            <a:endParaRPr sz="1500">
              <a:solidFill>
                <a:schemeClr val="dk2"/>
              </a:solidFill>
            </a:endParaRPr>
          </a:p>
          <a:p>
            <a:pPr marL="457200" lvl="0" indent="-342900" algn="l" rtl="0">
              <a:spcBef>
                <a:spcPts val="0"/>
              </a:spcBef>
              <a:spcAft>
                <a:spcPts val="0"/>
              </a:spcAft>
              <a:buClr>
                <a:schemeClr val="dk2"/>
              </a:buClr>
              <a:buSzPts val="1800"/>
              <a:buChar char="-"/>
            </a:pPr>
            <a:r>
              <a:rPr lang="zh-CN" b="1">
                <a:solidFill>
                  <a:schemeClr val="dk2"/>
                </a:solidFill>
              </a:rPr>
              <a:t>Score-at-a-time</a:t>
            </a:r>
            <a:endParaRPr b="1">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visit posting list segments in decreasing order of impact score</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expand the documents in each segment </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update the score of every document </a:t>
            </a:r>
            <a:endParaRPr sz="1500">
              <a:solidFill>
                <a:schemeClr val="dk2"/>
              </a:solidFill>
            </a:endParaRPr>
          </a:p>
        </p:txBody>
      </p:sp>
      <p:sp>
        <p:nvSpPr>
          <p:cNvPr id="5223" name="Google Shape;5223;p35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DaaT vs SaaT</a:t>
            </a:r>
            <a:endParaRPr/>
          </a:p>
        </p:txBody>
      </p:sp>
      <p:cxnSp>
        <p:nvCxnSpPr>
          <p:cNvPr id="5224" name="Google Shape;5224;p35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5228"/>
        <p:cNvGrpSpPr/>
        <p:nvPr/>
      </p:nvGrpSpPr>
      <p:grpSpPr>
        <a:xfrm>
          <a:off x="0" y="0"/>
          <a:ext cx="0" cy="0"/>
          <a:chOff x="0" y="0"/>
          <a:chExt cx="0" cy="0"/>
        </a:xfrm>
      </p:grpSpPr>
      <p:sp>
        <p:nvSpPr>
          <p:cNvPr id="5229" name="Google Shape;5229;p35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230" name="Google Shape;5230;p3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endParaRPr>
              <a:solidFill>
                <a:schemeClr val="dk2"/>
              </a:solidFill>
            </a:endParaRPr>
          </a:p>
          <a:p>
            <a:pPr marL="914400" lvl="0" indent="0" algn="l" rtl="0">
              <a:spcBef>
                <a:spcPts val="1200"/>
              </a:spcBef>
              <a:spcAft>
                <a:spcPts val="0"/>
              </a:spcAft>
              <a:buNone/>
            </a:pPr>
            <a:br>
              <a:rPr lang="zh-CN">
                <a:solidFill>
                  <a:schemeClr val="dk2"/>
                </a:solidFill>
              </a:rPr>
            </a:br>
            <a:endParaRPr>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5231" name="Google Shape;5231;p35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32" name="Google Shape;5232;p355"/>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5233" name="Google Shape;5233;p355"/>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5234" name="Google Shape;5234;p355"/>
          <p:cNvSpPr txBox="1"/>
          <p:nvPr/>
        </p:nvSpPr>
        <p:spPr>
          <a:xfrm>
            <a:off x="4248350" y="2225013"/>
            <a:ext cx="41319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600">
              <a:solidFill>
                <a:srgbClr val="E06666"/>
              </a:solidFill>
              <a:latin typeface="Source Sans Pro"/>
              <a:ea typeface="Source Sans Pro"/>
              <a:cs typeface="Source Sans Pro"/>
              <a:sym typeface="Source Sans Pro"/>
            </a:endParaRPr>
          </a:p>
        </p:txBody>
      </p:sp>
      <p:sp>
        <p:nvSpPr>
          <p:cNvPr id="5235" name="Google Shape;5235;p355"/>
          <p:cNvSpPr/>
          <p:nvPr/>
        </p:nvSpPr>
        <p:spPr>
          <a:xfrm>
            <a:off x="7430325" y="2013000"/>
            <a:ext cx="310800" cy="147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236" name="Google Shape;5236;p355"/>
          <p:cNvSpPr/>
          <p:nvPr/>
        </p:nvSpPr>
        <p:spPr>
          <a:xfrm>
            <a:off x="7346025" y="2883275"/>
            <a:ext cx="395100" cy="147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237" name="Google Shape;5237;p355"/>
          <p:cNvSpPr/>
          <p:nvPr/>
        </p:nvSpPr>
        <p:spPr>
          <a:xfrm>
            <a:off x="7346025" y="4171975"/>
            <a:ext cx="395100" cy="1479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238" name="Google Shape;5238;p355"/>
          <p:cNvSpPr/>
          <p:nvPr/>
        </p:nvSpPr>
        <p:spPr>
          <a:xfrm>
            <a:off x="7430325" y="3280875"/>
            <a:ext cx="310800" cy="1479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239" name="Google Shape;5239;p355"/>
          <p:cNvSpPr txBox="1"/>
          <p:nvPr/>
        </p:nvSpPr>
        <p:spPr>
          <a:xfrm>
            <a:off x="7689350" y="2281425"/>
            <a:ext cx="59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up  to 26.5x</a:t>
            </a:r>
            <a:br>
              <a:rPr lang="zh-CN" sz="1000" b="1">
                <a:solidFill>
                  <a:schemeClr val="dk1"/>
                </a:solidFill>
                <a:latin typeface="Source Sans Pro"/>
                <a:ea typeface="Source Sans Pro"/>
                <a:cs typeface="Source Sans Pro"/>
                <a:sym typeface="Source Sans Pro"/>
              </a:rPr>
            </a:br>
            <a:r>
              <a:rPr lang="zh-CN" sz="1000" b="1">
                <a:solidFill>
                  <a:schemeClr val="dk1"/>
                </a:solidFill>
                <a:latin typeface="Source Sans Pro"/>
                <a:ea typeface="Source Sans Pro"/>
                <a:cs typeface="Source Sans Pro"/>
                <a:sym typeface="Source Sans Pro"/>
              </a:rPr>
              <a:t>slower</a:t>
            </a:r>
            <a:endParaRPr sz="1000" b="1">
              <a:solidFill>
                <a:schemeClr val="dk1"/>
              </a:solidFill>
              <a:latin typeface="Source Sans Pro"/>
              <a:ea typeface="Source Sans Pro"/>
              <a:cs typeface="Source Sans Pro"/>
              <a:sym typeface="Source Sans Pro"/>
            </a:endParaRPr>
          </a:p>
        </p:txBody>
      </p:sp>
      <p:sp>
        <p:nvSpPr>
          <p:cNvPr id="5240" name="Google Shape;5240;p355"/>
          <p:cNvSpPr txBox="1"/>
          <p:nvPr/>
        </p:nvSpPr>
        <p:spPr>
          <a:xfrm>
            <a:off x="7689350" y="3477125"/>
            <a:ext cx="59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up  to 19.8x</a:t>
            </a:r>
            <a:br>
              <a:rPr lang="zh-CN" sz="1000" b="1">
                <a:solidFill>
                  <a:schemeClr val="dk1"/>
                </a:solidFill>
                <a:latin typeface="Source Sans Pro"/>
                <a:ea typeface="Source Sans Pro"/>
                <a:cs typeface="Source Sans Pro"/>
                <a:sym typeface="Source Sans Pro"/>
              </a:rPr>
            </a:br>
            <a:r>
              <a:rPr lang="zh-CN" sz="1000" b="1">
                <a:solidFill>
                  <a:schemeClr val="dk1"/>
                </a:solidFill>
                <a:latin typeface="Source Sans Pro"/>
                <a:ea typeface="Source Sans Pro"/>
                <a:cs typeface="Source Sans Pro"/>
                <a:sym typeface="Source Sans Pro"/>
              </a:rPr>
              <a:t>slower</a:t>
            </a:r>
            <a:endParaRPr sz="1000" b="1">
              <a:solidFill>
                <a:schemeClr val="dk1"/>
              </a:solidFill>
              <a:latin typeface="Source Sans Pro"/>
              <a:ea typeface="Source Sans Pro"/>
              <a:cs typeface="Source Sans Pro"/>
              <a:sym typeface="Source Sans Pro"/>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5244"/>
        <p:cNvGrpSpPr/>
        <p:nvPr/>
      </p:nvGrpSpPr>
      <p:grpSpPr>
        <a:xfrm>
          <a:off x="0" y="0"/>
          <a:ext cx="0" cy="0"/>
          <a:chOff x="0" y="0"/>
          <a:chExt cx="0" cy="0"/>
        </a:xfrm>
      </p:grpSpPr>
      <p:sp>
        <p:nvSpPr>
          <p:cNvPr id="5245" name="Google Shape;5245;p35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246" name="Google Shape;5246;p3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5247" name="Google Shape;5247;p35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48" name="Google Shape;5248;p356"/>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5249" name="Google Shape;5249;p356"/>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5250" name="Google Shape;5250;p356"/>
          <p:cNvSpPr txBox="1"/>
          <p:nvPr/>
        </p:nvSpPr>
        <p:spPr>
          <a:xfrm>
            <a:off x="4572000" y="27863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229</a:t>
            </a:r>
            <a:endParaRPr sz="1000" b="1">
              <a:solidFill>
                <a:schemeClr val="dk1"/>
              </a:solidFill>
              <a:latin typeface="Source Sans Pro"/>
              <a:ea typeface="Source Sans Pro"/>
              <a:cs typeface="Source Sans Pro"/>
              <a:sym typeface="Source Sans Pro"/>
            </a:endParaRPr>
          </a:p>
        </p:txBody>
      </p:sp>
      <p:sp>
        <p:nvSpPr>
          <p:cNvPr id="5251" name="Google Shape;5251;p356"/>
          <p:cNvSpPr txBox="1"/>
          <p:nvPr/>
        </p:nvSpPr>
        <p:spPr>
          <a:xfrm>
            <a:off x="4572000" y="18952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30</a:t>
            </a:r>
            <a:endParaRPr sz="1000" b="1">
              <a:solidFill>
                <a:schemeClr val="dk1"/>
              </a:solidFill>
              <a:latin typeface="Source Sans Pro"/>
              <a:ea typeface="Source Sans Pro"/>
              <a:cs typeface="Source Sans Pro"/>
              <a:sym typeface="Source Sans Pro"/>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5255"/>
        <p:cNvGrpSpPr/>
        <p:nvPr/>
      </p:nvGrpSpPr>
      <p:grpSpPr>
        <a:xfrm>
          <a:off x="0" y="0"/>
          <a:ext cx="0" cy="0"/>
          <a:chOff x="0" y="0"/>
          <a:chExt cx="0" cy="0"/>
        </a:xfrm>
      </p:grpSpPr>
      <p:sp>
        <p:nvSpPr>
          <p:cNvPr id="5256" name="Google Shape;5256;p35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257" name="Google Shape;5257;p3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Query</a:t>
            </a:r>
            <a:r>
              <a:rPr lang="zh-CN" sz="1600">
                <a:solidFill>
                  <a:schemeClr val="dk2"/>
                </a:solidFill>
              </a:rPr>
              <a:t> expansion</a:t>
            </a:r>
            <a:endParaRPr sz="1600">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5258" name="Google Shape;5258;p35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59" name="Google Shape;5259;p357"/>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5260" name="Google Shape;5260;p357"/>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5261" name="Google Shape;5261;p357"/>
          <p:cNvSpPr txBox="1"/>
          <p:nvPr/>
        </p:nvSpPr>
        <p:spPr>
          <a:xfrm>
            <a:off x="4572000" y="2786375"/>
            <a:ext cx="851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229</a:t>
            </a:r>
            <a:br>
              <a:rPr lang="zh-CN" sz="1000" b="1">
                <a:solidFill>
                  <a:schemeClr val="dk1"/>
                </a:solidFill>
                <a:latin typeface="Source Sans Pro"/>
                <a:ea typeface="Source Sans Pro"/>
                <a:cs typeface="Source Sans Pro"/>
                <a:sym typeface="Source Sans Pro"/>
              </a:rPr>
            </a:br>
            <a:r>
              <a:rPr lang="zh-CN" sz="1000" b="1">
                <a:solidFill>
                  <a:srgbClr val="FF9900"/>
                </a:solidFill>
                <a:latin typeface="Source Sans Pro"/>
                <a:ea typeface="Source Sans Pro"/>
                <a:cs typeface="Source Sans Pro"/>
                <a:sym typeface="Source Sans Pro"/>
              </a:rPr>
              <a:t>|Q| = 25</a:t>
            </a:r>
            <a:endParaRPr sz="1000" b="1">
              <a:solidFill>
                <a:srgbClr val="FF9900"/>
              </a:solidFill>
              <a:latin typeface="Source Sans Pro"/>
              <a:ea typeface="Source Sans Pro"/>
              <a:cs typeface="Source Sans Pro"/>
              <a:sym typeface="Source Sans Pro"/>
            </a:endParaRPr>
          </a:p>
        </p:txBody>
      </p:sp>
      <p:sp>
        <p:nvSpPr>
          <p:cNvPr id="5262" name="Google Shape;5262;p357"/>
          <p:cNvSpPr txBox="1"/>
          <p:nvPr/>
        </p:nvSpPr>
        <p:spPr>
          <a:xfrm>
            <a:off x="4572000" y="18952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30</a:t>
            </a:r>
            <a:endParaRPr sz="1000" b="1">
              <a:solidFill>
                <a:schemeClr val="dk1"/>
              </a:solidFill>
              <a:latin typeface="Source Sans Pro"/>
              <a:ea typeface="Source Sans Pro"/>
              <a:cs typeface="Source Sans Pro"/>
              <a:sym typeface="Source Sans Pro"/>
            </a:endParaRPr>
          </a:p>
        </p:txBody>
      </p:sp>
      <p:sp>
        <p:nvSpPr>
          <p:cNvPr id="5263" name="Google Shape;5263;p357"/>
          <p:cNvSpPr txBox="1"/>
          <p:nvPr/>
        </p:nvSpPr>
        <p:spPr>
          <a:xfrm>
            <a:off x="4572000" y="20698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rgbClr val="FF9900"/>
                </a:solidFill>
                <a:latin typeface="Source Sans Pro"/>
                <a:ea typeface="Source Sans Pro"/>
                <a:cs typeface="Source Sans Pro"/>
                <a:sym typeface="Source Sans Pro"/>
              </a:rPr>
              <a:t>|Q| = 6</a:t>
            </a:r>
            <a:endParaRPr sz="1000" b="1">
              <a:solidFill>
                <a:srgbClr val="FF9900"/>
              </a:solidFill>
              <a:latin typeface="Source Sans Pro"/>
              <a:ea typeface="Source Sans Pro"/>
              <a:cs typeface="Source Sans Pro"/>
              <a:sym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9"/>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560" name="Google Shape;560;p79"/>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chemeClr val="dk2"/>
                </a:solidFill>
              </a:rPr>
              <a:t>Introduction </a:t>
            </a:r>
            <a:endParaRPr sz="1700">
              <a:solidFill>
                <a:schemeClr val="dk2"/>
              </a:solidFill>
            </a:endParaRPr>
          </a:p>
          <a:p>
            <a:pPr marL="0" lvl="0" indent="0" algn="l" rtl="0">
              <a:lnSpc>
                <a:spcPct val="115000"/>
              </a:lnSpc>
              <a:spcBef>
                <a:spcPts val="0"/>
              </a:spcBef>
              <a:spcAft>
                <a:spcPts val="0"/>
              </a:spcAft>
              <a:buNone/>
            </a:pPr>
            <a:r>
              <a:rPr lang="zh-CN" sz="1700" b="1">
                <a:solidFill>
                  <a:schemeClr val="dk1"/>
                </a:solidFill>
              </a:rPr>
              <a:t>Datasets and Evaluation ← now</a:t>
            </a:r>
            <a:endParaRPr sz="1700" b="1">
              <a:solidFill>
                <a:schemeClr val="dk1"/>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Training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Indexing &amp; efficiency</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Hybrid dense-sparse retrieval</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5267"/>
        <p:cNvGrpSpPr/>
        <p:nvPr/>
      </p:nvGrpSpPr>
      <p:grpSpPr>
        <a:xfrm>
          <a:off x="0" y="0"/>
          <a:ext cx="0" cy="0"/>
          <a:chOff x="0" y="0"/>
          <a:chExt cx="0" cy="0"/>
        </a:xfrm>
      </p:grpSpPr>
      <p:sp>
        <p:nvSpPr>
          <p:cNvPr id="5268" name="Google Shape;5268;p35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269" name="Google Shape;5269;p3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Query</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Distributional</a:t>
            </a:r>
            <a:r>
              <a:rPr lang="zh-CN" sz="1600">
                <a:solidFill>
                  <a:schemeClr val="dk2"/>
                </a:solidFill>
              </a:rPr>
              <a:t> differences</a:t>
            </a:r>
            <a:endParaRPr sz="1600">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5270" name="Google Shape;5270;p35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71" name="Google Shape;5271;p358"/>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5272" name="Google Shape;5272;p358"/>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5273" name="Google Shape;5273;p358"/>
          <p:cNvSpPr txBox="1"/>
          <p:nvPr/>
        </p:nvSpPr>
        <p:spPr>
          <a:xfrm>
            <a:off x="4572000" y="2786375"/>
            <a:ext cx="851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229</a:t>
            </a:r>
            <a:br>
              <a:rPr lang="zh-CN" sz="1000" b="1">
                <a:solidFill>
                  <a:schemeClr val="dk1"/>
                </a:solidFill>
                <a:latin typeface="Source Sans Pro"/>
                <a:ea typeface="Source Sans Pro"/>
                <a:cs typeface="Source Sans Pro"/>
                <a:sym typeface="Source Sans Pro"/>
              </a:rPr>
            </a:br>
            <a:r>
              <a:rPr lang="zh-CN" sz="1000" b="1">
                <a:solidFill>
                  <a:srgbClr val="FF9900"/>
                </a:solidFill>
                <a:latin typeface="Source Sans Pro"/>
                <a:ea typeface="Source Sans Pro"/>
                <a:cs typeface="Source Sans Pro"/>
                <a:sym typeface="Source Sans Pro"/>
              </a:rPr>
              <a:t>|Q| = 25</a:t>
            </a:r>
            <a:endParaRPr sz="1000" b="1">
              <a:solidFill>
                <a:srgbClr val="FF9900"/>
              </a:solidFill>
              <a:latin typeface="Source Sans Pro"/>
              <a:ea typeface="Source Sans Pro"/>
              <a:cs typeface="Source Sans Pro"/>
              <a:sym typeface="Source Sans Pro"/>
            </a:endParaRPr>
          </a:p>
        </p:txBody>
      </p:sp>
      <p:sp>
        <p:nvSpPr>
          <p:cNvPr id="5274" name="Google Shape;5274;p358"/>
          <p:cNvSpPr txBox="1"/>
          <p:nvPr/>
        </p:nvSpPr>
        <p:spPr>
          <a:xfrm>
            <a:off x="4572000" y="18952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30</a:t>
            </a:r>
            <a:endParaRPr sz="1000" b="1">
              <a:solidFill>
                <a:schemeClr val="dk1"/>
              </a:solidFill>
              <a:latin typeface="Source Sans Pro"/>
              <a:ea typeface="Source Sans Pro"/>
              <a:cs typeface="Source Sans Pro"/>
              <a:sym typeface="Source Sans Pro"/>
            </a:endParaRPr>
          </a:p>
        </p:txBody>
      </p:sp>
      <p:sp>
        <p:nvSpPr>
          <p:cNvPr id="5275" name="Google Shape;5275;p358"/>
          <p:cNvSpPr txBox="1"/>
          <p:nvPr/>
        </p:nvSpPr>
        <p:spPr>
          <a:xfrm>
            <a:off x="4572000" y="20698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rgbClr val="FF9900"/>
                </a:solidFill>
                <a:latin typeface="Source Sans Pro"/>
                <a:ea typeface="Source Sans Pro"/>
                <a:cs typeface="Source Sans Pro"/>
                <a:sym typeface="Source Sans Pro"/>
              </a:rPr>
              <a:t>|Q| = 6</a:t>
            </a:r>
            <a:endParaRPr sz="1000" b="1">
              <a:solidFill>
                <a:srgbClr val="FF9900"/>
              </a:solidFill>
              <a:latin typeface="Source Sans Pro"/>
              <a:ea typeface="Source Sans Pro"/>
              <a:cs typeface="Source Sans Pro"/>
              <a:sym typeface="Source Sans Pro"/>
            </a:endParaRPr>
          </a:p>
        </p:txBody>
      </p:sp>
      <p:sp>
        <p:nvSpPr>
          <p:cNvPr id="5276" name="Google Shape;5276;p358"/>
          <p:cNvSpPr txBox="1"/>
          <p:nvPr/>
        </p:nvSpPr>
        <p:spPr>
          <a:xfrm>
            <a:off x="4572000" y="22709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|V| = 2.6M</a:t>
            </a:r>
            <a:endParaRPr sz="1000" b="1">
              <a:solidFill>
                <a:schemeClr val="dk1"/>
              </a:solidFill>
              <a:latin typeface="Source Sans Pro"/>
              <a:ea typeface="Source Sans Pro"/>
              <a:cs typeface="Source Sans Pro"/>
              <a:sym typeface="Source Sans Pro"/>
            </a:endParaRPr>
          </a:p>
        </p:txBody>
      </p:sp>
      <p:sp>
        <p:nvSpPr>
          <p:cNvPr id="5277" name="Google Shape;5277;p358"/>
          <p:cNvSpPr txBox="1"/>
          <p:nvPr/>
        </p:nvSpPr>
        <p:spPr>
          <a:xfrm>
            <a:off x="4572000" y="3103250"/>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|V| = 30K</a:t>
            </a:r>
            <a:endParaRPr sz="1000" b="1">
              <a:solidFill>
                <a:schemeClr val="dk1"/>
              </a:solidFill>
              <a:latin typeface="Source Sans Pro"/>
              <a:ea typeface="Source Sans Pro"/>
              <a:cs typeface="Source Sans Pro"/>
              <a:sym typeface="Source Sans Pro"/>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5281"/>
        <p:cNvGrpSpPr/>
        <p:nvPr/>
      </p:nvGrpSpPr>
      <p:grpSpPr>
        <a:xfrm>
          <a:off x="0" y="0"/>
          <a:ext cx="0" cy="0"/>
          <a:chOff x="0" y="0"/>
          <a:chExt cx="0" cy="0"/>
        </a:xfrm>
      </p:grpSpPr>
      <p:sp>
        <p:nvSpPr>
          <p:cNvPr id="5282" name="Google Shape;5282;p35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283" name="Google Shape;5283;p3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Query</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Distributional</a:t>
            </a:r>
            <a:r>
              <a:rPr lang="zh-CN" sz="1600">
                <a:solidFill>
                  <a:schemeClr val="dk2"/>
                </a:solidFill>
              </a:rPr>
              <a:t> differences</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Wacky</a:t>
            </a:r>
            <a:r>
              <a:rPr lang="zh-CN" sz="1600">
                <a:solidFill>
                  <a:schemeClr val="dk2"/>
                </a:solidFill>
              </a:rPr>
              <a:t> Weights</a:t>
            </a:r>
            <a:endParaRPr sz="1600">
              <a:solidFill>
                <a:schemeClr val="dk2"/>
              </a:solidFill>
            </a:endParaRPr>
          </a:p>
        </p:txBody>
      </p:sp>
      <p:cxnSp>
        <p:nvCxnSpPr>
          <p:cNvPr id="5284" name="Google Shape;5284;p35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85" name="Google Shape;5285;p359"/>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5289"/>
        <p:cNvGrpSpPr/>
        <p:nvPr/>
      </p:nvGrpSpPr>
      <p:grpSpPr>
        <a:xfrm>
          <a:off x="0" y="0"/>
          <a:ext cx="0" cy="0"/>
          <a:chOff x="0" y="0"/>
          <a:chExt cx="0" cy="0"/>
        </a:xfrm>
      </p:grpSpPr>
      <p:sp>
        <p:nvSpPr>
          <p:cNvPr id="5290" name="Google Shape;5290;p36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Wacky Weights</a:t>
            </a:r>
            <a:endParaRPr/>
          </a:p>
        </p:txBody>
      </p:sp>
      <p:cxnSp>
        <p:nvCxnSpPr>
          <p:cNvPr id="5291" name="Google Shape;5291;p36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92" name="Google Shape;5292;p360"/>
          <p:cNvSpPr txBox="1"/>
          <p:nvPr/>
        </p:nvSpPr>
        <p:spPr>
          <a:xfrm>
            <a:off x="311700" y="4614450"/>
            <a:ext cx="8485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Efficient Document-at-a-Time and Score-at-a-Time Query Evaluation for Learned Sparse Representations. Mackenzie, Trotman, Lin. TOIS 2022.</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Clr>
                <a:schemeClr val="dk2"/>
              </a:buClr>
              <a:buSzPts val="1100"/>
              <a:buFont typeface="Arial"/>
              <a:buNone/>
            </a:pP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900">
              <a:solidFill>
                <a:srgbClr val="222222"/>
              </a:solidFill>
              <a:highlight>
                <a:srgbClr val="FFFFFF"/>
              </a:highlight>
              <a:latin typeface="Montserrat"/>
              <a:ea typeface="Montserrat"/>
              <a:cs typeface="Montserrat"/>
              <a:sym typeface="Montserrat"/>
            </a:endParaRPr>
          </a:p>
        </p:txBody>
      </p:sp>
      <p:pic>
        <p:nvPicPr>
          <p:cNvPr id="5293" name="Google Shape;5293;p360"/>
          <p:cNvPicPr preferRelativeResize="0"/>
          <p:nvPr/>
        </p:nvPicPr>
        <p:blipFill>
          <a:blip r:embed="rId3">
            <a:alphaModFix/>
          </a:blip>
          <a:stretch>
            <a:fillRect/>
          </a:stretch>
        </p:blipFill>
        <p:spPr>
          <a:xfrm>
            <a:off x="629701" y="1360250"/>
            <a:ext cx="7599898" cy="3165374"/>
          </a:xfrm>
          <a:prstGeom prst="rect">
            <a:avLst/>
          </a:prstGeom>
          <a:noFill/>
          <a:ln>
            <a:noFill/>
          </a:ln>
        </p:spPr>
      </p:pic>
      <p:sp>
        <p:nvSpPr>
          <p:cNvPr id="5294" name="Google Shape;5294;p360"/>
          <p:cNvSpPr txBox="1"/>
          <p:nvPr/>
        </p:nvSpPr>
        <p:spPr>
          <a:xfrm>
            <a:off x="3347625" y="1821875"/>
            <a:ext cx="4056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ourier New"/>
                <a:ea typeface="Courier New"/>
                <a:cs typeface="Courier New"/>
                <a:sym typeface="Courier New"/>
              </a:rPr>
              <a:t>Query: “Androgen receptor define”</a:t>
            </a:r>
            <a:endParaRPr sz="1500">
              <a:solidFill>
                <a:schemeClr val="dk2"/>
              </a:solidFill>
              <a:highlight>
                <a:srgbClr val="FFFFFF"/>
              </a:highlight>
              <a:latin typeface="Courier New"/>
              <a:ea typeface="Courier New"/>
              <a:cs typeface="Courier New"/>
              <a:sym typeface="Courier New"/>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5298"/>
        <p:cNvGrpSpPr/>
        <p:nvPr/>
      </p:nvGrpSpPr>
      <p:grpSpPr>
        <a:xfrm>
          <a:off x="0" y="0"/>
          <a:ext cx="0" cy="0"/>
          <a:chOff x="0" y="0"/>
          <a:chExt cx="0" cy="0"/>
        </a:xfrm>
      </p:grpSpPr>
      <p:sp>
        <p:nvSpPr>
          <p:cNvPr id="5299" name="Google Shape;5299;p36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Wacky Weights</a:t>
            </a:r>
            <a:endParaRPr/>
          </a:p>
        </p:txBody>
      </p:sp>
      <p:cxnSp>
        <p:nvCxnSpPr>
          <p:cNvPr id="5300" name="Google Shape;5300;p36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301" name="Google Shape;5301;p361"/>
          <p:cNvSpPr txBox="1"/>
          <p:nvPr/>
        </p:nvSpPr>
        <p:spPr>
          <a:xfrm>
            <a:off x="311700" y="4614450"/>
            <a:ext cx="8485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Efficient Document-at-a-Time and Score-at-a-Time Query Evaluation for Learned Sparse Representations. Mackenzie, Trotman, Lin. TOIS 2022.</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Clr>
                <a:schemeClr val="dk2"/>
              </a:buClr>
              <a:buSzPts val="1100"/>
              <a:buFont typeface="Arial"/>
              <a:buNone/>
            </a:pP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900">
              <a:solidFill>
                <a:srgbClr val="222222"/>
              </a:solidFill>
              <a:highlight>
                <a:srgbClr val="FFFFFF"/>
              </a:highlight>
              <a:latin typeface="Montserrat"/>
              <a:ea typeface="Montserrat"/>
              <a:cs typeface="Montserrat"/>
              <a:sym typeface="Montserrat"/>
            </a:endParaRPr>
          </a:p>
        </p:txBody>
      </p:sp>
      <p:pic>
        <p:nvPicPr>
          <p:cNvPr id="5302" name="Google Shape;5302;p361"/>
          <p:cNvPicPr preferRelativeResize="0"/>
          <p:nvPr/>
        </p:nvPicPr>
        <p:blipFill>
          <a:blip r:embed="rId3">
            <a:alphaModFix/>
          </a:blip>
          <a:stretch>
            <a:fillRect/>
          </a:stretch>
        </p:blipFill>
        <p:spPr>
          <a:xfrm>
            <a:off x="629701" y="1360250"/>
            <a:ext cx="7599898" cy="3165374"/>
          </a:xfrm>
          <a:prstGeom prst="rect">
            <a:avLst/>
          </a:prstGeom>
          <a:noFill/>
          <a:ln>
            <a:noFill/>
          </a:ln>
        </p:spPr>
      </p:pic>
      <p:sp>
        <p:nvSpPr>
          <p:cNvPr id="5303" name="Google Shape;5303;p361"/>
          <p:cNvSpPr txBox="1"/>
          <p:nvPr/>
        </p:nvSpPr>
        <p:spPr>
          <a:xfrm>
            <a:off x="3347625" y="1821875"/>
            <a:ext cx="4056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ourier New"/>
                <a:ea typeface="Courier New"/>
                <a:cs typeface="Courier New"/>
                <a:sym typeface="Courier New"/>
              </a:rPr>
              <a:t>Query: “Androgen receptor define”</a:t>
            </a:r>
            <a:endParaRPr sz="1500">
              <a:solidFill>
                <a:schemeClr val="dk2"/>
              </a:solidFill>
              <a:highlight>
                <a:srgbClr val="FFFFFF"/>
              </a:highlight>
              <a:latin typeface="Courier New"/>
              <a:ea typeface="Courier New"/>
              <a:cs typeface="Courier New"/>
              <a:sym typeface="Courier New"/>
            </a:endParaRPr>
          </a:p>
        </p:txBody>
      </p:sp>
      <p:pic>
        <p:nvPicPr>
          <p:cNvPr id="5304" name="Google Shape;5304;p361"/>
          <p:cNvPicPr preferRelativeResize="0"/>
          <p:nvPr/>
        </p:nvPicPr>
        <p:blipFill>
          <a:blip r:embed="rId4">
            <a:alphaModFix/>
          </a:blip>
          <a:stretch>
            <a:fillRect/>
          </a:stretch>
        </p:blipFill>
        <p:spPr>
          <a:xfrm>
            <a:off x="1103250" y="3199125"/>
            <a:ext cx="2018625" cy="2018625"/>
          </a:xfrm>
          <a:prstGeom prst="rect">
            <a:avLst/>
          </a:prstGeom>
          <a:noFill/>
          <a:ln>
            <a:noFill/>
          </a:ln>
        </p:spPr>
      </p:pic>
      <p:sp>
        <p:nvSpPr>
          <p:cNvPr id="5305" name="Google Shape;5305;p361"/>
          <p:cNvSpPr txBox="1"/>
          <p:nvPr/>
        </p:nvSpPr>
        <p:spPr>
          <a:xfrm rot="-5400000">
            <a:off x="1463325" y="3692750"/>
            <a:ext cx="637200" cy="4464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700">
                <a:solidFill>
                  <a:schemeClr val="dk2"/>
                </a:solidFill>
                <a:highlight>
                  <a:srgbClr val="FFFFFF"/>
                </a:highlight>
                <a:latin typeface="Calibri"/>
                <a:ea typeface="Calibri"/>
                <a:cs typeface="Calibri"/>
                <a:sym typeface="Calibri"/>
              </a:rPr>
              <a:t>and</a:t>
            </a:r>
            <a:endParaRPr sz="1700">
              <a:solidFill>
                <a:schemeClr val="dk2"/>
              </a:solidFill>
              <a:highlight>
                <a:srgbClr val="FFFFFF"/>
              </a:highlight>
              <a:latin typeface="Calibri"/>
              <a:ea typeface="Calibri"/>
              <a:cs typeface="Calibri"/>
              <a:sym typeface="Calibri"/>
            </a:endParaRPr>
          </a:p>
        </p:txBody>
      </p:sp>
      <p:pic>
        <p:nvPicPr>
          <p:cNvPr id="5306" name="Google Shape;5306;p361"/>
          <p:cNvPicPr preferRelativeResize="0"/>
          <p:nvPr/>
        </p:nvPicPr>
        <p:blipFill>
          <a:blip r:embed="rId4">
            <a:alphaModFix/>
          </a:blip>
          <a:stretch>
            <a:fillRect/>
          </a:stretch>
        </p:blipFill>
        <p:spPr>
          <a:xfrm>
            <a:off x="3812175" y="3199125"/>
            <a:ext cx="2018625" cy="2018625"/>
          </a:xfrm>
          <a:prstGeom prst="rect">
            <a:avLst/>
          </a:prstGeom>
          <a:noFill/>
          <a:ln>
            <a:noFill/>
          </a:ln>
        </p:spPr>
      </p:pic>
      <p:sp>
        <p:nvSpPr>
          <p:cNvPr id="5307" name="Google Shape;5307;p361"/>
          <p:cNvSpPr txBox="1"/>
          <p:nvPr/>
        </p:nvSpPr>
        <p:spPr>
          <a:xfrm rot="-5400000">
            <a:off x="4069600" y="3770800"/>
            <a:ext cx="762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alibri"/>
                <a:ea typeface="Calibri"/>
                <a:cs typeface="Calibri"/>
                <a:sym typeface="Calibri"/>
              </a:rPr>
              <a:t>helen</a:t>
            </a:r>
            <a:endParaRPr sz="1500">
              <a:solidFill>
                <a:schemeClr val="dk2"/>
              </a:solidFill>
              <a:highlight>
                <a:srgbClr val="FFFFFF"/>
              </a:highlight>
              <a:latin typeface="Calibri"/>
              <a:ea typeface="Calibri"/>
              <a:cs typeface="Calibri"/>
              <a:sym typeface="Calibri"/>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5311"/>
        <p:cNvGrpSpPr/>
        <p:nvPr/>
      </p:nvGrpSpPr>
      <p:grpSpPr>
        <a:xfrm>
          <a:off x="0" y="0"/>
          <a:ext cx="0" cy="0"/>
          <a:chOff x="0" y="0"/>
          <a:chExt cx="0" cy="0"/>
        </a:xfrm>
      </p:grpSpPr>
      <p:sp>
        <p:nvSpPr>
          <p:cNvPr id="5312" name="Google Shape;5312;p36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Wacky Weights</a:t>
            </a:r>
            <a:endParaRPr/>
          </a:p>
        </p:txBody>
      </p:sp>
      <p:cxnSp>
        <p:nvCxnSpPr>
          <p:cNvPr id="5313" name="Google Shape;5313;p36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314" name="Google Shape;5314;p362"/>
          <p:cNvSpPr txBox="1"/>
          <p:nvPr/>
        </p:nvSpPr>
        <p:spPr>
          <a:xfrm>
            <a:off x="311700" y="4614450"/>
            <a:ext cx="8485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Efficient Document-at-a-Time and Score-at-a-Time Query Evaluation for Learned Sparse Representations. Mackenzie, Trotman, Lin. TOIS 2022.</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Clr>
                <a:schemeClr val="dk2"/>
              </a:buClr>
              <a:buSzPts val="1100"/>
              <a:buFont typeface="Arial"/>
              <a:buNone/>
            </a:pP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900">
              <a:solidFill>
                <a:srgbClr val="222222"/>
              </a:solidFill>
              <a:highlight>
                <a:srgbClr val="FFFFFF"/>
              </a:highlight>
              <a:latin typeface="Montserrat"/>
              <a:ea typeface="Montserrat"/>
              <a:cs typeface="Montserrat"/>
              <a:sym typeface="Montserrat"/>
            </a:endParaRPr>
          </a:p>
        </p:txBody>
      </p:sp>
      <p:pic>
        <p:nvPicPr>
          <p:cNvPr id="5315" name="Google Shape;5315;p362"/>
          <p:cNvPicPr preferRelativeResize="0"/>
          <p:nvPr/>
        </p:nvPicPr>
        <p:blipFill>
          <a:blip r:embed="rId3">
            <a:alphaModFix/>
          </a:blip>
          <a:stretch>
            <a:fillRect/>
          </a:stretch>
        </p:blipFill>
        <p:spPr>
          <a:xfrm>
            <a:off x="629701" y="1360250"/>
            <a:ext cx="7599898" cy="3165374"/>
          </a:xfrm>
          <a:prstGeom prst="rect">
            <a:avLst/>
          </a:prstGeom>
          <a:noFill/>
          <a:ln>
            <a:noFill/>
          </a:ln>
        </p:spPr>
      </p:pic>
      <p:sp>
        <p:nvSpPr>
          <p:cNvPr id="5316" name="Google Shape;5316;p362"/>
          <p:cNvSpPr txBox="1"/>
          <p:nvPr/>
        </p:nvSpPr>
        <p:spPr>
          <a:xfrm>
            <a:off x="3347625" y="1821875"/>
            <a:ext cx="4056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ourier New"/>
                <a:ea typeface="Courier New"/>
                <a:cs typeface="Courier New"/>
                <a:sym typeface="Courier New"/>
              </a:rPr>
              <a:t>Query: “Androgen receptor define”</a:t>
            </a:r>
            <a:endParaRPr sz="1500">
              <a:solidFill>
                <a:schemeClr val="dk2"/>
              </a:solidFill>
              <a:highlight>
                <a:srgbClr val="FFFFFF"/>
              </a:highlight>
              <a:latin typeface="Courier New"/>
              <a:ea typeface="Courier New"/>
              <a:cs typeface="Courier New"/>
              <a:sym typeface="Courier New"/>
            </a:endParaRPr>
          </a:p>
        </p:txBody>
      </p:sp>
      <p:pic>
        <p:nvPicPr>
          <p:cNvPr id="5317" name="Google Shape;5317;p362"/>
          <p:cNvPicPr preferRelativeResize="0"/>
          <p:nvPr/>
        </p:nvPicPr>
        <p:blipFill>
          <a:blip r:embed="rId4">
            <a:alphaModFix/>
          </a:blip>
          <a:stretch>
            <a:fillRect/>
          </a:stretch>
        </p:blipFill>
        <p:spPr>
          <a:xfrm>
            <a:off x="1103250" y="3199125"/>
            <a:ext cx="2018625" cy="2018625"/>
          </a:xfrm>
          <a:prstGeom prst="rect">
            <a:avLst/>
          </a:prstGeom>
          <a:noFill/>
          <a:ln>
            <a:noFill/>
          </a:ln>
        </p:spPr>
      </p:pic>
      <p:sp>
        <p:nvSpPr>
          <p:cNvPr id="5318" name="Google Shape;5318;p362"/>
          <p:cNvSpPr txBox="1"/>
          <p:nvPr/>
        </p:nvSpPr>
        <p:spPr>
          <a:xfrm rot="-5400000">
            <a:off x="1463325" y="3692750"/>
            <a:ext cx="637200" cy="4464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700">
                <a:solidFill>
                  <a:schemeClr val="dk2"/>
                </a:solidFill>
                <a:highlight>
                  <a:srgbClr val="FFFFFF"/>
                </a:highlight>
                <a:latin typeface="Calibri"/>
                <a:ea typeface="Calibri"/>
                <a:cs typeface="Calibri"/>
                <a:sym typeface="Calibri"/>
              </a:rPr>
              <a:t>and</a:t>
            </a:r>
            <a:endParaRPr sz="1700">
              <a:solidFill>
                <a:schemeClr val="dk2"/>
              </a:solidFill>
              <a:highlight>
                <a:srgbClr val="FFFFFF"/>
              </a:highlight>
              <a:latin typeface="Calibri"/>
              <a:ea typeface="Calibri"/>
              <a:cs typeface="Calibri"/>
              <a:sym typeface="Calibri"/>
            </a:endParaRPr>
          </a:p>
        </p:txBody>
      </p:sp>
      <p:pic>
        <p:nvPicPr>
          <p:cNvPr id="5319" name="Google Shape;5319;p362"/>
          <p:cNvPicPr preferRelativeResize="0"/>
          <p:nvPr/>
        </p:nvPicPr>
        <p:blipFill>
          <a:blip r:embed="rId4">
            <a:alphaModFix/>
          </a:blip>
          <a:stretch>
            <a:fillRect/>
          </a:stretch>
        </p:blipFill>
        <p:spPr>
          <a:xfrm>
            <a:off x="3812175" y="3199125"/>
            <a:ext cx="2018625" cy="2018625"/>
          </a:xfrm>
          <a:prstGeom prst="rect">
            <a:avLst/>
          </a:prstGeom>
          <a:noFill/>
          <a:ln>
            <a:noFill/>
          </a:ln>
        </p:spPr>
      </p:pic>
      <p:sp>
        <p:nvSpPr>
          <p:cNvPr id="5320" name="Google Shape;5320;p362"/>
          <p:cNvSpPr txBox="1"/>
          <p:nvPr/>
        </p:nvSpPr>
        <p:spPr>
          <a:xfrm rot="-5400000">
            <a:off x="4069600" y="3770800"/>
            <a:ext cx="762600" cy="415500"/>
          </a:xfrm>
          <a:prstGeom prst="rect">
            <a:avLst/>
          </a:prstGeom>
          <a:noFill/>
          <a:ln>
            <a:noFill/>
          </a:ln>
        </p:spPr>
        <p:txBody>
          <a:bodyPr spcFirstLastPara="1" wrap="square" lIns="91425" tIns="91425" rIns="91425" bIns="91425" anchor="t" anchorCtr="0">
            <a:spAutoFit/>
          </a:bodyPr>
          <a:lstStyle/>
          <a:p>
            <a:pPr marL="0" lvl="0" indent="0" algn="l" rtl="0">
              <a:lnSpc>
                <a:spcPct val="130770"/>
              </a:lnSpc>
              <a:spcBef>
                <a:spcPts val="0"/>
              </a:spcBef>
              <a:spcAft>
                <a:spcPts val="0"/>
              </a:spcAft>
              <a:buNone/>
            </a:pPr>
            <a:r>
              <a:rPr lang="zh-CN" sz="1500">
                <a:solidFill>
                  <a:schemeClr val="dk2"/>
                </a:solidFill>
                <a:highlight>
                  <a:srgbClr val="FFFFFF"/>
                </a:highlight>
                <a:latin typeface="Calibri"/>
                <a:ea typeface="Calibri"/>
                <a:cs typeface="Calibri"/>
                <a:sym typeface="Calibri"/>
              </a:rPr>
              <a:t>helen</a:t>
            </a:r>
            <a:endParaRPr sz="1500">
              <a:solidFill>
                <a:schemeClr val="dk2"/>
              </a:solidFill>
              <a:highlight>
                <a:srgbClr val="FFFFFF"/>
              </a:highlight>
              <a:latin typeface="Calibri"/>
              <a:ea typeface="Calibri"/>
              <a:cs typeface="Calibri"/>
              <a:sym typeface="Calibri"/>
            </a:endParaRPr>
          </a:p>
        </p:txBody>
      </p:sp>
      <p:sp>
        <p:nvSpPr>
          <p:cNvPr id="5321" name="Google Shape;5321;p362"/>
          <p:cNvSpPr/>
          <p:nvPr/>
        </p:nvSpPr>
        <p:spPr>
          <a:xfrm>
            <a:off x="5632775" y="3456500"/>
            <a:ext cx="2439900" cy="918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5325"/>
        <p:cNvGrpSpPr/>
        <p:nvPr/>
      </p:nvGrpSpPr>
      <p:grpSpPr>
        <a:xfrm>
          <a:off x="0" y="0"/>
          <a:ext cx="0" cy="0"/>
          <a:chOff x="0" y="0"/>
          <a:chExt cx="0" cy="0"/>
        </a:xfrm>
      </p:grpSpPr>
      <p:sp>
        <p:nvSpPr>
          <p:cNvPr id="5326" name="Google Shape;5326;p363"/>
          <p:cNvSpPr txBox="1">
            <a:spLocks noGrp="1"/>
          </p:cNvSpPr>
          <p:nvPr>
            <p:ph type="body" idx="1"/>
          </p:nvPr>
        </p:nvSpPr>
        <p:spPr>
          <a:xfrm>
            <a:off x="277350" y="1373200"/>
            <a:ext cx="48570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Clr>
                <a:schemeClr val="dk2"/>
              </a:buClr>
              <a:buSzPts val="1800"/>
              <a:buChar char="-"/>
            </a:pPr>
            <a:r>
              <a:rPr lang="zh-CN" b="1">
                <a:solidFill>
                  <a:schemeClr val="dk2"/>
                </a:solidFill>
              </a:rPr>
              <a:t>Two design principles in mind.</a:t>
            </a:r>
            <a:br>
              <a:rPr lang="zh-CN" b="1">
                <a:solidFill>
                  <a:schemeClr val="dk2"/>
                </a:solidFill>
              </a:rPr>
            </a:br>
            <a:endParaRPr>
              <a:solidFill>
                <a:schemeClr val="dk2"/>
              </a:solidFill>
            </a:endParaRPr>
          </a:p>
          <a:p>
            <a:pPr marL="457200" lvl="0" indent="-342900" algn="l" rtl="0">
              <a:spcBef>
                <a:spcPts val="0"/>
              </a:spcBef>
              <a:spcAft>
                <a:spcPts val="0"/>
              </a:spcAft>
              <a:buClr>
                <a:schemeClr val="dk2"/>
              </a:buClr>
              <a:buSzPts val="1800"/>
              <a:buAutoNum type="arabicParenR"/>
            </a:pPr>
            <a:r>
              <a:rPr lang="zh-CN" b="1">
                <a:solidFill>
                  <a:schemeClr val="dk2"/>
                </a:solidFill>
              </a:rPr>
              <a:t>Trade exactness for major speedups</a:t>
            </a:r>
            <a:br>
              <a:rPr lang="zh-CN" b="1">
                <a:solidFill>
                  <a:schemeClr val="dk2"/>
                </a:solidFill>
              </a:rPr>
            </a:br>
            <a:r>
              <a:rPr lang="zh-CN">
                <a:solidFill>
                  <a:schemeClr val="dk2"/>
                </a:solidFill>
              </a:rPr>
              <a:t>In dense k-NN, exact methods (e.g. KD-tree) are replaced by ANN solutions (HNSW).</a:t>
            </a: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r>
              <a:rPr lang="zh-CN" b="1">
                <a:solidFill>
                  <a:schemeClr val="dk2"/>
                </a:solidFill>
              </a:rPr>
              <a:t>2)</a:t>
            </a:r>
            <a:r>
              <a:rPr lang="zh-CN">
                <a:solidFill>
                  <a:schemeClr val="dk2"/>
                </a:solidFill>
              </a:rPr>
              <a:t>    </a:t>
            </a:r>
            <a:r>
              <a:rPr lang="zh-CN" b="1">
                <a:solidFill>
                  <a:schemeClr val="dk2"/>
                </a:solidFill>
              </a:rPr>
              <a:t> Selection Index + Forward Index</a:t>
            </a:r>
            <a:br>
              <a:rPr lang="zh-CN" b="1">
                <a:solidFill>
                  <a:schemeClr val="dk2"/>
                </a:solidFill>
              </a:rPr>
            </a:br>
            <a:r>
              <a:rPr lang="zh-CN" b="1">
                <a:solidFill>
                  <a:schemeClr val="dk2"/>
                </a:solidFill>
              </a:rPr>
              <a:t>	</a:t>
            </a:r>
            <a:r>
              <a:rPr lang="zh-CN">
                <a:solidFill>
                  <a:schemeClr val="dk2"/>
                </a:solidFill>
              </a:rPr>
              <a:t>Use SI to identify candidate vectors, the FI</a:t>
            </a:r>
            <a:br>
              <a:rPr lang="zh-CN">
                <a:solidFill>
                  <a:schemeClr val="dk2"/>
                </a:solidFill>
              </a:rPr>
            </a:br>
            <a:r>
              <a:rPr lang="zh-CN">
                <a:solidFill>
                  <a:schemeClr val="dk2"/>
                </a:solidFill>
              </a:rPr>
              <a:t>	to compute the dot product. </a:t>
            </a:r>
            <a:endParaRPr>
              <a:solidFill>
                <a:schemeClr val="dk2"/>
              </a:solidFill>
            </a:endParaRPr>
          </a:p>
          <a:p>
            <a:pPr marL="0" lvl="0" indent="0" algn="l" rtl="0">
              <a:spcBef>
                <a:spcPts val="1200"/>
              </a:spcBef>
              <a:spcAft>
                <a:spcPts val="1200"/>
              </a:spcAft>
              <a:buNone/>
            </a:pPr>
            <a:endParaRPr>
              <a:solidFill>
                <a:schemeClr val="dk2"/>
              </a:solidFill>
            </a:endParaRPr>
          </a:p>
        </p:txBody>
      </p:sp>
      <p:sp>
        <p:nvSpPr>
          <p:cNvPr id="5327" name="Google Shape;5327;p36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New Generation of Data Structures</a:t>
            </a:r>
            <a:endParaRPr/>
          </a:p>
        </p:txBody>
      </p:sp>
      <p:cxnSp>
        <p:nvCxnSpPr>
          <p:cNvPr id="5328" name="Google Shape;5328;p36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329" name="Google Shape;5329;p363"/>
          <p:cNvPicPr preferRelativeResize="0"/>
          <p:nvPr/>
        </p:nvPicPr>
        <p:blipFill>
          <a:blip r:embed="rId3">
            <a:alphaModFix/>
          </a:blip>
          <a:stretch>
            <a:fillRect/>
          </a:stretch>
        </p:blipFill>
        <p:spPr>
          <a:xfrm>
            <a:off x="4987725" y="2263625"/>
            <a:ext cx="3844574" cy="1635549"/>
          </a:xfrm>
          <a:prstGeom prst="rect">
            <a:avLst/>
          </a:prstGeom>
          <a:noFill/>
          <a:ln>
            <a:noFill/>
          </a:ln>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show="0">
  <p:cSld>
    <p:spTree>
      <p:nvGrpSpPr>
        <p:cNvPr id="1" name="Shape 5333"/>
        <p:cNvGrpSpPr/>
        <p:nvPr/>
      </p:nvGrpSpPr>
      <p:grpSpPr>
        <a:xfrm>
          <a:off x="0" y="0"/>
          <a:ext cx="0" cy="0"/>
          <a:chOff x="0" y="0"/>
          <a:chExt cx="0" cy="0"/>
        </a:xfrm>
      </p:grpSpPr>
      <p:sp>
        <p:nvSpPr>
          <p:cNvPr id="5334" name="Google Shape;5334;p364"/>
          <p:cNvSpPr txBox="1">
            <a:spLocks noGrp="1"/>
          </p:cNvSpPr>
          <p:nvPr>
            <p:ph type="body" idx="1"/>
          </p:nvPr>
        </p:nvSpPr>
        <p:spPr>
          <a:xfrm>
            <a:off x="277350" y="1373188"/>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rPr>
              <a:t>Exact search is too slow.</a:t>
            </a:r>
            <a:br>
              <a:rPr lang="zh-CN" b="1">
                <a:solidFill>
                  <a:schemeClr val="dk2"/>
                </a:solidFill>
              </a:rPr>
            </a:br>
            <a:r>
              <a:rPr lang="zh-CN">
                <a:solidFill>
                  <a:schemeClr val="dk2"/>
                </a:solidFill>
              </a:rPr>
              <a:t>We can give up on exactness for major</a:t>
            </a:r>
            <a:br>
              <a:rPr lang="zh-CN">
                <a:solidFill>
                  <a:schemeClr val="dk2"/>
                </a:solidFill>
              </a:rPr>
            </a:br>
            <a:r>
              <a:rPr lang="zh-CN">
                <a:solidFill>
                  <a:schemeClr val="dk2"/>
                </a:solidFill>
              </a:rPr>
              <a:t>efficiency improvements.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A lesson learned from dense k-NN.</a:t>
            </a:r>
            <a:br>
              <a:rPr lang="zh-CN" b="1">
                <a:solidFill>
                  <a:schemeClr val="dk2"/>
                </a:solidFill>
              </a:rPr>
            </a:br>
            <a:r>
              <a:rPr lang="zh-CN">
                <a:solidFill>
                  <a:schemeClr val="dk2"/>
                </a:solidFill>
              </a:rPr>
              <a:t>Exact methods (e.g. KD-tree) are replaced by</a:t>
            </a:r>
            <a:br>
              <a:rPr lang="zh-CN">
                <a:solidFill>
                  <a:schemeClr val="dk2"/>
                </a:solidFill>
              </a:rPr>
            </a:br>
            <a:r>
              <a:rPr lang="zh-CN">
                <a:solidFill>
                  <a:schemeClr val="dk2"/>
                </a:solidFill>
              </a:rPr>
              <a:t>ng-ANN solutions (HNSW).</a:t>
            </a:r>
            <a:endParaRPr>
              <a:solidFill>
                <a:schemeClr val="dk2"/>
              </a:solidFill>
            </a:endParaRPr>
          </a:p>
        </p:txBody>
      </p:sp>
      <p:sp>
        <p:nvSpPr>
          <p:cNvPr id="5335" name="Google Shape;5335;p36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Exact vs Approximate Search</a:t>
            </a:r>
            <a:endParaRPr/>
          </a:p>
        </p:txBody>
      </p:sp>
      <p:cxnSp>
        <p:nvCxnSpPr>
          <p:cNvPr id="5336" name="Google Shape;5336;p36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5340"/>
        <p:cNvGrpSpPr/>
        <p:nvPr/>
      </p:nvGrpSpPr>
      <p:grpSpPr>
        <a:xfrm>
          <a:off x="0" y="0"/>
          <a:ext cx="0" cy="0"/>
          <a:chOff x="0" y="0"/>
          <a:chExt cx="0" cy="0"/>
        </a:xfrm>
      </p:grpSpPr>
      <p:sp>
        <p:nvSpPr>
          <p:cNvPr id="5341" name="Google Shape;5341;p365"/>
          <p:cNvSpPr txBox="1">
            <a:spLocks noGrp="1"/>
          </p:cNvSpPr>
          <p:nvPr>
            <p:ph type="body" idx="1"/>
          </p:nvPr>
        </p:nvSpPr>
        <p:spPr>
          <a:xfrm>
            <a:off x="269950" y="1165963"/>
            <a:ext cx="8520600" cy="3416400"/>
          </a:xfrm>
          <a:prstGeom prst="rect">
            <a:avLst/>
          </a:prstGeom>
        </p:spPr>
        <p:txBody>
          <a:bodyPr spcFirstLastPara="1" wrap="square" lIns="91425" tIns="91425" rIns="91425" bIns="91425" anchor="t" anchorCtr="0">
            <a:normAutofit lnSpcReduction="20000"/>
          </a:bodyPr>
          <a:lstStyle/>
          <a:p>
            <a:pPr marL="457200" lvl="0" indent="-330200" algn="l" rtl="0">
              <a:spcBef>
                <a:spcPts val="0"/>
              </a:spcBef>
              <a:spcAft>
                <a:spcPts val="0"/>
              </a:spcAft>
              <a:buClr>
                <a:schemeClr val="dk2"/>
              </a:buClr>
              <a:buSzPts val="1600"/>
              <a:buChar char="-"/>
            </a:pPr>
            <a:r>
              <a:rPr lang="zh-CN" b="1">
                <a:solidFill>
                  <a:schemeClr val="dk2"/>
                </a:solidFill>
              </a:rPr>
              <a:t>Approximate the representations.</a:t>
            </a:r>
            <a:br>
              <a:rPr lang="zh-CN" b="1">
                <a:solidFill>
                  <a:schemeClr val="dk2"/>
                </a:solidFill>
              </a:rPr>
            </a:br>
            <a:r>
              <a:rPr lang="zh-CN">
                <a:solidFill>
                  <a:schemeClr val="dk2"/>
                </a:solidFill>
              </a:rPr>
              <a:t>Pruning query and/or documents. </a:t>
            </a:r>
            <a:endParaRPr>
              <a:solidFill>
                <a:schemeClr val="dk2"/>
              </a:solidFill>
            </a:endParaRPr>
          </a:p>
          <a:p>
            <a:pPr marL="457200" lvl="0" indent="0" algn="l" rtl="0">
              <a:spcBef>
                <a:spcPts val="1200"/>
              </a:spcBef>
              <a:spcAft>
                <a:spcPts val="0"/>
              </a:spcAft>
              <a:buNone/>
            </a:pPr>
            <a:endParaRPr b="1">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Blocking.</a:t>
            </a:r>
            <a:br>
              <a:rPr lang="zh-CN" b="1">
                <a:solidFill>
                  <a:schemeClr val="dk2"/>
                </a:solidFill>
              </a:rPr>
            </a:br>
            <a:r>
              <a:rPr lang="zh-CN">
                <a:solidFill>
                  <a:schemeClr val="dk2"/>
                </a:solidFill>
              </a:rPr>
              <a:t>Group together documents and skip </a:t>
            </a:r>
            <a:br>
              <a:rPr lang="zh-CN">
                <a:solidFill>
                  <a:schemeClr val="dk2"/>
                </a:solidFill>
              </a:rPr>
            </a:br>
            <a:r>
              <a:rPr lang="zh-CN">
                <a:solidFill>
                  <a:schemeClr val="dk2"/>
                </a:solidFill>
              </a:rPr>
              <a:t>irrelevant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Proximity Graph</a:t>
            </a:r>
            <a:br>
              <a:rPr lang="zh-CN" b="1">
                <a:solidFill>
                  <a:schemeClr val="dk2"/>
                </a:solidFill>
              </a:rPr>
            </a:br>
            <a:r>
              <a:rPr lang="zh-CN">
                <a:solidFill>
                  <a:schemeClr val="dk2"/>
                </a:solidFill>
              </a:rPr>
              <a:t>A navigable graph connecting similar</a:t>
            </a:r>
            <a:br>
              <a:rPr lang="zh-CN">
                <a:solidFill>
                  <a:schemeClr val="dk2"/>
                </a:solidFill>
              </a:rPr>
            </a:br>
            <a:r>
              <a:rPr lang="zh-CN">
                <a:solidFill>
                  <a:schemeClr val="dk2"/>
                </a:solidFill>
              </a:rPr>
              <a:t>documents.</a:t>
            </a:r>
            <a:endParaRPr>
              <a:solidFill>
                <a:schemeClr val="dk2"/>
              </a:solidFill>
            </a:endParaRPr>
          </a:p>
        </p:txBody>
      </p:sp>
      <p:sp>
        <p:nvSpPr>
          <p:cNvPr id="5342" name="Google Shape;5342;p36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How can we approximate? </a:t>
            </a:r>
            <a:endParaRPr/>
          </a:p>
        </p:txBody>
      </p:sp>
      <p:cxnSp>
        <p:nvCxnSpPr>
          <p:cNvPr id="5343" name="Google Shape;5343;p36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344" name="Google Shape;5344;p365"/>
          <p:cNvPicPr preferRelativeResize="0"/>
          <p:nvPr/>
        </p:nvPicPr>
        <p:blipFill>
          <a:blip r:embed="rId3">
            <a:alphaModFix/>
          </a:blip>
          <a:stretch>
            <a:fillRect/>
          </a:stretch>
        </p:blipFill>
        <p:spPr>
          <a:xfrm>
            <a:off x="6547975" y="3574550"/>
            <a:ext cx="1399849" cy="1087899"/>
          </a:xfrm>
          <a:prstGeom prst="rect">
            <a:avLst/>
          </a:prstGeom>
          <a:noFill/>
          <a:ln>
            <a:noFill/>
          </a:ln>
        </p:spPr>
      </p:pic>
      <p:pic>
        <p:nvPicPr>
          <p:cNvPr id="5345" name="Google Shape;5345;p365"/>
          <p:cNvPicPr preferRelativeResize="0"/>
          <p:nvPr/>
        </p:nvPicPr>
        <p:blipFill>
          <a:blip r:embed="rId4">
            <a:alphaModFix/>
          </a:blip>
          <a:stretch>
            <a:fillRect/>
          </a:stretch>
        </p:blipFill>
        <p:spPr>
          <a:xfrm>
            <a:off x="5900425" y="2494424"/>
            <a:ext cx="2694951" cy="580375"/>
          </a:xfrm>
          <a:prstGeom prst="rect">
            <a:avLst/>
          </a:prstGeom>
          <a:noFill/>
          <a:ln>
            <a:noFill/>
          </a:ln>
        </p:spPr>
      </p:pic>
      <p:pic>
        <p:nvPicPr>
          <p:cNvPr id="5346" name="Google Shape;5346;p365"/>
          <p:cNvPicPr preferRelativeResize="0"/>
          <p:nvPr/>
        </p:nvPicPr>
        <p:blipFill rotWithShape="1">
          <a:blip r:embed="rId5">
            <a:alphaModFix/>
          </a:blip>
          <a:srcRect l="66852"/>
          <a:stretch/>
        </p:blipFill>
        <p:spPr>
          <a:xfrm>
            <a:off x="6619983" y="1165975"/>
            <a:ext cx="1255851" cy="717700"/>
          </a:xfrm>
          <a:prstGeom prst="rect">
            <a:avLst/>
          </a:prstGeom>
          <a:noFill/>
          <a:ln>
            <a:noFill/>
          </a:ln>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5350"/>
        <p:cNvGrpSpPr/>
        <p:nvPr/>
      </p:nvGrpSpPr>
      <p:grpSpPr>
        <a:xfrm>
          <a:off x="0" y="0"/>
          <a:ext cx="0" cy="0"/>
          <a:chOff x="0" y="0"/>
          <a:chExt cx="0" cy="0"/>
        </a:xfrm>
      </p:grpSpPr>
      <p:sp>
        <p:nvSpPr>
          <p:cNvPr id="5351" name="Google Shape;5351;p366"/>
          <p:cNvSpPr txBox="1">
            <a:spLocks noGrp="1"/>
          </p:cNvSpPr>
          <p:nvPr>
            <p:ph type="body" idx="1"/>
          </p:nvPr>
        </p:nvSpPr>
        <p:spPr>
          <a:xfrm>
            <a:off x="269950" y="1165963"/>
            <a:ext cx="85206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Clr>
                <a:schemeClr val="dk2"/>
              </a:buClr>
              <a:buSzPts val="1800"/>
              <a:buChar char="-"/>
            </a:pPr>
            <a:r>
              <a:rPr lang="zh-CN" b="1">
                <a:solidFill>
                  <a:schemeClr val="dk2"/>
                </a:solidFill>
              </a:rPr>
              <a:t>Scores distribution </a:t>
            </a:r>
            <a:r>
              <a:rPr lang="zh-CN">
                <a:solidFill>
                  <a:schemeClr val="dk2"/>
                </a:solidFill>
              </a:rPr>
              <a:t>suggests</a:t>
            </a:r>
            <a:r>
              <a:rPr lang="zh-CN" b="1">
                <a:solidFill>
                  <a:schemeClr val="dk2"/>
                </a:solidFill>
              </a:rPr>
              <a:t> </a:t>
            </a:r>
            <a:r>
              <a:rPr lang="zh-CN">
                <a:solidFill>
                  <a:schemeClr val="dk2"/>
                </a:solidFill>
              </a:rPr>
              <a:t>that </a:t>
            </a:r>
            <a:br>
              <a:rPr lang="zh-CN">
                <a:solidFill>
                  <a:schemeClr val="dk2"/>
                </a:solidFill>
              </a:rPr>
            </a:br>
            <a:r>
              <a:rPr lang="zh-CN">
                <a:solidFill>
                  <a:schemeClr val="dk2"/>
                </a:solidFill>
              </a:rPr>
              <a:t>we can discard some terms.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Several Strategies:</a:t>
            </a:r>
            <a:endParaRPr>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per </a:t>
            </a:r>
            <a:r>
              <a:rPr lang="zh-CN" sz="1700" b="1">
                <a:solidFill>
                  <a:schemeClr val="dk2"/>
                </a:solidFill>
              </a:rPr>
              <a:t>Document</a:t>
            </a:r>
            <a:endParaRPr sz="1700" b="1">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per </a:t>
            </a:r>
            <a:r>
              <a:rPr lang="zh-CN" sz="1700" b="1">
                <a:solidFill>
                  <a:schemeClr val="dk2"/>
                </a:solidFill>
              </a:rPr>
              <a:t>Posting</a:t>
            </a:r>
            <a:r>
              <a:rPr lang="zh-CN" sz="1700">
                <a:solidFill>
                  <a:schemeClr val="dk2"/>
                </a:solidFill>
              </a:rPr>
              <a:t> Lists</a:t>
            </a:r>
            <a:endParaRPr sz="1700">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per Absolute </a:t>
            </a:r>
            <a:r>
              <a:rPr lang="zh-CN" sz="1700" b="1">
                <a:solidFill>
                  <a:schemeClr val="dk2"/>
                </a:solidFill>
              </a:rPr>
              <a:t>value</a:t>
            </a:r>
            <a:r>
              <a:rPr lang="zh-CN" sz="1700">
                <a:solidFill>
                  <a:schemeClr val="dk2"/>
                </a:solidFill>
              </a:rPr>
              <a:t>.</a:t>
            </a:r>
            <a:endParaRPr sz="1700">
              <a:solidFill>
                <a:schemeClr val="dk2"/>
              </a:solidFill>
            </a:endParaRPr>
          </a:p>
          <a:p>
            <a:pPr marL="914400" lvl="0" indent="0" algn="l" rtl="0">
              <a:spcBef>
                <a:spcPts val="1200"/>
              </a:spcBef>
              <a:spcAft>
                <a:spcPts val="0"/>
              </a:spcAft>
              <a:buNone/>
            </a:pPr>
            <a:endParaRPr sz="1700">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max 2% loss of mRR@10 -&gt; </a:t>
            </a:r>
            <a:r>
              <a:rPr lang="zh-CN" b="1">
                <a:solidFill>
                  <a:schemeClr val="dk2"/>
                </a:solidFill>
              </a:rPr>
              <a:t>2x speedup.</a:t>
            </a:r>
            <a:br>
              <a:rPr lang="zh-CN">
                <a:solidFill>
                  <a:schemeClr val="dk2"/>
                </a:solidFill>
              </a:rPr>
            </a:br>
            <a:r>
              <a:rPr lang="zh-CN">
                <a:solidFill>
                  <a:schemeClr val="dk2"/>
                </a:solidFill>
              </a:rPr>
              <a:t>max 8% loss of mRR@10 -&gt; </a:t>
            </a:r>
            <a:r>
              <a:rPr lang="zh-CN" b="1">
                <a:solidFill>
                  <a:schemeClr val="dk2"/>
                </a:solidFill>
              </a:rPr>
              <a:t>4x speedup.</a:t>
            </a:r>
            <a:endParaRPr sz="1700" b="1">
              <a:solidFill>
                <a:schemeClr val="dk2"/>
              </a:solidFill>
            </a:endParaRPr>
          </a:p>
        </p:txBody>
      </p:sp>
      <p:sp>
        <p:nvSpPr>
          <p:cNvPr id="5352" name="Google Shape;5352;p36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Pruning</a:t>
            </a:r>
            <a:endParaRPr/>
          </a:p>
        </p:txBody>
      </p:sp>
      <p:cxnSp>
        <p:nvCxnSpPr>
          <p:cNvPr id="5353" name="Google Shape;5353;p36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354" name="Google Shape;5354;p366"/>
          <p:cNvPicPr preferRelativeResize="0"/>
          <p:nvPr/>
        </p:nvPicPr>
        <p:blipFill>
          <a:blip r:embed="rId3">
            <a:alphaModFix/>
          </a:blip>
          <a:stretch>
            <a:fillRect/>
          </a:stretch>
        </p:blipFill>
        <p:spPr>
          <a:xfrm>
            <a:off x="5226050" y="1670613"/>
            <a:ext cx="3117302" cy="1948326"/>
          </a:xfrm>
          <a:prstGeom prst="rect">
            <a:avLst/>
          </a:prstGeom>
          <a:noFill/>
          <a:ln>
            <a:noFill/>
          </a:ln>
        </p:spPr>
      </p:pic>
      <p:sp>
        <p:nvSpPr>
          <p:cNvPr id="5355" name="Google Shape;5355;p366"/>
          <p:cNvSpPr txBox="1"/>
          <p:nvPr/>
        </p:nvSpPr>
        <p:spPr>
          <a:xfrm>
            <a:off x="311700" y="4614450"/>
            <a:ext cx="848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Lassance, Carlos, et al. "A static pruning study on sparse neural retrievers." SIGIR 2023.</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chemeClr val="lt1"/>
                </a:highlight>
                <a:latin typeface="Montserrat"/>
                <a:ea typeface="Montserrat"/>
                <a:cs typeface="Montserrat"/>
                <a:sym typeface="Montserrat"/>
              </a:rPr>
              <a:t>Lassance, Carlos, et al. “</a:t>
            </a:r>
            <a:r>
              <a:rPr lang="zh-CN" sz="900">
                <a:solidFill>
                  <a:srgbClr val="222222"/>
                </a:solidFill>
                <a:highlight>
                  <a:srgbClr val="FFFFFF"/>
                </a:highlight>
                <a:latin typeface="Montserrat"/>
                <a:ea typeface="Montserrat"/>
                <a:cs typeface="Montserrat"/>
                <a:sym typeface="Montserrat"/>
              </a:rPr>
              <a:t>Two-Step SPLADE: Simple, Efficient and Effective Approximation of SPLADE”. ECIR 2024. </a:t>
            </a:r>
            <a:endParaRPr sz="900">
              <a:latin typeface="Montserrat"/>
              <a:ea typeface="Montserrat"/>
              <a:cs typeface="Montserrat"/>
              <a:sym typeface="Montserrat"/>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5359"/>
        <p:cNvGrpSpPr/>
        <p:nvPr/>
      </p:nvGrpSpPr>
      <p:grpSpPr>
        <a:xfrm>
          <a:off x="0" y="0"/>
          <a:ext cx="0" cy="0"/>
          <a:chOff x="0" y="0"/>
          <a:chExt cx="0" cy="0"/>
        </a:xfrm>
      </p:grpSpPr>
      <p:sp>
        <p:nvSpPr>
          <p:cNvPr id="5360" name="Google Shape;5360;p36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Concentration of Importance (COI) </a:t>
            </a:r>
            <a:endParaRPr/>
          </a:p>
        </p:txBody>
      </p:sp>
      <p:sp>
        <p:nvSpPr>
          <p:cNvPr id="5361" name="Google Shape;5361;p367"/>
          <p:cNvSpPr txBox="1">
            <a:spLocks noGrp="1"/>
          </p:cNvSpPr>
          <p:nvPr>
            <p:ph type="body" idx="1"/>
          </p:nvPr>
        </p:nvSpPr>
        <p:spPr>
          <a:xfrm>
            <a:off x="182525" y="1114500"/>
            <a:ext cx="8520600" cy="3416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457200" lvl="0" indent="0" algn="l" rtl="0">
              <a:spcBef>
                <a:spcPts val="0"/>
              </a:spcBef>
              <a:spcAft>
                <a:spcPts val="0"/>
              </a:spcAft>
              <a:buNone/>
            </a:pPr>
            <a:endParaRPr i="1">
              <a:solidFill>
                <a:schemeClr val="dk2"/>
              </a:solidFill>
            </a:endParaRPr>
          </a:p>
          <a:p>
            <a:pPr marL="457200" lvl="0" indent="-334328" algn="l" rtl="0">
              <a:spcBef>
                <a:spcPts val="1200"/>
              </a:spcBef>
              <a:spcAft>
                <a:spcPts val="0"/>
              </a:spcAft>
              <a:buClr>
                <a:schemeClr val="dk2"/>
              </a:buClr>
              <a:buSzPct val="100000"/>
              <a:buChar char="-"/>
            </a:pPr>
            <a:r>
              <a:rPr lang="zh-CN" i="1">
                <a:solidFill>
                  <a:schemeClr val="dk2"/>
                </a:solidFill>
              </a:rPr>
              <a:t>L</a:t>
            </a:r>
            <a:r>
              <a:rPr lang="zh-CN" i="1" baseline="-25000">
                <a:solidFill>
                  <a:schemeClr val="dk2"/>
                </a:solidFill>
              </a:rPr>
              <a:t>1</a:t>
            </a:r>
            <a:r>
              <a:rPr lang="zh-CN" i="1">
                <a:solidFill>
                  <a:schemeClr val="dk2"/>
                </a:solidFill>
              </a:rPr>
              <a:t> </a:t>
            </a:r>
            <a:r>
              <a:rPr lang="zh-CN">
                <a:solidFill>
                  <a:schemeClr val="dk2"/>
                </a:solidFill>
              </a:rPr>
              <a:t>norm </a:t>
            </a:r>
            <a:r>
              <a:rPr lang="zh-CN" b="1">
                <a:solidFill>
                  <a:schemeClr val="dk2"/>
                </a:solidFill>
              </a:rPr>
              <a:t>concentrated</a:t>
            </a:r>
            <a:r>
              <a:rPr lang="zh-CN">
                <a:solidFill>
                  <a:schemeClr val="dk2"/>
                </a:solidFill>
              </a:rPr>
              <a:t> in few </a:t>
            </a:r>
            <a:br>
              <a:rPr lang="zh-CN">
                <a:solidFill>
                  <a:schemeClr val="dk2"/>
                </a:solidFill>
              </a:rPr>
            </a:br>
            <a:r>
              <a:rPr lang="zh-CN">
                <a:solidFill>
                  <a:schemeClr val="dk2"/>
                </a:solidFill>
              </a:rPr>
              <a:t>components.</a:t>
            </a:r>
            <a:br>
              <a:rPr lang="zh-CN">
                <a:solidFill>
                  <a:schemeClr val="dk2"/>
                </a:solidFill>
              </a:rPr>
            </a:br>
            <a:br>
              <a:rPr lang="zh-CN">
                <a:solidFill>
                  <a:schemeClr val="dk2"/>
                </a:solidFill>
              </a:rPr>
            </a:br>
            <a:br>
              <a:rPr lang="zh-CN">
                <a:solidFill>
                  <a:schemeClr val="dk2"/>
                </a:solidFill>
              </a:rPr>
            </a:br>
            <a:br>
              <a:rPr lang="zh-CN">
                <a:solidFill>
                  <a:schemeClr val="dk2"/>
                </a:solidFill>
              </a:rPr>
            </a:br>
            <a:br>
              <a:rPr lang="zh-CN">
                <a:solidFill>
                  <a:schemeClr val="dk2"/>
                </a:solidFill>
              </a:rPr>
            </a:br>
            <a:endParaRPr>
              <a:solidFill>
                <a:srgbClr val="FFFFFF"/>
              </a:solidFill>
            </a:endParaRPr>
          </a:p>
          <a:p>
            <a:pPr marL="457200" lvl="0" indent="-334328" algn="l" rtl="0">
              <a:spcBef>
                <a:spcPts val="0"/>
              </a:spcBef>
              <a:spcAft>
                <a:spcPts val="0"/>
              </a:spcAft>
              <a:buClr>
                <a:srgbClr val="FFFFFF"/>
              </a:buClr>
              <a:buSzPct val="100000"/>
              <a:buChar char="-"/>
            </a:pPr>
            <a:r>
              <a:rPr lang="zh-CN">
                <a:solidFill>
                  <a:srgbClr val="FFFFFF"/>
                </a:solidFill>
              </a:rPr>
              <a:t>Few components yields </a:t>
            </a:r>
            <a:r>
              <a:rPr lang="zh-CN" b="1">
                <a:solidFill>
                  <a:srgbClr val="FFFFFF"/>
                </a:solidFill>
              </a:rPr>
              <a:t>good</a:t>
            </a:r>
            <a:r>
              <a:rPr lang="zh-CN">
                <a:solidFill>
                  <a:srgbClr val="FFFFFF"/>
                </a:solidFill>
              </a:rPr>
              <a:t> </a:t>
            </a:r>
            <a:br>
              <a:rPr lang="zh-CN">
                <a:solidFill>
                  <a:srgbClr val="FFFFFF"/>
                </a:solidFill>
              </a:rPr>
            </a:br>
            <a:r>
              <a:rPr lang="zh-CN">
                <a:solidFill>
                  <a:srgbClr val="FFFFFF"/>
                </a:solidFill>
              </a:rPr>
              <a:t>dot product </a:t>
            </a:r>
            <a:r>
              <a:rPr lang="zh-CN" b="1">
                <a:solidFill>
                  <a:srgbClr val="FFFFFF"/>
                </a:solidFill>
              </a:rPr>
              <a:t>approximation</a:t>
            </a:r>
            <a:r>
              <a:rPr lang="zh-CN">
                <a:solidFill>
                  <a:srgbClr val="FFFFFF"/>
                </a:solidFill>
              </a:rPr>
              <a:t>.</a:t>
            </a:r>
            <a:br>
              <a:rPr lang="zh-CN">
                <a:solidFill>
                  <a:srgbClr val="FFFFFF"/>
                </a:solidFill>
              </a:rPr>
            </a:br>
            <a:endParaRPr>
              <a:solidFill>
                <a:srgbClr val="FFFFFF"/>
              </a:solidFill>
            </a:endParaRPr>
          </a:p>
          <a:p>
            <a:pPr marL="457200" lvl="0" indent="-334328" algn="l" rtl="0">
              <a:spcBef>
                <a:spcPts val="0"/>
              </a:spcBef>
              <a:spcAft>
                <a:spcPts val="0"/>
              </a:spcAft>
              <a:buClr>
                <a:srgbClr val="FFFFFF"/>
              </a:buClr>
              <a:buSzPct val="100000"/>
              <a:buChar char="-"/>
            </a:pPr>
            <a:r>
              <a:rPr lang="zh-CN">
                <a:solidFill>
                  <a:srgbClr val="FFFFFF"/>
                </a:solidFill>
              </a:rPr>
              <a:t>Quick </a:t>
            </a:r>
            <a:r>
              <a:rPr lang="zh-CN" b="1">
                <a:solidFill>
                  <a:srgbClr val="FFFFFF"/>
                </a:solidFill>
              </a:rPr>
              <a:t>candidate</a:t>
            </a:r>
            <a:r>
              <a:rPr lang="zh-CN">
                <a:solidFill>
                  <a:srgbClr val="FFFFFF"/>
                </a:solidFill>
              </a:rPr>
              <a:t> identification!</a:t>
            </a:r>
            <a:endParaRPr>
              <a:solidFill>
                <a:srgbClr val="FFFFFF"/>
              </a:solidFill>
            </a:endParaRPr>
          </a:p>
        </p:txBody>
      </p:sp>
      <p:cxnSp>
        <p:nvCxnSpPr>
          <p:cNvPr id="5362" name="Google Shape;5362;p36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363" name="Google Shape;5363;p367"/>
          <p:cNvPicPr preferRelativeResize="0"/>
          <p:nvPr/>
        </p:nvPicPr>
        <p:blipFill>
          <a:blip r:embed="rId3">
            <a:alphaModFix/>
          </a:blip>
          <a:stretch>
            <a:fillRect/>
          </a:stretch>
        </p:blipFill>
        <p:spPr>
          <a:xfrm>
            <a:off x="5061250" y="1114500"/>
            <a:ext cx="3818743" cy="1829151"/>
          </a:xfrm>
          <a:prstGeom prst="rect">
            <a:avLst/>
          </a:prstGeom>
          <a:noFill/>
          <a:ln>
            <a:noFill/>
          </a:ln>
        </p:spPr>
      </p:pic>
      <p:sp>
        <p:nvSpPr>
          <p:cNvPr id="5364" name="Google Shape;5364;p367"/>
          <p:cNvSpPr/>
          <p:nvPr/>
        </p:nvSpPr>
        <p:spPr>
          <a:xfrm>
            <a:off x="6184350" y="1587875"/>
            <a:ext cx="372300" cy="2430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980000"/>
              </a:solidFill>
              <a:latin typeface="Source Sans Pro"/>
              <a:ea typeface="Source Sans Pro"/>
              <a:cs typeface="Source Sans Pro"/>
              <a:sym typeface="Source Sans Pro"/>
            </a:endParaRPr>
          </a:p>
        </p:txBody>
      </p:sp>
      <p:sp>
        <p:nvSpPr>
          <p:cNvPr id="5365" name="Google Shape;5365;p367"/>
          <p:cNvSpPr txBox="1"/>
          <p:nvPr/>
        </p:nvSpPr>
        <p:spPr>
          <a:xfrm>
            <a:off x="6617400" y="1663850"/>
            <a:ext cx="19677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80% of L1 with ~25% of terms.</a:t>
            </a:r>
            <a:endParaRPr sz="1200" b="1">
              <a:solidFill>
                <a:srgbClr val="980000"/>
              </a:solidFill>
              <a:latin typeface="Source Sans Pro"/>
              <a:ea typeface="Source Sans Pro"/>
              <a:cs typeface="Source Sans Pro"/>
              <a:sym typeface="Source Sans Pro"/>
            </a:endParaRPr>
          </a:p>
        </p:txBody>
      </p:sp>
      <p:sp>
        <p:nvSpPr>
          <p:cNvPr id="5366" name="Google Shape;5366;p367"/>
          <p:cNvSpPr txBox="1"/>
          <p:nvPr/>
        </p:nvSpPr>
        <p:spPr>
          <a:xfrm>
            <a:off x="381000" y="4576975"/>
            <a:ext cx="45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Nardin, Rulli, Venturini, Efficient inverted indexes for approximate retrieval over learned sparse representations. SIGIR 2024.</a:t>
            </a:r>
            <a:endParaRPr sz="900">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80"/>
          <p:cNvPicPr preferRelativeResize="0"/>
          <p:nvPr/>
        </p:nvPicPr>
        <p:blipFill>
          <a:blip r:embed="rId3">
            <a:alphaModFix/>
          </a:blip>
          <a:stretch>
            <a:fillRect/>
          </a:stretch>
        </p:blipFill>
        <p:spPr>
          <a:xfrm>
            <a:off x="1553275" y="763278"/>
            <a:ext cx="5526999" cy="1198875"/>
          </a:xfrm>
          <a:prstGeom prst="rect">
            <a:avLst/>
          </a:prstGeom>
          <a:noFill/>
          <a:ln>
            <a:noFill/>
          </a:ln>
        </p:spPr>
      </p:pic>
      <p:pic>
        <p:nvPicPr>
          <p:cNvPr id="566" name="Google Shape;566;p80"/>
          <p:cNvPicPr preferRelativeResize="0"/>
          <p:nvPr/>
        </p:nvPicPr>
        <p:blipFill>
          <a:blip r:embed="rId4">
            <a:alphaModFix/>
          </a:blip>
          <a:stretch>
            <a:fillRect/>
          </a:stretch>
        </p:blipFill>
        <p:spPr>
          <a:xfrm>
            <a:off x="1596063" y="3117301"/>
            <a:ext cx="5951865" cy="948075"/>
          </a:xfrm>
          <a:prstGeom prst="rect">
            <a:avLst/>
          </a:prstGeom>
          <a:noFill/>
          <a:ln>
            <a:noFill/>
          </a:ln>
        </p:spPr>
      </p:pic>
      <p:sp>
        <p:nvSpPr>
          <p:cNvPr id="567" name="Google Shape;567;p80"/>
          <p:cNvSpPr txBox="1"/>
          <p:nvPr/>
        </p:nvSpPr>
        <p:spPr>
          <a:xfrm>
            <a:off x="1624825" y="192800"/>
            <a:ext cx="401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Relevance Models</a:t>
            </a:r>
            <a:endParaRPr sz="1800" b="1">
              <a:solidFill>
                <a:schemeClr val="dk1"/>
              </a:solidFill>
              <a:latin typeface="Source Sans Pro"/>
              <a:ea typeface="Source Sans Pro"/>
              <a:cs typeface="Source Sans Pro"/>
              <a:sym typeface="Source Sans Pro"/>
            </a:endParaRPr>
          </a:p>
        </p:txBody>
      </p:sp>
      <p:sp>
        <p:nvSpPr>
          <p:cNvPr id="568" name="Google Shape;568;p80"/>
          <p:cNvSpPr txBox="1"/>
          <p:nvPr/>
        </p:nvSpPr>
        <p:spPr>
          <a:xfrm>
            <a:off x="1624825" y="2512250"/>
            <a:ext cx="401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Retrieval Engines</a:t>
            </a:r>
            <a:endParaRPr sz="1800" b="1">
              <a:solidFill>
                <a:schemeClr val="dk1"/>
              </a:solidFill>
              <a:latin typeface="Source Sans Pro"/>
              <a:ea typeface="Source Sans Pro"/>
              <a:cs typeface="Source Sans Pro"/>
              <a:sym typeface="Source Sans Pro"/>
            </a:endParaRPr>
          </a:p>
        </p:txBody>
      </p:sp>
      <p:sp>
        <p:nvSpPr>
          <p:cNvPr id="569" name="Google Shape;569;p80"/>
          <p:cNvSpPr txBox="1"/>
          <p:nvPr/>
        </p:nvSpPr>
        <p:spPr>
          <a:xfrm>
            <a:off x="3020625" y="1979125"/>
            <a:ext cx="218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Courier New"/>
                <a:ea typeface="Courier New"/>
                <a:cs typeface="Courier New"/>
                <a:sym typeface="Courier New"/>
              </a:rPr>
              <a:t>model.scorer()</a:t>
            </a:r>
            <a:endParaRPr sz="1800">
              <a:solidFill>
                <a:schemeClr val="lt2"/>
              </a:solidFill>
              <a:latin typeface="Courier New"/>
              <a:ea typeface="Courier New"/>
              <a:cs typeface="Courier New"/>
              <a:sym typeface="Courier New"/>
            </a:endParaRPr>
          </a:p>
        </p:txBody>
      </p:sp>
      <p:sp>
        <p:nvSpPr>
          <p:cNvPr id="570" name="Google Shape;570;p80"/>
          <p:cNvSpPr txBox="1"/>
          <p:nvPr/>
        </p:nvSpPr>
        <p:spPr>
          <a:xfrm>
            <a:off x="1155425" y="4129625"/>
            <a:ext cx="7569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Courier New"/>
                <a:ea typeface="Courier New"/>
                <a:cs typeface="Courier New"/>
                <a:sym typeface="Courier New"/>
              </a:rPr>
              <a:t>Step 1: </a:t>
            </a:r>
            <a:r>
              <a:rPr lang="zh-CN" sz="1800">
                <a:solidFill>
                  <a:schemeClr val="lt2"/>
                </a:solidFill>
                <a:latin typeface="Courier New"/>
                <a:ea typeface="Courier New"/>
                <a:cs typeface="Courier New"/>
                <a:sym typeface="Courier New"/>
              </a:rPr>
              <a:t>model.doc_encoder() &gt;&gt; indexer</a:t>
            </a:r>
            <a:endParaRPr sz="1800">
              <a:solidFill>
                <a:schemeClr val="lt2"/>
              </a:solidFill>
              <a:latin typeface="Courier New"/>
              <a:ea typeface="Courier New"/>
              <a:cs typeface="Courier New"/>
              <a:sym typeface="Courier New"/>
            </a:endParaRPr>
          </a:p>
          <a:p>
            <a:pPr marL="0" lvl="0" indent="0" algn="l" rtl="0">
              <a:spcBef>
                <a:spcPts val="0"/>
              </a:spcBef>
              <a:spcAft>
                <a:spcPts val="0"/>
              </a:spcAft>
              <a:buNone/>
            </a:pPr>
            <a:r>
              <a:rPr lang="zh-CN" sz="1800" b="1">
                <a:solidFill>
                  <a:schemeClr val="lt2"/>
                </a:solidFill>
                <a:latin typeface="Courier New"/>
                <a:ea typeface="Courier New"/>
                <a:cs typeface="Courier New"/>
                <a:sym typeface="Courier New"/>
              </a:rPr>
              <a:t>Step 2:</a:t>
            </a:r>
            <a:r>
              <a:rPr lang="zh-CN" sz="1800">
                <a:solidFill>
                  <a:schemeClr val="lt2"/>
                </a:solidFill>
                <a:latin typeface="Courier New"/>
                <a:ea typeface="Courier New"/>
                <a:cs typeface="Courier New"/>
                <a:sym typeface="Courier New"/>
              </a:rPr>
              <a:t> model.query_encoder() &gt;&gt; retriever</a:t>
            </a:r>
            <a:endParaRPr sz="1800">
              <a:solidFill>
                <a:schemeClr val="lt2"/>
              </a:solidFill>
              <a:latin typeface="Courier New"/>
              <a:ea typeface="Courier New"/>
              <a:cs typeface="Courier New"/>
              <a:sym typeface="Courier New"/>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5370"/>
        <p:cNvGrpSpPr/>
        <p:nvPr/>
      </p:nvGrpSpPr>
      <p:grpSpPr>
        <a:xfrm>
          <a:off x="0" y="0"/>
          <a:ext cx="0" cy="0"/>
          <a:chOff x="0" y="0"/>
          <a:chExt cx="0" cy="0"/>
        </a:xfrm>
      </p:grpSpPr>
      <p:sp>
        <p:nvSpPr>
          <p:cNvPr id="5371" name="Google Shape;5371;p36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Concentration of Importance (COI) </a:t>
            </a:r>
            <a:endParaRPr/>
          </a:p>
        </p:txBody>
      </p:sp>
      <p:sp>
        <p:nvSpPr>
          <p:cNvPr id="5372" name="Google Shape;5372;p368"/>
          <p:cNvSpPr txBox="1">
            <a:spLocks noGrp="1"/>
          </p:cNvSpPr>
          <p:nvPr>
            <p:ph type="body" idx="1"/>
          </p:nvPr>
        </p:nvSpPr>
        <p:spPr>
          <a:xfrm>
            <a:off x="182525" y="1114500"/>
            <a:ext cx="8520600" cy="3416400"/>
          </a:xfrm>
          <a:prstGeom prst="rect">
            <a:avLst/>
          </a:prstGeom>
        </p:spPr>
        <p:txBody>
          <a:bodyPr spcFirstLastPara="1" wrap="square" lIns="91425" tIns="91425" rIns="91425" bIns="91425" anchor="t" anchorCtr="0">
            <a:normAutofit fontScale="92500" lnSpcReduction="20000"/>
          </a:bodyPr>
          <a:lstStyle/>
          <a:p>
            <a:pPr marL="457200" lvl="0" indent="0" algn="l" rtl="0">
              <a:spcBef>
                <a:spcPts val="0"/>
              </a:spcBef>
              <a:spcAft>
                <a:spcPts val="0"/>
              </a:spcAft>
              <a:buNone/>
            </a:pPr>
            <a:endParaRPr i="1">
              <a:solidFill>
                <a:schemeClr val="dk2"/>
              </a:solidFill>
            </a:endParaRPr>
          </a:p>
          <a:p>
            <a:pPr marL="457200" lvl="0" indent="-334328" algn="l" rtl="0">
              <a:spcBef>
                <a:spcPts val="1200"/>
              </a:spcBef>
              <a:spcAft>
                <a:spcPts val="0"/>
              </a:spcAft>
              <a:buClr>
                <a:schemeClr val="dk2"/>
              </a:buClr>
              <a:buSzPct val="100000"/>
              <a:buChar char="-"/>
            </a:pPr>
            <a:r>
              <a:rPr lang="zh-CN" i="1">
                <a:solidFill>
                  <a:schemeClr val="dk2"/>
                </a:solidFill>
              </a:rPr>
              <a:t>L</a:t>
            </a:r>
            <a:r>
              <a:rPr lang="zh-CN" i="1" baseline="-25000">
                <a:solidFill>
                  <a:schemeClr val="dk2"/>
                </a:solidFill>
              </a:rPr>
              <a:t>1</a:t>
            </a:r>
            <a:r>
              <a:rPr lang="zh-CN" i="1">
                <a:solidFill>
                  <a:schemeClr val="dk2"/>
                </a:solidFill>
              </a:rPr>
              <a:t> </a:t>
            </a:r>
            <a:r>
              <a:rPr lang="zh-CN">
                <a:solidFill>
                  <a:schemeClr val="dk2"/>
                </a:solidFill>
              </a:rPr>
              <a:t>norm </a:t>
            </a:r>
            <a:r>
              <a:rPr lang="zh-CN" b="1">
                <a:solidFill>
                  <a:schemeClr val="dk2"/>
                </a:solidFill>
              </a:rPr>
              <a:t>concentrated</a:t>
            </a:r>
            <a:r>
              <a:rPr lang="zh-CN">
                <a:solidFill>
                  <a:schemeClr val="dk2"/>
                </a:solidFill>
              </a:rPr>
              <a:t> in few </a:t>
            </a:r>
            <a:br>
              <a:rPr lang="zh-CN">
                <a:solidFill>
                  <a:schemeClr val="dk2"/>
                </a:solidFill>
              </a:rPr>
            </a:br>
            <a:r>
              <a:rPr lang="zh-CN">
                <a:solidFill>
                  <a:schemeClr val="dk2"/>
                </a:solidFill>
              </a:rPr>
              <a:t>components.</a:t>
            </a:r>
            <a:br>
              <a:rPr lang="zh-CN">
                <a:solidFill>
                  <a:schemeClr val="dk2"/>
                </a:solidFill>
              </a:rPr>
            </a:br>
            <a:br>
              <a:rPr lang="zh-CN">
                <a:solidFill>
                  <a:schemeClr val="dk2"/>
                </a:solidFill>
              </a:rPr>
            </a:br>
            <a:br>
              <a:rPr lang="zh-CN">
                <a:solidFill>
                  <a:schemeClr val="dk2"/>
                </a:solidFill>
              </a:rPr>
            </a:br>
            <a:br>
              <a:rPr lang="zh-CN">
                <a:solidFill>
                  <a:schemeClr val="dk2"/>
                </a:solidFill>
              </a:rPr>
            </a:br>
            <a:br>
              <a:rPr lang="zh-CN">
                <a:solidFill>
                  <a:schemeClr val="dk2"/>
                </a:solidFill>
              </a:rPr>
            </a:br>
            <a:endParaRPr>
              <a:solidFill>
                <a:schemeClr val="dk2"/>
              </a:solidFill>
            </a:endParaRPr>
          </a:p>
          <a:p>
            <a:pPr marL="457200" lvl="0" indent="-334328" algn="l" rtl="0">
              <a:spcBef>
                <a:spcPts val="0"/>
              </a:spcBef>
              <a:spcAft>
                <a:spcPts val="0"/>
              </a:spcAft>
              <a:buClr>
                <a:schemeClr val="dk2"/>
              </a:buClr>
              <a:buSzPct val="100000"/>
              <a:buChar char="-"/>
            </a:pPr>
            <a:r>
              <a:rPr lang="zh-CN">
                <a:solidFill>
                  <a:schemeClr val="dk2"/>
                </a:solidFill>
              </a:rPr>
              <a:t>Few components yields </a:t>
            </a:r>
            <a:r>
              <a:rPr lang="zh-CN" b="1">
                <a:solidFill>
                  <a:schemeClr val="dk2"/>
                </a:solidFill>
              </a:rPr>
              <a:t>good</a:t>
            </a:r>
            <a:r>
              <a:rPr lang="zh-CN">
                <a:solidFill>
                  <a:schemeClr val="dk2"/>
                </a:solidFill>
              </a:rPr>
              <a:t> </a:t>
            </a:r>
            <a:br>
              <a:rPr lang="zh-CN">
                <a:solidFill>
                  <a:schemeClr val="dk2"/>
                </a:solidFill>
              </a:rPr>
            </a:br>
            <a:r>
              <a:rPr lang="zh-CN">
                <a:solidFill>
                  <a:schemeClr val="dk2"/>
                </a:solidFill>
              </a:rPr>
              <a:t>dot product </a:t>
            </a:r>
            <a:r>
              <a:rPr lang="zh-CN" b="1">
                <a:solidFill>
                  <a:schemeClr val="dk2"/>
                </a:solidFill>
              </a:rPr>
              <a:t>approximation</a:t>
            </a:r>
            <a:r>
              <a:rPr lang="zh-CN">
                <a:solidFill>
                  <a:schemeClr val="dk2"/>
                </a:solidFill>
              </a:rPr>
              <a:t>.</a:t>
            </a:r>
            <a:br>
              <a:rPr lang="zh-CN">
                <a:solidFill>
                  <a:schemeClr val="dk2"/>
                </a:solidFill>
              </a:rPr>
            </a:br>
            <a:endParaRPr>
              <a:solidFill>
                <a:schemeClr val="dk2"/>
              </a:solidFill>
            </a:endParaRPr>
          </a:p>
          <a:p>
            <a:pPr marL="457200" lvl="0" indent="-334328" algn="l" rtl="0">
              <a:spcBef>
                <a:spcPts val="0"/>
              </a:spcBef>
              <a:spcAft>
                <a:spcPts val="0"/>
              </a:spcAft>
              <a:buClr>
                <a:schemeClr val="dk2"/>
              </a:buClr>
              <a:buSzPct val="100000"/>
              <a:buChar char="-"/>
            </a:pPr>
            <a:r>
              <a:rPr lang="zh-CN">
                <a:solidFill>
                  <a:schemeClr val="dk2"/>
                </a:solidFill>
              </a:rPr>
              <a:t>Quick </a:t>
            </a:r>
            <a:r>
              <a:rPr lang="zh-CN" b="1">
                <a:solidFill>
                  <a:schemeClr val="dk2"/>
                </a:solidFill>
              </a:rPr>
              <a:t>candidate</a:t>
            </a:r>
            <a:r>
              <a:rPr lang="zh-CN">
                <a:solidFill>
                  <a:schemeClr val="dk2"/>
                </a:solidFill>
              </a:rPr>
              <a:t> identification!</a:t>
            </a:r>
            <a:endParaRPr>
              <a:solidFill>
                <a:schemeClr val="dk2"/>
              </a:solidFill>
            </a:endParaRPr>
          </a:p>
        </p:txBody>
      </p:sp>
      <p:cxnSp>
        <p:nvCxnSpPr>
          <p:cNvPr id="5373" name="Google Shape;5373;p36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374" name="Google Shape;5374;p368"/>
          <p:cNvPicPr preferRelativeResize="0"/>
          <p:nvPr/>
        </p:nvPicPr>
        <p:blipFill>
          <a:blip r:embed="rId3">
            <a:alphaModFix/>
          </a:blip>
          <a:stretch>
            <a:fillRect/>
          </a:stretch>
        </p:blipFill>
        <p:spPr>
          <a:xfrm>
            <a:off x="5061250" y="1114500"/>
            <a:ext cx="3818743" cy="1829151"/>
          </a:xfrm>
          <a:prstGeom prst="rect">
            <a:avLst/>
          </a:prstGeom>
          <a:noFill/>
          <a:ln>
            <a:noFill/>
          </a:ln>
        </p:spPr>
      </p:pic>
      <p:pic>
        <p:nvPicPr>
          <p:cNvPr id="5375" name="Google Shape;5375;p368"/>
          <p:cNvPicPr preferRelativeResize="0"/>
          <p:nvPr/>
        </p:nvPicPr>
        <p:blipFill>
          <a:blip r:embed="rId4">
            <a:alphaModFix/>
          </a:blip>
          <a:stretch>
            <a:fillRect/>
          </a:stretch>
        </p:blipFill>
        <p:spPr>
          <a:xfrm>
            <a:off x="5061250" y="3171576"/>
            <a:ext cx="3932152" cy="1880776"/>
          </a:xfrm>
          <a:prstGeom prst="rect">
            <a:avLst/>
          </a:prstGeom>
          <a:noFill/>
          <a:ln>
            <a:noFill/>
          </a:ln>
        </p:spPr>
      </p:pic>
      <p:sp>
        <p:nvSpPr>
          <p:cNvPr id="5376" name="Google Shape;5376;p368"/>
          <p:cNvSpPr/>
          <p:nvPr/>
        </p:nvSpPr>
        <p:spPr>
          <a:xfrm>
            <a:off x="6184350" y="1587875"/>
            <a:ext cx="372300" cy="2430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980000"/>
              </a:solidFill>
              <a:latin typeface="Source Sans Pro"/>
              <a:ea typeface="Source Sans Pro"/>
              <a:cs typeface="Source Sans Pro"/>
              <a:sym typeface="Source Sans Pro"/>
            </a:endParaRPr>
          </a:p>
        </p:txBody>
      </p:sp>
      <p:sp>
        <p:nvSpPr>
          <p:cNvPr id="5377" name="Google Shape;5377;p368"/>
          <p:cNvSpPr txBox="1"/>
          <p:nvPr/>
        </p:nvSpPr>
        <p:spPr>
          <a:xfrm>
            <a:off x="6617400" y="1663850"/>
            <a:ext cx="19677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80% of L1 with ~25% of terms.</a:t>
            </a:r>
            <a:endParaRPr sz="1200" b="1">
              <a:solidFill>
                <a:srgbClr val="980000"/>
              </a:solidFill>
              <a:latin typeface="Source Sans Pro"/>
              <a:ea typeface="Source Sans Pro"/>
              <a:cs typeface="Source Sans Pro"/>
              <a:sym typeface="Source Sans Pro"/>
            </a:endParaRPr>
          </a:p>
        </p:txBody>
      </p:sp>
      <p:sp>
        <p:nvSpPr>
          <p:cNvPr id="5378" name="Google Shape;5378;p368"/>
          <p:cNvSpPr/>
          <p:nvPr/>
        </p:nvSpPr>
        <p:spPr>
          <a:xfrm>
            <a:off x="5834875" y="3403675"/>
            <a:ext cx="243000" cy="2430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79" name="Google Shape;5379;p368"/>
          <p:cNvSpPr txBox="1"/>
          <p:nvPr/>
        </p:nvSpPr>
        <p:spPr>
          <a:xfrm>
            <a:off x="4269800" y="2822075"/>
            <a:ext cx="21120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90% of dp with 15% of terms</a:t>
            </a:r>
            <a:endParaRPr sz="1200" b="1">
              <a:solidFill>
                <a:srgbClr val="980000"/>
              </a:solidFill>
              <a:latin typeface="Source Sans Pro"/>
              <a:ea typeface="Source Sans Pro"/>
              <a:cs typeface="Source Sans Pro"/>
              <a:sym typeface="Source Sans Pro"/>
            </a:endParaRPr>
          </a:p>
        </p:txBody>
      </p:sp>
      <p:cxnSp>
        <p:nvCxnSpPr>
          <p:cNvPr id="5380" name="Google Shape;5380;p368"/>
          <p:cNvCxnSpPr>
            <a:endCxn id="5378" idx="1"/>
          </p:cNvCxnSpPr>
          <p:nvPr/>
        </p:nvCxnSpPr>
        <p:spPr>
          <a:xfrm>
            <a:off x="5568962" y="3137762"/>
            <a:ext cx="301500" cy="301500"/>
          </a:xfrm>
          <a:prstGeom prst="straightConnector1">
            <a:avLst/>
          </a:prstGeom>
          <a:noFill/>
          <a:ln w="9525" cap="flat" cmpd="sng">
            <a:solidFill>
              <a:srgbClr val="980000"/>
            </a:solidFill>
            <a:prstDash val="solid"/>
            <a:round/>
            <a:headEnd type="none" w="med" len="med"/>
            <a:tailEnd type="triangle" w="med" len="med"/>
          </a:ln>
        </p:spPr>
      </p:cxnSp>
      <p:sp>
        <p:nvSpPr>
          <p:cNvPr id="5381" name="Google Shape;5381;p368"/>
          <p:cNvSpPr txBox="1"/>
          <p:nvPr/>
        </p:nvSpPr>
        <p:spPr>
          <a:xfrm>
            <a:off x="381000" y="4576975"/>
            <a:ext cx="45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Nardin, Rulli, Venturini, Efficient inverted indexes for approximate retrieval over learned sparse representations. SIGIR 2024.</a:t>
            </a:r>
            <a:endParaRPr sz="900">
              <a:latin typeface="Montserrat"/>
              <a:ea typeface="Montserrat"/>
              <a:cs typeface="Montserrat"/>
              <a:sym typeface="Montserrat"/>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show="0">
  <p:cSld>
    <p:spTree>
      <p:nvGrpSpPr>
        <p:cNvPr id="1" name="Shape 5385"/>
        <p:cNvGrpSpPr/>
        <p:nvPr/>
      </p:nvGrpSpPr>
      <p:grpSpPr>
        <a:xfrm>
          <a:off x="0" y="0"/>
          <a:ext cx="0" cy="0"/>
          <a:chOff x="0" y="0"/>
          <a:chExt cx="0" cy="0"/>
        </a:xfrm>
      </p:grpSpPr>
      <p:sp>
        <p:nvSpPr>
          <p:cNvPr id="5386" name="Google Shape;5386;p36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How to exploit COI</a:t>
            </a:r>
            <a:endParaRPr/>
          </a:p>
        </p:txBody>
      </p:sp>
      <p:sp>
        <p:nvSpPr>
          <p:cNvPr id="5387" name="Google Shape;5387;p3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rPr>
              <a:t>Static Pruning.</a:t>
            </a:r>
            <a:endParaRPr b="1">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Build the posting lists.</a:t>
            </a:r>
            <a:endParaRPr sz="1600">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Sort them by decreasing score.</a:t>
            </a:r>
            <a:endParaRPr sz="1600">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Prune at λ entries.</a:t>
            </a:r>
            <a:endParaRPr sz="1600">
              <a:solidFill>
                <a:schemeClr val="dk2"/>
              </a:solidFill>
            </a:endParaRPr>
          </a:p>
          <a:p>
            <a:pPr marL="0" lvl="0" indent="0" algn="l" rtl="0">
              <a:lnSpc>
                <a:spcPct val="200000"/>
              </a:lnSpc>
              <a:spcBef>
                <a:spcPts val="1200"/>
              </a:spcBef>
              <a:spcAft>
                <a:spcPts val="0"/>
              </a:spcAft>
              <a:buNone/>
            </a:pPr>
            <a:endParaRPr b="1">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Query Pruning.</a:t>
            </a:r>
            <a:endParaRPr b="1">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Sort terms by score.</a:t>
            </a:r>
            <a:endParaRPr sz="1600">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Prune at </a:t>
            </a:r>
            <a:r>
              <a:rPr lang="zh-CN" sz="1600" b="1">
                <a:solidFill>
                  <a:schemeClr val="dk2"/>
                </a:solidFill>
                <a:latin typeface="Courier New"/>
                <a:ea typeface="Courier New"/>
                <a:cs typeface="Courier New"/>
                <a:sym typeface="Courier New"/>
              </a:rPr>
              <a:t>query_cut</a:t>
            </a:r>
            <a:r>
              <a:rPr lang="zh-CN" sz="1600">
                <a:solidFill>
                  <a:schemeClr val="dk2"/>
                </a:solidFill>
              </a:rPr>
              <a:t> .</a:t>
            </a:r>
            <a:endParaRPr sz="1600">
              <a:solidFill>
                <a:schemeClr val="dk2"/>
              </a:solidFill>
            </a:endParaRPr>
          </a:p>
        </p:txBody>
      </p:sp>
      <p:cxnSp>
        <p:nvCxnSpPr>
          <p:cNvPr id="5388" name="Google Shape;5388;p36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389" name="Google Shape;5389;p369"/>
          <p:cNvPicPr preferRelativeResize="0"/>
          <p:nvPr/>
        </p:nvPicPr>
        <p:blipFill>
          <a:blip r:embed="rId3">
            <a:alphaModFix/>
          </a:blip>
          <a:stretch>
            <a:fillRect/>
          </a:stretch>
        </p:blipFill>
        <p:spPr>
          <a:xfrm>
            <a:off x="5043663" y="3324775"/>
            <a:ext cx="3788649" cy="717700"/>
          </a:xfrm>
          <a:prstGeom prst="rect">
            <a:avLst/>
          </a:prstGeom>
          <a:noFill/>
          <a:ln>
            <a:noFill/>
          </a:ln>
        </p:spPr>
      </p:pic>
      <p:pic>
        <p:nvPicPr>
          <p:cNvPr id="5390" name="Google Shape;5390;p369"/>
          <p:cNvPicPr preferRelativeResize="0"/>
          <p:nvPr/>
        </p:nvPicPr>
        <p:blipFill>
          <a:blip r:embed="rId4">
            <a:alphaModFix/>
          </a:blip>
          <a:stretch>
            <a:fillRect/>
          </a:stretch>
        </p:blipFill>
        <p:spPr>
          <a:xfrm>
            <a:off x="5190201" y="1262775"/>
            <a:ext cx="3495576" cy="1139177"/>
          </a:xfrm>
          <a:prstGeom prst="rect">
            <a:avLst/>
          </a:prstGeom>
          <a:noFill/>
          <a:ln>
            <a:noFill/>
          </a:ln>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show="0">
  <p:cSld>
    <p:spTree>
      <p:nvGrpSpPr>
        <p:cNvPr id="1" name="Shape 5394"/>
        <p:cNvGrpSpPr/>
        <p:nvPr/>
      </p:nvGrpSpPr>
      <p:grpSpPr>
        <a:xfrm>
          <a:off x="0" y="0"/>
          <a:ext cx="0" cy="0"/>
          <a:chOff x="0" y="0"/>
          <a:chExt cx="0" cy="0"/>
        </a:xfrm>
      </p:grpSpPr>
      <p:sp>
        <p:nvSpPr>
          <p:cNvPr id="5395" name="Google Shape;5395;p37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Validating the Concentration of Importance</a:t>
            </a:r>
            <a:endParaRPr/>
          </a:p>
        </p:txBody>
      </p:sp>
      <p:cxnSp>
        <p:nvCxnSpPr>
          <p:cNvPr id="5396" name="Google Shape;5396;p37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397" name="Google Shape;5397;p370"/>
          <p:cNvPicPr preferRelativeResize="0"/>
          <p:nvPr/>
        </p:nvPicPr>
        <p:blipFill>
          <a:blip r:embed="rId3">
            <a:alphaModFix/>
          </a:blip>
          <a:stretch>
            <a:fillRect/>
          </a:stretch>
        </p:blipFill>
        <p:spPr>
          <a:xfrm>
            <a:off x="2131389" y="1547500"/>
            <a:ext cx="4347826" cy="3263126"/>
          </a:xfrm>
          <a:prstGeom prst="rect">
            <a:avLst/>
          </a:prstGeom>
          <a:noFill/>
          <a:ln>
            <a:noFill/>
          </a:ln>
        </p:spPr>
      </p:pic>
      <p:sp>
        <p:nvSpPr>
          <p:cNvPr id="5398" name="Google Shape;5398;p370"/>
          <p:cNvSpPr txBox="1"/>
          <p:nvPr/>
        </p:nvSpPr>
        <p:spPr>
          <a:xfrm>
            <a:off x="3785490" y="1130513"/>
            <a:ext cx="11460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b="1">
                <a:solidFill>
                  <a:srgbClr val="980000"/>
                </a:solidFill>
                <a:latin typeface="Source Sans Pro"/>
                <a:ea typeface="Source Sans Pro"/>
                <a:cs typeface="Source Sans Pro"/>
                <a:sym typeface="Source Sans Pro"/>
              </a:rPr>
              <a:t>𝜆 = 4000</a:t>
            </a:r>
            <a:endParaRPr sz="1800" b="1">
              <a:solidFill>
                <a:srgbClr val="980000"/>
              </a:solidFill>
              <a:latin typeface="Source Sans Pro"/>
              <a:ea typeface="Source Sans Pro"/>
              <a:cs typeface="Source Sans Pro"/>
              <a:sym typeface="Source Sans Pro"/>
            </a:endParaRPr>
          </a:p>
        </p:txBody>
      </p:sp>
      <p:sp>
        <p:nvSpPr>
          <p:cNvPr id="5399" name="Google Shape;5399;p370"/>
          <p:cNvSpPr txBox="1"/>
          <p:nvPr/>
        </p:nvSpPr>
        <p:spPr>
          <a:xfrm>
            <a:off x="243100" y="2571750"/>
            <a:ext cx="17094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a:solidFill>
                  <a:schemeClr val="dk2"/>
                </a:solidFill>
                <a:latin typeface="Source Sans Pro"/>
                <a:ea typeface="Source Sans Pro"/>
                <a:cs typeface="Source Sans Pro"/>
                <a:sym typeface="Source Sans Pro"/>
              </a:rPr>
              <a:t>% of true closest </a:t>
            </a:r>
            <a:br>
              <a:rPr lang="zh-CN" sz="1500">
                <a:solidFill>
                  <a:schemeClr val="dk2"/>
                </a:solidFill>
                <a:latin typeface="Source Sans Pro"/>
                <a:ea typeface="Source Sans Pro"/>
                <a:cs typeface="Source Sans Pro"/>
                <a:sym typeface="Source Sans Pro"/>
              </a:rPr>
            </a:br>
            <a:r>
              <a:rPr lang="zh-CN" sz="1500">
                <a:solidFill>
                  <a:schemeClr val="dk2"/>
                </a:solidFill>
                <a:latin typeface="Source Sans Pro"/>
                <a:ea typeface="Source Sans Pro"/>
                <a:cs typeface="Source Sans Pro"/>
                <a:sym typeface="Source Sans Pro"/>
              </a:rPr>
              <a:t>documents</a:t>
            </a:r>
            <a:endParaRPr sz="1500">
              <a:solidFill>
                <a:schemeClr val="dk2"/>
              </a:solidFill>
              <a:latin typeface="Source Sans Pro"/>
              <a:ea typeface="Source Sans Pro"/>
              <a:cs typeface="Source Sans Pro"/>
              <a:sym typeface="Source Sans Pro"/>
            </a:endParaRPr>
          </a:p>
        </p:txBody>
      </p:sp>
      <p:cxnSp>
        <p:nvCxnSpPr>
          <p:cNvPr id="5400" name="Google Shape;5400;p370"/>
          <p:cNvCxnSpPr/>
          <p:nvPr/>
        </p:nvCxnSpPr>
        <p:spPr>
          <a:xfrm>
            <a:off x="1610675" y="2947825"/>
            <a:ext cx="452400" cy="7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5404"/>
        <p:cNvGrpSpPr/>
        <p:nvPr/>
      </p:nvGrpSpPr>
      <p:grpSpPr>
        <a:xfrm>
          <a:off x="0" y="0"/>
          <a:ext cx="0" cy="0"/>
          <a:chOff x="0" y="0"/>
          <a:chExt cx="0" cy="0"/>
        </a:xfrm>
      </p:grpSpPr>
      <p:sp>
        <p:nvSpPr>
          <p:cNvPr id="5405" name="Google Shape;5405;p37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Blocking (or Dynamic Pruning)</a:t>
            </a:r>
            <a:endParaRPr/>
          </a:p>
        </p:txBody>
      </p:sp>
      <p:cxnSp>
        <p:nvCxnSpPr>
          <p:cNvPr id="5406" name="Google Shape;5406;p37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07" name="Google Shape;5407;p371"/>
          <p:cNvSpPr txBox="1">
            <a:spLocks noGrp="1"/>
          </p:cNvSpPr>
          <p:nvPr>
            <p:ph type="body" idx="1"/>
          </p:nvPr>
        </p:nvSpPr>
        <p:spPr>
          <a:xfrm>
            <a:off x="255150" y="1387963"/>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Crucial Component in Inverted Indexes.</a:t>
            </a:r>
            <a:br>
              <a:rPr lang="zh-CN" b="1">
                <a:solidFill>
                  <a:schemeClr val="dk2"/>
                </a:solidFill>
              </a:rPr>
            </a:br>
            <a:r>
              <a:rPr lang="zh-CN">
                <a:solidFill>
                  <a:schemeClr val="dk2"/>
                </a:solidFill>
              </a:rPr>
              <a:t>Group, compute an upper bound, safely skips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 MaxScore, WAND, BMW, VBMW</a:t>
            </a:r>
            <a:br>
              <a:rPr lang="zh-CN" b="1">
                <a:solidFill>
                  <a:schemeClr val="dk2"/>
                </a:solidFill>
              </a:rPr>
            </a:br>
            <a:r>
              <a:rPr lang="zh-CN">
                <a:solidFill>
                  <a:schemeClr val="dk2"/>
                </a:solidFill>
              </a:rPr>
              <a:t>Milestones data structures in IR exploit blocking.</a:t>
            </a:r>
            <a:endParaRPr>
              <a:solidFill>
                <a:schemeClr val="dk2"/>
              </a:solidFill>
            </a:endParaRPr>
          </a:p>
          <a:p>
            <a:pPr marL="457200" lvl="0" indent="0" algn="l" rtl="0">
              <a:spcBef>
                <a:spcPts val="1200"/>
              </a:spcBef>
              <a:spcAft>
                <a:spcPts val="1200"/>
              </a:spcAft>
              <a:buNone/>
            </a:pPr>
            <a:endParaRPr>
              <a:solidFill>
                <a:schemeClr val="dk2"/>
              </a:solidFill>
            </a:endParaRPr>
          </a:p>
        </p:txBody>
      </p:sp>
      <p:sp>
        <p:nvSpPr>
          <p:cNvPr id="5408" name="Google Shape;5408;p371"/>
          <p:cNvSpPr txBox="1"/>
          <p:nvPr/>
        </p:nvSpPr>
        <p:spPr>
          <a:xfrm>
            <a:off x="272850" y="4377625"/>
            <a:ext cx="8485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Turtle, H., &amp; Flood, J. Query evaluation: strategies and optimizations. Information Processing &amp; Management, 1995. </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Broder, A. Z. </a:t>
            </a:r>
            <a:r>
              <a:rPr lang="zh-CN" sz="900" i="1">
                <a:solidFill>
                  <a:srgbClr val="222222"/>
                </a:solidFill>
                <a:highlight>
                  <a:srgbClr val="FFFFFF"/>
                </a:highlight>
                <a:latin typeface="Montserrat"/>
                <a:ea typeface="Montserrat"/>
                <a:cs typeface="Montserrat"/>
                <a:sym typeface="Montserrat"/>
              </a:rPr>
              <a:t>et al</a:t>
            </a:r>
            <a:r>
              <a:rPr lang="zh-CN" sz="900">
                <a:solidFill>
                  <a:srgbClr val="222222"/>
                </a:solidFill>
                <a:highlight>
                  <a:srgbClr val="FFFFFF"/>
                </a:highlight>
                <a:latin typeface="Montserrat"/>
                <a:ea typeface="Montserrat"/>
                <a:cs typeface="Montserrat"/>
                <a:sym typeface="Montserrat"/>
              </a:rPr>
              <a:t>. Efficient query evaluation using a two‑level retrieval process. CIKM 2003. </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Ding, S., &amp; Suel, T. Faster top‑k document retrieval using block‑max indexes. SIGIR 2011.</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Mallia, A., Ottaviano, G., Porciani, E., Tonellotto, N., &amp; Venturini, R. Faster BlockMax WAND with variable‑sized blocks. SIGIR 2017.</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900">
              <a:solidFill>
                <a:srgbClr val="222222"/>
              </a:solidFill>
              <a:highlight>
                <a:srgbClr val="FFFFFF"/>
              </a:highlight>
              <a:latin typeface="Montserrat"/>
              <a:ea typeface="Montserrat"/>
              <a:cs typeface="Montserrat"/>
              <a:sym typeface="Montserrat"/>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5412"/>
        <p:cNvGrpSpPr/>
        <p:nvPr/>
      </p:nvGrpSpPr>
      <p:grpSpPr>
        <a:xfrm>
          <a:off x="0" y="0"/>
          <a:ext cx="0" cy="0"/>
          <a:chOff x="0" y="0"/>
          <a:chExt cx="0" cy="0"/>
        </a:xfrm>
      </p:grpSpPr>
      <p:sp>
        <p:nvSpPr>
          <p:cNvPr id="5413" name="Google Shape;5413;p37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Blocking (or Dynamic Pruning)</a:t>
            </a:r>
            <a:endParaRPr/>
          </a:p>
        </p:txBody>
      </p:sp>
      <p:cxnSp>
        <p:nvCxnSpPr>
          <p:cNvPr id="5414" name="Google Shape;5414;p37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15" name="Google Shape;5415;p372"/>
          <p:cNvSpPr txBox="1">
            <a:spLocks noGrp="1"/>
          </p:cNvSpPr>
          <p:nvPr>
            <p:ph type="body" idx="1"/>
          </p:nvPr>
        </p:nvSpPr>
        <p:spPr>
          <a:xfrm>
            <a:off x="255150" y="1387963"/>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Crucial Component in Inverted Indexes.</a:t>
            </a:r>
            <a:br>
              <a:rPr lang="zh-CN" b="1">
                <a:solidFill>
                  <a:schemeClr val="dk2"/>
                </a:solidFill>
              </a:rPr>
            </a:br>
            <a:r>
              <a:rPr lang="zh-CN">
                <a:solidFill>
                  <a:schemeClr val="dk2"/>
                </a:solidFill>
              </a:rPr>
              <a:t>Group, compute an upper bound, safely skips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 ASC, BMP, Seismic, DSP. </a:t>
            </a:r>
            <a:br>
              <a:rPr lang="zh-CN" b="1">
                <a:solidFill>
                  <a:schemeClr val="dk2"/>
                </a:solidFill>
              </a:rPr>
            </a:br>
            <a:r>
              <a:rPr lang="zh-CN">
                <a:solidFill>
                  <a:schemeClr val="dk2"/>
                </a:solidFill>
              </a:rPr>
              <a:t>Modern indexes for LSR use it as well (paired with the Forward Index).</a:t>
            </a:r>
            <a:endParaRPr>
              <a:solidFill>
                <a:schemeClr val="dk2"/>
              </a:solidFill>
            </a:endParaRPr>
          </a:p>
          <a:p>
            <a:pPr marL="457200" lvl="0" indent="0" algn="l" rtl="0">
              <a:spcBef>
                <a:spcPts val="1200"/>
              </a:spcBef>
              <a:spcAft>
                <a:spcPts val="0"/>
              </a:spcAft>
              <a:buNone/>
            </a:pPr>
            <a:endParaRPr b="1">
              <a:solidFill>
                <a:schemeClr val="dk2"/>
              </a:solidFill>
            </a:endParaRPr>
          </a:p>
          <a:p>
            <a:pPr marL="0" lvl="0" indent="0" algn="l" rtl="0">
              <a:spcBef>
                <a:spcPts val="1200"/>
              </a:spcBef>
              <a:spcAft>
                <a:spcPts val="1200"/>
              </a:spcAft>
              <a:buNone/>
            </a:pPr>
            <a:endParaRPr>
              <a:solidFill>
                <a:schemeClr val="dk2"/>
              </a:solidFill>
            </a:endParaRPr>
          </a:p>
        </p:txBody>
      </p:sp>
      <p:sp>
        <p:nvSpPr>
          <p:cNvPr id="5416" name="Google Shape;5416;p372"/>
          <p:cNvSpPr txBox="1"/>
          <p:nvPr/>
        </p:nvSpPr>
        <p:spPr>
          <a:xfrm>
            <a:off x="255150" y="4266625"/>
            <a:ext cx="8889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Qiao, Yifan, et al. "Threshold-driven Pruning with Segmented Maximum Term Weights for Approximate Cluster-based Sparse Retrieval." EMNLP  2024.</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Mallia, Antonio, Torsten Suel, and Nicola Tonellotto. "Faster learned sparse retrieval with block-max pruning." SIGIR 2024.</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Sebastian, et al. "Efficient inverted indexes for approximate retrieval over learned sparse representations." SIGIR. 2024.</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Carlson, Parker, et al. "Dynamic Superblock Pruning for Fast Learned Sparse Retrieval." SIGIR 2025.</a:t>
            </a:r>
            <a:br>
              <a:rPr lang="zh-CN" sz="900">
                <a:solidFill>
                  <a:srgbClr val="222222"/>
                </a:solidFill>
                <a:highlight>
                  <a:srgbClr val="FFFFFF"/>
                </a:highlight>
                <a:latin typeface="Montserrat"/>
                <a:ea typeface="Montserrat"/>
                <a:cs typeface="Montserrat"/>
                <a:sym typeface="Montserrat"/>
              </a:rPr>
            </a:br>
            <a:endParaRPr sz="900">
              <a:solidFill>
                <a:srgbClr val="222222"/>
              </a:solidFill>
              <a:highlight>
                <a:srgbClr val="FFFFFF"/>
              </a:highlight>
              <a:latin typeface="Montserrat"/>
              <a:ea typeface="Montserrat"/>
              <a:cs typeface="Montserrat"/>
              <a:sym typeface="Montserrat"/>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5420"/>
        <p:cNvGrpSpPr/>
        <p:nvPr/>
      </p:nvGrpSpPr>
      <p:grpSpPr>
        <a:xfrm>
          <a:off x="0" y="0"/>
          <a:ext cx="0" cy="0"/>
          <a:chOff x="0" y="0"/>
          <a:chExt cx="0" cy="0"/>
        </a:xfrm>
      </p:grpSpPr>
      <p:sp>
        <p:nvSpPr>
          <p:cNvPr id="5421" name="Google Shape;5421;p37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Blocking	</a:t>
            </a:r>
            <a:endParaRPr/>
          </a:p>
        </p:txBody>
      </p:sp>
      <p:sp>
        <p:nvSpPr>
          <p:cNvPr id="5422" name="Google Shape;5422;p373"/>
          <p:cNvSpPr txBox="1">
            <a:spLocks noGrp="1"/>
          </p:cNvSpPr>
          <p:nvPr>
            <p:ph type="body" idx="1"/>
          </p:nvPr>
        </p:nvSpPr>
        <p:spPr>
          <a:xfrm>
            <a:off x="311700" y="11916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a:solidFill>
                <a:schemeClr val="dk2"/>
              </a:solidFill>
            </a:endParaRPr>
          </a:p>
          <a:p>
            <a:pPr marL="457200" lvl="0" indent="-342900" algn="l" rtl="0">
              <a:spcBef>
                <a:spcPts val="0"/>
              </a:spcBef>
              <a:spcAft>
                <a:spcPts val="0"/>
              </a:spcAft>
              <a:buClr>
                <a:schemeClr val="dk2"/>
              </a:buClr>
              <a:buSzPts val="1800"/>
              <a:buChar char="-"/>
            </a:pPr>
            <a:r>
              <a:rPr lang="zh-CN" b="1">
                <a:solidFill>
                  <a:schemeClr val="dk2"/>
                </a:solidFill>
              </a:rPr>
              <a:t>Blocking.</a:t>
            </a:r>
            <a:endParaRPr b="1">
              <a:solidFill>
                <a:schemeClr val="dk2"/>
              </a:solidFill>
            </a:endParaRPr>
          </a:p>
          <a:p>
            <a:pPr marL="0" lvl="0" indent="457200" algn="l" rtl="0">
              <a:spcBef>
                <a:spcPts val="0"/>
              </a:spcBef>
              <a:spcAft>
                <a:spcPts val="0"/>
              </a:spcAft>
              <a:buNone/>
            </a:pPr>
            <a:r>
              <a:rPr lang="zh-CN">
                <a:solidFill>
                  <a:schemeClr val="dk2"/>
                </a:solidFill>
              </a:rPr>
              <a:t>Group documents in lists </a:t>
            </a:r>
            <a:br>
              <a:rPr lang="zh-CN">
                <a:solidFill>
                  <a:schemeClr val="dk2"/>
                </a:solidFill>
              </a:rPr>
            </a:br>
            <a:r>
              <a:rPr lang="zh-CN">
                <a:solidFill>
                  <a:schemeClr val="dk2"/>
                </a:solidFill>
              </a:rPr>
              <a:t>	in β blocks (shallow K-Means)</a:t>
            </a:r>
            <a:br>
              <a:rPr lang="zh-CN">
                <a:solidFill>
                  <a:schemeClr val="dk2"/>
                </a:solidFill>
              </a:rPr>
            </a:b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423" name="Google Shape;5423;p37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424" name="Google Shape;5424;p373"/>
          <p:cNvPicPr preferRelativeResize="0"/>
          <p:nvPr/>
        </p:nvPicPr>
        <p:blipFill>
          <a:blip r:embed="rId3">
            <a:alphaModFix/>
          </a:blip>
          <a:stretch>
            <a:fillRect/>
          </a:stretch>
        </p:blipFill>
        <p:spPr>
          <a:xfrm>
            <a:off x="4928674" y="1490500"/>
            <a:ext cx="3903625" cy="2740350"/>
          </a:xfrm>
          <a:prstGeom prst="rect">
            <a:avLst/>
          </a:prstGeom>
          <a:noFill/>
          <a:ln>
            <a:noFill/>
          </a:ln>
        </p:spPr>
      </p:pic>
      <p:cxnSp>
        <p:nvCxnSpPr>
          <p:cNvPr id="5425" name="Google Shape;5425;p373"/>
          <p:cNvCxnSpPr/>
          <p:nvPr/>
        </p:nvCxnSpPr>
        <p:spPr>
          <a:xfrm>
            <a:off x="7156825" y="3099775"/>
            <a:ext cx="0" cy="349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5429"/>
        <p:cNvGrpSpPr/>
        <p:nvPr/>
      </p:nvGrpSpPr>
      <p:grpSpPr>
        <a:xfrm>
          <a:off x="0" y="0"/>
          <a:ext cx="0" cy="0"/>
          <a:chOff x="0" y="0"/>
          <a:chExt cx="0" cy="0"/>
        </a:xfrm>
      </p:grpSpPr>
      <p:sp>
        <p:nvSpPr>
          <p:cNvPr id="5430" name="Google Shape;5430;p37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Blocking	</a:t>
            </a:r>
            <a:endParaRPr/>
          </a:p>
        </p:txBody>
      </p:sp>
      <p:sp>
        <p:nvSpPr>
          <p:cNvPr id="5431" name="Google Shape;5431;p3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b="1">
              <a:solidFill>
                <a:schemeClr val="dk2"/>
              </a:solidFill>
            </a:endParaRPr>
          </a:p>
          <a:p>
            <a:pPr marL="457200" lvl="0" indent="-342900" algn="l" rtl="0">
              <a:spcBef>
                <a:spcPts val="0"/>
              </a:spcBef>
              <a:spcAft>
                <a:spcPts val="0"/>
              </a:spcAft>
              <a:buClr>
                <a:schemeClr val="dk2"/>
              </a:buClr>
              <a:buSzPts val="1800"/>
              <a:buChar char="-"/>
            </a:pPr>
            <a:r>
              <a:rPr lang="zh-CN" b="1">
                <a:solidFill>
                  <a:schemeClr val="dk2"/>
                </a:solidFill>
              </a:rPr>
              <a:t>Blocking.</a:t>
            </a:r>
            <a:endParaRPr b="1">
              <a:solidFill>
                <a:schemeClr val="dk2"/>
              </a:solidFill>
            </a:endParaRPr>
          </a:p>
          <a:p>
            <a:pPr marL="0" lvl="0" indent="457200" algn="l" rtl="0">
              <a:spcBef>
                <a:spcPts val="0"/>
              </a:spcBef>
              <a:spcAft>
                <a:spcPts val="0"/>
              </a:spcAft>
              <a:buNone/>
            </a:pPr>
            <a:r>
              <a:rPr lang="zh-CN">
                <a:solidFill>
                  <a:schemeClr val="dk2"/>
                </a:solidFill>
              </a:rPr>
              <a:t>Group documents in lists </a:t>
            </a:r>
            <a:br>
              <a:rPr lang="zh-CN">
                <a:solidFill>
                  <a:schemeClr val="dk2"/>
                </a:solidFill>
              </a:rPr>
            </a:br>
            <a:r>
              <a:rPr lang="zh-CN">
                <a:solidFill>
                  <a:schemeClr val="dk2"/>
                </a:solidFill>
              </a:rPr>
              <a:t>	in β blocks (shallow K-Means)</a:t>
            </a:r>
            <a:endParaRPr>
              <a:solidFill>
                <a:schemeClr val="dk2"/>
              </a:solidFill>
            </a:endParaRPr>
          </a:p>
          <a:p>
            <a:pPr marL="0" lvl="0" indent="45720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Summary</a:t>
            </a:r>
            <a:r>
              <a:rPr lang="zh-CN">
                <a:solidFill>
                  <a:schemeClr val="dk2"/>
                </a:solidFill>
              </a:rPr>
              <a:t>.</a:t>
            </a:r>
            <a:br>
              <a:rPr lang="zh-CN">
                <a:solidFill>
                  <a:schemeClr val="dk2"/>
                </a:solidFill>
              </a:rPr>
            </a:br>
            <a:r>
              <a:rPr lang="zh-CN">
                <a:solidFill>
                  <a:schemeClr val="dk2"/>
                </a:solidFill>
              </a:rPr>
              <a:t>A vector that is an upper-bound for the</a:t>
            </a:r>
            <a:br>
              <a:rPr lang="zh-CN">
                <a:solidFill>
                  <a:schemeClr val="dk2"/>
                </a:solidFill>
              </a:rPr>
            </a:br>
            <a:r>
              <a:rPr lang="zh-CN">
                <a:solidFill>
                  <a:schemeClr val="dk2"/>
                </a:solidFill>
              </a:rPr>
              <a:t>dot product.</a:t>
            </a: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432" name="Google Shape;5432;p37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433" name="Google Shape;5433;p374"/>
          <p:cNvPicPr preferRelativeResize="0"/>
          <p:nvPr/>
        </p:nvPicPr>
        <p:blipFill>
          <a:blip r:embed="rId3">
            <a:alphaModFix/>
          </a:blip>
          <a:stretch>
            <a:fillRect/>
          </a:stretch>
        </p:blipFill>
        <p:spPr>
          <a:xfrm>
            <a:off x="5562675" y="1943673"/>
            <a:ext cx="2879624" cy="1834025"/>
          </a:xfrm>
          <a:prstGeom prst="rect">
            <a:avLst/>
          </a:prstGeom>
          <a:noFill/>
          <a:ln>
            <a:noFill/>
          </a:ln>
        </p:spPr>
      </p:pic>
      <p:pic>
        <p:nvPicPr>
          <p:cNvPr id="5434" name="Google Shape;5434;p374"/>
          <p:cNvPicPr preferRelativeResize="0"/>
          <p:nvPr/>
        </p:nvPicPr>
        <p:blipFill>
          <a:blip r:embed="rId4">
            <a:alphaModFix/>
          </a:blip>
          <a:stretch>
            <a:fillRect/>
          </a:stretch>
        </p:blipFill>
        <p:spPr>
          <a:xfrm>
            <a:off x="1874450" y="3993125"/>
            <a:ext cx="1350925" cy="315400"/>
          </a:xfrm>
          <a:prstGeom prst="rect">
            <a:avLst/>
          </a:prstGeom>
          <a:noFill/>
          <a:ln>
            <a:noFill/>
          </a:ln>
        </p:spPr>
      </p:pic>
      <p:pic>
        <p:nvPicPr>
          <p:cNvPr id="5435" name="Google Shape;5435;p374"/>
          <p:cNvPicPr preferRelativeResize="0"/>
          <p:nvPr/>
        </p:nvPicPr>
        <p:blipFill>
          <a:blip r:embed="rId5">
            <a:alphaModFix/>
          </a:blip>
          <a:stretch>
            <a:fillRect/>
          </a:stretch>
        </p:blipFill>
        <p:spPr>
          <a:xfrm>
            <a:off x="1110100" y="4533025"/>
            <a:ext cx="2879626" cy="237299"/>
          </a:xfrm>
          <a:prstGeom prst="rect">
            <a:avLst/>
          </a:prstGeom>
          <a:noFill/>
          <a:ln>
            <a:noFill/>
          </a:ln>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show="0">
  <p:cSld>
    <p:spTree>
      <p:nvGrpSpPr>
        <p:cNvPr id="1" name="Shape 5439"/>
        <p:cNvGrpSpPr/>
        <p:nvPr/>
      </p:nvGrpSpPr>
      <p:grpSpPr>
        <a:xfrm>
          <a:off x="0" y="0"/>
          <a:ext cx="0" cy="0"/>
          <a:chOff x="0" y="0"/>
          <a:chExt cx="0" cy="0"/>
        </a:xfrm>
      </p:grpSpPr>
      <p:sp>
        <p:nvSpPr>
          <p:cNvPr id="5440" name="Google Shape;5440;p37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Compress the Summaries	</a:t>
            </a:r>
            <a:endParaRPr/>
          </a:p>
        </p:txBody>
      </p:sp>
      <p:sp>
        <p:nvSpPr>
          <p:cNvPr id="5441" name="Google Shape;5441;p3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Summary sizes grow quickly.</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Block Pruning.</a:t>
            </a:r>
            <a:br>
              <a:rPr lang="zh-CN">
                <a:solidFill>
                  <a:schemeClr val="dk2"/>
                </a:solidFill>
              </a:rPr>
            </a:br>
            <a:r>
              <a:rPr lang="zh-CN">
                <a:solidFill>
                  <a:schemeClr val="dk2"/>
                </a:solidFill>
              </a:rPr>
              <a:t>We prune ɸ(B) keeping its </a:t>
            </a:r>
            <a:br>
              <a:rPr lang="zh-CN">
                <a:solidFill>
                  <a:schemeClr val="dk2"/>
                </a:solidFill>
              </a:rPr>
            </a:br>
            <a:r>
              <a:rPr lang="zh-CN">
                <a:solidFill>
                  <a:schemeClr val="dk2"/>
                </a:solidFill>
              </a:rPr>
              <a:t>ꭤ-mass subvector.</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Scalar quantization on ɸ(B).</a:t>
            </a:r>
            <a:endParaRPr>
              <a:solidFill>
                <a:schemeClr val="dk2"/>
              </a:solidFill>
            </a:endParaRPr>
          </a:p>
        </p:txBody>
      </p:sp>
      <p:cxnSp>
        <p:nvCxnSpPr>
          <p:cNvPr id="5442" name="Google Shape;5442;p37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443" name="Google Shape;5443;p375"/>
          <p:cNvPicPr preferRelativeResize="0"/>
          <p:nvPr/>
        </p:nvPicPr>
        <p:blipFill>
          <a:blip r:embed="rId3">
            <a:alphaModFix/>
          </a:blip>
          <a:stretch>
            <a:fillRect/>
          </a:stretch>
        </p:blipFill>
        <p:spPr>
          <a:xfrm>
            <a:off x="4572000" y="1459938"/>
            <a:ext cx="4077274" cy="2801475"/>
          </a:xfrm>
          <a:prstGeom prst="rect">
            <a:avLst/>
          </a:prstGeom>
          <a:noFill/>
          <a:ln>
            <a:noFill/>
          </a:ln>
        </p:spPr>
      </p:pic>
      <p:cxnSp>
        <p:nvCxnSpPr>
          <p:cNvPr id="5444" name="Google Shape;5444;p375"/>
          <p:cNvCxnSpPr/>
          <p:nvPr/>
        </p:nvCxnSpPr>
        <p:spPr>
          <a:xfrm>
            <a:off x="7243800" y="2969575"/>
            <a:ext cx="0" cy="560400"/>
          </a:xfrm>
          <a:prstGeom prst="straightConnector1">
            <a:avLst/>
          </a:prstGeom>
          <a:noFill/>
          <a:ln w="28575" cap="flat" cmpd="sng">
            <a:solidFill>
              <a:srgbClr val="980000"/>
            </a:solidFill>
            <a:prstDash val="solid"/>
            <a:round/>
            <a:headEnd type="none" w="med" len="med"/>
            <a:tailEnd type="none" w="med" len="med"/>
          </a:ln>
        </p:spPr>
      </p:cxnSp>
      <p:sp>
        <p:nvSpPr>
          <p:cNvPr id="5445" name="Google Shape;5445;p375"/>
          <p:cNvSpPr txBox="1"/>
          <p:nvPr/>
        </p:nvSpPr>
        <p:spPr>
          <a:xfrm>
            <a:off x="7788075" y="3529975"/>
            <a:ext cx="12327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cut here to keep the 50% (𝞪=0.5) of the l1-norm</a:t>
            </a:r>
            <a:endParaRPr sz="1200" b="1">
              <a:solidFill>
                <a:srgbClr val="980000"/>
              </a:solidFill>
              <a:latin typeface="Source Sans Pro"/>
              <a:ea typeface="Source Sans Pro"/>
              <a:cs typeface="Source Sans Pro"/>
              <a:sym typeface="Source Sans Pro"/>
            </a:endParaRPr>
          </a:p>
        </p:txBody>
      </p:sp>
      <p:cxnSp>
        <p:nvCxnSpPr>
          <p:cNvPr id="5446" name="Google Shape;5446;p375"/>
          <p:cNvCxnSpPr/>
          <p:nvPr/>
        </p:nvCxnSpPr>
        <p:spPr>
          <a:xfrm rot="10800000">
            <a:off x="7371975" y="3545875"/>
            <a:ext cx="368100" cy="192900"/>
          </a:xfrm>
          <a:prstGeom prst="straightConnector1">
            <a:avLst/>
          </a:prstGeom>
          <a:noFill/>
          <a:ln w="9525" cap="flat" cmpd="sng">
            <a:solidFill>
              <a:srgbClr val="980000"/>
            </a:solidFill>
            <a:prstDash val="solid"/>
            <a:round/>
            <a:headEnd type="none" w="med" len="med"/>
            <a:tailEnd type="triangle" w="med" len="med"/>
          </a:ln>
        </p:spPr>
      </p:cxn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5450"/>
        <p:cNvGrpSpPr/>
        <p:nvPr/>
      </p:nvGrpSpPr>
      <p:grpSpPr>
        <a:xfrm>
          <a:off x="0" y="0"/>
          <a:ext cx="0" cy="0"/>
          <a:chOff x="0" y="0"/>
          <a:chExt cx="0" cy="0"/>
        </a:xfrm>
      </p:grpSpPr>
      <p:sp>
        <p:nvSpPr>
          <p:cNvPr id="5451" name="Google Shape;5451;p37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Proximity Graphs</a:t>
            </a:r>
            <a:endParaRPr/>
          </a:p>
        </p:txBody>
      </p:sp>
      <p:sp>
        <p:nvSpPr>
          <p:cNvPr id="5452" name="Google Shape;5452;p376"/>
          <p:cNvSpPr txBox="1">
            <a:spLocks noGrp="1"/>
          </p:cNvSpPr>
          <p:nvPr>
            <p:ph type="body" idx="1"/>
          </p:nvPr>
        </p:nvSpPr>
        <p:spPr>
          <a:xfrm>
            <a:off x="311700" y="1145075"/>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Widely used in dense ANN.</a:t>
            </a:r>
            <a:br>
              <a:rPr lang="zh-CN" b="1">
                <a:solidFill>
                  <a:schemeClr val="dk2"/>
                </a:solidFill>
              </a:rPr>
            </a:br>
            <a:r>
              <a:rPr lang="zh-CN">
                <a:solidFill>
                  <a:schemeClr val="dk2"/>
                </a:solidFill>
              </a:rPr>
              <a:t>The most common is HNSW.</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Link each document with its </a:t>
            </a:r>
            <a:r>
              <a:rPr lang="zh-CN" b="1" i="1">
                <a:solidFill>
                  <a:schemeClr val="dk2"/>
                </a:solidFill>
              </a:rPr>
              <a:t>friends</a:t>
            </a:r>
            <a:r>
              <a:rPr lang="zh-CN" b="1">
                <a:solidFill>
                  <a:schemeClr val="dk2"/>
                </a:solidFill>
              </a:rPr>
              <a:t>.</a:t>
            </a:r>
            <a:br>
              <a:rPr lang="zh-CN">
                <a:solidFill>
                  <a:schemeClr val="dk2"/>
                </a:solidFill>
              </a:rPr>
            </a:br>
            <a:r>
              <a:rPr lang="zh-CN">
                <a:solidFill>
                  <a:schemeClr val="dk2"/>
                </a:solidFill>
              </a:rPr>
              <a:t>Explore the graph using greed search.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Effectively applied to sparse vectors.</a:t>
            </a:r>
            <a:br>
              <a:rPr lang="zh-CN" b="1">
                <a:solidFill>
                  <a:schemeClr val="dk2"/>
                </a:solidFill>
              </a:rPr>
            </a:br>
            <a:r>
              <a:rPr lang="zh-CN">
                <a:solidFill>
                  <a:schemeClr val="dk2"/>
                </a:solidFill>
              </a:rPr>
              <a:t>BigANN@NeurIPS 2023.</a:t>
            </a:r>
            <a:endParaRPr>
              <a:solidFill>
                <a:schemeClr val="dk2"/>
              </a:solidFill>
            </a:endParaRPr>
          </a:p>
        </p:txBody>
      </p:sp>
      <p:cxnSp>
        <p:nvCxnSpPr>
          <p:cNvPr id="5453" name="Google Shape;5453;p37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54" name="Google Shape;5454;p376"/>
          <p:cNvSpPr txBox="1"/>
          <p:nvPr/>
        </p:nvSpPr>
        <p:spPr>
          <a:xfrm>
            <a:off x="311700" y="4614450"/>
            <a:ext cx="848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Malkov, Yu A., and Dmitry A. Yashunin. "Efficient and robust approximate nearest neighbor search using hierarchical navigable small world graphs." IEEE TPAMI 2018. </a:t>
            </a:r>
            <a:endParaRPr sz="900">
              <a:latin typeface="Montserrat"/>
              <a:ea typeface="Montserrat"/>
              <a:cs typeface="Montserrat"/>
              <a:sym typeface="Montserrat"/>
            </a:endParaRPr>
          </a:p>
        </p:txBody>
      </p:sp>
      <p:pic>
        <p:nvPicPr>
          <p:cNvPr id="5455" name="Google Shape;5455;p376"/>
          <p:cNvPicPr preferRelativeResize="0"/>
          <p:nvPr/>
        </p:nvPicPr>
        <p:blipFill>
          <a:blip r:embed="rId3">
            <a:alphaModFix/>
          </a:blip>
          <a:stretch>
            <a:fillRect/>
          </a:stretch>
        </p:blipFill>
        <p:spPr>
          <a:xfrm>
            <a:off x="5691150" y="1475074"/>
            <a:ext cx="2621324" cy="2400774"/>
          </a:xfrm>
          <a:prstGeom prst="rect">
            <a:avLst/>
          </a:prstGeom>
          <a:noFill/>
          <a:ln>
            <a:noFill/>
          </a:ln>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5459"/>
        <p:cNvGrpSpPr/>
        <p:nvPr/>
      </p:nvGrpSpPr>
      <p:grpSpPr>
        <a:xfrm>
          <a:off x="0" y="0"/>
          <a:ext cx="0" cy="0"/>
          <a:chOff x="0" y="0"/>
          <a:chExt cx="0" cy="0"/>
        </a:xfrm>
      </p:grpSpPr>
      <p:sp>
        <p:nvSpPr>
          <p:cNvPr id="5460" name="Google Shape;5460;p37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Forward Index</a:t>
            </a:r>
            <a:endParaRPr/>
          </a:p>
        </p:txBody>
      </p:sp>
      <p:cxnSp>
        <p:nvCxnSpPr>
          <p:cNvPr id="5461" name="Google Shape;5461;p37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62" name="Google Shape;5462;p377"/>
          <p:cNvSpPr txBox="1">
            <a:spLocks noGrp="1"/>
          </p:cNvSpPr>
          <p:nvPr>
            <p:ph type="body" idx="1"/>
          </p:nvPr>
        </p:nvSpPr>
        <p:spPr>
          <a:xfrm>
            <a:off x="311700" y="1149500"/>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Stores the sparse collection.</a:t>
            </a:r>
            <a:br>
              <a:rPr lang="zh-CN" b="1">
                <a:solidFill>
                  <a:schemeClr val="dk2"/>
                </a:solidFill>
              </a:rPr>
            </a:br>
            <a:r>
              <a:rPr lang="zh-CN">
                <a:solidFill>
                  <a:schemeClr val="dk2"/>
                </a:solidFill>
              </a:rPr>
              <a:t>as components and values.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Enables fast, exact dot products</a:t>
            </a:r>
            <a:br>
              <a:rPr lang="zh-CN" b="1">
                <a:solidFill>
                  <a:schemeClr val="dk2"/>
                </a:solidFill>
              </a:rPr>
            </a:br>
            <a:r>
              <a:rPr lang="zh-CN">
                <a:solidFill>
                  <a:schemeClr val="dk2"/>
                </a:solidFill>
              </a:rPr>
              <a:t>on the vectors selected by the indexes.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Core Function: </a:t>
            </a:r>
            <a:r>
              <a:rPr lang="zh-CN">
                <a:solidFill>
                  <a:schemeClr val="dk2"/>
                </a:solidFill>
              </a:rPr>
              <a:t>given</a:t>
            </a:r>
            <a:r>
              <a:rPr lang="zh-CN" b="1">
                <a:solidFill>
                  <a:schemeClr val="dk2"/>
                </a:solidFill>
              </a:rPr>
              <a:t> </a:t>
            </a:r>
            <a:r>
              <a:rPr lang="zh-CN">
                <a:solidFill>
                  <a:schemeClr val="dk2"/>
                </a:solidFill>
              </a:rPr>
              <a:t>(q, i), returns </a:t>
            </a:r>
            <a:r>
              <a:rPr lang="zh-CN" b="1">
                <a:solidFill>
                  <a:schemeClr val="dk2"/>
                </a:solidFill>
              </a:rPr>
              <a:t>dp(q, x</a:t>
            </a:r>
            <a:r>
              <a:rPr lang="zh-CN" b="1" baseline="-25000">
                <a:solidFill>
                  <a:schemeClr val="dk2"/>
                </a:solidFill>
              </a:rPr>
              <a:t>i</a:t>
            </a:r>
            <a:r>
              <a:rPr lang="zh-CN" b="1">
                <a:solidFill>
                  <a:schemeClr val="dk2"/>
                </a:solidFill>
              </a:rPr>
              <a:t>)</a:t>
            </a:r>
            <a:endParaRPr b="1" baseline="-25000">
              <a:solidFill>
                <a:schemeClr val="dk2"/>
              </a:solidFill>
            </a:endParaRPr>
          </a:p>
        </p:txBody>
      </p:sp>
      <p:pic>
        <p:nvPicPr>
          <p:cNvPr id="5463" name="Google Shape;5463;p377"/>
          <p:cNvPicPr preferRelativeResize="0"/>
          <p:nvPr/>
        </p:nvPicPr>
        <p:blipFill>
          <a:blip r:embed="rId3">
            <a:alphaModFix/>
          </a:blip>
          <a:stretch>
            <a:fillRect/>
          </a:stretch>
        </p:blipFill>
        <p:spPr>
          <a:xfrm>
            <a:off x="5806227" y="1149500"/>
            <a:ext cx="2018450" cy="3564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1"/>
          <p:cNvSpPr txBox="1"/>
          <p:nvPr/>
        </p:nvSpPr>
        <p:spPr>
          <a:xfrm>
            <a:off x="1861363" y="858550"/>
            <a:ext cx="494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How do you know if your engine is any good?</a:t>
            </a:r>
            <a:endParaRPr sz="1800" b="1">
              <a:solidFill>
                <a:schemeClr val="dk1"/>
              </a:solidFill>
              <a:latin typeface="Source Sans Pro"/>
              <a:ea typeface="Source Sans Pro"/>
              <a:cs typeface="Source Sans Pro"/>
              <a:sym typeface="Source Sans Pro"/>
            </a:endParaRPr>
          </a:p>
        </p:txBody>
      </p:sp>
      <p:pic>
        <p:nvPicPr>
          <p:cNvPr id="576" name="Google Shape;576;p81"/>
          <p:cNvPicPr preferRelativeResize="0"/>
          <p:nvPr/>
        </p:nvPicPr>
        <p:blipFill rotWithShape="1">
          <a:blip r:embed="rId3">
            <a:alphaModFix/>
          </a:blip>
          <a:srcRect/>
          <a:stretch/>
        </p:blipFill>
        <p:spPr>
          <a:xfrm>
            <a:off x="1557850" y="2050500"/>
            <a:ext cx="5952151" cy="948050"/>
          </a:xfrm>
          <a:prstGeom prst="rect">
            <a:avLst/>
          </a:prstGeom>
          <a:noFill/>
          <a:ln>
            <a:noFill/>
          </a:ln>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5467"/>
        <p:cNvGrpSpPr/>
        <p:nvPr/>
      </p:nvGrpSpPr>
      <p:grpSpPr>
        <a:xfrm>
          <a:off x="0" y="0"/>
          <a:ext cx="0" cy="0"/>
          <a:chOff x="0" y="0"/>
          <a:chExt cx="0" cy="0"/>
        </a:xfrm>
      </p:grpSpPr>
      <p:sp>
        <p:nvSpPr>
          <p:cNvPr id="5468" name="Google Shape;5468;p37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7"/>
              <a:buFont typeface="Arial"/>
              <a:buNone/>
            </a:pPr>
            <a:r>
              <a:rPr lang="zh-CN"/>
              <a:t>From Milliseconds to Microseconds</a:t>
            </a:r>
            <a:endParaRPr/>
          </a:p>
          <a:p>
            <a:pPr marL="0" lvl="0" indent="0" algn="l" rtl="0">
              <a:spcBef>
                <a:spcPts val="0"/>
              </a:spcBef>
              <a:spcAft>
                <a:spcPts val="0"/>
              </a:spcAft>
              <a:buNone/>
            </a:pPr>
            <a:endParaRPr/>
          </a:p>
        </p:txBody>
      </p:sp>
      <p:cxnSp>
        <p:nvCxnSpPr>
          <p:cNvPr id="5469" name="Google Shape;5469;p37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470" name="Google Shape;5470;p378"/>
          <p:cNvPicPr preferRelativeResize="0"/>
          <p:nvPr/>
        </p:nvPicPr>
        <p:blipFill rotWithShape="1">
          <a:blip r:embed="rId3">
            <a:alphaModFix/>
          </a:blip>
          <a:srcRect b="38092"/>
          <a:stretch/>
        </p:blipFill>
        <p:spPr>
          <a:xfrm>
            <a:off x="468824" y="2280698"/>
            <a:ext cx="3391900" cy="1965025"/>
          </a:xfrm>
          <a:prstGeom prst="rect">
            <a:avLst/>
          </a:prstGeom>
          <a:noFill/>
          <a:ln>
            <a:noFill/>
          </a:ln>
        </p:spPr>
      </p:pic>
      <p:sp>
        <p:nvSpPr>
          <p:cNvPr id="5471" name="Google Shape;5471;p378"/>
          <p:cNvSpPr txBox="1"/>
          <p:nvPr/>
        </p:nvSpPr>
        <p:spPr>
          <a:xfrm>
            <a:off x="2901515" y="2838471"/>
            <a:ext cx="741300" cy="4821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600">
              <a:solidFill>
                <a:srgbClr val="E06666"/>
              </a:solidFill>
              <a:latin typeface="Source Sans Pro"/>
              <a:ea typeface="Source Sans Pro"/>
              <a:cs typeface="Source Sans Pro"/>
              <a:sym typeface="Source Sans Pro"/>
            </a:endParaRPr>
          </a:p>
        </p:txBody>
      </p:sp>
      <p:sp>
        <p:nvSpPr>
          <p:cNvPr id="5472" name="Google Shape;5472;p378"/>
          <p:cNvSpPr txBox="1"/>
          <p:nvPr/>
        </p:nvSpPr>
        <p:spPr>
          <a:xfrm>
            <a:off x="6767318" y="3575600"/>
            <a:ext cx="1253700" cy="5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Splade-v3 </a:t>
            </a:r>
            <a:endParaRPr sz="1800">
              <a:solidFill>
                <a:schemeClr val="dk2"/>
              </a:solidFill>
              <a:latin typeface="Source Sans Pro"/>
              <a:ea typeface="Source Sans Pro"/>
              <a:cs typeface="Source Sans Pro"/>
              <a:sym typeface="Source Sans Pro"/>
            </a:endParaRPr>
          </a:p>
        </p:txBody>
      </p:sp>
      <p:pic>
        <p:nvPicPr>
          <p:cNvPr id="5473" name="Google Shape;5473;p378"/>
          <p:cNvPicPr preferRelativeResize="0"/>
          <p:nvPr/>
        </p:nvPicPr>
        <p:blipFill>
          <a:blip r:embed="rId4">
            <a:alphaModFix/>
          </a:blip>
          <a:stretch>
            <a:fillRect/>
          </a:stretch>
        </p:blipFill>
        <p:spPr>
          <a:xfrm>
            <a:off x="5380275" y="2398500"/>
            <a:ext cx="3630300" cy="1177100"/>
          </a:xfrm>
          <a:prstGeom prst="rect">
            <a:avLst/>
          </a:prstGeom>
          <a:noFill/>
          <a:ln>
            <a:noFill/>
          </a:ln>
        </p:spPr>
      </p:pic>
      <p:sp>
        <p:nvSpPr>
          <p:cNvPr id="5474" name="Google Shape;5474;p378"/>
          <p:cNvSpPr txBox="1"/>
          <p:nvPr/>
        </p:nvSpPr>
        <p:spPr>
          <a:xfrm>
            <a:off x="1823676" y="1508250"/>
            <a:ext cx="923700" cy="5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000" b="1">
                <a:solidFill>
                  <a:schemeClr val="dk2"/>
                </a:solidFill>
                <a:latin typeface="Source Sans Pro"/>
                <a:ea typeface="Source Sans Pro"/>
                <a:cs typeface="Source Sans Pro"/>
                <a:sym typeface="Source Sans Pro"/>
              </a:rPr>
              <a:t>2021</a:t>
            </a:r>
            <a:endParaRPr sz="2000" b="1">
              <a:solidFill>
                <a:schemeClr val="dk2"/>
              </a:solidFill>
              <a:latin typeface="Source Sans Pro"/>
              <a:ea typeface="Source Sans Pro"/>
              <a:cs typeface="Source Sans Pro"/>
              <a:sym typeface="Source Sans Pro"/>
            </a:endParaRPr>
          </a:p>
        </p:txBody>
      </p:sp>
      <p:sp>
        <p:nvSpPr>
          <p:cNvPr id="5475" name="Google Shape;5475;p378"/>
          <p:cNvSpPr txBox="1"/>
          <p:nvPr/>
        </p:nvSpPr>
        <p:spPr>
          <a:xfrm>
            <a:off x="6966076" y="1508250"/>
            <a:ext cx="856200" cy="5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100" b="1">
                <a:solidFill>
                  <a:schemeClr val="dk2"/>
                </a:solidFill>
                <a:latin typeface="Source Sans Pro"/>
                <a:ea typeface="Source Sans Pro"/>
                <a:cs typeface="Source Sans Pro"/>
                <a:sym typeface="Source Sans Pro"/>
              </a:rPr>
              <a:t>2026</a:t>
            </a:r>
            <a:endParaRPr sz="2100" b="1">
              <a:solidFill>
                <a:schemeClr val="dk2"/>
              </a:solidFill>
              <a:latin typeface="Source Sans Pro"/>
              <a:ea typeface="Source Sans Pro"/>
              <a:cs typeface="Source Sans Pro"/>
              <a:sym typeface="Source Sans Pro"/>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show="0">
  <p:cSld>
    <p:spTree>
      <p:nvGrpSpPr>
        <p:cNvPr id="1" name="Shape 5479"/>
        <p:cNvGrpSpPr/>
        <p:nvPr/>
      </p:nvGrpSpPr>
      <p:grpSpPr>
        <a:xfrm>
          <a:off x="0" y="0"/>
          <a:ext cx="0" cy="0"/>
          <a:chOff x="0" y="0"/>
          <a:chExt cx="0" cy="0"/>
        </a:xfrm>
      </p:grpSpPr>
      <p:sp>
        <p:nvSpPr>
          <p:cNvPr id="5480" name="Google Shape;5480;p379"/>
          <p:cNvSpPr txBox="1">
            <a:spLocks noGrp="1"/>
          </p:cNvSpPr>
          <p:nvPr>
            <p:ph type="title"/>
          </p:nvPr>
        </p:nvSpPr>
        <p:spPr>
          <a:xfrm>
            <a:off x="278300" y="4138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MSMARCO-v2</a:t>
            </a:r>
            <a:endParaRPr/>
          </a:p>
        </p:txBody>
      </p:sp>
      <p:cxnSp>
        <p:nvCxnSpPr>
          <p:cNvPr id="5481" name="Google Shape;5481;p379"/>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82" name="Google Shape;5482;p379"/>
          <p:cNvSpPr txBox="1">
            <a:spLocks noGrp="1"/>
          </p:cNvSpPr>
          <p:nvPr>
            <p:ph type="body" idx="1"/>
          </p:nvPr>
        </p:nvSpPr>
        <p:spPr>
          <a:xfrm>
            <a:off x="278300" y="1117663"/>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Scaling up the size of the collections</a:t>
            </a:r>
            <a:endParaRPr>
              <a:solidFill>
                <a:schemeClr val="dk2"/>
              </a:solidFill>
            </a:endParaRPr>
          </a:p>
        </p:txBody>
      </p:sp>
      <p:sp>
        <p:nvSpPr>
          <p:cNvPr id="5483" name="Google Shape;5483;p379"/>
          <p:cNvSpPr txBox="1"/>
          <p:nvPr/>
        </p:nvSpPr>
        <p:spPr>
          <a:xfrm>
            <a:off x="311700" y="4614450"/>
            <a:ext cx="7156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Nardini, Rulli, Venturini, Venuta </a:t>
            </a:r>
            <a:r>
              <a:rPr lang="zh-CN" sz="900">
                <a:solidFill>
                  <a:srgbClr val="222222"/>
                </a:solidFill>
                <a:highlight>
                  <a:schemeClr val="lt1"/>
                </a:highlight>
                <a:latin typeface="Montserrat"/>
                <a:ea typeface="Montserrat"/>
                <a:cs typeface="Montserrat"/>
                <a:sym typeface="Montserrat"/>
              </a:rPr>
              <a:t>Investigating the Scalability of Approximate Sparse Retrieval Algorithms to Massive Datasets</a:t>
            </a:r>
            <a:r>
              <a:rPr lang="zh-CN" sz="900">
                <a:solidFill>
                  <a:srgbClr val="222222"/>
                </a:solidFill>
                <a:highlight>
                  <a:srgbClr val="FFFFFF"/>
                </a:highlight>
                <a:latin typeface="Montserrat"/>
                <a:ea typeface="Montserrat"/>
                <a:cs typeface="Montserrat"/>
                <a:sym typeface="Montserrat"/>
              </a:rPr>
              <a:t>. ECIR 2024.</a:t>
            </a:r>
            <a:endParaRPr sz="900">
              <a:latin typeface="Montserrat"/>
              <a:ea typeface="Montserrat"/>
              <a:cs typeface="Montserrat"/>
              <a:sym typeface="Montserrat"/>
            </a:endParaRPr>
          </a:p>
        </p:txBody>
      </p:sp>
      <p:pic>
        <p:nvPicPr>
          <p:cNvPr id="5484" name="Google Shape;5484;p379"/>
          <p:cNvPicPr preferRelativeResize="0"/>
          <p:nvPr/>
        </p:nvPicPr>
        <p:blipFill>
          <a:blip r:embed="rId3">
            <a:alphaModFix/>
          </a:blip>
          <a:stretch>
            <a:fillRect/>
          </a:stretch>
        </p:blipFill>
        <p:spPr>
          <a:xfrm>
            <a:off x="1355813" y="1745150"/>
            <a:ext cx="6365574" cy="2660575"/>
          </a:xfrm>
          <a:prstGeom prst="rect">
            <a:avLst/>
          </a:prstGeom>
          <a:noFill/>
          <a:ln>
            <a:noFill/>
          </a:ln>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5488"/>
        <p:cNvGrpSpPr/>
        <p:nvPr/>
      </p:nvGrpSpPr>
      <p:grpSpPr>
        <a:xfrm>
          <a:off x="0" y="0"/>
          <a:ext cx="0" cy="0"/>
          <a:chOff x="0" y="0"/>
          <a:chExt cx="0" cy="0"/>
        </a:xfrm>
      </p:grpSpPr>
      <p:sp>
        <p:nvSpPr>
          <p:cNvPr id="5489" name="Google Shape;5489;p38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Forward Index</a:t>
            </a:r>
            <a:endParaRPr/>
          </a:p>
        </p:txBody>
      </p:sp>
      <p:cxnSp>
        <p:nvCxnSpPr>
          <p:cNvPr id="5490" name="Google Shape;5490;p38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91" name="Google Shape;5491;p380"/>
          <p:cNvSpPr txBox="1">
            <a:spLocks noGrp="1"/>
          </p:cNvSpPr>
          <p:nvPr>
            <p:ph type="body" idx="1"/>
          </p:nvPr>
        </p:nvSpPr>
        <p:spPr>
          <a:xfrm>
            <a:off x="311700" y="1149500"/>
            <a:ext cx="8520600" cy="3416400"/>
          </a:xfrm>
          <a:prstGeom prst="rect">
            <a:avLst/>
          </a:prstGeom>
        </p:spPr>
        <p:txBody>
          <a:bodyPr spcFirstLastPara="1" wrap="square" lIns="91425" tIns="91425" rIns="91425" bIns="91425" anchor="t" anchorCtr="0">
            <a:normAutofit lnSpcReduction="20000"/>
          </a:bodyPr>
          <a:lstStyle/>
          <a:p>
            <a:pPr marL="457200" lvl="0" indent="-330200" algn="l" rtl="0">
              <a:spcBef>
                <a:spcPts val="0"/>
              </a:spcBef>
              <a:spcAft>
                <a:spcPts val="0"/>
              </a:spcAft>
              <a:buClr>
                <a:schemeClr val="dk2"/>
              </a:buClr>
              <a:buSzPts val="1600"/>
              <a:buChar char="-"/>
            </a:pPr>
            <a:r>
              <a:rPr lang="zh-CN" b="1">
                <a:solidFill>
                  <a:schemeClr val="dk2"/>
                </a:solidFill>
              </a:rPr>
              <a:t>Memory-intensive</a:t>
            </a:r>
            <a:br>
              <a:rPr lang="zh-CN" b="1">
                <a:solidFill>
                  <a:schemeClr val="dk2"/>
                </a:solidFill>
              </a:rPr>
            </a:br>
            <a:r>
              <a:rPr lang="zh-CN">
                <a:solidFill>
                  <a:schemeClr val="dk2"/>
                </a:solidFill>
              </a:rPr>
              <a:t>it stores all non-zero components </a:t>
            </a:r>
            <a:br>
              <a:rPr lang="zh-CN">
                <a:solidFill>
                  <a:schemeClr val="dk2"/>
                </a:solidFill>
              </a:rPr>
            </a:br>
            <a:r>
              <a:rPr lang="zh-CN">
                <a:solidFill>
                  <a:schemeClr val="dk2"/>
                </a:solidFill>
              </a:rPr>
              <a:t>and values of the collection.</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Compression is important!</a:t>
            </a:r>
            <a:br>
              <a:rPr lang="zh-CN" b="1">
                <a:solidFill>
                  <a:schemeClr val="dk2"/>
                </a:solidFill>
              </a:rPr>
            </a:br>
            <a:r>
              <a:rPr lang="zh-CN">
                <a:solidFill>
                  <a:schemeClr val="dk2"/>
                </a:solidFill>
              </a:rPr>
              <a:t>reduce memory footprint </a:t>
            </a:r>
            <a:br>
              <a:rPr lang="zh-CN">
                <a:solidFill>
                  <a:schemeClr val="dk2"/>
                </a:solidFill>
              </a:rPr>
            </a:br>
            <a:r>
              <a:rPr lang="zh-CN">
                <a:solidFill>
                  <a:schemeClr val="dk2"/>
                </a:solidFill>
              </a:rPr>
              <a:t>but preserving query latency.</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Components are integers.</a:t>
            </a:r>
            <a:br>
              <a:rPr lang="zh-CN" b="1">
                <a:solidFill>
                  <a:schemeClr val="dk2"/>
                </a:solidFill>
              </a:rPr>
            </a:br>
            <a:r>
              <a:rPr lang="zh-CN">
                <a:solidFill>
                  <a:schemeClr val="dk2"/>
                </a:solidFill>
              </a:rPr>
              <a:t>Vast literature of lossless compression.</a:t>
            </a:r>
            <a:endParaRPr>
              <a:solidFill>
                <a:schemeClr val="dk2"/>
              </a:solidFill>
            </a:endParaRPr>
          </a:p>
        </p:txBody>
      </p:sp>
      <p:pic>
        <p:nvPicPr>
          <p:cNvPr id="5492" name="Google Shape;5492;p380"/>
          <p:cNvPicPr preferRelativeResize="0"/>
          <p:nvPr/>
        </p:nvPicPr>
        <p:blipFill>
          <a:blip r:embed="rId3">
            <a:alphaModFix/>
          </a:blip>
          <a:stretch>
            <a:fillRect/>
          </a:stretch>
        </p:blipFill>
        <p:spPr>
          <a:xfrm>
            <a:off x="5537325" y="1726300"/>
            <a:ext cx="3294975" cy="2095100"/>
          </a:xfrm>
          <a:prstGeom prst="rect">
            <a:avLst/>
          </a:prstGeom>
          <a:noFill/>
          <a:ln>
            <a:noFill/>
          </a:ln>
        </p:spPr>
      </p:pic>
      <p:sp>
        <p:nvSpPr>
          <p:cNvPr id="5493" name="Google Shape;5493;p380"/>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et al. Forward Index Compression for Learned Sparse Retrieval. ECIR 2026.</a:t>
            </a:r>
            <a:endParaRPr sz="900">
              <a:latin typeface="Montserrat"/>
              <a:ea typeface="Montserrat"/>
              <a:cs typeface="Montserrat"/>
              <a:sym typeface="Montserrat"/>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5497"/>
        <p:cNvGrpSpPr/>
        <p:nvPr/>
      </p:nvGrpSpPr>
      <p:grpSpPr>
        <a:xfrm>
          <a:off x="0" y="0"/>
          <a:ext cx="0" cy="0"/>
          <a:chOff x="0" y="0"/>
          <a:chExt cx="0" cy="0"/>
        </a:xfrm>
      </p:grpSpPr>
      <p:sp>
        <p:nvSpPr>
          <p:cNvPr id="5498" name="Google Shape;5498;p381"/>
          <p:cNvSpPr txBox="1">
            <a:spLocks noGrp="1"/>
          </p:cNvSpPr>
          <p:nvPr>
            <p:ph type="title"/>
          </p:nvPr>
        </p:nvSpPr>
        <p:spPr>
          <a:xfrm>
            <a:off x="278300" y="4138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Comparison with Dense Retrieval</a:t>
            </a:r>
            <a:endParaRPr/>
          </a:p>
        </p:txBody>
      </p:sp>
      <p:cxnSp>
        <p:nvCxnSpPr>
          <p:cNvPr id="5499" name="Google Shape;5499;p381"/>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500" name="Google Shape;5500;p381"/>
          <p:cNvPicPr preferRelativeResize="0"/>
          <p:nvPr/>
        </p:nvPicPr>
        <p:blipFill>
          <a:blip r:embed="rId3">
            <a:alphaModFix/>
          </a:blip>
          <a:stretch>
            <a:fillRect/>
          </a:stretch>
        </p:blipFill>
        <p:spPr>
          <a:xfrm>
            <a:off x="5091775" y="1287300"/>
            <a:ext cx="3526775" cy="3015626"/>
          </a:xfrm>
          <a:prstGeom prst="rect">
            <a:avLst/>
          </a:prstGeom>
          <a:noFill/>
          <a:ln>
            <a:noFill/>
          </a:ln>
        </p:spPr>
      </p:pic>
      <p:sp>
        <p:nvSpPr>
          <p:cNvPr id="5501" name="Google Shape;5501;p381"/>
          <p:cNvSpPr txBox="1">
            <a:spLocks noGrp="1"/>
          </p:cNvSpPr>
          <p:nvPr>
            <p:ph type="body" idx="1"/>
          </p:nvPr>
        </p:nvSpPr>
        <p:spPr>
          <a:xfrm>
            <a:off x="311700" y="1145075"/>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Snowflake.</a:t>
            </a:r>
            <a:br>
              <a:rPr lang="zh-CN" b="1">
                <a:solidFill>
                  <a:schemeClr val="dk2"/>
                </a:solidFill>
              </a:rPr>
            </a:br>
            <a:r>
              <a:rPr lang="zh-CN">
                <a:solidFill>
                  <a:schemeClr val="dk2"/>
                </a:solidFill>
              </a:rPr>
              <a:t>1024-dim, MRR@10: 38.2</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Splade (cocondenser)</a:t>
            </a:r>
            <a:br>
              <a:rPr lang="zh-CN" b="1">
                <a:solidFill>
                  <a:schemeClr val="dk2"/>
                </a:solidFill>
              </a:rPr>
            </a:br>
            <a:r>
              <a:rPr lang="zh-CN">
                <a:solidFill>
                  <a:schemeClr val="dk2"/>
                </a:solidFill>
              </a:rPr>
              <a:t>MRR@10: 38.3</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Sparse retrieval can rival or outperform</a:t>
            </a:r>
            <a:br>
              <a:rPr lang="zh-CN">
                <a:solidFill>
                  <a:schemeClr val="dk2"/>
                </a:solidFill>
              </a:rPr>
            </a:br>
            <a:r>
              <a:rPr lang="zh-CN">
                <a:solidFill>
                  <a:schemeClr val="dk2"/>
                </a:solidFill>
              </a:rPr>
              <a:t>dense retrieval!</a:t>
            </a:r>
            <a:endParaRPr>
              <a:solidFill>
                <a:schemeClr val="dk2"/>
              </a:solidFill>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5505"/>
        <p:cNvGrpSpPr/>
        <p:nvPr/>
      </p:nvGrpSpPr>
      <p:grpSpPr>
        <a:xfrm>
          <a:off x="0" y="0"/>
          <a:ext cx="0" cy="0"/>
          <a:chOff x="0" y="0"/>
          <a:chExt cx="0" cy="0"/>
        </a:xfrm>
      </p:grpSpPr>
      <p:sp>
        <p:nvSpPr>
          <p:cNvPr id="5506" name="Google Shape;5506;p382"/>
          <p:cNvSpPr txBox="1">
            <a:spLocks noGrp="1"/>
          </p:cNvSpPr>
          <p:nvPr>
            <p:ph type="title"/>
          </p:nvPr>
        </p:nvSpPr>
        <p:spPr>
          <a:xfrm>
            <a:off x="278300" y="4138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Training Efficiency</a:t>
            </a:r>
            <a:endParaRPr/>
          </a:p>
        </p:txBody>
      </p:sp>
      <p:cxnSp>
        <p:nvCxnSpPr>
          <p:cNvPr id="5507" name="Google Shape;5507;p382"/>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508" name="Google Shape;5508;p382"/>
          <p:cNvSpPr txBox="1">
            <a:spLocks noGrp="1"/>
          </p:cNvSpPr>
          <p:nvPr>
            <p:ph type="body" idx="1"/>
          </p:nvPr>
        </p:nvSpPr>
        <p:spPr>
          <a:xfrm>
            <a:off x="278300" y="1616275"/>
            <a:ext cx="4504200" cy="3416400"/>
          </a:xfrm>
          <a:prstGeom prst="rect">
            <a:avLst/>
          </a:prstGeom>
        </p:spPr>
        <p:txBody>
          <a:bodyPr spcFirstLastPara="1" wrap="square" lIns="91425" tIns="91425" rIns="91425" bIns="91425" anchor="t" anchorCtr="0">
            <a:noAutofit/>
          </a:bodyPr>
          <a:lstStyle/>
          <a:p>
            <a:pPr marL="457200" lvl="0" indent="-344805" algn="l" rtl="0">
              <a:lnSpc>
                <a:spcPct val="95000"/>
              </a:lnSpc>
              <a:spcBef>
                <a:spcPts val="0"/>
              </a:spcBef>
              <a:spcAft>
                <a:spcPts val="0"/>
              </a:spcAft>
              <a:buClr>
                <a:schemeClr val="dk2"/>
              </a:buClr>
              <a:buSzPts val="1830"/>
              <a:buChar char="-"/>
            </a:pPr>
            <a:r>
              <a:rPr lang="zh-CN" sz="1830">
                <a:solidFill>
                  <a:schemeClr val="dk2"/>
                </a:solidFill>
              </a:rPr>
              <a:t>The main training </a:t>
            </a:r>
            <a:r>
              <a:rPr lang="zh-CN" sz="1830" b="1">
                <a:solidFill>
                  <a:schemeClr val="dk2"/>
                </a:solidFill>
              </a:rPr>
              <a:t>bottleneck</a:t>
            </a:r>
            <a:r>
              <a:rPr lang="zh-CN" sz="1830">
                <a:solidFill>
                  <a:schemeClr val="dk2"/>
                </a:solidFill>
              </a:rPr>
              <a:t> compared to dense and multi-vector.</a:t>
            </a:r>
            <a:endParaRPr sz="1830">
              <a:solidFill>
                <a:schemeClr val="dk2"/>
              </a:solidFill>
            </a:endParaRPr>
          </a:p>
          <a:p>
            <a:pPr marL="0" lvl="0" indent="0" algn="l" rtl="0">
              <a:lnSpc>
                <a:spcPct val="95000"/>
              </a:lnSpc>
              <a:spcBef>
                <a:spcPts val="1200"/>
              </a:spcBef>
              <a:spcAft>
                <a:spcPts val="0"/>
              </a:spcAft>
              <a:buSzPts val="935"/>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a:solidFill>
                  <a:schemeClr val="dk2"/>
                </a:solidFill>
              </a:rPr>
              <a:t>Main cause: The </a:t>
            </a:r>
            <a:r>
              <a:rPr lang="zh-CN" sz="1830" b="1">
                <a:solidFill>
                  <a:schemeClr val="dk2"/>
                </a:solidFill>
              </a:rPr>
              <a:t>LM</a:t>
            </a:r>
            <a:r>
              <a:rPr lang="zh-CN" sz="1830">
                <a:solidFill>
                  <a:schemeClr val="dk2"/>
                </a:solidFill>
              </a:rPr>
              <a:t> Head.</a:t>
            </a:r>
            <a:endParaRPr sz="1830">
              <a:solidFill>
                <a:schemeClr val="dk2"/>
              </a:solidFill>
            </a:endParaRPr>
          </a:p>
          <a:p>
            <a:pPr marL="0" lvl="0" indent="0" algn="l" rtl="0">
              <a:lnSpc>
                <a:spcPct val="95000"/>
              </a:lnSpc>
              <a:spcBef>
                <a:spcPts val="1200"/>
              </a:spcBef>
              <a:spcAft>
                <a:spcPts val="0"/>
              </a:spcAft>
              <a:buSzPts val="935"/>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a:solidFill>
                  <a:schemeClr val="dk2"/>
                </a:solidFill>
              </a:rPr>
              <a:t>+20% time, +30% peak memory</a:t>
            </a:r>
            <a:br>
              <a:rPr lang="zh-CN" sz="1830">
                <a:solidFill>
                  <a:schemeClr val="dk2"/>
                </a:solidFill>
              </a:rPr>
            </a:br>
            <a:r>
              <a:rPr lang="zh-CN" sz="1830">
                <a:solidFill>
                  <a:schemeClr val="dk2"/>
                </a:solidFill>
              </a:rPr>
              <a:t>compared to backbone alone.</a:t>
            </a:r>
            <a:br>
              <a:rPr lang="zh-CN" sz="1830">
                <a:solidFill>
                  <a:schemeClr val="dk2"/>
                </a:solidFill>
              </a:rPr>
            </a:br>
            <a:endParaRPr sz="1830">
              <a:solidFill>
                <a:schemeClr val="dk2"/>
              </a:solidFill>
            </a:endParaRPr>
          </a:p>
          <a:p>
            <a:pPr marL="457200" lvl="0" indent="0" algn="l" rtl="0">
              <a:lnSpc>
                <a:spcPct val="95000"/>
              </a:lnSpc>
              <a:spcBef>
                <a:spcPts val="1200"/>
              </a:spcBef>
              <a:spcAft>
                <a:spcPts val="1200"/>
              </a:spcAft>
              <a:buSzPts val="935"/>
              <a:buNone/>
            </a:pPr>
            <a:endParaRPr sz="1830">
              <a:solidFill>
                <a:schemeClr val="dk2"/>
              </a:solidFill>
            </a:endParaRPr>
          </a:p>
        </p:txBody>
      </p:sp>
      <p:sp>
        <p:nvSpPr>
          <p:cNvPr id="5509" name="Google Shape;5509;p382"/>
          <p:cNvSpPr/>
          <p:nvPr/>
        </p:nvSpPr>
        <p:spPr>
          <a:xfrm>
            <a:off x="5853525" y="1639450"/>
            <a:ext cx="1071300" cy="4455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200">
                <a:latin typeface="Source Sans Pro"/>
                <a:ea typeface="Source Sans Pro"/>
                <a:cs typeface="Source Sans Pro"/>
                <a:sym typeface="Source Sans Pro"/>
              </a:rPr>
              <a:t>Transformer Backbone</a:t>
            </a:r>
            <a:endParaRPr sz="1200">
              <a:latin typeface="Source Sans Pro"/>
              <a:ea typeface="Source Sans Pro"/>
              <a:cs typeface="Source Sans Pro"/>
              <a:sym typeface="Source Sans Pro"/>
            </a:endParaRPr>
          </a:p>
        </p:txBody>
      </p:sp>
      <p:sp>
        <p:nvSpPr>
          <p:cNvPr id="5510" name="Google Shape;5510;p382"/>
          <p:cNvSpPr txBox="1"/>
          <p:nvPr/>
        </p:nvSpPr>
        <p:spPr>
          <a:xfrm>
            <a:off x="5724725" y="1250875"/>
            <a:ext cx="13989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Dense Encoder</a:t>
            </a:r>
            <a:endParaRPr b="1">
              <a:solidFill>
                <a:schemeClr val="lt2"/>
              </a:solidFill>
              <a:latin typeface="Source Sans Pro"/>
              <a:ea typeface="Source Sans Pro"/>
              <a:cs typeface="Source Sans Pro"/>
              <a:sym typeface="Source Sans Pro"/>
            </a:endParaRPr>
          </a:p>
        </p:txBody>
      </p:sp>
      <p:cxnSp>
        <p:nvCxnSpPr>
          <p:cNvPr id="5511" name="Google Shape;5511;p382"/>
          <p:cNvCxnSpPr/>
          <p:nvPr/>
        </p:nvCxnSpPr>
        <p:spPr>
          <a:xfrm>
            <a:off x="7192725" y="1890275"/>
            <a:ext cx="191100" cy="0"/>
          </a:xfrm>
          <a:prstGeom prst="straightConnector1">
            <a:avLst/>
          </a:prstGeom>
          <a:noFill/>
          <a:ln w="9525" cap="flat" cmpd="sng">
            <a:solidFill>
              <a:srgbClr val="7F7F7F"/>
            </a:solidFill>
            <a:prstDash val="solid"/>
            <a:round/>
            <a:headEnd type="none" w="med" len="med"/>
            <a:tailEnd type="triangle" w="med" len="med"/>
          </a:ln>
        </p:spPr>
      </p:cxnSp>
      <p:sp>
        <p:nvSpPr>
          <p:cNvPr id="5512" name="Google Shape;5512;p382"/>
          <p:cNvSpPr/>
          <p:nvPr/>
        </p:nvSpPr>
        <p:spPr>
          <a:xfrm>
            <a:off x="7619225" y="1805375"/>
            <a:ext cx="625800" cy="169800"/>
          </a:xfrm>
          <a:prstGeom prst="rect">
            <a:avLst/>
          </a:pr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13" name="Google Shape;5513;p382"/>
          <p:cNvSpPr txBox="1"/>
          <p:nvPr/>
        </p:nvSpPr>
        <p:spPr>
          <a:xfrm>
            <a:off x="7537025" y="1428288"/>
            <a:ext cx="7902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Courier New"/>
                <a:ea typeface="Courier New"/>
                <a:cs typeface="Courier New"/>
                <a:sym typeface="Courier New"/>
              </a:rPr>
              <a:t>[CLS]</a:t>
            </a:r>
            <a:endParaRPr b="1">
              <a:solidFill>
                <a:schemeClr val="lt2"/>
              </a:solidFill>
              <a:latin typeface="Courier New"/>
              <a:ea typeface="Courier New"/>
              <a:cs typeface="Courier New"/>
              <a:sym typeface="Courier New"/>
            </a:endParaRPr>
          </a:p>
        </p:txBody>
      </p:sp>
      <p:sp>
        <p:nvSpPr>
          <p:cNvPr id="5514" name="Google Shape;5514;p382"/>
          <p:cNvSpPr/>
          <p:nvPr/>
        </p:nvSpPr>
        <p:spPr>
          <a:xfrm>
            <a:off x="5883225" y="2734813"/>
            <a:ext cx="1071300" cy="4455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200">
                <a:latin typeface="Source Sans Pro"/>
                <a:ea typeface="Source Sans Pro"/>
                <a:cs typeface="Source Sans Pro"/>
                <a:sym typeface="Source Sans Pro"/>
              </a:rPr>
              <a:t>Transformer Backbone</a:t>
            </a:r>
            <a:endParaRPr sz="1200">
              <a:latin typeface="Source Sans Pro"/>
              <a:ea typeface="Source Sans Pro"/>
              <a:cs typeface="Source Sans Pro"/>
              <a:sym typeface="Source Sans Pro"/>
            </a:endParaRPr>
          </a:p>
        </p:txBody>
      </p:sp>
      <p:sp>
        <p:nvSpPr>
          <p:cNvPr id="5515" name="Google Shape;5515;p382"/>
          <p:cNvSpPr txBox="1"/>
          <p:nvPr/>
        </p:nvSpPr>
        <p:spPr>
          <a:xfrm>
            <a:off x="5522625" y="2360850"/>
            <a:ext cx="18678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Multi Vector Encoder</a:t>
            </a:r>
            <a:endParaRPr b="1">
              <a:solidFill>
                <a:schemeClr val="lt2"/>
              </a:solidFill>
              <a:latin typeface="Source Sans Pro"/>
              <a:ea typeface="Source Sans Pro"/>
              <a:cs typeface="Source Sans Pro"/>
              <a:sym typeface="Source Sans Pro"/>
            </a:endParaRPr>
          </a:p>
        </p:txBody>
      </p:sp>
      <p:cxnSp>
        <p:nvCxnSpPr>
          <p:cNvPr id="5516" name="Google Shape;5516;p382"/>
          <p:cNvCxnSpPr/>
          <p:nvPr/>
        </p:nvCxnSpPr>
        <p:spPr>
          <a:xfrm>
            <a:off x="7190075" y="2945875"/>
            <a:ext cx="191100" cy="0"/>
          </a:xfrm>
          <a:prstGeom prst="straightConnector1">
            <a:avLst/>
          </a:prstGeom>
          <a:noFill/>
          <a:ln w="9525" cap="flat" cmpd="sng">
            <a:solidFill>
              <a:srgbClr val="7F7F7F"/>
            </a:solidFill>
            <a:prstDash val="solid"/>
            <a:round/>
            <a:headEnd type="none" w="med" len="med"/>
            <a:tailEnd type="triangle" w="med" len="med"/>
          </a:ln>
        </p:spPr>
      </p:cxnSp>
      <p:sp>
        <p:nvSpPr>
          <p:cNvPr id="5517" name="Google Shape;5517;p382"/>
          <p:cNvSpPr/>
          <p:nvPr/>
        </p:nvSpPr>
        <p:spPr>
          <a:xfrm>
            <a:off x="7616575" y="2804650"/>
            <a:ext cx="625800" cy="365400"/>
          </a:xfrm>
          <a:prstGeom prst="rect">
            <a:avLst/>
          </a:pr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18" name="Google Shape;5518;p382"/>
          <p:cNvSpPr txBox="1"/>
          <p:nvPr/>
        </p:nvSpPr>
        <p:spPr>
          <a:xfrm>
            <a:off x="7450075" y="2439251"/>
            <a:ext cx="9588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Courier New"/>
                <a:ea typeface="Courier New"/>
                <a:cs typeface="Courier New"/>
                <a:sym typeface="Courier New"/>
              </a:rPr>
              <a:t>[h x d]</a:t>
            </a:r>
            <a:endParaRPr b="1">
              <a:solidFill>
                <a:schemeClr val="lt2"/>
              </a:solidFill>
              <a:latin typeface="Courier New"/>
              <a:ea typeface="Courier New"/>
              <a:cs typeface="Courier New"/>
              <a:sym typeface="Courier New"/>
            </a:endParaRPr>
          </a:p>
        </p:txBody>
      </p:sp>
      <p:sp>
        <p:nvSpPr>
          <p:cNvPr id="5519" name="Google Shape;5519;p382"/>
          <p:cNvSpPr/>
          <p:nvPr/>
        </p:nvSpPr>
        <p:spPr>
          <a:xfrm>
            <a:off x="5883225" y="3910650"/>
            <a:ext cx="1071300" cy="4455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200">
                <a:latin typeface="Source Sans Pro"/>
                <a:ea typeface="Source Sans Pro"/>
                <a:cs typeface="Source Sans Pro"/>
                <a:sym typeface="Source Sans Pro"/>
              </a:rPr>
              <a:t>Transformer Backbone</a:t>
            </a:r>
            <a:endParaRPr sz="1200">
              <a:latin typeface="Source Sans Pro"/>
              <a:ea typeface="Source Sans Pro"/>
              <a:cs typeface="Source Sans Pro"/>
              <a:sym typeface="Source Sans Pro"/>
            </a:endParaRPr>
          </a:p>
        </p:txBody>
      </p:sp>
      <p:sp>
        <p:nvSpPr>
          <p:cNvPr id="5520" name="Google Shape;5520;p382"/>
          <p:cNvSpPr txBox="1"/>
          <p:nvPr/>
        </p:nvSpPr>
        <p:spPr>
          <a:xfrm>
            <a:off x="6164175" y="3545250"/>
            <a:ext cx="5094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LSR</a:t>
            </a:r>
            <a:endParaRPr b="1">
              <a:solidFill>
                <a:schemeClr val="lt2"/>
              </a:solidFill>
              <a:latin typeface="Source Sans Pro"/>
              <a:ea typeface="Source Sans Pro"/>
              <a:cs typeface="Source Sans Pro"/>
              <a:sym typeface="Source Sans Pro"/>
            </a:endParaRPr>
          </a:p>
        </p:txBody>
      </p:sp>
      <p:cxnSp>
        <p:nvCxnSpPr>
          <p:cNvPr id="5521" name="Google Shape;5521;p382"/>
          <p:cNvCxnSpPr/>
          <p:nvPr/>
        </p:nvCxnSpPr>
        <p:spPr>
          <a:xfrm>
            <a:off x="7190075" y="4133400"/>
            <a:ext cx="191100" cy="0"/>
          </a:xfrm>
          <a:prstGeom prst="straightConnector1">
            <a:avLst/>
          </a:prstGeom>
          <a:noFill/>
          <a:ln w="9525" cap="flat" cmpd="sng">
            <a:solidFill>
              <a:srgbClr val="7F7F7F"/>
            </a:solidFill>
            <a:prstDash val="solid"/>
            <a:round/>
            <a:headEnd type="none" w="med" len="med"/>
            <a:tailEnd type="triangle" w="med" len="med"/>
          </a:ln>
        </p:spPr>
      </p:cxnSp>
      <p:sp>
        <p:nvSpPr>
          <p:cNvPr id="5522" name="Google Shape;5522;p382"/>
          <p:cNvSpPr/>
          <p:nvPr/>
        </p:nvSpPr>
        <p:spPr>
          <a:xfrm>
            <a:off x="7616575" y="3827550"/>
            <a:ext cx="625800" cy="816000"/>
          </a:xfrm>
          <a:prstGeom prst="rect">
            <a:avLst/>
          </a:pr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23" name="Google Shape;5523;p382"/>
          <p:cNvSpPr txBox="1"/>
          <p:nvPr/>
        </p:nvSpPr>
        <p:spPr>
          <a:xfrm>
            <a:off x="7322875" y="3413538"/>
            <a:ext cx="12132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2"/>
                </a:solidFill>
                <a:latin typeface="Courier New"/>
                <a:ea typeface="Courier New"/>
                <a:cs typeface="Courier New"/>
                <a:sym typeface="Courier New"/>
              </a:rPr>
              <a:t>[h x |V|]</a:t>
            </a:r>
            <a:endParaRPr b="1">
              <a:solidFill>
                <a:schemeClr val="lt2"/>
              </a:solidFill>
              <a:latin typeface="Courier New"/>
              <a:ea typeface="Courier New"/>
              <a:cs typeface="Courier New"/>
              <a:sym typeface="Courier New"/>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5527"/>
        <p:cNvGrpSpPr/>
        <p:nvPr/>
      </p:nvGrpSpPr>
      <p:grpSpPr>
        <a:xfrm>
          <a:off x="0" y="0"/>
          <a:ext cx="0" cy="0"/>
          <a:chOff x="0" y="0"/>
          <a:chExt cx="0" cy="0"/>
        </a:xfrm>
      </p:grpSpPr>
      <p:sp>
        <p:nvSpPr>
          <p:cNvPr id="5528" name="Google Shape;5528;p383"/>
          <p:cNvSpPr txBox="1">
            <a:spLocks noGrp="1"/>
          </p:cNvSpPr>
          <p:nvPr>
            <p:ph type="title"/>
          </p:nvPr>
        </p:nvSpPr>
        <p:spPr>
          <a:xfrm>
            <a:off x="278300" y="4138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Sparton - Kernel for LSR</a:t>
            </a:r>
            <a:endParaRPr/>
          </a:p>
        </p:txBody>
      </p:sp>
      <p:cxnSp>
        <p:nvCxnSpPr>
          <p:cNvPr id="5529" name="Google Shape;5529;p383"/>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530" name="Google Shape;5530;p383"/>
          <p:cNvSpPr txBox="1">
            <a:spLocks noGrp="1"/>
          </p:cNvSpPr>
          <p:nvPr>
            <p:ph type="body" idx="1"/>
          </p:nvPr>
        </p:nvSpPr>
        <p:spPr>
          <a:xfrm>
            <a:off x="278300" y="1139725"/>
            <a:ext cx="4504200" cy="3416400"/>
          </a:xfrm>
          <a:prstGeom prst="rect">
            <a:avLst/>
          </a:prstGeom>
        </p:spPr>
        <p:txBody>
          <a:bodyPr spcFirstLastPara="1" wrap="square" lIns="91425" tIns="91425" rIns="91425" bIns="91425" anchor="t" anchorCtr="0">
            <a:noAutofit/>
          </a:bodyPr>
          <a:lstStyle/>
          <a:p>
            <a:pPr marL="457200" lvl="0" indent="-344805" algn="l" rtl="0">
              <a:lnSpc>
                <a:spcPct val="95000"/>
              </a:lnSpc>
              <a:spcBef>
                <a:spcPts val="0"/>
              </a:spcBef>
              <a:spcAft>
                <a:spcPts val="0"/>
              </a:spcAft>
              <a:buClr>
                <a:schemeClr val="dk2"/>
              </a:buClr>
              <a:buSzPts val="1830"/>
              <a:buChar char="-"/>
            </a:pPr>
            <a:r>
              <a:rPr lang="zh-CN" sz="1830">
                <a:solidFill>
                  <a:schemeClr val="dk2"/>
                </a:solidFill>
              </a:rPr>
              <a:t>No </a:t>
            </a:r>
            <a:r>
              <a:rPr lang="zh-CN" sz="1830" b="1">
                <a:solidFill>
                  <a:schemeClr val="dk2"/>
                </a:solidFill>
              </a:rPr>
              <a:t>materialization</a:t>
            </a:r>
            <a:r>
              <a:rPr lang="zh-CN" sz="1830">
                <a:solidFill>
                  <a:schemeClr val="dk2"/>
                </a:solidFill>
              </a:rPr>
              <a:t> of the LM Head in GPU Memory (B x S x |V|)</a:t>
            </a:r>
            <a:endParaRPr sz="1830">
              <a:solidFill>
                <a:schemeClr val="dk2"/>
              </a:solidFill>
            </a:endParaRPr>
          </a:p>
          <a:p>
            <a:pPr marL="0" lvl="0" indent="0" algn="l" rtl="0">
              <a:lnSpc>
                <a:spcPct val="95000"/>
              </a:lnSpc>
              <a:spcBef>
                <a:spcPts val="1200"/>
              </a:spcBef>
              <a:spcAft>
                <a:spcPts val="0"/>
              </a:spcAft>
              <a:buSzPts val="935"/>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b="1">
                <a:solidFill>
                  <a:schemeClr val="dk2"/>
                </a:solidFill>
              </a:rPr>
              <a:t>Tiles</a:t>
            </a:r>
            <a:r>
              <a:rPr lang="zh-CN" sz="1830">
                <a:solidFill>
                  <a:schemeClr val="dk2"/>
                </a:solidFill>
              </a:rPr>
              <a:t> the computation (B X |V|). </a:t>
            </a:r>
            <a:endParaRPr sz="1830">
              <a:solidFill>
                <a:schemeClr val="dk2"/>
              </a:solidFill>
            </a:endParaRPr>
          </a:p>
          <a:p>
            <a:pPr marL="0" lvl="0" indent="0" algn="l" rtl="0">
              <a:lnSpc>
                <a:spcPct val="95000"/>
              </a:lnSpc>
              <a:spcBef>
                <a:spcPts val="1200"/>
              </a:spcBef>
              <a:spcAft>
                <a:spcPts val="0"/>
              </a:spcAft>
              <a:buSzPts val="935"/>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b="1">
                <a:solidFill>
                  <a:schemeClr val="dk2"/>
                </a:solidFill>
              </a:rPr>
              <a:t>S-fold</a:t>
            </a:r>
            <a:r>
              <a:rPr lang="zh-CN" sz="1830">
                <a:solidFill>
                  <a:schemeClr val="dk2"/>
                </a:solidFill>
              </a:rPr>
              <a:t> memory saving in forward and backward. </a:t>
            </a:r>
            <a:endParaRPr sz="1830">
              <a:solidFill>
                <a:schemeClr val="dk2"/>
              </a:solidFill>
            </a:endParaRPr>
          </a:p>
          <a:p>
            <a:pPr marL="457200" lvl="0" indent="0" algn="l" rtl="0">
              <a:lnSpc>
                <a:spcPct val="95000"/>
              </a:lnSpc>
              <a:spcBef>
                <a:spcPts val="1200"/>
              </a:spcBef>
              <a:spcAft>
                <a:spcPts val="0"/>
              </a:spcAft>
              <a:buNone/>
            </a:pPr>
            <a:endParaRPr sz="1830">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30">
                <a:solidFill>
                  <a:schemeClr val="dk2"/>
                </a:solidFill>
              </a:rPr>
              <a:t>Larger batches, longer sequences, better training!</a:t>
            </a:r>
            <a:endParaRPr sz="1830">
              <a:solidFill>
                <a:schemeClr val="dk2"/>
              </a:solidFill>
            </a:endParaRPr>
          </a:p>
          <a:p>
            <a:pPr marL="457200" lvl="0" indent="0" algn="l" rtl="0">
              <a:lnSpc>
                <a:spcPct val="95000"/>
              </a:lnSpc>
              <a:spcBef>
                <a:spcPts val="1200"/>
              </a:spcBef>
              <a:spcAft>
                <a:spcPts val="1200"/>
              </a:spcAft>
              <a:buSzPts val="935"/>
              <a:buNone/>
            </a:pPr>
            <a:endParaRPr sz="1830">
              <a:solidFill>
                <a:schemeClr val="dk2"/>
              </a:solidFill>
            </a:endParaRPr>
          </a:p>
        </p:txBody>
      </p:sp>
      <p:pic>
        <p:nvPicPr>
          <p:cNvPr id="5531" name="Google Shape;5531;p383"/>
          <p:cNvPicPr preferRelativeResize="0"/>
          <p:nvPr/>
        </p:nvPicPr>
        <p:blipFill>
          <a:blip r:embed="rId3">
            <a:alphaModFix/>
          </a:blip>
          <a:stretch>
            <a:fillRect/>
          </a:stretch>
        </p:blipFill>
        <p:spPr>
          <a:xfrm>
            <a:off x="4975075" y="1274525"/>
            <a:ext cx="3751326" cy="1783375"/>
          </a:xfrm>
          <a:prstGeom prst="rect">
            <a:avLst/>
          </a:prstGeom>
          <a:noFill/>
          <a:ln>
            <a:noFill/>
          </a:ln>
        </p:spPr>
      </p:pic>
      <p:pic>
        <p:nvPicPr>
          <p:cNvPr id="5532" name="Google Shape;5532;p383"/>
          <p:cNvPicPr preferRelativeResize="0"/>
          <p:nvPr/>
        </p:nvPicPr>
        <p:blipFill>
          <a:blip r:embed="rId4">
            <a:alphaModFix/>
          </a:blip>
          <a:stretch>
            <a:fillRect/>
          </a:stretch>
        </p:blipFill>
        <p:spPr>
          <a:xfrm>
            <a:off x="5052975" y="3169975"/>
            <a:ext cx="3745935" cy="1780800"/>
          </a:xfrm>
          <a:prstGeom prst="rect">
            <a:avLst/>
          </a:prstGeom>
          <a:noFill/>
          <a:ln>
            <a:noFill/>
          </a:ln>
        </p:spPr>
      </p:pic>
      <p:sp>
        <p:nvSpPr>
          <p:cNvPr id="5533" name="Google Shape;5533;p383"/>
          <p:cNvSpPr txBox="1"/>
          <p:nvPr/>
        </p:nvSpPr>
        <p:spPr>
          <a:xfrm>
            <a:off x="296000" y="48722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Nguyen, Rulli, Nardini, Venturini, Yates. Sparton: Fast and Memory-Efficient Triton Kernel for Learned Sparse Retrieval. Arxiv 2026. </a:t>
            </a:r>
            <a:endParaRPr sz="900">
              <a:solidFill>
                <a:srgbClr val="222222"/>
              </a:solidFill>
              <a:highlight>
                <a:srgbClr val="FFFFFF"/>
              </a:highlight>
              <a:latin typeface="Montserrat"/>
              <a:ea typeface="Montserrat"/>
              <a:cs typeface="Montserrat"/>
              <a:sym typeface="Montserrat"/>
            </a:endParaRP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show="0">
  <p:cSld>
    <p:spTree>
      <p:nvGrpSpPr>
        <p:cNvPr id="1" name="Shape 5537"/>
        <p:cNvGrpSpPr/>
        <p:nvPr/>
      </p:nvGrpSpPr>
      <p:grpSpPr>
        <a:xfrm>
          <a:off x="0" y="0"/>
          <a:ext cx="0" cy="0"/>
          <a:chOff x="0" y="0"/>
          <a:chExt cx="0" cy="0"/>
        </a:xfrm>
      </p:grpSpPr>
      <p:sp>
        <p:nvSpPr>
          <p:cNvPr id="5538" name="Google Shape;5538;p38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More related approaches</a:t>
            </a:r>
            <a:endParaRPr/>
          </a:p>
        </p:txBody>
      </p:sp>
      <p:sp>
        <p:nvSpPr>
          <p:cNvPr id="5539" name="Google Shape;5539;p384"/>
          <p:cNvSpPr txBox="1">
            <a:spLocks noGrp="1"/>
          </p:cNvSpPr>
          <p:nvPr>
            <p:ph type="body" idx="1"/>
          </p:nvPr>
        </p:nvSpPr>
        <p:spPr>
          <a:xfrm>
            <a:off x="28700" y="1152475"/>
            <a:ext cx="9115200" cy="3416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dk2"/>
              </a:buClr>
              <a:buSzPts val="1500"/>
              <a:buChar char="-"/>
            </a:pPr>
            <a:r>
              <a:rPr lang="zh-CN" sz="1500">
                <a:solidFill>
                  <a:schemeClr val="dk2"/>
                </a:solidFill>
              </a:rPr>
              <a:t>Accelerating Learned Sparse Indexes Via Term Impact Decomposition. Mackenzie, Mallia, Moffat, Petri. Findings of EMNLP 2022.</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Dual Skipping Guidance for Document Retrieval with Learned Sparse Representations. Qiao, Yang, Lin, Xiong, Wang, Yang. arXiv 2022.</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Faster Learned Sparse Retrieval with Guided Traversal. Mallia, Mackenzie, Suel, Tonelloto. SIGIR 2022.</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Optimizing Guided Traversal for Fast Learned Sparse Retrieval. Qiao, Yang, Lin, Yang. WWW 2023.</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Gou, Jinrui, et al. "Fast and Effective Early Termination for Simple Ranking Functions." SIGIR 2025. </a:t>
            </a:r>
            <a:endParaRPr sz="1500">
              <a:solidFill>
                <a:schemeClr val="dk2"/>
              </a:solidFill>
            </a:endParaRPr>
          </a:p>
          <a:p>
            <a:pPr marL="0" lvl="0" indent="0" algn="l" rtl="0">
              <a:spcBef>
                <a:spcPts val="1200"/>
              </a:spcBef>
              <a:spcAft>
                <a:spcPts val="1200"/>
              </a:spcAft>
              <a:buNone/>
            </a:pPr>
            <a:endParaRPr sz="1500">
              <a:solidFill>
                <a:schemeClr val="dk2"/>
              </a:solidFill>
            </a:endParaRPr>
          </a:p>
        </p:txBody>
      </p:sp>
      <p:cxnSp>
        <p:nvCxnSpPr>
          <p:cNvPr id="5540" name="Google Shape;5540;p38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5544"/>
        <p:cNvGrpSpPr/>
        <p:nvPr/>
      </p:nvGrpSpPr>
      <p:grpSpPr>
        <a:xfrm>
          <a:off x="0" y="0"/>
          <a:ext cx="0" cy="0"/>
          <a:chOff x="0" y="0"/>
          <a:chExt cx="0" cy="0"/>
        </a:xfrm>
      </p:grpSpPr>
      <p:sp>
        <p:nvSpPr>
          <p:cNvPr id="5545" name="Google Shape;5545;p385"/>
          <p:cNvSpPr txBox="1">
            <a:spLocks noGrp="1"/>
          </p:cNvSpPr>
          <p:nvPr>
            <p:ph type="body" idx="1"/>
          </p:nvPr>
        </p:nvSpPr>
        <p:spPr>
          <a:xfrm>
            <a:off x="311700" y="50225"/>
            <a:ext cx="8350200" cy="4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natural</a:t>
            </a:r>
            <a:r>
              <a:rPr lang="zh-CN">
                <a:solidFill>
                  <a:schemeClr val="dk2"/>
                </a:solidFill>
              </a:rPr>
              <a:t> for sparse vectors, but LSR </a:t>
            </a:r>
            <a:r>
              <a:rPr lang="zh-CN" b="1">
                <a:solidFill>
                  <a:schemeClr val="dk2"/>
                </a:solidFill>
              </a:rPr>
              <a:t>breaks</a:t>
            </a:r>
            <a:r>
              <a:rPr lang="zh-CN">
                <a:solidFill>
                  <a:schemeClr val="dk2"/>
                </a:solidFill>
              </a:rPr>
              <a:t> them: expansion and wacky weights cause up to 26x slowdowns.</a:t>
            </a:r>
            <a:endParaRPr b="1">
              <a:solidFill>
                <a:schemeClr val="dk2"/>
              </a:solidFill>
            </a:endParaRPr>
          </a:p>
          <a:p>
            <a:pPr marL="0" lvl="0" indent="0" algn="l" rtl="0">
              <a:spcBef>
                <a:spcPts val="1200"/>
              </a:spcBef>
              <a:spcAft>
                <a:spcPts val="0"/>
              </a:spcAft>
              <a:buNone/>
            </a:pP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New data structures exploit </a:t>
            </a:r>
            <a:r>
              <a:rPr lang="zh-CN" b="1">
                <a:solidFill>
                  <a:schemeClr val="dk2"/>
                </a:solidFill>
              </a:rPr>
              <a:t>two principles</a:t>
            </a:r>
            <a:r>
              <a:rPr lang="zh-CN">
                <a:solidFill>
                  <a:schemeClr val="dk2"/>
                </a:solidFill>
              </a:rPr>
              <a:t>: approximation for candidate selection, forward index for exact scoring.</a:t>
            </a:r>
            <a:endParaRPr>
              <a:solidFill>
                <a:schemeClr val="dk2"/>
              </a:solidFill>
            </a:endParaRPr>
          </a:p>
          <a:p>
            <a:pPr marL="457200" lvl="0" indent="0" algn="l" rtl="0">
              <a:spcBef>
                <a:spcPts val="1200"/>
              </a:spcBef>
              <a:spcAft>
                <a:spcPts val="0"/>
              </a:spcAft>
              <a:buNone/>
            </a:pPr>
            <a:endParaRPr b="1">
              <a:solidFill>
                <a:schemeClr val="dk2"/>
              </a:solidFill>
            </a:endParaRPr>
          </a:p>
          <a:p>
            <a:pPr marL="457200" lvl="0" indent="-298450" algn="l" rtl="0">
              <a:spcBef>
                <a:spcPts val="1200"/>
              </a:spcBef>
              <a:spcAft>
                <a:spcPts val="0"/>
              </a:spcAft>
              <a:buClr>
                <a:schemeClr val="dk2"/>
              </a:buClr>
              <a:buSzPts val="1100"/>
              <a:buFont typeface="Arial"/>
              <a:buChar char="-"/>
            </a:pPr>
            <a:r>
              <a:rPr lang="zh-CN">
                <a:solidFill>
                  <a:schemeClr val="dk2"/>
                </a:solidFill>
              </a:rPr>
              <a:t>LSR with modern indexes is </a:t>
            </a:r>
            <a:r>
              <a:rPr lang="zh-CN" b="1">
                <a:solidFill>
                  <a:schemeClr val="dk2"/>
                </a:solidFill>
              </a:rPr>
              <a:t>competitive</a:t>
            </a:r>
            <a:r>
              <a:rPr lang="zh-CN">
                <a:solidFill>
                  <a:schemeClr val="dk2"/>
                </a:solidFill>
              </a:rPr>
              <a:t> with dense retrieval.</a:t>
            </a:r>
            <a:endParaRPr>
              <a:solidFill>
                <a:schemeClr val="dk2"/>
              </a:solidFill>
            </a:endParaRPr>
          </a:p>
          <a:p>
            <a:pPr marL="0" lvl="0" indent="0" algn="l" rtl="0">
              <a:spcBef>
                <a:spcPts val="1200"/>
              </a:spcBef>
              <a:spcAft>
                <a:spcPts val="0"/>
              </a:spcAft>
              <a:buNone/>
            </a:pPr>
            <a:endParaRPr b="1">
              <a:solidFill>
                <a:schemeClr val="dk2"/>
              </a:solidFill>
            </a:endParaRPr>
          </a:p>
          <a:p>
            <a:pPr marL="0" lvl="0" indent="0" algn="l" rtl="0">
              <a:spcBef>
                <a:spcPts val="1200"/>
              </a:spcBef>
              <a:spcAft>
                <a:spcPts val="1200"/>
              </a:spcAft>
              <a:buNone/>
            </a:pPr>
            <a:endParaRPr b="1">
              <a:solidFill>
                <a:schemeClr val="dk2"/>
              </a:solidFill>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5549"/>
        <p:cNvGrpSpPr/>
        <p:nvPr/>
      </p:nvGrpSpPr>
      <p:grpSpPr>
        <a:xfrm>
          <a:off x="0" y="0"/>
          <a:ext cx="0" cy="0"/>
          <a:chOff x="0" y="0"/>
          <a:chExt cx="0" cy="0"/>
        </a:xfrm>
      </p:grpSpPr>
      <p:sp>
        <p:nvSpPr>
          <p:cNvPr id="5550" name="Google Shape;5550;p386"/>
          <p:cNvSpPr txBox="1">
            <a:spLocks noGrp="1"/>
          </p:cNvSpPr>
          <p:nvPr>
            <p:ph type="body" idx="1"/>
          </p:nvPr>
        </p:nvSpPr>
        <p:spPr>
          <a:xfrm>
            <a:off x="311700" y="50225"/>
            <a:ext cx="8350200" cy="4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natural</a:t>
            </a:r>
            <a:r>
              <a:rPr lang="zh-CN">
                <a:solidFill>
                  <a:schemeClr val="dk2"/>
                </a:solidFill>
              </a:rPr>
              <a:t> for sparse vectors, but LSR </a:t>
            </a:r>
            <a:r>
              <a:rPr lang="zh-CN" b="1">
                <a:solidFill>
                  <a:schemeClr val="dk2"/>
                </a:solidFill>
              </a:rPr>
              <a:t>breaks</a:t>
            </a:r>
            <a:r>
              <a:rPr lang="zh-CN">
                <a:solidFill>
                  <a:schemeClr val="dk2"/>
                </a:solidFill>
              </a:rPr>
              <a:t> them: expansion and wacky weights cause up to 26x slowdowns.</a:t>
            </a:r>
            <a:endParaRPr b="1">
              <a:solidFill>
                <a:schemeClr val="dk2"/>
              </a:solidFill>
            </a:endParaRPr>
          </a:p>
          <a:p>
            <a:pPr marL="0" lvl="0" indent="0" algn="l" rtl="0">
              <a:spcBef>
                <a:spcPts val="1200"/>
              </a:spcBef>
              <a:spcAft>
                <a:spcPts val="0"/>
              </a:spcAft>
              <a:buNone/>
            </a:pP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New data structures exploit </a:t>
            </a:r>
            <a:r>
              <a:rPr lang="zh-CN" b="1">
                <a:solidFill>
                  <a:schemeClr val="dk2"/>
                </a:solidFill>
              </a:rPr>
              <a:t>two principles</a:t>
            </a:r>
            <a:r>
              <a:rPr lang="zh-CN">
                <a:solidFill>
                  <a:schemeClr val="dk2"/>
                </a:solidFill>
              </a:rPr>
              <a:t>: approximation for candidate selection, forward index for exact scoring.</a:t>
            </a:r>
            <a:endParaRPr>
              <a:solidFill>
                <a:schemeClr val="dk2"/>
              </a:solidFill>
            </a:endParaRPr>
          </a:p>
          <a:p>
            <a:pPr marL="457200" lvl="0" indent="0" algn="l" rtl="0">
              <a:spcBef>
                <a:spcPts val="1200"/>
              </a:spcBef>
              <a:spcAft>
                <a:spcPts val="0"/>
              </a:spcAft>
              <a:buNone/>
            </a:pPr>
            <a:endParaRPr b="1">
              <a:solidFill>
                <a:schemeClr val="dk2"/>
              </a:solidFill>
            </a:endParaRPr>
          </a:p>
          <a:p>
            <a:pPr marL="457200" lvl="0" indent="-298450" algn="l" rtl="0">
              <a:spcBef>
                <a:spcPts val="1200"/>
              </a:spcBef>
              <a:spcAft>
                <a:spcPts val="0"/>
              </a:spcAft>
              <a:buClr>
                <a:schemeClr val="dk2"/>
              </a:buClr>
              <a:buSzPts val="1100"/>
              <a:buFont typeface="Arial"/>
              <a:buChar char="-"/>
            </a:pPr>
            <a:r>
              <a:rPr lang="zh-CN">
                <a:solidFill>
                  <a:schemeClr val="dk2"/>
                </a:solidFill>
              </a:rPr>
              <a:t>LSR with modern indexes is </a:t>
            </a:r>
            <a:r>
              <a:rPr lang="zh-CN" b="1">
                <a:solidFill>
                  <a:schemeClr val="dk2"/>
                </a:solidFill>
              </a:rPr>
              <a:t>competitive</a:t>
            </a:r>
            <a:r>
              <a:rPr lang="zh-CN">
                <a:solidFill>
                  <a:schemeClr val="dk2"/>
                </a:solidFill>
              </a:rPr>
              <a:t> with dense retrieval.</a:t>
            </a:r>
            <a:endParaRPr>
              <a:solidFill>
                <a:schemeClr val="dk2"/>
              </a:solidFill>
            </a:endParaRPr>
          </a:p>
          <a:p>
            <a:pPr marL="0" lvl="0" indent="0" algn="l" rtl="0">
              <a:spcBef>
                <a:spcPts val="1200"/>
              </a:spcBef>
              <a:spcAft>
                <a:spcPts val="0"/>
              </a:spcAft>
              <a:buNone/>
            </a:pPr>
            <a:endParaRPr b="1">
              <a:solidFill>
                <a:schemeClr val="dk2"/>
              </a:solidFill>
            </a:endParaRPr>
          </a:p>
          <a:p>
            <a:pPr marL="0" lvl="0" indent="0" algn="l" rtl="0">
              <a:spcBef>
                <a:spcPts val="1200"/>
              </a:spcBef>
              <a:spcAft>
                <a:spcPts val="1200"/>
              </a:spcAft>
              <a:buNone/>
            </a:pPr>
            <a:endParaRPr b="1">
              <a:solidFill>
                <a:schemeClr val="dk2"/>
              </a:solidFill>
            </a:endParaRPr>
          </a:p>
        </p:txBody>
      </p:sp>
      <p:sp>
        <p:nvSpPr>
          <p:cNvPr id="5551" name="Google Shape;5551;p386"/>
          <p:cNvSpPr txBox="1">
            <a:spLocks noGrp="1"/>
          </p:cNvSpPr>
          <p:nvPr>
            <p:ph type="title"/>
          </p:nvPr>
        </p:nvSpPr>
        <p:spPr>
          <a:xfrm>
            <a:off x="141200" y="411667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CN" sz="4800">
                <a:solidFill>
                  <a:schemeClr val="dk1"/>
                </a:solidFill>
              </a:rPr>
              <a:t>Questions?</a:t>
            </a:r>
            <a:endParaRPr sz="4800">
              <a:solidFill>
                <a:schemeClr val="dk1"/>
              </a:solidFill>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5555"/>
        <p:cNvGrpSpPr/>
        <p:nvPr/>
      </p:nvGrpSpPr>
      <p:grpSpPr>
        <a:xfrm>
          <a:off x="0" y="0"/>
          <a:ext cx="0" cy="0"/>
          <a:chOff x="0" y="0"/>
          <a:chExt cx="0" cy="0"/>
        </a:xfrm>
      </p:grpSpPr>
      <p:sp>
        <p:nvSpPr>
          <p:cNvPr id="5556" name="Google Shape;5556;p387"/>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5557" name="Google Shape;5557;p387"/>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82"/>
          <p:cNvPicPr preferRelativeResize="0"/>
          <p:nvPr/>
        </p:nvPicPr>
        <p:blipFill rotWithShape="1">
          <a:blip r:embed="rId3">
            <a:alphaModFix/>
          </a:blip>
          <a:srcRect l="16709" r="24685"/>
          <a:stretch/>
        </p:blipFill>
        <p:spPr>
          <a:xfrm>
            <a:off x="2552350" y="2050488"/>
            <a:ext cx="3488225" cy="948075"/>
          </a:xfrm>
          <a:prstGeom prst="rect">
            <a:avLst/>
          </a:prstGeom>
          <a:noFill/>
          <a:ln>
            <a:noFill/>
          </a:ln>
        </p:spPr>
      </p:pic>
      <p:sp>
        <p:nvSpPr>
          <p:cNvPr id="582" name="Google Shape;582;p82"/>
          <p:cNvSpPr/>
          <p:nvPr/>
        </p:nvSpPr>
        <p:spPr>
          <a:xfrm>
            <a:off x="2037250" y="476950"/>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83" name="Google Shape;583;p82"/>
          <p:cNvSpPr/>
          <p:nvPr/>
        </p:nvSpPr>
        <p:spPr>
          <a:xfrm rot="10800000">
            <a:off x="6078675" y="467137"/>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584" name="Google Shape;584;p82"/>
          <p:cNvPicPr preferRelativeResize="0"/>
          <p:nvPr/>
        </p:nvPicPr>
        <p:blipFill rotWithShape="1">
          <a:blip r:embed="rId3">
            <a:alphaModFix/>
          </a:blip>
          <a:srcRect r="83607"/>
          <a:stretch/>
        </p:blipFill>
        <p:spPr>
          <a:xfrm>
            <a:off x="940080" y="180250"/>
            <a:ext cx="975676" cy="948075"/>
          </a:xfrm>
          <a:prstGeom prst="rect">
            <a:avLst/>
          </a:prstGeom>
          <a:noFill/>
          <a:ln>
            <a:noFill/>
          </a:ln>
        </p:spPr>
      </p:pic>
      <p:pic>
        <p:nvPicPr>
          <p:cNvPr id="585" name="Google Shape;585;p82"/>
          <p:cNvPicPr preferRelativeResize="0"/>
          <p:nvPr/>
        </p:nvPicPr>
        <p:blipFill rotWithShape="1">
          <a:blip r:embed="rId3">
            <a:alphaModFix/>
          </a:blip>
          <a:srcRect r="83607"/>
          <a:stretch/>
        </p:blipFill>
        <p:spPr>
          <a:xfrm>
            <a:off x="940080" y="772175"/>
            <a:ext cx="975676" cy="948075"/>
          </a:xfrm>
          <a:prstGeom prst="rect">
            <a:avLst/>
          </a:prstGeom>
          <a:noFill/>
          <a:ln>
            <a:noFill/>
          </a:ln>
        </p:spPr>
      </p:pic>
      <p:pic>
        <p:nvPicPr>
          <p:cNvPr id="586" name="Google Shape;586;p82"/>
          <p:cNvPicPr preferRelativeResize="0"/>
          <p:nvPr/>
        </p:nvPicPr>
        <p:blipFill rotWithShape="1">
          <a:blip r:embed="rId3">
            <a:alphaModFix/>
          </a:blip>
          <a:srcRect r="83607"/>
          <a:stretch/>
        </p:blipFill>
        <p:spPr>
          <a:xfrm>
            <a:off x="940080" y="1429575"/>
            <a:ext cx="975676" cy="948075"/>
          </a:xfrm>
          <a:prstGeom prst="rect">
            <a:avLst/>
          </a:prstGeom>
          <a:noFill/>
          <a:ln>
            <a:noFill/>
          </a:ln>
        </p:spPr>
      </p:pic>
      <p:pic>
        <p:nvPicPr>
          <p:cNvPr id="587" name="Google Shape;587;p82"/>
          <p:cNvPicPr preferRelativeResize="0"/>
          <p:nvPr/>
        </p:nvPicPr>
        <p:blipFill rotWithShape="1">
          <a:blip r:embed="rId3">
            <a:alphaModFix/>
          </a:blip>
          <a:srcRect r="83607"/>
          <a:stretch/>
        </p:blipFill>
        <p:spPr>
          <a:xfrm>
            <a:off x="940080" y="2030875"/>
            <a:ext cx="975676" cy="948075"/>
          </a:xfrm>
          <a:prstGeom prst="rect">
            <a:avLst/>
          </a:prstGeom>
          <a:noFill/>
          <a:ln>
            <a:noFill/>
          </a:ln>
        </p:spPr>
      </p:pic>
      <p:pic>
        <p:nvPicPr>
          <p:cNvPr id="588" name="Google Shape;588;p82"/>
          <p:cNvPicPr preferRelativeResize="0"/>
          <p:nvPr/>
        </p:nvPicPr>
        <p:blipFill rotWithShape="1">
          <a:blip r:embed="rId3">
            <a:alphaModFix/>
          </a:blip>
          <a:srcRect r="83607"/>
          <a:stretch/>
        </p:blipFill>
        <p:spPr>
          <a:xfrm>
            <a:off x="940080" y="2632150"/>
            <a:ext cx="975676" cy="948075"/>
          </a:xfrm>
          <a:prstGeom prst="rect">
            <a:avLst/>
          </a:prstGeom>
          <a:noFill/>
          <a:ln>
            <a:noFill/>
          </a:ln>
        </p:spPr>
      </p:pic>
      <p:pic>
        <p:nvPicPr>
          <p:cNvPr id="589" name="Google Shape;589;p82"/>
          <p:cNvPicPr preferRelativeResize="0"/>
          <p:nvPr/>
        </p:nvPicPr>
        <p:blipFill rotWithShape="1">
          <a:blip r:embed="rId3">
            <a:alphaModFix/>
          </a:blip>
          <a:srcRect r="83607"/>
          <a:stretch/>
        </p:blipFill>
        <p:spPr>
          <a:xfrm>
            <a:off x="940080" y="3289575"/>
            <a:ext cx="975676" cy="948075"/>
          </a:xfrm>
          <a:prstGeom prst="rect">
            <a:avLst/>
          </a:prstGeom>
          <a:noFill/>
          <a:ln>
            <a:noFill/>
          </a:ln>
        </p:spPr>
      </p:pic>
      <p:pic>
        <p:nvPicPr>
          <p:cNvPr id="590" name="Google Shape;590;p82"/>
          <p:cNvPicPr preferRelativeResize="0"/>
          <p:nvPr/>
        </p:nvPicPr>
        <p:blipFill rotWithShape="1">
          <a:blip r:embed="rId3">
            <a:alphaModFix/>
          </a:blip>
          <a:srcRect l="75315"/>
          <a:stretch/>
        </p:blipFill>
        <p:spPr>
          <a:xfrm>
            <a:off x="6625677" y="180250"/>
            <a:ext cx="1469249" cy="948075"/>
          </a:xfrm>
          <a:prstGeom prst="rect">
            <a:avLst/>
          </a:prstGeom>
          <a:noFill/>
          <a:ln>
            <a:noFill/>
          </a:ln>
        </p:spPr>
      </p:pic>
      <p:pic>
        <p:nvPicPr>
          <p:cNvPr id="591" name="Google Shape;591;p82"/>
          <p:cNvPicPr preferRelativeResize="0"/>
          <p:nvPr/>
        </p:nvPicPr>
        <p:blipFill rotWithShape="1">
          <a:blip r:embed="rId3">
            <a:alphaModFix/>
          </a:blip>
          <a:srcRect l="75315"/>
          <a:stretch/>
        </p:blipFill>
        <p:spPr>
          <a:xfrm>
            <a:off x="6625677" y="772175"/>
            <a:ext cx="1469249" cy="948075"/>
          </a:xfrm>
          <a:prstGeom prst="rect">
            <a:avLst/>
          </a:prstGeom>
          <a:noFill/>
          <a:ln>
            <a:noFill/>
          </a:ln>
        </p:spPr>
      </p:pic>
      <p:pic>
        <p:nvPicPr>
          <p:cNvPr id="592" name="Google Shape;592;p82"/>
          <p:cNvPicPr preferRelativeResize="0"/>
          <p:nvPr/>
        </p:nvPicPr>
        <p:blipFill rotWithShape="1">
          <a:blip r:embed="rId3">
            <a:alphaModFix/>
          </a:blip>
          <a:srcRect l="75315"/>
          <a:stretch/>
        </p:blipFill>
        <p:spPr>
          <a:xfrm>
            <a:off x="6677177" y="1429575"/>
            <a:ext cx="1469249" cy="948075"/>
          </a:xfrm>
          <a:prstGeom prst="rect">
            <a:avLst/>
          </a:prstGeom>
          <a:noFill/>
          <a:ln>
            <a:noFill/>
          </a:ln>
        </p:spPr>
      </p:pic>
      <p:pic>
        <p:nvPicPr>
          <p:cNvPr id="593" name="Google Shape;593;p82"/>
          <p:cNvPicPr preferRelativeResize="0"/>
          <p:nvPr/>
        </p:nvPicPr>
        <p:blipFill rotWithShape="1">
          <a:blip r:embed="rId3">
            <a:alphaModFix/>
          </a:blip>
          <a:srcRect l="75315"/>
          <a:stretch/>
        </p:blipFill>
        <p:spPr>
          <a:xfrm>
            <a:off x="6677177" y="2030875"/>
            <a:ext cx="1469249" cy="948075"/>
          </a:xfrm>
          <a:prstGeom prst="rect">
            <a:avLst/>
          </a:prstGeom>
          <a:noFill/>
          <a:ln>
            <a:noFill/>
          </a:ln>
        </p:spPr>
      </p:pic>
      <p:pic>
        <p:nvPicPr>
          <p:cNvPr id="594" name="Google Shape;594;p82"/>
          <p:cNvPicPr preferRelativeResize="0"/>
          <p:nvPr/>
        </p:nvPicPr>
        <p:blipFill rotWithShape="1">
          <a:blip r:embed="rId3">
            <a:alphaModFix/>
          </a:blip>
          <a:srcRect l="75315"/>
          <a:stretch/>
        </p:blipFill>
        <p:spPr>
          <a:xfrm>
            <a:off x="6677177" y="2632150"/>
            <a:ext cx="1469249" cy="948075"/>
          </a:xfrm>
          <a:prstGeom prst="rect">
            <a:avLst/>
          </a:prstGeom>
          <a:noFill/>
          <a:ln>
            <a:noFill/>
          </a:ln>
        </p:spPr>
      </p:pic>
      <p:pic>
        <p:nvPicPr>
          <p:cNvPr id="595" name="Google Shape;595;p82"/>
          <p:cNvPicPr preferRelativeResize="0"/>
          <p:nvPr/>
        </p:nvPicPr>
        <p:blipFill rotWithShape="1">
          <a:blip r:embed="rId3">
            <a:alphaModFix/>
          </a:blip>
          <a:srcRect l="75315"/>
          <a:stretch/>
        </p:blipFill>
        <p:spPr>
          <a:xfrm>
            <a:off x="6677177" y="3289575"/>
            <a:ext cx="1469249" cy="948075"/>
          </a:xfrm>
          <a:prstGeom prst="rect">
            <a:avLst/>
          </a:prstGeom>
          <a:noFill/>
          <a:ln>
            <a:noFill/>
          </a:ln>
        </p:spPr>
      </p:pic>
      <p:sp>
        <p:nvSpPr>
          <p:cNvPr id="596" name="Google Shape;596;p82"/>
          <p:cNvSpPr txBox="1"/>
          <p:nvPr/>
        </p:nvSpPr>
        <p:spPr>
          <a:xfrm>
            <a:off x="1359250" y="4049550"/>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597" name="Google Shape;597;p82"/>
          <p:cNvSpPr txBox="1"/>
          <p:nvPr/>
        </p:nvSpPr>
        <p:spPr>
          <a:xfrm>
            <a:off x="6625675" y="4049550"/>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5561"/>
        <p:cNvGrpSpPr/>
        <p:nvPr/>
      </p:nvGrpSpPr>
      <p:grpSpPr>
        <a:xfrm>
          <a:off x="0" y="0"/>
          <a:ext cx="0" cy="0"/>
          <a:chOff x="0" y="0"/>
          <a:chExt cx="0" cy="0"/>
        </a:xfrm>
      </p:grpSpPr>
      <p:sp>
        <p:nvSpPr>
          <p:cNvPr id="5562" name="Google Shape;5562;p388"/>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Conclusion</a:t>
            </a:r>
            <a:endParaRPr/>
          </a:p>
        </p:txBody>
      </p:sp>
      <p:sp>
        <p:nvSpPr>
          <p:cNvPr id="5563" name="Google Shape;5563;p388"/>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Sean MacAvaney</a:t>
            </a:r>
            <a:endParaRPr sz="1600">
              <a:latin typeface="Raleway"/>
              <a:ea typeface="Raleway"/>
              <a:cs typeface="Raleway"/>
              <a:sym typeface="Raleway"/>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5567"/>
        <p:cNvGrpSpPr/>
        <p:nvPr/>
      </p:nvGrpSpPr>
      <p:grpSpPr>
        <a:xfrm>
          <a:off x="0" y="0"/>
          <a:ext cx="0" cy="0"/>
          <a:chOff x="0" y="0"/>
          <a:chExt cx="0" cy="0"/>
        </a:xfrm>
      </p:grpSpPr>
      <p:sp>
        <p:nvSpPr>
          <p:cNvPr id="5568" name="Google Shape;5568;p389"/>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5569" name="Google Shape;5569;p389"/>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rgbClr val="000000"/>
                </a:solidFill>
              </a:rPr>
              <a:t>Introduction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Datasets and Evaluation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Training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r>
              <a:rPr lang="zh-CN" sz="1700" b="1">
                <a:solidFill>
                  <a:srgbClr val="000000"/>
                </a:solidFill>
              </a:rPr>
              <a:t> </a:t>
            </a:r>
            <a:endParaRPr sz="1700" b="1">
              <a:solidFill>
                <a:srgbClr val="000000"/>
              </a:solidFill>
            </a:endParaRPr>
          </a:p>
          <a:p>
            <a:pPr marL="0" lvl="0" indent="0" algn="l" rtl="0">
              <a:lnSpc>
                <a:spcPct val="115000"/>
              </a:lnSpc>
              <a:spcBef>
                <a:spcPts val="0"/>
              </a:spcBef>
              <a:spcAft>
                <a:spcPts val="0"/>
              </a:spcAft>
              <a:buNone/>
            </a:pPr>
            <a:r>
              <a:rPr lang="zh-CN" sz="1700">
                <a:solidFill>
                  <a:srgbClr val="000000"/>
                </a:solidFill>
              </a:rPr>
              <a:t>Indexing &amp; efficiency </a:t>
            </a:r>
            <a:endParaRPr sz="1700">
              <a:solidFill>
                <a:srgbClr val="000000"/>
              </a:solidFill>
            </a:endParaRPr>
          </a:p>
          <a:p>
            <a:pPr marL="0" lvl="0" indent="0" algn="l" rtl="0">
              <a:lnSpc>
                <a:spcPct val="115000"/>
              </a:lnSpc>
              <a:spcBef>
                <a:spcPts val="0"/>
              </a:spcBef>
              <a:spcAft>
                <a:spcPts val="0"/>
              </a:spcAft>
              <a:buNone/>
            </a:pPr>
            <a:r>
              <a:rPr lang="zh-CN" sz="1700">
                <a:solidFill>
                  <a:schemeClr val="dk2"/>
                </a:solidFill>
              </a:rPr>
              <a:t>Hybrid dense-sparse retrieval </a:t>
            </a:r>
            <a:endParaRPr sz="1700">
              <a:solidFill>
                <a:schemeClr val="dk2"/>
              </a:solidFill>
            </a:endParaRPr>
          </a:p>
          <a:p>
            <a:pPr marL="0" lvl="0" indent="0" algn="l" rtl="0">
              <a:lnSpc>
                <a:spcPct val="115000"/>
              </a:lnSpc>
              <a:spcBef>
                <a:spcPts val="0"/>
              </a:spcBef>
              <a:spcAft>
                <a:spcPts val="0"/>
              </a:spcAft>
              <a:buNone/>
            </a:pPr>
            <a:r>
              <a:rPr lang="zh-CN" sz="1700" b="1">
                <a:solidFill>
                  <a:schemeClr val="dk1"/>
                </a:solidFill>
              </a:rPr>
              <a:t>Conclusion ← now</a:t>
            </a:r>
            <a:endParaRPr sz="1700" b="1">
              <a:solidFill>
                <a:schemeClr val="dk1"/>
              </a:solidFill>
              <a:latin typeface="Courier New"/>
              <a:ea typeface="Courier New"/>
              <a:cs typeface="Courier New"/>
              <a:sym typeface="Courier New"/>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5573"/>
        <p:cNvGrpSpPr/>
        <p:nvPr/>
      </p:nvGrpSpPr>
      <p:grpSpPr>
        <a:xfrm>
          <a:off x="0" y="0"/>
          <a:ext cx="0" cy="0"/>
          <a:chOff x="0" y="0"/>
          <a:chExt cx="0" cy="0"/>
        </a:xfrm>
      </p:grpSpPr>
      <p:sp>
        <p:nvSpPr>
          <p:cNvPr id="5574" name="Google Shape;5574;p3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ts val="1100"/>
              <a:buFont typeface="Arial"/>
              <a:buNone/>
            </a:pPr>
            <a:r>
              <a:rPr lang="zh-CN" b="1">
                <a:solidFill>
                  <a:schemeClr val="dk2"/>
                </a:solidFill>
              </a:rPr>
              <a:t>The technology is getting pretty mature!</a:t>
            </a: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LSR models are often part of the best-performing systems in IR evaluations.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It’s being integrated into search engine products, e.g., OpenSearch, Pinecone, SentenceTransformers, Solr, etc.</a:t>
            </a:r>
            <a:endParaRPr/>
          </a:p>
        </p:txBody>
      </p:sp>
      <p:sp>
        <p:nvSpPr>
          <p:cNvPr id="5575" name="Google Shape;5575;p39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It’s a great time for LSR!</a:t>
            </a:r>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5579"/>
        <p:cNvGrpSpPr/>
        <p:nvPr/>
      </p:nvGrpSpPr>
      <p:grpSpPr>
        <a:xfrm>
          <a:off x="0" y="0"/>
          <a:ext cx="0" cy="0"/>
          <a:chOff x="0" y="0"/>
          <a:chExt cx="0" cy="0"/>
        </a:xfrm>
      </p:grpSpPr>
      <p:sp>
        <p:nvSpPr>
          <p:cNvPr id="5580" name="Google Shape;5580;p39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But there’s still more to do!</a:t>
            </a: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Supporting richer types of inputs (e.g., multi-modal, multi-lingual, etc.)</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Richer types of representations (beyond vocabulary-aligned)</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Maybe you could be the one to crack these problems in LSR!</a:t>
            </a:r>
            <a:endParaRPr b="1">
              <a:solidFill>
                <a:schemeClr val="dk2"/>
              </a:solidFill>
            </a:endParaRPr>
          </a:p>
        </p:txBody>
      </p:sp>
      <p:sp>
        <p:nvSpPr>
          <p:cNvPr id="5581" name="Google Shape;5581;p39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It’s a great time for LSR!</a:t>
            </a:r>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5585"/>
        <p:cNvGrpSpPr/>
        <p:nvPr/>
      </p:nvGrpSpPr>
      <p:grpSpPr>
        <a:xfrm>
          <a:off x="0" y="0"/>
          <a:ext cx="0" cy="0"/>
          <a:chOff x="0" y="0"/>
          <a:chExt cx="0" cy="0"/>
        </a:xfrm>
      </p:grpSpPr>
      <p:sp>
        <p:nvSpPr>
          <p:cNvPr id="5586" name="Google Shape;5586;p392"/>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5590"/>
        <p:cNvGrpSpPr/>
        <p:nvPr/>
      </p:nvGrpSpPr>
      <p:grpSpPr>
        <a:xfrm>
          <a:off x="0" y="0"/>
          <a:ext cx="0" cy="0"/>
          <a:chOff x="0" y="0"/>
          <a:chExt cx="0" cy="0"/>
        </a:xfrm>
      </p:grpSpPr>
      <p:sp>
        <p:nvSpPr>
          <p:cNvPr id="5591" name="Google Shape;5591;p393"/>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5592" name="Google Shape;5592;p393"/>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lnSpcReduction="20000"/>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a:p>
            <a:pPr marL="0" lvl="0" indent="0" algn="r" rtl="0">
              <a:spcBef>
                <a:spcPts val="0"/>
              </a:spcBef>
              <a:spcAft>
                <a:spcPts val="0"/>
              </a:spcAft>
              <a:buClr>
                <a:schemeClr val="dk2"/>
              </a:buClr>
              <a:buSzPts val="1100"/>
              <a:buFont typeface="Arial"/>
              <a:buNone/>
            </a:pPr>
            <a:endParaRPr sz="2500" b="1">
              <a:solidFill>
                <a:schemeClr val="dk2"/>
              </a:solidFill>
              <a:latin typeface="Raleway"/>
              <a:ea typeface="Raleway"/>
              <a:cs typeface="Raleway"/>
              <a:sym typeface="Raleway"/>
            </a:endParaRPr>
          </a:p>
        </p:txBody>
      </p:sp>
      <p:sp>
        <p:nvSpPr>
          <p:cNvPr id="5593" name="Google Shape;5593;p39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345</a:t>
            </a:fld>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5597"/>
        <p:cNvGrpSpPr/>
        <p:nvPr/>
      </p:nvGrpSpPr>
      <p:grpSpPr>
        <a:xfrm>
          <a:off x="0" y="0"/>
          <a:ext cx="0" cy="0"/>
          <a:chOff x="0" y="0"/>
          <a:chExt cx="0" cy="0"/>
        </a:xfrm>
      </p:grpSpPr>
      <p:sp>
        <p:nvSpPr>
          <p:cNvPr id="5598" name="Google Shape;5598;p394"/>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Hybrid dense-sparse retrieval </a:t>
            </a:r>
            <a:endParaRPr/>
          </a:p>
        </p:txBody>
      </p:sp>
      <p:sp>
        <p:nvSpPr>
          <p:cNvPr id="5599" name="Google Shape;5599;p394"/>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a:p>
            <a:pPr marL="0" lvl="0" indent="0" algn="r" rtl="0">
              <a:spcBef>
                <a:spcPts val="0"/>
              </a:spcBef>
              <a:spcAft>
                <a:spcPts val="0"/>
              </a:spcAft>
              <a:buClr>
                <a:schemeClr val="dk2"/>
              </a:buClr>
              <a:buSzPts val="1100"/>
              <a:buFont typeface="Arial"/>
              <a:buNone/>
            </a:pPr>
            <a:r>
              <a:rPr lang="zh-CN" sz="1600">
                <a:latin typeface="Raleway"/>
                <a:ea typeface="Raleway"/>
                <a:cs typeface="Raleway"/>
                <a:sym typeface="Raleway"/>
              </a:rPr>
              <a:t>presented by Yibin Lei</a:t>
            </a:r>
            <a:endParaRPr sz="2500" b="1">
              <a:solidFill>
                <a:schemeClr val="dk2"/>
              </a:solidFill>
              <a:latin typeface="Raleway"/>
              <a:ea typeface="Raleway"/>
              <a:cs typeface="Raleway"/>
              <a:sym typeface="Raleway"/>
            </a:endParaRPr>
          </a:p>
        </p:txBody>
      </p:sp>
      <p:sp>
        <p:nvSpPr>
          <p:cNvPr id="5600" name="Google Shape;5600;p39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346</a:t>
            </a:fld>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5604"/>
        <p:cNvGrpSpPr/>
        <p:nvPr/>
      </p:nvGrpSpPr>
      <p:grpSpPr>
        <a:xfrm>
          <a:off x="0" y="0"/>
          <a:ext cx="0" cy="0"/>
          <a:chOff x="0" y="0"/>
          <a:chExt cx="0" cy="0"/>
        </a:xfrm>
      </p:grpSpPr>
      <p:sp>
        <p:nvSpPr>
          <p:cNvPr id="5605" name="Google Shape;5605;p395"/>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5606" name="Google Shape;5606;p39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347</a:t>
            </a:fld>
            <a:endParaRPr/>
          </a:p>
        </p:txBody>
      </p:sp>
      <p:sp>
        <p:nvSpPr>
          <p:cNvPr id="5607" name="Google Shape;5607;p395"/>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rgbClr val="000000"/>
                </a:solidFill>
              </a:rPr>
              <a:t>Introduction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Datasets and Evaluation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t>Initialization of</a:t>
            </a:r>
            <a:r>
              <a:rPr lang="zh-CN" sz="1700">
                <a:solidFill>
                  <a:srgbClr val="000000"/>
                </a:solidFill>
              </a:rPr>
              <a:t>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r>
              <a:rPr lang="zh-CN" sz="1700" b="1">
                <a:solidFill>
                  <a:srgbClr val="000000"/>
                </a:solidFill>
              </a:rPr>
              <a:t> </a:t>
            </a:r>
            <a:endParaRPr sz="1700" b="1">
              <a:solidFill>
                <a:srgbClr val="000000"/>
              </a:solidFill>
            </a:endParaRPr>
          </a:p>
          <a:p>
            <a:pPr marL="0" lvl="0" indent="0" algn="l" rtl="0">
              <a:lnSpc>
                <a:spcPct val="115000"/>
              </a:lnSpc>
              <a:spcBef>
                <a:spcPts val="0"/>
              </a:spcBef>
              <a:spcAft>
                <a:spcPts val="0"/>
              </a:spcAft>
              <a:buNone/>
            </a:pPr>
            <a:r>
              <a:rPr lang="zh-CN" sz="1700">
                <a:solidFill>
                  <a:schemeClr val="dk2"/>
                </a:solidFill>
              </a:rPr>
              <a:t>Indexing &amp; Efficiency </a:t>
            </a:r>
            <a:endParaRPr sz="1700">
              <a:solidFill>
                <a:schemeClr val="dk2"/>
              </a:solidFill>
            </a:endParaRPr>
          </a:p>
          <a:p>
            <a:pPr marL="0" lvl="0" indent="0" algn="l" rtl="0">
              <a:lnSpc>
                <a:spcPct val="115000"/>
              </a:lnSpc>
              <a:spcBef>
                <a:spcPts val="0"/>
              </a:spcBef>
              <a:spcAft>
                <a:spcPts val="0"/>
              </a:spcAft>
              <a:buNone/>
            </a:pPr>
            <a:r>
              <a:rPr lang="zh-CN" sz="1700" b="1">
                <a:solidFill>
                  <a:schemeClr val="dk1"/>
                </a:solidFill>
              </a:rPr>
              <a:t>Hybrid Dense-Sparse Retrieval ← now</a:t>
            </a:r>
            <a:endParaRPr sz="1700" b="1">
              <a:solidFill>
                <a:schemeClr val="dk1"/>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latin typeface="Courier New"/>
              <a:ea typeface="Courier New"/>
              <a:cs typeface="Courier New"/>
              <a:sym typeface="Courier New"/>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5611"/>
        <p:cNvGrpSpPr/>
        <p:nvPr/>
      </p:nvGrpSpPr>
      <p:grpSpPr>
        <a:xfrm>
          <a:off x="0" y="0"/>
          <a:ext cx="0" cy="0"/>
          <a:chOff x="0" y="0"/>
          <a:chExt cx="0" cy="0"/>
        </a:xfrm>
      </p:grpSpPr>
      <p:sp>
        <p:nvSpPr>
          <p:cNvPr id="5612" name="Google Shape;5612;p39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retrieval</a:t>
            </a:r>
            <a:endParaRPr/>
          </a:p>
        </p:txBody>
      </p:sp>
      <p:sp>
        <p:nvSpPr>
          <p:cNvPr id="5613" name="Google Shape;5613;p396"/>
          <p:cNvSpPr txBox="1">
            <a:spLocks noGrp="1"/>
          </p:cNvSpPr>
          <p:nvPr>
            <p:ph type="body" idx="1"/>
          </p:nvPr>
        </p:nvSpPr>
        <p:spPr>
          <a:xfrm>
            <a:off x="311700" y="1152475"/>
            <a:ext cx="8358900" cy="393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Sparse retrievers: </a:t>
            </a:r>
            <a:endParaRPr b="1"/>
          </a:p>
          <a:p>
            <a:pPr marL="457200" lvl="0" indent="-342900" algn="l" rtl="0">
              <a:spcBef>
                <a:spcPts val="1200"/>
              </a:spcBef>
              <a:spcAft>
                <a:spcPts val="0"/>
              </a:spcAft>
              <a:buClr>
                <a:schemeClr val="dk2"/>
              </a:buClr>
              <a:buSzPts val="1800"/>
              <a:buChar char="●"/>
            </a:pPr>
            <a:r>
              <a:rPr lang="zh-CN">
                <a:solidFill>
                  <a:schemeClr val="dk2"/>
                </a:solidFill>
              </a:rPr>
              <a:t>Bag-of-words representations as sparse vectors. </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Facilitate</a:t>
            </a:r>
            <a:r>
              <a:rPr lang="zh-CN" b="1">
                <a:solidFill>
                  <a:schemeClr val="dk2"/>
                </a:solidFill>
              </a:rPr>
              <a:t> lexical matching</a:t>
            </a:r>
            <a:r>
              <a:rPr lang="zh-CN">
                <a:solidFill>
                  <a:schemeClr val="dk2"/>
                </a:solidFill>
              </a:rPr>
              <a:t> signal.</a:t>
            </a:r>
            <a:endParaRPr b="1">
              <a:solidFill>
                <a:schemeClr val="dk2"/>
              </a:solidFill>
            </a:endParaRPr>
          </a:p>
          <a:p>
            <a:pPr marL="0" lvl="0" indent="0" algn="l" rtl="0">
              <a:spcBef>
                <a:spcPts val="1200"/>
              </a:spcBef>
              <a:spcAft>
                <a:spcPts val="0"/>
              </a:spcAft>
              <a:buNone/>
            </a:pPr>
            <a:r>
              <a:rPr lang="zh-CN" b="1">
                <a:solidFill>
                  <a:schemeClr val="dk2"/>
                </a:solidFill>
              </a:rPr>
              <a:t>Dense retrievers</a:t>
            </a: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Low-dimensional latent space vectors as dense vectors.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Facilitate </a:t>
            </a:r>
            <a:r>
              <a:rPr lang="zh-CN" b="1">
                <a:solidFill>
                  <a:schemeClr val="dk2"/>
                </a:solidFill>
              </a:rPr>
              <a:t>fuzzy semantic matching</a:t>
            </a:r>
            <a:r>
              <a:rPr lang="zh-CN">
                <a:solidFill>
                  <a:schemeClr val="dk2"/>
                </a:solidFill>
              </a:rPr>
              <a:t> signal.</a:t>
            </a:r>
            <a:endParaRPr>
              <a:solidFill>
                <a:schemeClr val="dk2"/>
              </a:solidFill>
            </a:endParaRPr>
          </a:p>
          <a:p>
            <a:pPr marL="0" lvl="0" indent="0" algn="l" rtl="0">
              <a:spcBef>
                <a:spcPts val="1200"/>
              </a:spcBef>
              <a:spcAft>
                <a:spcPts val="0"/>
              </a:spcAft>
              <a:buNone/>
            </a:pPr>
            <a:r>
              <a:rPr lang="zh-CN" b="1">
                <a:solidFill>
                  <a:schemeClr val="dk2"/>
                </a:solidFill>
              </a:rPr>
              <a:t>This section</a:t>
            </a: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Get best of both worlds for superior performance!</a:t>
            </a:r>
            <a:endParaRPr>
              <a:solidFill>
                <a:schemeClr val="dk2"/>
              </a:solidFill>
            </a:endParaRPr>
          </a:p>
        </p:txBody>
      </p:sp>
      <p:cxnSp>
        <p:nvCxnSpPr>
          <p:cNvPr id="5614" name="Google Shape;5614;p39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15" name="Google Shape;5615;p39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348</a:t>
            </a:fld>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5619"/>
        <p:cNvGrpSpPr/>
        <p:nvPr/>
      </p:nvGrpSpPr>
      <p:grpSpPr>
        <a:xfrm>
          <a:off x="0" y="0"/>
          <a:ext cx="0" cy="0"/>
          <a:chOff x="0" y="0"/>
          <a:chExt cx="0" cy="0"/>
        </a:xfrm>
      </p:grpSpPr>
      <p:sp>
        <p:nvSpPr>
          <p:cNvPr id="5620" name="Google Shape;5620;p39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How to combine dense and sparse retrievers?</a:t>
            </a:r>
            <a:endParaRPr>
              <a:solidFill>
                <a:srgbClr val="611BB8"/>
              </a:solidFill>
            </a:endParaRPr>
          </a:p>
        </p:txBody>
      </p:sp>
      <p:sp>
        <p:nvSpPr>
          <p:cNvPr id="5621" name="Google Shape;5621;p39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A simple linear-combination method (used in various works).</a:t>
            </a:r>
            <a:endParaRPr b="1">
              <a:solidFill>
                <a:schemeClr val="dk2"/>
              </a:solidFill>
            </a:endParaRPr>
          </a:p>
          <a:p>
            <a:pPr marL="457200" lvl="0" indent="-342900" algn="l" rtl="0">
              <a:spcBef>
                <a:spcPts val="1200"/>
              </a:spcBef>
              <a:spcAft>
                <a:spcPts val="0"/>
              </a:spcAft>
              <a:buClr>
                <a:schemeClr val="dk2"/>
              </a:buClr>
              <a:buSzPts val="1800"/>
              <a:buAutoNum type="arabicPeriod"/>
            </a:pPr>
            <a:r>
              <a:rPr lang="zh-CN" b="1">
                <a:solidFill>
                  <a:schemeClr val="dk2"/>
                </a:solidFill>
              </a:rPr>
              <a:t>Compute Dense Scores</a:t>
            </a:r>
            <a:r>
              <a:rPr lang="zh-CN">
                <a:solidFill>
                  <a:schemeClr val="dk2"/>
                </a:solidFill>
              </a:rPr>
              <a:t>: Use the dense model to calculate relevance scores.</a:t>
            </a:r>
            <a:endParaRPr>
              <a:solidFill>
                <a:schemeClr val="dk2"/>
              </a:solidFill>
            </a:endParaRPr>
          </a:p>
          <a:p>
            <a:pPr marL="457200" lvl="0" indent="-342900" algn="l" rtl="0">
              <a:spcBef>
                <a:spcPts val="0"/>
              </a:spcBef>
              <a:spcAft>
                <a:spcPts val="0"/>
              </a:spcAft>
              <a:buClr>
                <a:schemeClr val="dk2"/>
              </a:buClr>
              <a:buSzPts val="1800"/>
              <a:buAutoNum type="arabicPeriod"/>
            </a:pPr>
            <a:r>
              <a:rPr lang="zh-CN" b="1">
                <a:solidFill>
                  <a:schemeClr val="dk2"/>
                </a:solidFill>
              </a:rPr>
              <a:t>Compute Sparse Scores</a:t>
            </a:r>
            <a:r>
              <a:rPr lang="zh-CN">
                <a:solidFill>
                  <a:schemeClr val="dk2"/>
                </a:solidFill>
              </a:rPr>
              <a:t>: Use the sparse model to calculate relevance scores. </a:t>
            </a:r>
            <a:endParaRPr>
              <a:solidFill>
                <a:schemeClr val="dk2"/>
              </a:solidFill>
            </a:endParaRPr>
          </a:p>
          <a:p>
            <a:pPr marL="457200" lvl="0" indent="-342900" algn="l" rtl="0">
              <a:spcBef>
                <a:spcPts val="0"/>
              </a:spcBef>
              <a:spcAft>
                <a:spcPts val="0"/>
              </a:spcAft>
              <a:buClr>
                <a:schemeClr val="dk2"/>
              </a:buClr>
              <a:buSzPts val="1800"/>
              <a:buAutoNum type="arabicPeriod"/>
            </a:pPr>
            <a:r>
              <a:rPr lang="zh-CN" b="1">
                <a:solidFill>
                  <a:schemeClr val="dk2"/>
                </a:solidFill>
              </a:rPr>
              <a:t>Normalize Scores</a:t>
            </a:r>
            <a:r>
              <a:rPr lang="zh-CN">
                <a:solidFill>
                  <a:schemeClr val="dk2"/>
                </a:solidFill>
              </a:rPr>
              <a:t>: Apply </a:t>
            </a:r>
            <a:r>
              <a:rPr lang="zh-CN" b="1">
                <a:solidFill>
                  <a:schemeClr val="dk2"/>
                </a:solidFill>
              </a:rPr>
              <a:t>min-max normalization</a:t>
            </a:r>
            <a:r>
              <a:rPr lang="zh-CN">
                <a:solidFill>
                  <a:schemeClr val="dk2"/>
                </a:solidFill>
              </a:rPr>
              <a:t> to both dense and sparse scores.</a:t>
            </a:r>
            <a:endParaRPr>
              <a:solidFill>
                <a:schemeClr val="dk2"/>
              </a:solidFill>
            </a:endParaRPr>
          </a:p>
          <a:p>
            <a:pPr marL="457200" lvl="0" indent="-342900" algn="l" rtl="0">
              <a:spcBef>
                <a:spcPts val="0"/>
              </a:spcBef>
              <a:spcAft>
                <a:spcPts val="0"/>
              </a:spcAft>
              <a:buClr>
                <a:schemeClr val="dk2"/>
              </a:buClr>
              <a:buSzPts val="1800"/>
              <a:buAutoNum type="arabicPeriod"/>
            </a:pPr>
            <a:r>
              <a:rPr lang="zh-CN" b="1">
                <a:solidFill>
                  <a:schemeClr val="dk2"/>
                </a:solidFill>
              </a:rPr>
              <a:t>Combine Scores</a:t>
            </a:r>
            <a:r>
              <a:rPr lang="zh-CN">
                <a:solidFill>
                  <a:schemeClr val="dk2"/>
                </a:solidFill>
              </a:rPr>
              <a:t>: The final score is a simple </a:t>
            </a:r>
            <a:r>
              <a:rPr lang="zh-CN" b="1">
                <a:solidFill>
                  <a:schemeClr val="dk2"/>
                </a:solidFill>
              </a:rPr>
              <a:t>linear combination</a:t>
            </a:r>
            <a:r>
              <a:rPr lang="zh-CN">
                <a:solidFill>
                  <a:schemeClr val="dk2"/>
                </a:solidFill>
              </a:rPr>
              <a:t> of the dense and sparse scores.  </a:t>
            </a:r>
            <a:endParaRPr>
              <a:solidFill>
                <a:schemeClr val="dk2"/>
              </a:solidFill>
            </a:endParaRPr>
          </a:p>
          <a:p>
            <a:pPr marL="457200" lvl="0" indent="-342900" algn="l" rtl="0">
              <a:spcBef>
                <a:spcPts val="0"/>
              </a:spcBef>
              <a:spcAft>
                <a:spcPts val="0"/>
              </a:spcAft>
              <a:buClr>
                <a:schemeClr val="dk2"/>
              </a:buClr>
              <a:buSzPts val="1800"/>
              <a:buAutoNum type="arabicPeriod"/>
            </a:pPr>
            <a:r>
              <a:rPr lang="zh-CN" b="1">
                <a:solidFill>
                  <a:schemeClr val="dk2"/>
                </a:solidFill>
              </a:rPr>
              <a:t>Generate Ranking</a:t>
            </a:r>
            <a:r>
              <a:rPr lang="zh-CN">
                <a:solidFill>
                  <a:schemeClr val="dk2"/>
                </a:solidFill>
              </a:rPr>
              <a:t>: Rank documents based on the final scores</a:t>
            </a: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622" name="Google Shape;5622;p39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623" name="Google Shape;5623;p397" descr="{&quot;mathml&quot;:&quot;&lt;math style=\&quot;font-family:stix;font-size:16px;\&quot; xmlns=\&quot;http://www.w3.org/1998/Math/MathML\&quot;&gt;&lt;mstyle mathsize=\&quot;16px\&quot;&gt;&lt;msub&gt;&lt;mi&gt;S&lt;/mi&gt;&lt;mrow&gt;&lt;mi&gt;f&lt;/mi&gt;&lt;mi&gt;i&lt;/mi&gt;&lt;mi&gt;n&lt;/mi&gt;&lt;mi&gt;a&lt;/mi&gt;&lt;mi&gt;l&lt;/mi&gt;&lt;/mrow&gt;&lt;/msub&gt;&lt;mo&gt;=&lt;/mo&gt;&lt;msub&gt;&lt;mi&gt;S&lt;/mi&gt;&lt;mrow&gt;&lt;mi&gt;d&lt;/mi&gt;&lt;mi&gt;e&lt;/mi&gt;&lt;mi&gt;n&lt;/mi&gt;&lt;mi&gt;s&lt;/mi&gt;&lt;mi&gt;e&lt;/mi&gt;&lt;/mrow&gt;&lt;/msub&gt;&lt;mo&gt;+&lt;/mo&gt;&lt;mi&gt;&amp;#x3B1;&lt;/mi&gt;&lt;msub&gt;&lt;mi&gt;S&lt;/mi&gt;&lt;mrow&gt;&lt;mi&gt;s&lt;/mi&gt;&lt;mi&gt;p&lt;/mi&gt;&lt;mi&gt;a&lt;/mi&gt;&lt;mi&gt;r&lt;/mi&gt;&lt;mi&gt;s&lt;/mi&gt;&lt;mi&gt;e&lt;/mi&gt;&lt;/mrow&gt;&lt;/msub&gt;&lt;/mstyle&gt;&lt;/math&gt;&quot;,&quot;truncated&quot;:false}" title="S 下标 f i n a l 结束下标 等于 S 下标 d e n s e 结束下标 加 alpha （ 小写 ） S 下标 s p a r s e 结束下标"/>
          <p:cNvPicPr preferRelativeResize="0"/>
          <p:nvPr/>
        </p:nvPicPr>
        <p:blipFill>
          <a:blip r:embed="rId3">
            <a:alphaModFix/>
          </a:blip>
          <a:stretch>
            <a:fillRect/>
          </a:stretch>
        </p:blipFill>
        <p:spPr>
          <a:xfrm>
            <a:off x="2418250" y="3307600"/>
            <a:ext cx="2153751" cy="270600"/>
          </a:xfrm>
          <a:prstGeom prst="rect">
            <a:avLst/>
          </a:prstGeom>
          <a:noFill/>
          <a:ln>
            <a:noFill/>
          </a:ln>
        </p:spPr>
      </p:pic>
      <p:sp>
        <p:nvSpPr>
          <p:cNvPr id="5624" name="Google Shape;5624;p397"/>
          <p:cNvSpPr txBox="1"/>
          <p:nvPr/>
        </p:nvSpPr>
        <p:spPr>
          <a:xfrm>
            <a:off x="381000" y="4002300"/>
            <a:ext cx="9411600" cy="114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400"/>
              </a:spcBef>
              <a:spcAft>
                <a:spcPts val="0"/>
              </a:spcAft>
              <a:buNone/>
            </a:pPr>
            <a:r>
              <a:rPr lang="zh-CN" sz="900">
                <a:latin typeface="Montserrat"/>
                <a:ea typeface="Montserrat"/>
                <a:cs typeface="Montserrat"/>
                <a:sym typeface="Montserrat"/>
              </a:rPr>
              <a:t>BERT-based Dense Retrievers Require Interpolation with BM25 for Effective Passage Retrieval. Wang, Zhuang, Zuccon. ICTIR 2021 </a:t>
            </a:r>
            <a:endParaRPr sz="900">
              <a:latin typeface="Montserrat"/>
              <a:ea typeface="Montserrat"/>
              <a:cs typeface="Montserrat"/>
              <a:sym typeface="Montserrat"/>
            </a:endParaRPr>
          </a:p>
          <a:p>
            <a:pPr marL="0" lvl="0" indent="0" algn="l" rtl="0">
              <a:lnSpc>
                <a:spcPct val="120000"/>
              </a:lnSpc>
              <a:spcBef>
                <a:spcPts val="600"/>
              </a:spcBef>
              <a:spcAft>
                <a:spcPts val="0"/>
              </a:spcAft>
              <a:buNone/>
            </a:pPr>
            <a:r>
              <a:rPr lang="zh-CN" sz="900">
                <a:uFill>
                  <a:noFill/>
                </a:uFill>
                <a:latin typeface="Montserrat"/>
                <a:ea typeface="Montserrat"/>
                <a:cs typeface="Montserrat"/>
                <a:sym typeface="Montserrat"/>
                <a:hlinkClick r:id="rId4"/>
              </a:rPr>
              <a:t>In-Batch Negatives for Knowledge Distillation with Tightly-Coupled Teachers for Dense Retrieval</a:t>
            </a:r>
            <a:r>
              <a:rPr lang="zh-CN" sz="900">
                <a:latin typeface="Montserrat"/>
                <a:ea typeface="Montserrat"/>
                <a:cs typeface="Montserrat"/>
                <a:sym typeface="Montserrat"/>
              </a:rPr>
              <a:t>. </a:t>
            </a:r>
            <a:r>
              <a:rPr lang="zh-CN" sz="900">
                <a:uFill>
                  <a:noFill/>
                </a:uFill>
                <a:latin typeface="Montserrat"/>
                <a:ea typeface="Montserrat"/>
                <a:cs typeface="Montserrat"/>
                <a:sym typeface="Montserrat"/>
                <a:hlinkClick r:id="rId5"/>
              </a:rPr>
              <a:t>Lin</a:t>
            </a:r>
            <a:r>
              <a:rPr lang="zh-CN" sz="900">
                <a:latin typeface="Montserrat"/>
                <a:ea typeface="Montserrat"/>
                <a:cs typeface="Montserrat"/>
                <a:sym typeface="Montserrat"/>
              </a:rPr>
              <a:t>, </a:t>
            </a:r>
            <a:r>
              <a:rPr lang="zh-CN" sz="900">
                <a:uFill>
                  <a:noFill/>
                </a:uFill>
                <a:latin typeface="Montserrat"/>
                <a:ea typeface="Montserrat"/>
                <a:cs typeface="Montserrat"/>
                <a:sym typeface="Montserrat"/>
                <a:hlinkClick r:id="rId6"/>
              </a:rPr>
              <a:t>Yang</a:t>
            </a:r>
            <a:r>
              <a:rPr lang="zh-CN" sz="900">
                <a:latin typeface="Montserrat"/>
                <a:ea typeface="Montserrat"/>
                <a:cs typeface="Montserrat"/>
                <a:sym typeface="Montserrat"/>
              </a:rPr>
              <a:t>, Lin. Repl4nlp 2021.</a:t>
            </a:r>
            <a:endParaRPr sz="900">
              <a:latin typeface="Montserrat"/>
              <a:ea typeface="Montserrat"/>
              <a:cs typeface="Montserrat"/>
              <a:sym typeface="Montserrat"/>
            </a:endParaRPr>
          </a:p>
          <a:p>
            <a:pPr marL="0" lvl="0" indent="0" algn="l" rtl="0">
              <a:lnSpc>
                <a:spcPct val="115000"/>
              </a:lnSpc>
              <a:spcBef>
                <a:spcPts val="400"/>
              </a:spcBef>
              <a:spcAft>
                <a:spcPts val="0"/>
              </a:spcAft>
              <a:buNone/>
            </a:pPr>
            <a:r>
              <a:rPr lang="zh-CN" sz="900">
                <a:latin typeface="Montserrat"/>
                <a:ea typeface="Montserrat"/>
                <a:cs typeface="Montserrat"/>
                <a:sym typeface="Montserrat"/>
              </a:rPr>
              <a:t>A Few Brief Notes on DeepImpact, COIL, and a Conceptual Framework for Information Retrieval Techniques. Lin, Yang, Lin. Arxiv</a:t>
            </a:r>
            <a:endParaRPr sz="900">
              <a:latin typeface="Montserrat"/>
              <a:ea typeface="Montserrat"/>
              <a:cs typeface="Montserrat"/>
              <a:sym typeface="Montserrat"/>
            </a:endParaRPr>
          </a:p>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625" name="Google Shape;5625;p39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349</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83"/>
          <p:cNvPicPr preferRelativeResize="0"/>
          <p:nvPr/>
        </p:nvPicPr>
        <p:blipFill>
          <a:blip r:embed="rId3">
            <a:alphaModFix/>
          </a:blip>
          <a:stretch>
            <a:fillRect/>
          </a:stretch>
        </p:blipFill>
        <p:spPr>
          <a:xfrm>
            <a:off x="7100900" y="1252875"/>
            <a:ext cx="1953795" cy="2023962"/>
          </a:xfrm>
          <a:prstGeom prst="rect">
            <a:avLst/>
          </a:prstGeom>
          <a:noFill/>
          <a:ln>
            <a:noFill/>
          </a:ln>
        </p:spPr>
      </p:pic>
      <p:pic>
        <p:nvPicPr>
          <p:cNvPr id="603" name="Google Shape;603;p83"/>
          <p:cNvPicPr preferRelativeResize="0"/>
          <p:nvPr/>
        </p:nvPicPr>
        <p:blipFill rotWithShape="1">
          <a:blip r:embed="rId4">
            <a:alphaModFix/>
          </a:blip>
          <a:srcRect l="16709" r="24685"/>
          <a:stretch/>
        </p:blipFill>
        <p:spPr>
          <a:xfrm>
            <a:off x="-1065350" y="2328763"/>
            <a:ext cx="3488225" cy="948075"/>
          </a:xfrm>
          <a:prstGeom prst="rect">
            <a:avLst/>
          </a:prstGeom>
          <a:noFill/>
          <a:ln>
            <a:noFill/>
          </a:ln>
        </p:spPr>
      </p:pic>
      <p:sp>
        <p:nvSpPr>
          <p:cNvPr id="604" name="Google Shape;604;p83"/>
          <p:cNvSpPr/>
          <p:nvPr/>
        </p:nvSpPr>
        <p:spPr>
          <a:xfrm>
            <a:off x="-1580450" y="755225"/>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5" name="Google Shape;605;p83"/>
          <p:cNvSpPr/>
          <p:nvPr/>
        </p:nvSpPr>
        <p:spPr>
          <a:xfrm rot="10800000">
            <a:off x="2460975" y="745412"/>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606" name="Google Shape;606;p83"/>
          <p:cNvPicPr preferRelativeResize="0"/>
          <p:nvPr/>
        </p:nvPicPr>
        <p:blipFill rotWithShape="1">
          <a:blip r:embed="rId4">
            <a:alphaModFix/>
          </a:blip>
          <a:srcRect r="83607"/>
          <a:stretch/>
        </p:blipFill>
        <p:spPr>
          <a:xfrm>
            <a:off x="-2677620" y="458525"/>
            <a:ext cx="975676" cy="948075"/>
          </a:xfrm>
          <a:prstGeom prst="rect">
            <a:avLst/>
          </a:prstGeom>
          <a:noFill/>
          <a:ln>
            <a:noFill/>
          </a:ln>
        </p:spPr>
      </p:pic>
      <p:pic>
        <p:nvPicPr>
          <p:cNvPr id="607" name="Google Shape;607;p83"/>
          <p:cNvPicPr preferRelativeResize="0"/>
          <p:nvPr/>
        </p:nvPicPr>
        <p:blipFill rotWithShape="1">
          <a:blip r:embed="rId4">
            <a:alphaModFix/>
          </a:blip>
          <a:srcRect r="83607"/>
          <a:stretch/>
        </p:blipFill>
        <p:spPr>
          <a:xfrm>
            <a:off x="-2677620" y="1050450"/>
            <a:ext cx="975676" cy="948075"/>
          </a:xfrm>
          <a:prstGeom prst="rect">
            <a:avLst/>
          </a:prstGeom>
          <a:noFill/>
          <a:ln>
            <a:noFill/>
          </a:ln>
        </p:spPr>
      </p:pic>
      <p:pic>
        <p:nvPicPr>
          <p:cNvPr id="608" name="Google Shape;608;p83"/>
          <p:cNvPicPr preferRelativeResize="0"/>
          <p:nvPr/>
        </p:nvPicPr>
        <p:blipFill rotWithShape="1">
          <a:blip r:embed="rId4">
            <a:alphaModFix/>
          </a:blip>
          <a:srcRect r="83607"/>
          <a:stretch/>
        </p:blipFill>
        <p:spPr>
          <a:xfrm>
            <a:off x="-2677620" y="1707850"/>
            <a:ext cx="975676" cy="948075"/>
          </a:xfrm>
          <a:prstGeom prst="rect">
            <a:avLst/>
          </a:prstGeom>
          <a:noFill/>
          <a:ln>
            <a:noFill/>
          </a:ln>
        </p:spPr>
      </p:pic>
      <p:pic>
        <p:nvPicPr>
          <p:cNvPr id="609" name="Google Shape;609;p83"/>
          <p:cNvPicPr preferRelativeResize="0"/>
          <p:nvPr/>
        </p:nvPicPr>
        <p:blipFill rotWithShape="1">
          <a:blip r:embed="rId4">
            <a:alphaModFix/>
          </a:blip>
          <a:srcRect r="83607"/>
          <a:stretch/>
        </p:blipFill>
        <p:spPr>
          <a:xfrm>
            <a:off x="-2677620" y="2309150"/>
            <a:ext cx="975676" cy="948075"/>
          </a:xfrm>
          <a:prstGeom prst="rect">
            <a:avLst/>
          </a:prstGeom>
          <a:noFill/>
          <a:ln>
            <a:noFill/>
          </a:ln>
        </p:spPr>
      </p:pic>
      <p:pic>
        <p:nvPicPr>
          <p:cNvPr id="610" name="Google Shape;610;p83"/>
          <p:cNvPicPr preferRelativeResize="0"/>
          <p:nvPr/>
        </p:nvPicPr>
        <p:blipFill rotWithShape="1">
          <a:blip r:embed="rId4">
            <a:alphaModFix/>
          </a:blip>
          <a:srcRect r="83607"/>
          <a:stretch/>
        </p:blipFill>
        <p:spPr>
          <a:xfrm>
            <a:off x="-2677620" y="2910425"/>
            <a:ext cx="975676" cy="948075"/>
          </a:xfrm>
          <a:prstGeom prst="rect">
            <a:avLst/>
          </a:prstGeom>
          <a:noFill/>
          <a:ln>
            <a:noFill/>
          </a:ln>
        </p:spPr>
      </p:pic>
      <p:pic>
        <p:nvPicPr>
          <p:cNvPr id="611" name="Google Shape;611;p83"/>
          <p:cNvPicPr preferRelativeResize="0"/>
          <p:nvPr/>
        </p:nvPicPr>
        <p:blipFill rotWithShape="1">
          <a:blip r:embed="rId4">
            <a:alphaModFix/>
          </a:blip>
          <a:srcRect r="83607"/>
          <a:stretch/>
        </p:blipFill>
        <p:spPr>
          <a:xfrm>
            <a:off x="-2677620" y="3567850"/>
            <a:ext cx="975676" cy="948075"/>
          </a:xfrm>
          <a:prstGeom prst="rect">
            <a:avLst/>
          </a:prstGeom>
          <a:noFill/>
          <a:ln>
            <a:noFill/>
          </a:ln>
        </p:spPr>
      </p:pic>
      <p:pic>
        <p:nvPicPr>
          <p:cNvPr id="612" name="Google Shape;612;p83"/>
          <p:cNvPicPr preferRelativeResize="0"/>
          <p:nvPr/>
        </p:nvPicPr>
        <p:blipFill rotWithShape="1">
          <a:blip r:embed="rId4">
            <a:alphaModFix/>
          </a:blip>
          <a:srcRect l="75315"/>
          <a:stretch/>
        </p:blipFill>
        <p:spPr>
          <a:xfrm>
            <a:off x="3007977" y="458525"/>
            <a:ext cx="1469249" cy="948075"/>
          </a:xfrm>
          <a:prstGeom prst="rect">
            <a:avLst/>
          </a:prstGeom>
          <a:noFill/>
          <a:ln>
            <a:noFill/>
          </a:ln>
        </p:spPr>
      </p:pic>
      <p:pic>
        <p:nvPicPr>
          <p:cNvPr id="613" name="Google Shape;613;p83"/>
          <p:cNvPicPr preferRelativeResize="0"/>
          <p:nvPr/>
        </p:nvPicPr>
        <p:blipFill rotWithShape="1">
          <a:blip r:embed="rId4">
            <a:alphaModFix/>
          </a:blip>
          <a:srcRect l="75315"/>
          <a:stretch/>
        </p:blipFill>
        <p:spPr>
          <a:xfrm>
            <a:off x="3007977" y="1050450"/>
            <a:ext cx="1469249" cy="948075"/>
          </a:xfrm>
          <a:prstGeom prst="rect">
            <a:avLst/>
          </a:prstGeom>
          <a:noFill/>
          <a:ln>
            <a:noFill/>
          </a:ln>
        </p:spPr>
      </p:pic>
      <p:pic>
        <p:nvPicPr>
          <p:cNvPr id="614" name="Google Shape;614;p83"/>
          <p:cNvPicPr preferRelativeResize="0"/>
          <p:nvPr/>
        </p:nvPicPr>
        <p:blipFill rotWithShape="1">
          <a:blip r:embed="rId4">
            <a:alphaModFix/>
          </a:blip>
          <a:srcRect l="75315"/>
          <a:stretch/>
        </p:blipFill>
        <p:spPr>
          <a:xfrm>
            <a:off x="3059477" y="1707850"/>
            <a:ext cx="1469249" cy="948075"/>
          </a:xfrm>
          <a:prstGeom prst="rect">
            <a:avLst/>
          </a:prstGeom>
          <a:noFill/>
          <a:ln>
            <a:noFill/>
          </a:ln>
        </p:spPr>
      </p:pic>
      <p:pic>
        <p:nvPicPr>
          <p:cNvPr id="615" name="Google Shape;615;p83"/>
          <p:cNvPicPr preferRelativeResize="0"/>
          <p:nvPr/>
        </p:nvPicPr>
        <p:blipFill rotWithShape="1">
          <a:blip r:embed="rId4">
            <a:alphaModFix/>
          </a:blip>
          <a:srcRect l="75315"/>
          <a:stretch/>
        </p:blipFill>
        <p:spPr>
          <a:xfrm>
            <a:off x="3059477" y="2309150"/>
            <a:ext cx="1469249" cy="948075"/>
          </a:xfrm>
          <a:prstGeom prst="rect">
            <a:avLst/>
          </a:prstGeom>
          <a:noFill/>
          <a:ln>
            <a:noFill/>
          </a:ln>
        </p:spPr>
      </p:pic>
      <p:pic>
        <p:nvPicPr>
          <p:cNvPr id="616" name="Google Shape;616;p83"/>
          <p:cNvPicPr preferRelativeResize="0"/>
          <p:nvPr/>
        </p:nvPicPr>
        <p:blipFill rotWithShape="1">
          <a:blip r:embed="rId4">
            <a:alphaModFix/>
          </a:blip>
          <a:srcRect l="75315"/>
          <a:stretch/>
        </p:blipFill>
        <p:spPr>
          <a:xfrm>
            <a:off x="3059477" y="2910425"/>
            <a:ext cx="1469249" cy="948075"/>
          </a:xfrm>
          <a:prstGeom prst="rect">
            <a:avLst/>
          </a:prstGeom>
          <a:noFill/>
          <a:ln>
            <a:noFill/>
          </a:ln>
        </p:spPr>
      </p:pic>
      <p:pic>
        <p:nvPicPr>
          <p:cNvPr id="617" name="Google Shape;617;p83"/>
          <p:cNvPicPr preferRelativeResize="0"/>
          <p:nvPr/>
        </p:nvPicPr>
        <p:blipFill rotWithShape="1">
          <a:blip r:embed="rId4">
            <a:alphaModFix/>
          </a:blip>
          <a:srcRect l="75315"/>
          <a:stretch/>
        </p:blipFill>
        <p:spPr>
          <a:xfrm>
            <a:off x="3059477" y="3567850"/>
            <a:ext cx="1469249" cy="948075"/>
          </a:xfrm>
          <a:prstGeom prst="rect">
            <a:avLst/>
          </a:prstGeom>
          <a:noFill/>
          <a:ln>
            <a:noFill/>
          </a:ln>
        </p:spPr>
      </p:pic>
      <p:sp>
        <p:nvSpPr>
          <p:cNvPr id="618" name="Google Shape;618;p83"/>
          <p:cNvSpPr txBox="1"/>
          <p:nvPr/>
        </p:nvSpPr>
        <p:spPr>
          <a:xfrm>
            <a:off x="-2258450"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19" name="Google Shape;619;p83"/>
          <p:cNvSpPr txBox="1"/>
          <p:nvPr/>
        </p:nvSpPr>
        <p:spPr>
          <a:xfrm>
            <a:off x="3007975"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20" name="Google Shape;620;p83"/>
          <p:cNvSpPr/>
          <p:nvPr/>
        </p:nvSpPr>
        <p:spPr>
          <a:xfrm rot="10800000">
            <a:off x="4477225" y="1141900"/>
            <a:ext cx="477000" cy="3032400"/>
          </a:xfrm>
          <a:prstGeom prst="rightBrace">
            <a:avLst>
              <a:gd name="adj1" fmla="val 50000"/>
              <a:gd name="adj2" fmla="val 6582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21" name="Google Shape;621;p83"/>
          <p:cNvSpPr txBox="1"/>
          <p:nvPr/>
        </p:nvSpPr>
        <p:spPr>
          <a:xfrm>
            <a:off x="4826850" y="1050450"/>
            <a:ext cx="3694500" cy="31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Clr>
                <a:schemeClr val="dk2"/>
              </a:buClr>
              <a:buSzPts val="1100"/>
              <a:buFont typeface="Arial"/>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5629"/>
        <p:cNvGrpSpPr/>
        <p:nvPr/>
      </p:nvGrpSpPr>
      <p:grpSpPr>
        <a:xfrm>
          <a:off x="0" y="0"/>
          <a:ext cx="0" cy="0"/>
          <a:chOff x="0" y="0"/>
          <a:chExt cx="0" cy="0"/>
        </a:xfrm>
      </p:grpSpPr>
      <p:sp>
        <p:nvSpPr>
          <p:cNvPr id="5630" name="Google Shape;5630;p39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
        <p:nvSpPr>
          <p:cNvPr id="5631" name="Google Shape;5631;p398"/>
          <p:cNvSpPr txBox="1">
            <a:spLocks noGrp="1"/>
          </p:cNvSpPr>
          <p:nvPr>
            <p:ph type="body" idx="1"/>
          </p:nvPr>
        </p:nvSpPr>
        <p:spPr>
          <a:xfrm>
            <a:off x="31170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Char char="●"/>
            </a:pPr>
            <a:r>
              <a:rPr lang="zh-CN">
                <a:solidFill>
                  <a:schemeClr val="dk1"/>
                </a:solidFill>
              </a:rPr>
              <a:t>BM25 performs not so well on MSMARCO.</a:t>
            </a:r>
            <a:endParaRPr>
              <a:solidFill>
                <a:schemeClr val="dk1"/>
              </a:solidFill>
            </a:endParaRPr>
          </a:p>
          <a:p>
            <a:pPr marL="457200" lvl="0" indent="0" algn="l" rtl="0">
              <a:spcBef>
                <a:spcPts val="1200"/>
              </a:spcBef>
              <a:spcAft>
                <a:spcPts val="1200"/>
              </a:spcAft>
              <a:buNone/>
            </a:pPr>
            <a:endParaRPr>
              <a:solidFill>
                <a:schemeClr val="dk2"/>
              </a:solidFill>
            </a:endParaRPr>
          </a:p>
        </p:txBody>
      </p:sp>
      <p:cxnSp>
        <p:nvCxnSpPr>
          <p:cNvPr id="5632" name="Google Shape;5632;p39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33" name="Google Shape;5633;p39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350</a:t>
            </a:fld>
            <a:endParaRPr/>
          </a:p>
        </p:txBody>
      </p:sp>
      <p:graphicFrame>
        <p:nvGraphicFramePr>
          <p:cNvPr id="5634" name="Google Shape;5634;p398"/>
          <p:cNvGraphicFramePr/>
          <p:nvPr/>
        </p:nvGraphicFramePr>
        <p:xfrm>
          <a:off x="4015200" y="1152475"/>
          <a:ext cx="4817100" cy="929610"/>
        </p:xfrm>
        <a:graphic>
          <a:graphicData uri="http://schemas.openxmlformats.org/drawingml/2006/table">
            <a:tbl>
              <a:tblPr>
                <a:noFill/>
                <a:tableStyleId>{81380722-8950-4CB5-8313-3FF1E1080F2C}</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519175">
                <a:tc>
                  <a:txBody>
                    <a:bodyPr/>
                    <a:lstStyle/>
                    <a:p>
                      <a:pPr marL="0" lvl="0" indent="0" algn="l" rtl="0">
                        <a:spcBef>
                          <a:spcPts val="0"/>
                        </a:spcBef>
                        <a:spcAft>
                          <a:spcPts val="0"/>
                        </a:spcAft>
                        <a:buNone/>
                      </a:pPr>
                      <a:r>
                        <a:rPr lang="zh-CN" sz="1200" b="1"/>
                        <a:t>Unsupervised Sparse Retriever</a:t>
                      </a:r>
                      <a:endParaRPr sz="1200" b="1"/>
                    </a:p>
                  </a:txBody>
                  <a:tcPr marL="91425" marR="91425" marT="91425" marB="91425"/>
                </a:tc>
                <a:tc>
                  <a:txBody>
                    <a:bodyPr/>
                    <a:lstStyle/>
                    <a:p>
                      <a:pPr marL="0" lvl="0" indent="0" algn="l" rtl="0">
                        <a:spcBef>
                          <a:spcPts val="0"/>
                        </a:spcBef>
                        <a:spcAft>
                          <a:spcPts val="0"/>
                        </a:spcAft>
                        <a:buNone/>
                      </a:pPr>
                      <a:r>
                        <a:rPr lang="zh-CN" sz="1200" b="1"/>
                        <a:t>Expansion</a:t>
                      </a:r>
                      <a:endParaRPr sz="1200" b="1"/>
                    </a:p>
                  </a:txBody>
                  <a:tcPr marL="91425" marR="91425" marT="91425" marB="91425"/>
                </a:tc>
                <a:tc>
                  <a:txBody>
                    <a:bodyPr/>
                    <a:lstStyle/>
                    <a:p>
                      <a:pPr marL="0" lvl="0" indent="0" algn="ctr" rtl="0">
                        <a:spcBef>
                          <a:spcPts val="0"/>
                        </a:spcBef>
                        <a:spcAft>
                          <a:spcPts val="0"/>
                        </a:spcAft>
                        <a:buNone/>
                      </a:pPr>
                      <a:r>
                        <a:rPr lang="zh-CN" sz="1200" b="1"/>
                        <a:t>MSMARCO (MRR@10)</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a:t>
                      </a:r>
                      <a:endParaRPr sz="1200"/>
                    </a:p>
                  </a:txBody>
                  <a:tcPr marL="91425" marR="91425" marT="91425" marB="91425"/>
                </a:tc>
                <a:tc>
                  <a:txBody>
                    <a:bodyPr/>
                    <a:lstStyle/>
                    <a:p>
                      <a:pPr marL="0" lvl="0" indent="0" algn="l" rtl="0">
                        <a:spcBef>
                          <a:spcPts val="0"/>
                        </a:spcBef>
                        <a:spcAft>
                          <a:spcPts val="0"/>
                        </a:spcAft>
                        <a:buNone/>
                      </a:pPr>
                      <a:r>
                        <a:rPr lang="zh-CN" sz="1200"/>
                        <a:t>None</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18.4</a:t>
                      </a:r>
                      <a:endParaRPr sz="1200"/>
                    </a:p>
                  </a:txBody>
                  <a:tcPr marL="91425" marR="91425" marT="91425" marB="91425"/>
                </a:tc>
                <a:extLst>
                  <a:ext uri="{0D108BD9-81ED-4DB2-BD59-A6C34878D82A}">
                    <a16:rowId xmlns:a16="http://schemas.microsoft.com/office/drawing/2014/main" val="10001"/>
                  </a:ext>
                </a:extLst>
              </a:tr>
            </a:tbl>
          </a:graphicData>
        </a:graphic>
      </p:graphicFrame>
      <p:sp>
        <p:nvSpPr>
          <p:cNvPr id="5635" name="Google Shape;5635;p398"/>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5639"/>
        <p:cNvGrpSpPr/>
        <p:nvPr/>
      </p:nvGrpSpPr>
      <p:grpSpPr>
        <a:xfrm>
          <a:off x="0" y="0"/>
          <a:ext cx="0" cy="0"/>
          <a:chOff x="0" y="0"/>
          <a:chExt cx="0" cy="0"/>
        </a:xfrm>
      </p:grpSpPr>
      <p:sp>
        <p:nvSpPr>
          <p:cNvPr id="5640" name="Google Shape;5640;p399"/>
          <p:cNvSpPr txBox="1">
            <a:spLocks noGrp="1"/>
          </p:cNvSpPr>
          <p:nvPr>
            <p:ph type="body" idx="1"/>
          </p:nvPr>
        </p:nvSpPr>
        <p:spPr>
          <a:xfrm>
            <a:off x="25875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Char char="●"/>
            </a:pPr>
            <a:r>
              <a:rPr lang="zh-CN">
                <a:solidFill>
                  <a:schemeClr val="dk1"/>
                </a:solidFill>
              </a:rPr>
              <a:t>Leanred sparse representations leads to significant improvements!</a:t>
            </a:r>
            <a:endParaRPr>
              <a:solidFill>
                <a:schemeClr val="dk1"/>
              </a:solidFill>
            </a:endParaRPr>
          </a:p>
          <a:p>
            <a:pPr marL="457200" lvl="0" indent="0" algn="l" rtl="0">
              <a:spcBef>
                <a:spcPts val="1200"/>
              </a:spcBef>
              <a:spcAft>
                <a:spcPts val="1200"/>
              </a:spcAft>
              <a:buNone/>
            </a:pPr>
            <a:endParaRPr>
              <a:solidFill>
                <a:schemeClr val="dk2"/>
              </a:solidFill>
            </a:endParaRPr>
          </a:p>
        </p:txBody>
      </p:sp>
      <p:cxnSp>
        <p:nvCxnSpPr>
          <p:cNvPr id="5641" name="Google Shape;5641;p39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42" name="Google Shape;5642;p399"/>
          <p:cNvSpPr txBox="1"/>
          <p:nvPr/>
        </p:nvSpPr>
        <p:spPr>
          <a:xfrm>
            <a:off x="7033150" y="1362950"/>
            <a:ext cx="353100" cy="1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5643" name="Google Shape;5643;p39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351</a:t>
            </a:fld>
            <a:endParaRPr/>
          </a:p>
        </p:txBody>
      </p:sp>
      <p:graphicFrame>
        <p:nvGraphicFramePr>
          <p:cNvPr id="5644" name="Google Shape;5644;p399"/>
          <p:cNvGraphicFramePr/>
          <p:nvPr/>
        </p:nvGraphicFramePr>
        <p:xfrm>
          <a:off x="4015200" y="1152475"/>
          <a:ext cx="4817100" cy="2971740"/>
        </p:xfrm>
        <a:graphic>
          <a:graphicData uri="http://schemas.openxmlformats.org/drawingml/2006/table">
            <a:tbl>
              <a:tblPr>
                <a:noFill/>
                <a:tableStyleId>{81380722-8950-4CB5-8313-3FF1E1080F2C}</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519175">
                <a:tc>
                  <a:txBody>
                    <a:bodyPr/>
                    <a:lstStyle/>
                    <a:p>
                      <a:pPr marL="0" lvl="0" indent="0" algn="l" rtl="0">
                        <a:spcBef>
                          <a:spcPts val="0"/>
                        </a:spcBef>
                        <a:spcAft>
                          <a:spcPts val="0"/>
                        </a:spcAft>
                        <a:buNone/>
                      </a:pPr>
                      <a:r>
                        <a:rPr lang="zh-CN" sz="1200" b="1"/>
                        <a:t>Unsupervised Sparse Retriever</a:t>
                      </a:r>
                      <a:endParaRPr sz="1200" b="1"/>
                    </a:p>
                  </a:txBody>
                  <a:tcPr marL="91425" marR="91425" marT="91425" marB="91425"/>
                </a:tc>
                <a:tc>
                  <a:txBody>
                    <a:bodyPr/>
                    <a:lstStyle/>
                    <a:p>
                      <a:pPr marL="0" lvl="0" indent="0" algn="l" rtl="0">
                        <a:spcBef>
                          <a:spcPts val="0"/>
                        </a:spcBef>
                        <a:spcAft>
                          <a:spcPts val="0"/>
                        </a:spcAft>
                        <a:buNone/>
                      </a:pPr>
                      <a:r>
                        <a:rPr lang="zh-CN" sz="1200" b="1"/>
                        <a:t>Expansion</a:t>
                      </a:r>
                      <a:endParaRPr sz="1200" b="1"/>
                    </a:p>
                  </a:txBody>
                  <a:tcPr marL="91425" marR="91425" marT="91425" marB="91425"/>
                </a:tc>
                <a:tc>
                  <a:txBody>
                    <a:bodyPr/>
                    <a:lstStyle/>
                    <a:p>
                      <a:pPr marL="0" lvl="0" indent="0" algn="ctr" rtl="0">
                        <a:spcBef>
                          <a:spcPts val="0"/>
                        </a:spcBef>
                        <a:spcAft>
                          <a:spcPts val="0"/>
                        </a:spcAft>
                        <a:buNone/>
                      </a:pPr>
                      <a:r>
                        <a:rPr lang="zh-CN" sz="1200" b="1"/>
                        <a:t>MSMARCO (MRR@10)</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a:t>
                      </a:r>
                      <a:endParaRPr sz="1200"/>
                    </a:p>
                  </a:txBody>
                  <a:tcPr marL="91425" marR="91425" marT="91425" marB="91425"/>
                </a:tc>
                <a:tc>
                  <a:txBody>
                    <a:bodyPr/>
                    <a:lstStyle/>
                    <a:p>
                      <a:pPr marL="0" lvl="0" indent="0" algn="l" rtl="0">
                        <a:spcBef>
                          <a:spcPts val="0"/>
                        </a:spcBef>
                        <a:spcAft>
                          <a:spcPts val="0"/>
                        </a:spcAft>
                        <a:buNone/>
                      </a:pPr>
                      <a:r>
                        <a:rPr lang="zh-CN" sz="1200"/>
                        <a:t>None</a:t>
                      </a:r>
                      <a:endParaRPr sz="1200"/>
                    </a:p>
                  </a:txBody>
                  <a:tcPr marL="91425" marR="91425" marT="91425" marB="91425"/>
                </a:tc>
                <a:tc>
                  <a:txBody>
                    <a:bodyPr/>
                    <a:lstStyle/>
                    <a:p>
                      <a:pPr marL="0" lvl="0" indent="0" algn="ctr" rtl="0">
                        <a:spcBef>
                          <a:spcPts val="0"/>
                        </a:spcBef>
                        <a:spcAft>
                          <a:spcPts val="0"/>
                        </a:spcAft>
                        <a:buNone/>
                      </a:pPr>
                      <a:r>
                        <a:rPr lang="zh-CN" sz="1200"/>
                        <a:t>18.4</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b="1"/>
                        <a:t>Learned Sparse Retriever</a:t>
                      </a:r>
                      <a:endParaRPr sz="120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200" b="1">
                          <a:solidFill>
                            <a:schemeClr val="dk2"/>
                          </a:solidFill>
                        </a:rPr>
                        <a:t>Expansion</a:t>
                      </a:r>
                      <a:endParaRPr sz="1200" b="1"/>
                    </a:p>
                  </a:txBody>
                  <a:tcPr marL="91425" marR="91425" marT="91425" marB="91425"/>
                </a:tc>
                <a:tc>
                  <a:txBody>
                    <a:bodyPr/>
                    <a:lstStyle/>
                    <a:p>
                      <a:pPr marL="0" lvl="0" indent="0" algn="ctr" rtl="0">
                        <a:spcBef>
                          <a:spcPts val="0"/>
                        </a:spcBef>
                        <a:spcAft>
                          <a:spcPts val="0"/>
                        </a:spcAft>
                        <a:buNone/>
                      </a:pP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BM25 (Nogueira et al., 2019)</a:t>
                      </a:r>
                      <a:endParaRPr sz="1200"/>
                    </a:p>
                  </a:txBody>
                  <a:tcPr marL="91425" marR="91425" marT="91425" marB="91425"/>
                </a:tc>
                <a:tc>
                  <a:txBody>
                    <a:bodyPr/>
                    <a:lstStyle/>
                    <a:p>
                      <a:pPr marL="0" lvl="0" indent="0" algn="l" rtl="0">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27.7</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DeepImpact (Mallia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32.6</a:t>
                      </a:r>
                      <a:endParaRPr sz="1200" b="1">
                        <a:solidFill>
                          <a:srgbClr val="611BB8"/>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zh-CN" sz="1200"/>
                        <a:t>uniCOIL (Lin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35.2</a:t>
                      </a:r>
                      <a:endParaRPr sz="1200" b="1">
                        <a:solidFill>
                          <a:srgbClr val="611BB8"/>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zh-CN" sz="1100">
                          <a:solidFill>
                            <a:schemeClr val="dk2"/>
                          </a:solidFill>
                          <a:highlight>
                            <a:srgbClr val="FFFFFF"/>
                          </a:highlight>
                        </a:rPr>
                        <a:t>DistilSPLADE-max (Formal et al., 2021)</a:t>
                      </a:r>
                      <a:endParaRPr sz="1200"/>
                    </a:p>
                  </a:txBody>
                  <a:tcPr marL="91425" marR="91425" marT="91425" marB="91425"/>
                </a:tc>
                <a:tc>
                  <a:txBody>
                    <a:bodyPr/>
                    <a:lstStyle/>
                    <a:p>
                      <a:pPr marL="0" lvl="0" indent="0" algn="l" rtl="0">
                        <a:spcBef>
                          <a:spcPts val="0"/>
                        </a:spcBef>
                        <a:spcAft>
                          <a:spcPts val="0"/>
                        </a:spcAft>
                        <a:buNone/>
                      </a:pPr>
                      <a:r>
                        <a:rPr lang="zh-CN" sz="1200"/>
                        <a:t>MLM-based</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36.8</a:t>
                      </a:r>
                      <a:endParaRPr sz="1200" b="1">
                        <a:solidFill>
                          <a:srgbClr val="611BB8"/>
                        </a:solidFill>
                      </a:endParaRPr>
                    </a:p>
                  </a:txBody>
                  <a:tcPr marL="91425" marR="91425" marT="91425" marB="91425"/>
                </a:tc>
                <a:extLst>
                  <a:ext uri="{0D108BD9-81ED-4DB2-BD59-A6C34878D82A}">
                    <a16:rowId xmlns:a16="http://schemas.microsoft.com/office/drawing/2014/main" val="10006"/>
                  </a:ext>
                </a:extLst>
              </a:tr>
            </a:tbl>
          </a:graphicData>
        </a:graphic>
      </p:graphicFrame>
      <p:sp>
        <p:nvSpPr>
          <p:cNvPr id="5645" name="Google Shape;5645;p399"/>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646" name="Google Shape;5646;p39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5650"/>
        <p:cNvGrpSpPr/>
        <p:nvPr/>
      </p:nvGrpSpPr>
      <p:grpSpPr>
        <a:xfrm>
          <a:off x="0" y="0"/>
          <a:ext cx="0" cy="0"/>
          <a:chOff x="0" y="0"/>
          <a:chExt cx="0" cy="0"/>
        </a:xfrm>
      </p:grpSpPr>
      <p:cxnSp>
        <p:nvCxnSpPr>
          <p:cNvPr id="5651" name="Google Shape;5651;p40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52" name="Google Shape;5652;p400"/>
          <p:cNvSpPr txBox="1"/>
          <p:nvPr/>
        </p:nvSpPr>
        <p:spPr>
          <a:xfrm>
            <a:off x="7033150" y="1362950"/>
            <a:ext cx="353100" cy="1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5653" name="Google Shape;5653;p40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352</a:t>
            </a:fld>
            <a:endParaRPr/>
          </a:p>
        </p:txBody>
      </p:sp>
      <p:sp>
        <p:nvSpPr>
          <p:cNvPr id="5654" name="Google Shape;5654;p400"/>
          <p:cNvSpPr txBox="1">
            <a:spLocks noGrp="1"/>
          </p:cNvSpPr>
          <p:nvPr>
            <p:ph type="body" idx="1"/>
          </p:nvPr>
        </p:nvSpPr>
        <p:spPr>
          <a:xfrm>
            <a:off x="31170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Char char="●"/>
            </a:pPr>
            <a:r>
              <a:rPr lang="zh-CN">
                <a:solidFill>
                  <a:schemeClr val="dk1"/>
                </a:solidFill>
              </a:rPr>
              <a:t>Learned dense and sparse representations are on par on the MSMARCO dataset!</a:t>
            </a:r>
            <a:endParaRPr>
              <a:solidFill>
                <a:schemeClr val="dk1"/>
              </a:solidFill>
            </a:endParaRPr>
          </a:p>
          <a:p>
            <a:pPr marL="457200" lvl="0" indent="0" algn="l" rtl="0">
              <a:spcBef>
                <a:spcPts val="1200"/>
              </a:spcBef>
              <a:spcAft>
                <a:spcPts val="1200"/>
              </a:spcAft>
              <a:buNone/>
            </a:pPr>
            <a:endParaRPr>
              <a:solidFill>
                <a:schemeClr val="dk2"/>
              </a:solidFill>
            </a:endParaRPr>
          </a:p>
        </p:txBody>
      </p:sp>
      <p:graphicFrame>
        <p:nvGraphicFramePr>
          <p:cNvPr id="5655" name="Google Shape;5655;p400"/>
          <p:cNvGraphicFramePr/>
          <p:nvPr/>
        </p:nvGraphicFramePr>
        <p:xfrm>
          <a:off x="4015200" y="1152475"/>
          <a:ext cx="4817100" cy="3733740"/>
        </p:xfrm>
        <a:graphic>
          <a:graphicData uri="http://schemas.openxmlformats.org/drawingml/2006/table">
            <a:tbl>
              <a:tblPr>
                <a:noFill/>
                <a:tableStyleId>{81380722-8950-4CB5-8313-3FF1E1080F2C}</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zh-CN" sz="1200" b="1"/>
                        <a:t>Learned Sparse Retriever</a:t>
                      </a:r>
                      <a:endParaRPr sz="1200"/>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b="1"/>
                    </a:p>
                  </a:txBody>
                  <a:tcPr marL="91425" marR="91425" marT="91425" marB="91425"/>
                </a:tc>
                <a:tc>
                  <a:txBody>
                    <a:bodyPr/>
                    <a:lstStyle/>
                    <a:p>
                      <a:pPr marL="0" lvl="0" indent="0" algn="ctr" rtl="0">
                        <a:spcBef>
                          <a:spcPts val="0"/>
                        </a:spcBef>
                        <a:spcAft>
                          <a:spcPts val="0"/>
                        </a:spcAft>
                        <a:buClr>
                          <a:schemeClr val="dk2"/>
                        </a:buClr>
                        <a:buSzPts val="1100"/>
                        <a:buFont typeface="Arial"/>
                        <a:buNone/>
                      </a:pPr>
                      <a:r>
                        <a:rPr lang="zh-CN" sz="1200" b="1">
                          <a:solidFill>
                            <a:schemeClr val="dk2"/>
                          </a:solidFill>
                        </a:rPr>
                        <a:t>MSMARCO (MRR@10)</a:t>
                      </a:r>
                      <a:endParaRPr sz="12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 (Nogueira et al., 2019)</a:t>
                      </a:r>
                      <a:endParaRPr sz="1200"/>
                    </a:p>
                  </a:txBody>
                  <a:tcPr marL="91425" marR="91425" marT="91425" marB="91425"/>
                </a:tc>
                <a:tc>
                  <a:txBody>
                    <a:bodyPr/>
                    <a:lstStyle/>
                    <a:p>
                      <a:pPr marL="0" lvl="0" indent="0" algn="l" rtl="0">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27.7</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DeepImpact (Mallia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32.6</a:t>
                      </a:r>
                      <a:endParaRPr sz="1200" b="1">
                        <a:solidFill>
                          <a:srgbClr val="611BB8"/>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uniCOIL (Lin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35.2</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100">
                          <a:solidFill>
                            <a:schemeClr val="dk2"/>
                          </a:solidFill>
                          <a:highlight>
                            <a:srgbClr val="FFFFFF"/>
                          </a:highlight>
                        </a:rPr>
                        <a:t>DistilSPLADE-max (Formal et al., 2021)</a:t>
                      </a:r>
                      <a:endParaRPr sz="1200"/>
                    </a:p>
                  </a:txBody>
                  <a:tcPr marL="91425" marR="91425" marT="91425" marB="91425"/>
                </a:tc>
                <a:tc>
                  <a:txBody>
                    <a:bodyPr/>
                    <a:lstStyle/>
                    <a:p>
                      <a:pPr marL="0" lvl="0" indent="0" algn="l" rtl="0">
                        <a:spcBef>
                          <a:spcPts val="0"/>
                        </a:spcBef>
                        <a:spcAft>
                          <a:spcPts val="0"/>
                        </a:spcAft>
                        <a:buNone/>
                      </a:pPr>
                      <a:r>
                        <a:rPr lang="zh-CN" sz="1200"/>
                        <a:t>MLM-based</a:t>
                      </a:r>
                      <a:endParaRPr sz="1200"/>
                    </a:p>
                  </a:txBody>
                  <a:tcPr marL="91425" marR="91425" marT="91425" marB="91425"/>
                </a:tc>
                <a:tc>
                  <a:txBody>
                    <a:bodyPr/>
                    <a:lstStyle/>
                    <a:p>
                      <a:pPr marL="0" lvl="0" indent="0" algn="ctr" rtl="0">
                        <a:spcBef>
                          <a:spcPts val="0"/>
                        </a:spcBef>
                        <a:spcAft>
                          <a:spcPts val="0"/>
                        </a:spcAft>
                        <a:buNone/>
                      </a:pPr>
                      <a:r>
                        <a:rPr lang="zh-CN" sz="1200"/>
                        <a:t>36.8</a:t>
                      </a:r>
                      <a:endParaRPr sz="1200" b="1">
                        <a:solidFill>
                          <a:srgbClr val="611BB8"/>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Clr>
                          <a:schemeClr val="dk2"/>
                        </a:buClr>
                        <a:buSzPts val="1100"/>
                        <a:buFont typeface="Arial"/>
                        <a:buNone/>
                      </a:pPr>
                      <a:r>
                        <a:rPr lang="zh-CN" sz="1200" b="1">
                          <a:solidFill>
                            <a:schemeClr val="dk2"/>
                          </a:solidFill>
                        </a:rPr>
                        <a:t>Learned Dense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TCT-ColBERTv2 (Lin et al., 2021)</a:t>
                      </a:r>
                      <a:endParaRPr sz="1200" b="1">
                        <a:solidFill>
                          <a:schemeClr val="dk2"/>
                        </a:solidFill>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35.9</a:t>
                      </a:r>
                      <a:endParaRPr sz="1200" b="1">
                        <a:solidFill>
                          <a:srgbClr val="611BB8"/>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TAS-B (Hofstätte et al., 2021)</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34.7</a:t>
                      </a:r>
                      <a:endParaRPr sz="1200" b="1">
                        <a:solidFill>
                          <a:srgbClr val="611BB8"/>
                        </a:solidFill>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ColBERT (Khattab et al., 2020)</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36.0</a:t>
                      </a:r>
                      <a:endParaRPr sz="1200" b="1">
                        <a:solidFill>
                          <a:srgbClr val="611BB8"/>
                        </a:solidFill>
                      </a:endParaRPr>
                    </a:p>
                  </a:txBody>
                  <a:tcPr marL="91425" marR="91425" marT="91425" marB="91425"/>
                </a:tc>
                <a:extLst>
                  <a:ext uri="{0D108BD9-81ED-4DB2-BD59-A6C34878D82A}">
                    <a16:rowId xmlns:a16="http://schemas.microsoft.com/office/drawing/2014/main" val="10008"/>
                  </a:ext>
                </a:extLst>
              </a:tr>
            </a:tbl>
          </a:graphicData>
        </a:graphic>
      </p:graphicFrame>
      <p:sp>
        <p:nvSpPr>
          <p:cNvPr id="5656" name="Google Shape;5656;p400"/>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657" name="Google Shape;5657;p40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5661"/>
        <p:cNvGrpSpPr/>
        <p:nvPr/>
      </p:nvGrpSpPr>
      <p:grpSpPr>
        <a:xfrm>
          <a:off x="0" y="0"/>
          <a:ext cx="0" cy="0"/>
          <a:chOff x="0" y="0"/>
          <a:chExt cx="0" cy="0"/>
        </a:xfrm>
      </p:grpSpPr>
      <p:cxnSp>
        <p:nvCxnSpPr>
          <p:cNvPr id="5662" name="Google Shape;5662;p40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63" name="Google Shape;5663;p401"/>
          <p:cNvSpPr txBox="1"/>
          <p:nvPr/>
        </p:nvSpPr>
        <p:spPr>
          <a:xfrm>
            <a:off x="7033150" y="1362950"/>
            <a:ext cx="353100" cy="1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5664" name="Google Shape;5664;p40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353</a:t>
            </a:fld>
            <a:endParaRPr/>
          </a:p>
        </p:txBody>
      </p:sp>
      <p:graphicFrame>
        <p:nvGraphicFramePr>
          <p:cNvPr id="5665" name="Google Shape;5665;p401"/>
          <p:cNvGraphicFramePr/>
          <p:nvPr/>
        </p:nvGraphicFramePr>
        <p:xfrm>
          <a:off x="4015200" y="1068425"/>
          <a:ext cx="4817100" cy="3977610"/>
        </p:xfrm>
        <a:graphic>
          <a:graphicData uri="http://schemas.openxmlformats.org/drawingml/2006/table">
            <a:tbl>
              <a:tblPr>
                <a:noFill/>
                <a:tableStyleId>{81380722-8950-4CB5-8313-3FF1E1080F2C}</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zh-CN" sz="1200" b="1"/>
                        <a:t>Learned Sparse Retriever</a:t>
                      </a:r>
                      <a:endParaRPr sz="1200"/>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b="1"/>
                    </a:p>
                  </a:txBody>
                  <a:tcPr marL="91425" marR="91425" marT="91425" marB="91425"/>
                </a:tc>
                <a:tc>
                  <a:txBody>
                    <a:bodyPr/>
                    <a:lstStyle/>
                    <a:p>
                      <a:pPr marL="0" lvl="0" indent="0" algn="ctr" rtl="0">
                        <a:spcBef>
                          <a:spcPts val="0"/>
                        </a:spcBef>
                        <a:spcAft>
                          <a:spcPts val="0"/>
                        </a:spcAft>
                        <a:buNone/>
                      </a:pPr>
                      <a:r>
                        <a:rPr lang="zh-CN" sz="1200" b="1">
                          <a:solidFill>
                            <a:schemeClr val="dk2"/>
                          </a:solidFill>
                        </a:rPr>
                        <a:t>MSMARCO (MRR@10)</a:t>
                      </a:r>
                      <a:endParaRPr sz="12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 (Nogueira et al., 2019)</a:t>
                      </a:r>
                      <a:endParaRPr sz="1200"/>
                    </a:p>
                  </a:txBody>
                  <a:tcPr marL="91425" marR="91425" marT="91425" marB="91425"/>
                </a:tc>
                <a:tc>
                  <a:txBody>
                    <a:bodyPr/>
                    <a:lstStyle/>
                    <a:p>
                      <a:pPr marL="0" lvl="0" indent="0" algn="l" rtl="0">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27.7</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DeepImpact (Mallia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32.6</a:t>
                      </a:r>
                      <a:endParaRPr sz="1200" b="1">
                        <a:solidFill>
                          <a:srgbClr val="611BB8"/>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uniCOIL (Lin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35.2</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b="1">
                          <a:solidFill>
                            <a:schemeClr val="dk2"/>
                          </a:solidFill>
                        </a:rPr>
                        <a:t>Learned Dense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TCT-ColBERTv2 (Lin et al., 2021)</a:t>
                      </a:r>
                      <a:endParaRPr sz="1200" b="1">
                        <a:solidFill>
                          <a:schemeClr val="dk2"/>
                        </a:solidFill>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35.9</a:t>
                      </a:r>
                      <a:endParaRPr sz="1200" b="1">
                        <a:solidFill>
                          <a:srgbClr val="611BB8"/>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Clr>
                          <a:schemeClr val="dk2"/>
                        </a:buClr>
                        <a:buSzPts val="1100"/>
                        <a:buFont typeface="Arial"/>
                        <a:buNone/>
                      </a:pPr>
                      <a:r>
                        <a:rPr lang="zh-CN" sz="1200" b="1">
                          <a:solidFill>
                            <a:schemeClr val="dk2"/>
                          </a:solidFill>
                        </a:rPr>
                        <a:t>Hybrid Dense-Sparse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lnSpc>
                          <a:spcPct val="115000"/>
                        </a:lnSpc>
                        <a:spcBef>
                          <a:spcPts val="0"/>
                        </a:spcBef>
                        <a:spcAft>
                          <a:spcPts val="0"/>
                        </a:spcAft>
                        <a:buClr>
                          <a:schemeClr val="dk2"/>
                        </a:buClr>
                        <a:buSzPts val="1100"/>
                        <a:buFont typeface="Arial"/>
                        <a:buNone/>
                      </a:pPr>
                      <a:r>
                        <a:rPr lang="zh-CN" sz="1100">
                          <a:solidFill>
                            <a:schemeClr val="dk2"/>
                          </a:solidFill>
                          <a:highlight>
                            <a:schemeClr val="lt1"/>
                          </a:highlight>
                        </a:rPr>
                        <a:t>TCT-ColBERTv2 + BM25 </a:t>
                      </a:r>
                      <a:endParaRPr sz="1200" b="1">
                        <a:solidFill>
                          <a:schemeClr val="dk2"/>
                        </a:solidFill>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37.5</a:t>
                      </a:r>
                      <a:endParaRPr sz="1200" b="1">
                        <a:solidFill>
                          <a:srgbClr val="611BB8"/>
                        </a:solidFill>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lnSpc>
                          <a:spcPct val="115000"/>
                        </a:lnSpc>
                        <a:spcBef>
                          <a:spcPts val="0"/>
                        </a:spcBef>
                        <a:spcAft>
                          <a:spcPts val="0"/>
                        </a:spcAft>
                        <a:buClr>
                          <a:schemeClr val="dk2"/>
                        </a:buClr>
                        <a:buSzPts val="1100"/>
                        <a:buFont typeface="Arial"/>
                        <a:buNone/>
                      </a:pPr>
                      <a:r>
                        <a:rPr lang="zh-CN" sz="1100">
                          <a:solidFill>
                            <a:schemeClr val="dk2"/>
                          </a:solidFill>
                          <a:highlight>
                            <a:schemeClr val="lt1"/>
                          </a:highlight>
                        </a:rPr>
                        <a:t>TCT-ColBERTv2 + DeepImpact</a:t>
                      </a:r>
                      <a:endParaRPr sz="1200" b="1">
                        <a:solidFill>
                          <a:schemeClr val="dk2"/>
                        </a:solidFill>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200"/>
                        <a:t>37.8</a:t>
                      </a:r>
                      <a:endParaRPr sz="1200" b="1">
                        <a:solidFill>
                          <a:srgbClr val="611BB8"/>
                        </a:solidFill>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lnSpc>
                          <a:spcPct val="115000"/>
                        </a:lnSpc>
                        <a:spcBef>
                          <a:spcPts val="0"/>
                        </a:spcBef>
                        <a:spcAft>
                          <a:spcPts val="0"/>
                        </a:spcAft>
                        <a:buClr>
                          <a:schemeClr val="dk2"/>
                        </a:buClr>
                        <a:buSzPts val="1100"/>
                        <a:buFont typeface="Arial"/>
                        <a:buNone/>
                      </a:pPr>
                      <a:r>
                        <a:rPr lang="zh-CN" sz="1100">
                          <a:solidFill>
                            <a:schemeClr val="dk2"/>
                          </a:solidFill>
                          <a:highlight>
                            <a:schemeClr val="lt1"/>
                          </a:highlight>
                        </a:rPr>
                        <a:t>TCT-ColBERTv2 + uniCOIL </a:t>
                      </a:r>
                      <a:endParaRPr sz="1200" b="1">
                        <a:solidFill>
                          <a:schemeClr val="dk2"/>
                        </a:solidFill>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200"/>
                        <a:t>37.8</a:t>
                      </a:r>
                      <a:endParaRPr sz="1200" b="1">
                        <a:solidFill>
                          <a:srgbClr val="611BB8"/>
                        </a:solidFill>
                      </a:endParaRPr>
                    </a:p>
                  </a:txBody>
                  <a:tcPr marL="91425" marR="91425" marT="91425" marB="91425"/>
                </a:tc>
                <a:extLst>
                  <a:ext uri="{0D108BD9-81ED-4DB2-BD59-A6C34878D82A}">
                    <a16:rowId xmlns:a16="http://schemas.microsoft.com/office/drawing/2014/main" val="10009"/>
                  </a:ext>
                </a:extLst>
              </a:tr>
            </a:tbl>
          </a:graphicData>
        </a:graphic>
      </p:graphicFrame>
      <p:sp>
        <p:nvSpPr>
          <p:cNvPr id="5666" name="Google Shape;5666;p401"/>
          <p:cNvSpPr txBox="1">
            <a:spLocks noGrp="1"/>
          </p:cNvSpPr>
          <p:nvPr>
            <p:ph type="body" idx="1"/>
          </p:nvPr>
        </p:nvSpPr>
        <p:spPr>
          <a:xfrm>
            <a:off x="31170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AutoNum type="arabicParenBoth"/>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AutoNum type="arabicParenBoth"/>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AutoNum type="arabicParenBoth"/>
            </a:pPr>
            <a:r>
              <a:rPr lang="zh-CN">
                <a:solidFill>
                  <a:schemeClr val="dk1"/>
                </a:solidFill>
              </a:rPr>
              <a:t>Hybrid leads to a siginigicant performance boost!</a:t>
            </a:r>
            <a:endParaRPr>
              <a:solidFill>
                <a:schemeClr val="dk1"/>
              </a:solidFill>
            </a:endParaRPr>
          </a:p>
          <a:p>
            <a:pPr marL="457200" lvl="0" indent="0" algn="l" rtl="0">
              <a:spcBef>
                <a:spcPts val="1200"/>
              </a:spcBef>
              <a:spcAft>
                <a:spcPts val="0"/>
              </a:spcAft>
              <a:buNone/>
            </a:pPr>
            <a:r>
              <a:rPr lang="zh-CN">
                <a:solidFill>
                  <a:schemeClr val="dk1"/>
                </a:solidFill>
              </a:rPr>
              <a:t>From (27.7, 35.9) to 37.5! </a:t>
            </a:r>
            <a:endParaRPr>
              <a:solidFill>
                <a:schemeClr val="dk1"/>
              </a:solidFill>
            </a:endParaRPr>
          </a:p>
          <a:p>
            <a:pPr marL="457200" lvl="0" indent="0" algn="l" rtl="0">
              <a:spcBef>
                <a:spcPts val="1200"/>
              </a:spcBef>
              <a:spcAft>
                <a:spcPts val="1200"/>
              </a:spcAft>
              <a:buNone/>
            </a:pPr>
            <a:endParaRPr>
              <a:solidFill>
                <a:schemeClr val="dk2"/>
              </a:solidFill>
            </a:endParaRPr>
          </a:p>
        </p:txBody>
      </p:sp>
      <p:sp>
        <p:nvSpPr>
          <p:cNvPr id="5667" name="Google Shape;5667;p401"/>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668" name="Google Shape;5668;p40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5672"/>
        <p:cNvGrpSpPr/>
        <p:nvPr/>
      </p:nvGrpSpPr>
      <p:grpSpPr>
        <a:xfrm>
          <a:off x="0" y="0"/>
          <a:ext cx="0" cy="0"/>
          <a:chOff x="0" y="0"/>
          <a:chExt cx="0" cy="0"/>
        </a:xfrm>
      </p:grpSpPr>
      <p:cxnSp>
        <p:nvCxnSpPr>
          <p:cNvPr id="5673" name="Google Shape;5673;p40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74" name="Google Shape;5674;p402"/>
          <p:cNvSpPr txBox="1"/>
          <p:nvPr/>
        </p:nvSpPr>
        <p:spPr>
          <a:xfrm>
            <a:off x="7033150" y="1362950"/>
            <a:ext cx="353100" cy="1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5675" name="Google Shape;5675;p40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354</a:t>
            </a:fld>
            <a:endParaRPr/>
          </a:p>
        </p:txBody>
      </p:sp>
      <p:graphicFrame>
        <p:nvGraphicFramePr>
          <p:cNvPr id="5676" name="Google Shape;5676;p402"/>
          <p:cNvGraphicFramePr/>
          <p:nvPr/>
        </p:nvGraphicFramePr>
        <p:xfrm>
          <a:off x="4015200" y="1068425"/>
          <a:ext cx="4817100" cy="3977610"/>
        </p:xfrm>
        <a:graphic>
          <a:graphicData uri="http://schemas.openxmlformats.org/drawingml/2006/table">
            <a:tbl>
              <a:tblPr>
                <a:noFill/>
                <a:tableStyleId>{81380722-8950-4CB5-8313-3FF1E1080F2C}</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zh-CN" sz="1200" b="1"/>
                        <a:t>Learned Sparse Retriever</a:t>
                      </a:r>
                      <a:endParaRPr sz="1200"/>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b="1"/>
                    </a:p>
                  </a:txBody>
                  <a:tcPr marL="91425" marR="91425" marT="91425" marB="91425"/>
                </a:tc>
                <a:tc>
                  <a:txBody>
                    <a:bodyPr/>
                    <a:lstStyle/>
                    <a:p>
                      <a:pPr marL="0" lvl="0" indent="0" algn="ctr" rtl="0">
                        <a:spcBef>
                          <a:spcPts val="0"/>
                        </a:spcBef>
                        <a:spcAft>
                          <a:spcPts val="0"/>
                        </a:spcAft>
                        <a:buNone/>
                      </a:pPr>
                      <a:r>
                        <a:rPr lang="zh-CN" sz="1200" b="1">
                          <a:solidFill>
                            <a:schemeClr val="dk2"/>
                          </a:solidFill>
                        </a:rPr>
                        <a:t>MSMARCO (MRR@10)</a:t>
                      </a:r>
                      <a:endParaRPr sz="12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 (Nogueira et al., 2019)</a:t>
                      </a:r>
                      <a:endParaRPr sz="1200"/>
                    </a:p>
                  </a:txBody>
                  <a:tcPr marL="91425" marR="91425" marT="91425" marB="91425"/>
                </a:tc>
                <a:tc>
                  <a:txBody>
                    <a:bodyPr/>
                    <a:lstStyle/>
                    <a:p>
                      <a:pPr marL="0" lvl="0" indent="0" algn="l" rtl="0">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27.7</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DeepImpact (Mallia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32.6</a:t>
                      </a:r>
                      <a:endParaRPr sz="1200" b="1">
                        <a:solidFill>
                          <a:srgbClr val="611BB8"/>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uniCOIL (Lin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35.2</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b="1">
                          <a:solidFill>
                            <a:schemeClr val="dk2"/>
                          </a:solidFill>
                        </a:rPr>
                        <a:t>Learned Dense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TCT-ColBERTv2 (Lin et al., 2021)</a:t>
                      </a:r>
                      <a:endParaRPr sz="1200" b="1">
                        <a:solidFill>
                          <a:schemeClr val="dk2"/>
                        </a:solidFill>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a:t>35.9</a:t>
                      </a:r>
                      <a:endParaRPr sz="1200" b="1">
                        <a:solidFill>
                          <a:srgbClr val="611BB8"/>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zh-CN" sz="1200" b="1">
                          <a:solidFill>
                            <a:schemeClr val="dk2"/>
                          </a:solidFill>
                        </a:rPr>
                        <a:t>Hybrid Dense-Sparse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lnSpc>
                          <a:spcPct val="115000"/>
                        </a:lnSpc>
                        <a:spcBef>
                          <a:spcPts val="0"/>
                        </a:spcBef>
                        <a:spcAft>
                          <a:spcPts val="0"/>
                        </a:spcAft>
                        <a:buNone/>
                      </a:pPr>
                      <a:r>
                        <a:rPr lang="zh-CN" sz="1100">
                          <a:solidFill>
                            <a:schemeClr val="dk2"/>
                          </a:solidFill>
                          <a:highlight>
                            <a:schemeClr val="lt1"/>
                          </a:highlight>
                        </a:rPr>
                        <a:t>TCT-ColBERTv2 + BM25 </a:t>
                      </a:r>
                      <a:endParaRPr sz="1200" b="1">
                        <a:solidFill>
                          <a:schemeClr val="dk2"/>
                        </a:solidFill>
                      </a:endParaRPr>
                    </a:p>
                  </a:txBody>
                  <a:tcPr marL="91425" marR="91425" marT="91425" marB="91425"/>
                </a:tc>
                <a:tc>
                  <a:txBody>
                    <a:bodyPr/>
                    <a:lstStyle/>
                    <a:p>
                      <a:pPr marL="0" lvl="0" indent="0" algn="l" rtl="0">
                        <a:spcBef>
                          <a:spcPts val="0"/>
                        </a:spcBef>
                        <a:spcAft>
                          <a:spcPts val="0"/>
                        </a:spcAft>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200"/>
                        <a:t>37.5</a:t>
                      </a:r>
                      <a:endParaRPr sz="1200" b="1">
                        <a:solidFill>
                          <a:srgbClr val="611BB8"/>
                        </a:solidFill>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lnSpc>
                          <a:spcPct val="115000"/>
                        </a:lnSpc>
                        <a:spcBef>
                          <a:spcPts val="0"/>
                        </a:spcBef>
                        <a:spcAft>
                          <a:spcPts val="0"/>
                        </a:spcAft>
                        <a:buNone/>
                      </a:pPr>
                      <a:r>
                        <a:rPr lang="zh-CN" sz="1100">
                          <a:solidFill>
                            <a:schemeClr val="dk2"/>
                          </a:solidFill>
                          <a:highlight>
                            <a:schemeClr val="lt1"/>
                          </a:highlight>
                        </a:rPr>
                        <a:t>TCT-ColBERTv2 + DeepImpact</a:t>
                      </a:r>
                      <a:endParaRPr sz="1200" b="1">
                        <a:solidFill>
                          <a:schemeClr val="dk2"/>
                        </a:solidFill>
                      </a:endParaRPr>
                    </a:p>
                  </a:txBody>
                  <a:tcPr marL="91425" marR="91425" marT="91425" marB="91425"/>
                </a:tc>
                <a:tc>
                  <a:txBody>
                    <a:bodyPr/>
                    <a:lstStyle/>
                    <a:p>
                      <a:pPr marL="0" lvl="0" indent="0" algn="l" rtl="0">
                        <a:spcBef>
                          <a:spcPts val="0"/>
                        </a:spcBef>
                        <a:spcAft>
                          <a:spcPts val="0"/>
                        </a:spcAft>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37.8</a:t>
                      </a:r>
                      <a:endParaRPr sz="1200" b="1">
                        <a:solidFill>
                          <a:srgbClr val="611BB8"/>
                        </a:solidFill>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lnSpc>
                          <a:spcPct val="115000"/>
                        </a:lnSpc>
                        <a:spcBef>
                          <a:spcPts val="0"/>
                        </a:spcBef>
                        <a:spcAft>
                          <a:spcPts val="0"/>
                        </a:spcAft>
                        <a:buNone/>
                      </a:pPr>
                      <a:r>
                        <a:rPr lang="zh-CN" sz="1100">
                          <a:solidFill>
                            <a:schemeClr val="dk2"/>
                          </a:solidFill>
                          <a:highlight>
                            <a:schemeClr val="lt1"/>
                          </a:highlight>
                        </a:rPr>
                        <a:t>TCT-ColBERTv2 + uniCOIL </a:t>
                      </a:r>
                      <a:endParaRPr sz="1200" b="1">
                        <a:solidFill>
                          <a:schemeClr val="dk2"/>
                        </a:solidFill>
                      </a:endParaRPr>
                    </a:p>
                  </a:txBody>
                  <a:tcPr marL="91425" marR="91425" marT="91425" marB="91425"/>
                </a:tc>
                <a:tc>
                  <a:txBody>
                    <a:bodyPr/>
                    <a:lstStyle/>
                    <a:p>
                      <a:pPr marL="0" lvl="0" indent="0" algn="l" rtl="0">
                        <a:spcBef>
                          <a:spcPts val="0"/>
                        </a:spcBef>
                        <a:spcAft>
                          <a:spcPts val="0"/>
                        </a:spcAft>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37.8</a:t>
                      </a:r>
                      <a:endParaRPr sz="1200" b="1">
                        <a:solidFill>
                          <a:srgbClr val="611BB8"/>
                        </a:solidFill>
                      </a:endParaRPr>
                    </a:p>
                  </a:txBody>
                  <a:tcPr marL="91425" marR="91425" marT="91425" marB="91425"/>
                </a:tc>
                <a:extLst>
                  <a:ext uri="{0D108BD9-81ED-4DB2-BD59-A6C34878D82A}">
                    <a16:rowId xmlns:a16="http://schemas.microsoft.com/office/drawing/2014/main" val="10009"/>
                  </a:ext>
                </a:extLst>
              </a:tr>
            </a:tbl>
          </a:graphicData>
        </a:graphic>
      </p:graphicFrame>
      <p:sp>
        <p:nvSpPr>
          <p:cNvPr id="5677" name="Google Shape;5677;p402"/>
          <p:cNvSpPr txBox="1">
            <a:spLocks noGrp="1"/>
          </p:cNvSpPr>
          <p:nvPr>
            <p:ph type="body" idx="1"/>
          </p:nvPr>
        </p:nvSpPr>
        <p:spPr>
          <a:xfrm>
            <a:off x="31170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AutoNum type="arabicParenBoth"/>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AutoNum type="arabicParenBoth"/>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AutoNum type="arabicParenBoth"/>
            </a:pPr>
            <a:r>
              <a:rPr lang="zh-CN">
                <a:solidFill>
                  <a:schemeClr val="dk1"/>
                </a:solidFill>
              </a:rPr>
              <a:t>Hybrid is not sensitive to the effectiveness of individual models!</a:t>
            </a:r>
            <a:endParaRPr>
              <a:solidFill>
                <a:schemeClr val="dk1"/>
              </a:solidFill>
            </a:endParaRPr>
          </a:p>
          <a:p>
            <a:pPr marL="457200" lvl="0" indent="0" algn="l" rtl="0">
              <a:spcBef>
                <a:spcPts val="1200"/>
              </a:spcBef>
              <a:spcAft>
                <a:spcPts val="1200"/>
              </a:spcAft>
              <a:buNone/>
            </a:pPr>
            <a:r>
              <a:rPr lang="zh-CN">
                <a:solidFill>
                  <a:schemeClr val="dk1"/>
                </a:solidFill>
              </a:rPr>
              <a:t>DeepImpact ≈ uniCOIL</a:t>
            </a:r>
            <a:endParaRPr>
              <a:solidFill>
                <a:schemeClr val="dk1"/>
              </a:solidFill>
            </a:endParaRPr>
          </a:p>
        </p:txBody>
      </p:sp>
      <p:sp>
        <p:nvSpPr>
          <p:cNvPr id="5678" name="Google Shape;5678;p402"/>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679" name="Google Shape;5679;p40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5683"/>
        <p:cNvGrpSpPr/>
        <p:nvPr/>
      </p:nvGrpSpPr>
      <p:grpSpPr>
        <a:xfrm>
          <a:off x="0" y="0"/>
          <a:ext cx="0" cy="0"/>
          <a:chOff x="0" y="0"/>
          <a:chExt cx="0" cy="0"/>
        </a:xfrm>
      </p:grpSpPr>
      <p:sp>
        <p:nvSpPr>
          <p:cNvPr id="5684" name="Google Shape;5684;p40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Challenges</a:t>
            </a:r>
            <a:endParaRPr/>
          </a:p>
        </p:txBody>
      </p:sp>
      <p:sp>
        <p:nvSpPr>
          <p:cNvPr id="5685" name="Google Shape;5685;p40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2"/>
              </a:buClr>
              <a:buSzPts val="1800"/>
              <a:buChar char="●"/>
            </a:pPr>
            <a:r>
              <a:rPr lang="zh-CN">
                <a:solidFill>
                  <a:schemeClr val="dk2"/>
                </a:solidFill>
              </a:rPr>
              <a:t>Two separate models are required to generate dense and sparse scores, </a:t>
            </a:r>
            <a:r>
              <a:rPr lang="zh-CN" b="1">
                <a:solidFill>
                  <a:schemeClr val="dk2"/>
                </a:solidFill>
              </a:rPr>
              <a:t>doubling the encoding time</a:t>
            </a:r>
            <a:r>
              <a:rPr lang="zh-CN">
                <a:solidFill>
                  <a:schemeClr val="dk2"/>
                </a:solidFill>
              </a:rPr>
              <a:t>.</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dense and sparse representations need to be stored </a:t>
            </a:r>
            <a:r>
              <a:rPr lang="zh-CN" b="1">
                <a:solidFill>
                  <a:schemeClr val="dk2"/>
                </a:solidFill>
              </a:rPr>
              <a:t>in two different systems</a:t>
            </a:r>
            <a:r>
              <a:rPr lang="zh-CN">
                <a:solidFill>
                  <a:schemeClr val="dk2"/>
                </a:solidFill>
              </a:rPr>
              <a:t> (e.g., Lucene and Faiss).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Learning representations still relies on a </a:t>
            </a:r>
            <a:r>
              <a:rPr lang="zh-CN" b="1">
                <a:solidFill>
                  <a:schemeClr val="dk2"/>
                </a:solidFill>
              </a:rPr>
              <a:t>massive amount of human-labeled data</a:t>
            </a:r>
            <a:r>
              <a:rPr lang="zh-CN">
                <a:solidFill>
                  <a:schemeClr val="dk2"/>
                </a:solidFill>
              </a:rPr>
              <a:t>.</a:t>
            </a: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686" name="Google Shape;5686;p40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87" name="Google Shape;5687;p40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355</a:t>
            </a:fld>
            <a:endParaRP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5691"/>
        <p:cNvGrpSpPr/>
        <p:nvPr/>
      </p:nvGrpSpPr>
      <p:grpSpPr>
        <a:xfrm>
          <a:off x="0" y="0"/>
          <a:ext cx="0" cy="0"/>
          <a:chOff x="0" y="0"/>
          <a:chExt cx="0" cy="0"/>
        </a:xfrm>
      </p:grpSpPr>
      <p:sp>
        <p:nvSpPr>
          <p:cNvPr id="5692" name="Google Shape;5692;p40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Challenges</a:t>
            </a:r>
            <a:endParaRPr/>
          </a:p>
        </p:txBody>
      </p:sp>
      <p:sp>
        <p:nvSpPr>
          <p:cNvPr id="5693" name="Google Shape;5693;p404"/>
          <p:cNvSpPr txBox="1">
            <a:spLocks noGrp="1"/>
          </p:cNvSpPr>
          <p:nvPr>
            <p:ph type="body" idx="1"/>
          </p:nvPr>
        </p:nvSpPr>
        <p:spPr>
          <a:xfrm>
            <a:off x="311700" y="1152475"/>
            <a:ext cx="87351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Char char="●"/>
            </a:pPr>
            <a:r>
              <a:rPr lang="zh-CN">
                <a:solidFill>
                  <a:schemeClr val="dk1"/>
                </a:solidFill>
              </a:rPr>
              <a:t>Two separate models are required to generate dense and sparse scores, </a:t>
            </a:r>
            <a:r>
              <a:rPr lang="zh-CN" b="1">
                <a:solidFill>
                  <a:schemeClr val="dk1"/>
                </a:solidFill>
              </a:rPr>
              <a:t>doubling the encoding time</a:t>
            </a:r>
            <a:r>
              <a:rPr lang="zh-CN">
                <a:solidFill>
                  <a:schemeClr val="dk1"/>
                </a:solidFill>
              </a:rPr>
              <a:t>.</a:t>
            </a:r>
            <a:endParaRPr>
              <a:solidFill>
                <a:schemeClr val="dk1"/>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dense and sparse representations need to be stored </a:t>
            </a:r>
            <a:r>
              <a:rPr lang="zh-CN" b="1">
                <a:solidFill>
                  <a:schemeClr val="dk2"/>
                </a:solidFill>
              </a:rPr>
              <a:t>in two different systems</a:t>
            </a:r>
            <a:r>
              <a:rPr lang="zh-CN">
                <a:solidFill>
                  <a:schemeClr val="dk2"/>
                </a:solidFill>
              </a:rPr>
              <a:t> (e.g., Lucene and Faiss).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Learning representations still relies on a </a:t>
            </a:r>
            <a:r>
              <a:rPr lang="zh-CN" b="1">
                <a:solidFill>
                  <a:schemeClr val="dk2"/>
                </a:solidFill>
              </a:rPr>
              <a:t>massive amount of human-labeled data</a:t>
            </a:r>
            <a:r>
              <a:rPr lang="zh-CN">
                <a:solidFill>
                  <a:schemeClr val="dk2"/>
                </a:solidFill>
              </a:rPr>
              <a:t>.</a:t>
            </a: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694" name="Google Shape;5694;p40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95" name="Google Shape;5695;p40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356</a:t>
            </a:fld>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5699"/>
        <p:cNvGrpSpPr/>
        <p:nvPr/>
      </p:nvGrpSpPr>
      <p:grpSpPr>
        <a:xfrm>
          <a:off x="0" y="0"/>
          <a:ext cx="0" cy="0"/>
          <a:chOff x="0" y="0"/>
          <a:chExt cx="0" cy="0"/>
        </a:xfrm>
      </p:grpSpPr>
      <p:sp>
        <p:nvSpPr>
          <p:cNvPr id="5700" name="Google Shape;5700;p405"/>
          <p:cNvSpPr txBox="1">
            <a:spLocks noGrp="1"/>
          </p:cNvSpPr>
          <p:nvPr>
            <p:ph type="title"/>
          </p:nvPr>
        </p:nvSpPr>
        <p:spPr>
          <a:xfrm>
            <a:off x="276825" y="402600"/>
            <a:ext cx="90333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600">
                <a:solidFill>
                  <a:srgbClr val="611BB8"/>
                </a:solidFill>
              </a:rPr>
              <a:t>M3-Embedding: Multi-Functionality Text Embeddings</a:t>
            </a:r>
            <a:endParaRPr sz="2600"/>
          </a:p>
          <a:p>
            <a:pPr marL="0" lvl="0" indent="0" algn="l" rtl="0">
              <a:spcBef>
                <a:spcPts val="0"/>
              </a:spcBef>
              <a:spcAft>
                <a:spcPts val="0"/>
              </a:spcAft>
              <a:buSzPts val="990"/>
              <a:buNone/>
            </a:pPr>
            <a:endParaRPr sz="2600"/>
          </a:p>
        </p:txBody>
      </p:sp>
      <p:sp>
        <p:nvSpPr>
          <p:cNvPr id="5701" name="Google Shape;5701;p405"/>
          <p:cNvSpPr txBox="1">
            <a:spLocks noGrp="1"/>
          </p:cNvSpPr>
          <p:nvPr>
            <p:ph type="body" idx="1"/>
          </p:nvPr>
        </p:nvSpPr>
        <p:spPr>
          <a:xfrm>
            <a:off x="4199550" y="1169025"/>
            <a:ext cx="3794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1"/>
                </a:solidFill>
              </a:rPr>
              <a:t>A single model for producing both dense and sparse representations.</a:t>
            </a:r>
            <a:endParaRPr b="1">
              <a:solidFill>
                <a:schemeClr val="dk1"/>
              </a:solidFill>
            </a:endParaRPr>
          </a:p>
          <a:p>
            <a:pPr marL="457200" lvl="0" indent="-342900" algn="l" rtl="0">
              <a:spcBef>
                <a:spcPts val="1200"/>
              </a:spcBef>
              <a:spcAft>
                <a:spcPts val="0"/>
              </a:spcAft>
              <a:buClr>
                <a:schemeClr val="dk2"/>
              </a:buClr>
              <a:buSzPts val="1800"/>
              <a:buChar char="●"/>
            </a:pPr>
            <a:r>
              <a:rPr lang="zh-CN">
                <a:solidFill>
                  <a:schemeClr val="dk2"/>
                </a:solidFill>
              </a:rPr>
              <a:t>Shared Transformer layers for producing hidden states.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Dense: hidden state of [CLS].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Sparse: representation with MLP Encoder.</a:t>
            </a:r>
            <a:endParaRPr>
              <a:solidFill>
                <a:schemeClr val="dk2"/>
              </a:solidFill>
            </a:endParaRPr>
          </a:p>
        </p:txBody>
      </p:sp>
      <p:cxnSp>
        <p:nvCxnSpPr>
          <p:cNvPr id="5702" name="Google Shape;5702;p40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703" name="Google Shape;5703;p40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357</a:t>
            </a:fld>
            <a:endParaRPr/>
          </a:p>
        </p:txBody>
      </p:sp>
      <p:sp>
        <p:nvSpPr>
          <p:cNvPr id="5704" name="Google Shape;5704;p405"/>
          <p:cNvSpPr txBox="1"/>
          <p:nvPr/>
        </p:nvSpPr>
        <p:spPr>
          <a:xfrm>
            <a:off x="861250" y="4509311"/>
            <a:ext cx="23055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5705" name="Google Shape;5705;p405"/>
          <p:cNvSpPr/>
          <p:nvPr/>
        </p:nvSpPr>
        <p:spPr>
          <a:xfrm>
            <a:off x="975269" y="4117417"/>
            <a:ext cx="2042100" cy="243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5706" name="Google Shape;5706;p405"/>
          <p:cNvGrpSpPr/>
          <p:nvPr/>
        </p:nvGrpSpPr>
        <p:grpSpPr>
          <a:xfrm>
            <a:off x="970080" y="3783107"/>
            <a:ext cx="2042079" cy="176314"/>
            <a:chOff x="538513" y="3050312"/>
            <a:chExt cx="2025470" cy="195600"/>
          </a:xfrm>
        </p:grpSpPr>
        <p:sp>
          <p:nvSpPr>
            <p:cNvPr id="5707" name="Google Shape;5707;p405"/>
            <p:cNvSpPr/>
            <p:nvPr/>
          </p:nvSpPr>
          <p:spPr>
            <a:xfrm>
              <a:off x="919705"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5708" name="Google Shape;5708;p405"/>
            <p:cNvSpPr/>
            <p:nvPr/>
          </p:nvSpPr>
          <p:spPr>
            <a:xfrm>
              <a:off x="1300898"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5709" name="Google Shape;5709;p405"/>
            <p:cNvSpPr/>
            <p:nvPr/>
          </p:nvSpPr>
          <p:spPr>
            <a:xfrm>
              <a:off x="1682090" y="3050312"/>
              <a:ext cx="440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5710" name="Google Shape;5710;p405"/>
            <p:cNvSpPr/>
            <p:nvPr/>
          </p:nvSpPr>
          <p:spPr>
            <a:xfrm>
              <a:off x="538513"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5711" name="Google Shape;5711;p405"/>
            <p:cNvSpPr/>
            <p:nvPr/>
          </p:nvSpPr>
          <p:spPr>
            <a:xfrm>
              <a:off x="2177283" y="3050312"/>
              <a:ext cx="386700" cy="186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5712" name="Google Shape;5712;p405"/>
          <p:cNvSpPr/>
          <p:nvPr/>
        </p:nvSpPr>
        <p:spPr>
          <a:xfrm>
            <a:off x="1926887" y="4454327"/>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13" name="Google Shape;5713;p405"/>
          <p:cNvGrpSpPr/>
          <p:nvPr/>
        </p:nvGrpSpPr>
        <p:grpSpPr>
          <a:xfrm>
            <a:off x="934662" y="1704948"/>
            <a:ext cx="2158687" cy="229601"/>
            <a:chOff x="4927448" y="2061729"/>
            <a:chExt cx="875664" cy="123941"/>
          </a:xfrm>
        </p:grpSpPr>
        <p:sp>
          <p:nvSpPr>
            <p:cNvPr id="5714" name="Google Shape;5714;p405"/>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5715" name="Google Shape;5715;p405"/>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5716" name="Google Shape;5716;p405"/>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5717" name="Google Shape;5717;p405"/>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5718" name="Google Shape;5718;p405"/>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5719" name="Google Shape;5719;p405"/>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5720" name="Google Shape;5720;p405"/>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sp>
        <p:nvSpPr>
          <p:cNvPr id="5721" name="Google Shape;5721;p405"/>
          <p:cNvSpPr/>
          <p:nvPr/>
        </p:nvSpPr>
        <p:spPr>
          <a:xfrm>
            <a:off x="1926887" y="3610732"/>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2" name="Google Shape;5722;p405"/>
          <p:cNvSpPr/>
          <p:nvPr/>
        </p:nvSpPr>
        <p:spPr>
          <a:xfrm>
            <a:off x="975274" y="3176700"/>
            <a:ext cx="2041800" cy="3708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5723" name="Google Shape;5723;p405"/>
          <p:cNvSpPr/>
          <p:nvPr/>
        </p:nvSpPr>
        <p:spPr>
          <a:xfrm>
            <a:off x="964144" y="2209099"/>
            <a:ext cx="2099700" cy="2076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5724" name="Google Shape;5724;p405"/>
          <p:cNvSpPr txBox="1"/>
          <p:nvPr/>
        </p:nvSpPr>
        <p:spPr>
          <a:xfrm rot="-4013062">
            <a:off x="2664073" y="1356099"/>
            <a:ext cx="408061" cy="15435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5725" name="Google Shape;5725;p405"/>
          <p:cNvSpPr txBox="1"/>
          <p:nvPr/>
        </p:nvSpPr>
        <p:spPr>
          <a:xfrm rot="-4012867">
            <a:off x="1833994" y="1335500"/>
            <a:ext cx="453086" cy="1544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5726" name="Google Shape;5726;p405"/>
          <p:cNvSpPr txBox="1"/>
          <p:nvPr/>
        </p:nvSpPr>
        <p:spPr>
          <a:xfrm rot="-4013712">
            <a:off x="1516722" y="1289300"/>
            <a:ext cx="553497" cy="1544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5727" name="Google Shape;5727;p405"/>
          <p:cNvSpPr/>
          <p:nvPr/>
        </p:nvSpPr>
        <p:spPr>
          <a:xfrm>
            <a:off x="1926887" y="3024955"/>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8" name="Google Shape;5728;p405"/>
          <p:cNvSpPr/>
          <p:nvPr/>
        </p:nvSpPr>
        <p:spPr>
          <a:xfrm>
            <a:off x="1915675" y="2038121"/>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29" name="Google Shape;5729;p405"/>
          <p:cNvGrpSpPr/>
          <p:nvPr/>
        </p:nvGrpSpPr>
        <p:grpSpPr>
          <a:xfrm>
            <a:off x="958693" y="2789070"/>
            <a:ext cx="2042079" cy="189889"/>
            <a:chOff x="538513" y="3050312"/>
            <a:chExt cx="2025470" cy="210660"/>
          </a:xfrm>
        </p:grpSpPr>
        <p:sp>
          <p:nvSpPr>
            <p:cNvPr id="5730" name="Google Shape;5730;p405"/>
            <p:cNvSpPr/>
            <p:nvPr/>
          </p:nvSpPr>
          <p:spPr>
            <a:xfrm>
              <a:off x="944056" y="306537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600"/>
                <a:t>h_padua</a:t>
              </a:r>
              <a:endParaRPr sz="600" i="0" u="none" strike="noStrike" cap="none">
                <a:solidFill>
                  <a:srgbClr val="000000"/>
                </a:solidFill>
              </a:endParaRPr>
            </a:p>
          </p:txBody>
        </p:sp>
        <p:sp>
          <p:nvSpPr>
            <p:cNvPr id="5731" name="Google Shape;5731;p405"/>
            <p:cNvSpPr/>
            <p:nvPr/>
          </p:nvSpPr>
          <p:spPr>
            <a:xfrm>
              <a:off x="1300898"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600"/>
                <a:t>h_best</a:t>
              </a:r>
              <a:endParaRPr sz="600" i="0" u="none" strike="noStrike" cap="none">
                <a:solidFill>
                  <a:srgbClr val="000000"/>
                </a:solidFill>
                <a:latin typeface="Arial"/>
                <a:ea typeface="Arial"/>
                <a:cs typeface="Arial"/>
                <a:sym typeface="Arial"/>
              </a:endParaRPr>
            </a:p>
          </p:txBody>
        </p:sp>
        <p:sp>
          <p:nvSpPr>
            <p:cNvPr id="5732" name="Google Shape;5732;p405"/>
            <p:cNvSpPr/>
            <p:nvPr/>
          </p:nvSpPr>
          <p:spPr>
            <a:xfrm>
              <a:off x="1682090" y="3050312"/>
              <a:ext cx="440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600"/>
                <a:t>h_dishes</a:t>
              </a:r>
              <a:endParaRPr sz="600" i="0" u="none" strike="noStrike" cap="none">
                <a:solidFill>
                  <a:srgbClr val="000000"/>
                </a:solidFill>
                <a:latin typeface="Arial"/>
                <a:ea typeface="Arial"/>
                <a:cs typeface="Arial"/>
                <a:sym typeface="Arial"/>
              </a:endParaRPr>
            </a:p>
          </p:txBody>
        </p:sp>
        <p:sp>
          <p:nvSpPr>
            <p:cNvPr id="5733" name="Google Shape;5733;p405"/>
            <p:cNvSpPr/>
            <p:nvPr/>
          </p:nvSpPr>
          <p:spPr>
            <a:xfrm>
              <a:off x="538513"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600">
                  <a:solidFill>
                    <a:srgbClr val="7F7F7F"/>
                  </a:solidFill>
                </a:rPr>
                <a:t>h_</a:t>
              </a:r>
              <a:r>
                <a:rPr lang="zh-CN" sz="600" i="0" u="none" strike="noStrike" cap="none">
                  <a:solidFill>
                    <a:srgbClr val="7F7F7F"/>
                  </a:solidFill>
                  <a:latin typeface="Arial"/>
                  <a:ea typeface="Arial"/>
                  <a:cs typeface="Arial"/>
                  <a:sym typeface="Arial"/>
                </a:rPr>
                <a:t>[CLS]</a:t>
              </a:r>
              <a:endParaRPr sz="600" i="0" u="none" strike="noStrike" cap="none">
                <a:solidFill>
                  <a:srgbClr val="7F7F7F"/>
                </a:solidFill>
                <a:latin typeface="Arial"/>
                <a:ea typeface="Arial"/>
                <a:cs typeface="Arial"/>
                <a:sym typeface="Arial"/>
              </a:endParaRPr>
            </a:p>
          </p:txBody>
        </p:sp>
        <p:sp>
          <p:nvSpPr>
            <p:cNvPr id="5734" name="Google Shape;5734;p405"/>
            <p:cNvSpPr/>
            <p:nvPr/>
          </p:nvSpPr>
          <p:spPr>
            <a:xfrm>
              <a:off x="2177283" y="3050312"/>
              <a:ext cx="386700" cy="186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600">
                  <a:solidFill>
                    <a:srgbClr val="7F7F7F"/>
                  </a:solidFill>
                </a:rPr>
                <a:t>h_</a:t>
              </a:r>
              <a:r>
                <a:rPr lang="zh-CN" sz="600" i="0" u="none" strike="noStrike" cap="none">
                  <a:solidFill>
                    <a:srgbClr val="7F7F7F"/>
                  </a:solidFill>
                  <a:latin typeface="Arial"/>
                  <a:ea typeface="Arial"/>
                  <a:cs typeface="Arial"/>
                  <a:sym typeface="Arial"/>
                </a:rPr>
                <a:t>[SEP]</a:t>
              </a:r>
              <a:endParaRPr sz="600" i="0" u="none" strike="noStrike" cap="none">
                <a:solidFill>
                  <a:srgbClr val="7F7F7F"/>
                </a:solidFill>
                <a:latin typeface="Arial"/>
                <a:ea typeface="Arial"/>
                <a:cs typeface="Arial"/>
                <a:sym typeface="Arial"/>
              </a:endParaRPr>
            </a:p>
          </p:txBody>
        </p:sp>
      </p:grpSp>
      <p:sp>
        <p:nvSpPr>
          <p:cNvPr id="5735" name="Google Shape;5735;p405"/>
          <p:cNvSpPr/>
          <p:nvPr/>
        </p:nvSpPr>
        <p:spPr>
          <a:xfrm>
            <a:off x="1915687" y="2550093"/>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6" name="Google Shape;5736;p405"/>
          <p:cNvSpPr txBox="1"/>
          <p:nvPr/>
        </p:nvSpPr>
        <p:spPr>
          <a:xfrm>
            <a:off x="745300" y="1179775"/>
            <a:ext cx="2546700" cy="8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737" name="Google Shape;5737;p405"/>
          <p:cNvSpPr/>
          <p:nvPr/>
        </p:nvSpPr>
        <p:spPr>
          <a:xfrm>
            <a:off x="755325" y="1159700"/>
            <a:ext cx="2546700" cy="8388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738" name="Google Shape;5738;p405"/>
          <p:cNvCxnSpPr>
            <a:stCxn id="5737" idx="3"/>
          </p:cNvCxnSpPr>
          <p:nvPr/>
        </p:nvCxnSpPr>
        <p:spPr>
          <a:xfrm>
            <a:off x="3302025" y="1579100"/>
            <a:ext cx="190500" cy="1800"/>
          </a:xfrm>
          <a:prstGeom prst="straightConnector1">
            <a:avLst/>
          </a:prstGeom>
          <a:noFill/>
          <a:ln w="9525" cap="flat" cmpd="sng">
            <a:solidFill>
              <a:srgbClr val="000000"/>
            </a:solidFill>
            <a:prstDash val="solid"/>
            <a:round/>
            <a:headEnd type="none" w="med" len="med"/>
            <a:tailEnd type="triangle" w="med" len="med"/>
          </a:ln>
        </p:spPr>
      </p:cxnSp>
      <p:sp>
        <p:nvSpPr>
          <p:cNvPr id="5739" name="Google Shape;5739;p405"/>
          <p:cNvSpPr txBox="1"/>
          <p:nvPr/>
        </p:nvSpPr>
        <p:spPr>
          <a:xfrm>
            <a:off x="3362175" y="1435550"/>
            <a:ext cx="932400" cy="28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zh-CN" sz="800" b="1">
                <a:solidFill>
                  <a:schemeClr val="dk1"/>
                </a:solidFill>
              </a:rPr>
              <a:t>Sparse reps</a:t>
            </a:r>
            <a:endParaRPr sz="800" b="1">
              <a:solidFill>
                <a:schemeClr val="dk1"/>
              </a:solidFill>
            </a:endParaRPr>
          </a:p>
        </p:txBody>
      </p:sp>
      <p:sp>
        <p:nvSpPr>
          <p:cNvPr id="5740" name="Google Shape;5740;p405"/>
          <p:cNvSpPr/>
          <p:nvPr/>
        </p:nvSpPr>
        <p:spPr>
          <a:xfrm>
            <a:off x="861250" y="2751300"/>
            <a:ext cx="475500" cy="2433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741" name="Google Shape;5741;p405"/>
          <p:cNvSpPr txBox="1"/>
          <p:nvPr/>
        </p:nvSpPr>
        <p:spPr>
          <a:xfrm>
            <a:off x="-191200" y="2733675"/>
            <a:ext cx="892200" cy="287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zh-CN" sz="800" b="1">
                <a:solidFill>
                  <a:schemeClr val="dk1"/>
                </a:solidFill>
              </a:rPr>
              <a:t>    Dense reps</a:t>
            </a:r>
            <a:endParaRPr sz="800" b="1">
              <a:solidFill>
                <a:schemeClr val="dk1"/>
              </a:solidFill>
            </a:endParaRPr>
          </a:p>
        </p:txBody>
      </p:sp>
      <p:cxnSp>
        <p:nvCxnSpPr>
          <p:cNvPr id="5742" name="Google Shape;5742;p405"/>
          <p:cNvCxnSpPr>
            <a:stCxn id="5740" idx="1"/>
            <a:endCxn id="5741" idx="3"/>
          </p:cNvCxnSpPr>
          <p:nvPr/>
        </p:nvCxnSpPr>
        <p:spPr>
          <a:xfrm flipH="1">
            <a:off x="701050" y="2872950"/>
            <a:ext cx="160200" cy="4200"/>
          </a:xfrm>
          <a:prstGeom prst="straightConnector1">
            <a:avLst/>
          </a:prstGeom>
          <a:noFill/>
          <a:ln w="9525" cap="flat" cmpd="sng">
            <a:solidFill>
              <a:srgbClr val="000000"/>
            </a:solidFill>
            <a:prstDash val="solid"/>
            <a:round/>
            <a:headEnd type="none" w="med" len="med"/>
            <a:tailEnd type="triangle" w="med" len="med"/>
          </a:ln>
        </p:spPr>
      </p:cxnSp>
      <p:sp>
        <p:nvSpPr>
          <p:cNvPr id="5743" name="Google Shape;5743;p405"/>
          <p:cNvSpPr txBox="1"/>
          <p:nvPr/>
        </p:nvSpPr>
        <p:spPr>
          <a:xfrm>
            <a:off x="4396350" y="4360725"/>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BGE M3-Embedding: Multi-Lingual, Multi-Functionality, Multi-Granularity Text Embeddings Through Self-Knowledge Distillation. Chen et al. ACL 2024 Findings.</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5747"/>
        <p:cNvGrpSpPr/>
        <p:nvPr/>
      </p:nvGrpSpPr>
      <p:grpSpPr>
        <a:xfrm>
          <a:off x="0" y="0"/>
          <a:ext cx="0" cy="0"/>
          <a:chOff x="0" y="0"/>
          <a:chExt cx="0" cy="0"/>
        </a:xfrm>
      </p:grpSpPr>
      <p:sp>
        <p:nvSpPr>
          <p:cNvPr id="5748" name="Google Shape;5748;p406"/>
          <p:cNvSpPr txBox="1">
            <a:spLocks noGrp="1"/>
          </p:cNvSpPr>
          <p:nvPr>
            <p:ph type="title"/>
          </p:nvPr>
        </p:nvSpPr>
        <p:spPr>
          <a:xfrm>
            <a:off x="276825" y="402600"/>
            <a:ext cx="90333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600">
                <a:solidFill>
                  <a:srgbClr val="611BB8"/>
                </a:solidFill>
              </a:rPr>
              <a:t>M3-Embedding: Multi-Functionality Text Embeddings</a:t>
            </a:r>
            <a:endParaRPr sz="2600"/>
          </a:p>
          <a:p>
            <a:pPr marL="0" lvl="0" indent="0" algn="l" rtl="0">
              <a:spcBef>
                <a:spcPts val="0"/>
              </a:spcBef>
              <a:spcAft>
                <a:spcPts val="0"/>
              </a:spcAft>
              <a:buSzPts val="990"/>
              <a:buNone/>
            </a:pPr>
            <a:endParaRPr sz="2600"/>
          </a:p>
        </p:txBody>
      </p:sp>
      <p:cxnSp>
        <p:nvCxnSpPr>
          <p:cNvPr id="5749" name="Google Shape;5749;p40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750" name="Google Shape;5750;p40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358</a:t>
            </a:fld>
            <a:endParaRPr/>
          </a:p>
        </p:txBody>
      </p:sp>
      <p:graphicFrame>
        <p:nvGraphicFramePr>
          <p:cNvPr id="5751" name="Google Shape;5751;p406"/>
          <p:cNvGraphicFramePr/>
          <p:nvPr/>
        </p:nvGraphicFramePr>
        <p:xfrm>
          <a:off x="170450" y="1670350"/>
          <a:ext cx="4295700" cy="1600170"/>
        </p:xfrm>
        <a:graphic>
          <a:graphicData uri="http://schemas.openxmlformats.org/drawingml/2006/table">
            <a:tbl>
              <a:tblPr>
                <a:noFill/>
                <a:tableStyleId>{81380722-8950-4CB5-8313-3FF1E1080F2C}</a:tableStyleId>
              </a:tblPr>
              <a:tblGrid>
                <a:gridCol w="1606875">
                  <a:extLst>
                    <a:ext uri="{9D8B030D-6E8A-4147-A177-3AD203B41FA5}">
                      <a16:colId xmlns:a16="http://schemas.microsoft.com/office/drawing/2014/main" val="20000"/>
                    </a:ext>
                  </a:extLst>
                </a:gridCol>
                <a:gridCol w="839175">
                  <a:extLst>
                    <a:ext uri="{9D8B030D-6E8A-4147-A177-3AD203B41FA5}">
                      <a16:colId xmlns:a16="http://schemas.microsoft.com/office/drawing/2014/main" val="20001"/>
                    </a:ext>
                  </a:extLst>
                </a:gridCol>
                <a:gridCol w="924825">
                  <a:extLst>
                    <a:ext uri="{9D8B030D-6E8A-4147-A177-3AD203B41FA5}">
                      <a16:colId xmlns:a16="http://schemas.microsoft.com/office/drawing/2014/main" val="20002"/>
                    </a:ext>
                  </a:extLst>
                </a:gridCol>
                <a:gridCol w="92482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zh-CN" sz="900" b="1"/>
                        <a:t>Retriever Type</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MIRACL</a:t>
                      </a:r>
                      <a:endParaRPr sz="900" b="1">
                        <a:solidFill>
                          <a:schemeClr val="dk2"/>
                        </a:solidFill>
                      </a:endParaRPr>
                    </a:p>
                    <a:p>
                      <a:pPr marL="0" lvl="0" indent="0" algn="ctr" rtl="0">
                        <a:spcBef>
                          <a:spcPts val="0"/>
                        </a:spcBef>
                        <a:spcAft>
                          <a:spcPts val="0"/>
                        </a:spcAft>
                        <a:buNone/>
                      </a:pPr>
                      <a:r>
                        <a:rPr lang="zh-CN" sz="900" b="1">
                          <a:solidFill>
                            <a:schemeClr val="dk2"/>
                          </a:solidFill>
                        </a:rPr>
                        <a:t>(NDCG@10)</a:t>
                      </a:r>
                      <a:endParaRPr sz="900" b="1">
                        <a:solidFill>
                          <a:schemeClr val="dk2"/>
                        </a:solidFill>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MLDR</a:t>
                      </a:r>
                      <a:endParaRPr sz="900" b="1">
                        <a:solidFill>
                          <a:schemeClr val="dk2"/>
                        </a:solidFill>
                      </a:endParaRPr>
                    </a:p>
                    <a:p>
                      <a:pPr marL="0" lvl="0" indent="0" algn="ctr" rtl="0">
                        <a:spcBef>
                          <a:spcPts val="0"/>
                        </a:spcBef>
                        <a:spcAft>
                          <a:spcPts val="0"/>
                        </a:spcAft>
                        <a:buNone/>
                      </a:pPr>
                      <a:r>
                        <a:rPr lang="zh-CN" sz="900" b="1">
                          <a:solidFill>
                            <a:schemeClr val="dk2"/>
                          </a:solidFill>
                        </a:rPr>
                        <a:t>(NDCG@10)</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NarrativeQA</a:t>
                      </a:r>
                      <a:endParaRPr sz="900" b="1">
                        <a:solidFill>
                          <a:schemeClr val="dk2"/>
                        </a:solidFill>
                      </a:endParaRPr>
                    </a:p>
                    <a:p>
                      <a:pPr marL="0" lvl="0" indent="0" algn="ctr" rtl="0">
                        <a:spcBef>
                          <a:spcPts val="0"/>
                        </a:spcBef>
                        <a:spcAft>
                          <a:spcPts val="0"/>
                        </a:spcAft>
                        <a:buNone/>
                      </a:pPr>
                      <a:r>
                        <a:rPr lang="zh-CN" sz="900" b="1">
                          <a:solidFill>
                            <a:schemeClr val="dk2"/>
                          </a:solidFill>
                        </a:rPr>
                        <a:t>(NDCG@10)</a:t>
                      </a:r>
                      <a:endParaRPr sz="900" b="1">
                        <a:solidFill>
                          <a:schemeClr val="dk2"/>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Dense</a:t>
                      </a:r>
                      <a:endParaRPr sz="1200"/>
                    </a:p>
                  </a:txBody>
                  <a:tcPr marL="91425" marR="91425" marT="91425" marB="91425"/>
                </a:tc>
                <a:tc>
                  <a:txBody>
                    <a:bodyPr/>
                    <a:lstStyle/>
                    <a:p>
                      <a:pPr marL="0" marR="0" lvl="0" indent="0" algn="ctr" rtl="0">
                        <a:lnSpc>
                          <a:spcPct val="100000"/>
                        </a:lnSpc>
                        <a:spcBef>
                          <a:spcPts val="0"/>
                        </a:spcBef>
                        <a:spcAft>
                          <a:spcPts val="0"/>
                        </a:spcAft>
                        <a:buNone/>
                      </a:pPr>
                      <a:r>
                        <a:rPr lang="zh-CN" sz="1200"/>
                        <a:t>69.2</a:t>
                      </a:r>
                      <a:endParaRPr sz="1200"/>
                    </a:p>
                  </a:txBody>
                  <a:tcPr marL="91425" marR="91425" marT="91425" marB="91425"/>
                </a:tc>
                <a:tc>
                  <a:txBody>
                    <a:bodyPr/>
                    <a:lstStyle/>
                    <a:p>
                      <a:pPr marL="0" lvl="0" indent="0" algn="ctr" rtl="0">
                        <a:spcBef>
                          <a:spcPts val="0"/>
                        </a:spcBef>
                        <a:spcAft>
                          <a:spcPts val="0"/>
                        </a:spcAft>
                        <a:buNone/>
                      </a:pPr>
                      <a:r>
                        <a:rPr lang="zh-CN" sz="1200"/>
                        <a:t>52.5</a:t>
                      </a:r>
                      <a:endParaRPr sz="1200"/>
                    </a:p>
                  </a:txBody>
                  <a:tcPr marL="91425" marR="91425" marT="91425" marB="91425"/>
                </a:tc>
                <a:tc>
                  <a:txBody>
                    <a:bodyPr/>
                    <a:lstStyle/>
                    <a:p>
                      <a:pPr marL="0" lvl="0" indent="0" algn="ctr" rtl="0">
                        <a:spcBef>
                          <a:spcPts val="0"/>
                        </a:spcBef>
                        <a:spcAft>
                          <a:spcPts val="0"/>
                        </a:spcAft>
                        <a:buNone/>
                      </a:pPr>
                      <a:r>
                        <a:rPr lang="zh-CN" sz="1200"/>
                        <a:t>48.7</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Sparse</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a:t>53.9</a:t>
                      </a:r>
                      <a:endParaRPr sz="1200"/>
                    </a:p>
                  </a:txBody>
                  <a:tcPr marL="91425" marR="91425" marT="91425" marB="91425"/>
                </a:tc>
                <a:tc>
                  <a:txBody>
                    <a:bodyPr/>
                    <a:lstStyle/>
                    <a:p>
                      <a:pPr marL="0" lvl="0" indent="0" algn="ctr" rtl="0">
                        <a:spcBef>
                          <a:spcPts val="0"/>
                        </a:spcBef>
                        <a:spcAft>
                          <a:spcPts val="0"/>
                        </a:spcAft>
                        <a:buNone/>
                      </a:pPr>
                      <a:r>
                        <a:rPr lang="zh-CN" sz="1200"/>
                        <a:t>62.2</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a:t>57.5</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Dense + Sparse</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b="1">
                          <a:solidFill>
                            <a:srgbClr val="611BB8"/>
                          </a:solidFill>
                        </a:rPr>
                        <a:t>70.4</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64.8</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60.1</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bl>
          </a:graphicData>
        </a:graphic>
      </p:graphicFrame>
      <p:sp>
        <p:nvSpPr>
          <p:cNvPr id="5752" name="Google Shape;5752;p406"/>
          <p:cNvSpPr txBox="1">
            <a:spLocks noGrp="1"/>
          </p:cNvSpPr>
          <p:nvPr>
            <p:ph type="body" idx="1"/>
          </p:nvPr>
        </p:nvSpPr>
        <p:spPr>
          <a:xfrm>
            <a:off x="4584875" y="1389600"/>
            <a:ext cx="3794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1"/>
                </a:solidFill>
              </a:rPr>
              <a:t>Dense-sparse hybrid leads to substantial improvements across various datasets.</a:t>
            </a:r>
            <a:endParaRPr b="1">
              <a:solidFill>
                <a:schemeClr val="dk1"/>
              </a:solidFill>
            </a:endParaRPr>
          </a:p>
          <a:p>
            <a:pPr marL="457200" lvl="0" indent="-342900" algn="l" rtl="0">
              <a:spcBef>
                <a:spcPts val="1200"/>
              </a:spcBef>
              <a:spcAft>
                <a:spcPts val="0"/>
              </a:spcAft>
              <a:buClr>
                <a:schemeClr val="dk2"/>
              </a:buClr>
              <a:buSzPts val="1800"/>
              <a:buChar char="●"/>
            </a:pPr>
            <a:r>
              <a:rPr lang="zh-CN">
                <a:solidFill>
                  <a:schemeClr val="dk2"/>
                </a:solidFill>
              </a:rPr>
              <a:t>Linear-combination approach.</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No clear winner between dense and sparse representations.</a:t>
            </a:r>
            <a:endParaRPr>
              <a:solidFill>
                <a:schemeClr val="dk2"/>
              </a:solidFill>
            </a:endParaRP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40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Challenges</a:t>
            </a:r>
            <a:endParaRPr/>
          </a:p>
        </p:txBody>
      </p:sp>
      <p:sp>
        <p:nvSpPr>
          <p:cNvPr id="5758" name="Google Shape;5758;p407"/>
          <p:cNvSpPr txBox="1">
            <a:spLocks noGrp="1"/>
          </p:cNvSpPr>
          <p:nvPr>
            <p:ph type="body" idx="1"/>
          </p:nvPr>
        </p:nvSpPr>
        <p:spPr>
          <a:xfrm>
            <a:off x="311700" y="1152475"/>
            <a:ext cx="86037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2"/>
              </a:buClr>
              <a:buSzPts val="1800"/>
              <a:buChar char="●"/>
            </a:pPr>
            <a:r>
              <a:rPr lang="zh-CN">
                <a:solidFill>
                  <a:schemeClr val="dk2"/>
                </a:solidFill>
              </a:rPr>
              <a:t>Two separate models are required to generate dense and sparse scores, </a:t>
            </a:r>
            <a:r>
              <a:rPr lang="zh-CN" b="1">
                <a:solidFill>
                  <a:schemeClr val="dk2"/>
                </a:solidFill>
              </a:rPr>
              <a:t>doubling the encoding time</a:t>
            </a:r>
            <a:r>
              <a:rPr lang="zh-CN">
                <a:solidFill>
                  <a:schemeClr val="dk2"/>
                </a:solidFill>
              </a:rPr>
              <a:t>.</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1"/>
              </a:buClr>
              <a:buSzPts val="1800"/>
              <a:buChar char="●"/>
            </a:pPr>
            <a:r>
              <a:rPr lang="zh-CN">
                <a:solidFill>
                  <a:schemeClr val="dk1"/>
                </a:solidFill>
              </a:rPr>
              <a:t>The dense and sparse representations need to be stored </a:t>
            </a:r>
            <a:r>
              <a:rPr lang="zh-CN" b="1">
                <a:solidFill>
                  <a:schemeClr val="dk1"/>
                </a:solidFill>
              </a:rPr>
              <a:t>in two different systems</a:t>
            </a:r>
            <a:r>
              <a:rPr lang="zh-CN">
                <a:solidFill>
                  <a:schemeClr val="dk1"/>
                </a:solidFill>
              </a:rPr>
              <a:t> (e.g., Lucene and Faiss) and perform retrieval seperately. </a:t>
            </a:r>
            <a:endParaRPr>
              <a:solidFill>
                <a:schemeClr val="dk1"/>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Learning representations still relies on a </a:t>
            </a:r>
            <a:r>
              <a:rPr lang="zh-CN" b="1">
                <a:solidFill>
                  <a:schemeClr val="dk2"/>
                </a:solidFill>
              </a:rPr>
              <a:t>massive amount of human-labeled data</a:t>
            </a:r>
            <a:r>
              <a:rPr lang="zh-CN">
                <a:solidFill>
                  <a:schemeClr val="dk2"/>
                </a:solidFill>
              </a:rPr>
              <a:t>.</a:t>
            </a: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759" name="Google Shape;5759;p40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760" name="Google Shape;5760;p40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359</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84"/>
          <p:cNvPicPr preferRelativeResize="0"/>
          <p:nvPr/>
        </p:nvPicPr>
        <p:blipFill>
          <a:blip r:embed="rId3">
            <a:alphaModFix/>
          </a:blip>
          <a:stretch>
            <a:fillRect/>
          </a:stretch>
        </p:blipFill>
        <p:spPr>
          <a:xfrm>
            <a:off x="7100900" y="1252875"/>
            <a:ext cx="1953795" cy="2023962"/>
          </a:xfrm>
          <a:prstGeom prst="rect">
            <a:avLst/>
          </a:prstGeom>
          <a:noFill/>
          <a:ln>
            <a:noFill/>
          </a:ln>
        </p:spPr>
      </p:pic>
      <p:pic>
        <p:nvPicPr>
          <p:cNvPr id="627" name="Google Shape;627;p84"/>
          <p:cNvPicPr preferRelativeResize="0"/>
          <p:nvPr/>
        </p:nvPicPr>
        <p:blipFill rotWithShape="1">
          <a:blip r:embed="rId4">
            <a:alphaModFix/>
          </a:blip>
          <a:srcRect l="16709" r="24685"/>
          <a:stretch/>
        </p:blipFill>
        <p:spPr>
          <a:xfrm>
            <a:off x="-1065350" y="2328763"/>
            <a:ext cx="3488225" cy="948075"/>
          </a:xfrm>
          <a:prstGeom prst="rect">
            <a:avLst/>
          </a:prstGeom>
          <a:noFill/>
          <a:ln>
            <a:noFill/>
          </a:ln>
        </p:spPr>
      </p:pic>
      <p:sp>
        <p:nvSpPr>
          <p:cNvPr id="628" name="Google Shape;628;p84"/>
          <p:cNvSpPr/>
          <p:nvPr/>
        </p:nvSpPr>
        <p:spPr>
          <a:xfrm>
            <a:off x="-1580450" y="755225"/>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29" name="Google Shape;629;p84"/>
          <p:cNvSpPr/>
          <p:nvPr/>
        </p:nvSpPr>
        <p:spPr>
          <a:xfrm rot="10800000">
            <a:off x="2460975" y="745412"/>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630" name="Google Shape;630;p84"/>
          <p:cNvPicPr preferRelativeResize="0"/>
          <p:nvPr/>
        </p:nvPicPr>
        <p:blipFill rotWithShape="1">
          <a:blip r:embed="rId4">
            <a:alphaModFix/>
          </a:blip>
          <a:srcRect r="83607"/>
          <a:stretch/>
        </p:blipFill>
        <p:spPr>
          <a:xfrm>
            <a:off x="-2677620" y="458525"/>
            <a:ext cx="975676" cy="948075"/>
          </a:xfrm>
          <a:prstGeom prst="rect">
            <a:avLst/>
          </a:prstGeom>
          <a:noFill/>
          <a:ln>
            <a:noFill/>
          </a:ln>
        </p:spPr>
      </p:pic>
      <p:pic>
        <p:nvPicPr>
          <p:cNvPr id="631" name="Google Shape;631;p84"/>
          <p:cNvPicPr preferRelativeResize="0"/>
          <p:nvPr/>
        </p:nvPicPr>
        <p:blipFill rotWithShape="1">
          <a:blip r:embed="rId4">
            <a:alphaModFix/>
          </a:blip>
          <a:srcRect r="83607"/>
          <a:stretch/>
        </p:blipFill>
        <p:spPr>
          <a:xfrm>
            <a:off x="-2677620" y="1050450"/>
            <a:ext cx="975676" cy="948075"/>
          </a:xfrm>
          <a:prstGeom prst="rect">
            <a:avLst/>
          </a:prstGeom>
          <a:noFill/>
          <a:ln>
            <a:noFill/>
          </a:ln>
        </p:spPr>
      </p:pic>
      <p:pic>
        <p:nvPicPr>
          <p:cNvPr id="632" name="Google Shape;632;p84"/>
          <p:cNvPicPr preferRelativeResize="0"/>
          <p:nvPr/>
        </p:nvPicPr>
        <p:blipFill rotWithShape="1">
          <a:blip r:embed="rId4">
            <a:alphaModFix/>
          </a:blip>
          <a:srcRect r="83607"/>
          <a:stretch/>
        </p:blipFill>
        <p:spPr>
          <a:xfrm>
            <a:off x="-2677620" y="1707850"/>
            <a:ext cx="975676" cy="948075"/>
          </a:xfrm>
          <a:prstGeom prst="rect">
            <a:avLst/>
          </a:prstGeom>
          <a:noFill/>
          <a:ln>
            <a:noFill/>
          </a:ln>
        </p:spPr>
      </p:pic>
      <p:pic>
        <p:nvPicPr>
          <p:cNvPr id="633" name="Google Shape;633;p84"/>
          <p:cNvPicPr preferRelativeResize="0"/>
          <p:nvPr/>
        </p:nvPicPr>
        <p:blipFill rotWithShape="1">
          <a:blip r:embed="rId4">
            <a:alphaModFix/>
          </a:blip>
          <a:srcRect r="83607"/>
          <a:stretch/>
        </p:blipFill>
        <p:spPr>
          <a:xfrm>
            <a:off x="-2677620" y="2309150"/>
            <a:ext cx="975676" cy="948075"/>
          </a:xfrm>
          <a:prstGeom prst="rect">
            <a:avLst/>
          </a:prstGeom>
          <a:noFill/>
          <a:ln>
            <a:noFill/>
          </a:ln>
        </p:spPr>
      </p:pic>
      <p:pic>
        <p:nvPicPr>
          <p:cNvPr id="634" name="Google Shape;634;p84"/>
          <p:cNvPicPr preferRelativeResize="0"/>
          <p:nvPr/>
        </p:nvPicPr>
        <p:blipFill rotWithShape="1">
          <a:blip r:embed="rId4">
            <a:alphaModFix/>
          </a:blip>
          <a:srcRect r="83607"/>
          <a:stretch/>
        </p:blipFill>
        <p:spPr>
          <a:xfrm>
            <a:off x="-2677620" y="2910425"/>
            <a:ext cx="975676" cy="948075"/>
          </a:xfrm>
          <a:prstGeom prst="rect">
            <a:avLst/>
          </a:prstGeom>
          <a:noFill/>
          <a:ln>
            <a:noFill/>
          </a:ln>
        </p:spPr>
      </p:pic>
      <p:pic>
        <p:nvPicPr>
          <p:cNvPr id="635" name="Google Shape;635;p84"/>
          <p:cNvPicPr preferRelativeResize="0"/>
          <p:nvPr/>
        </p:nvPicPr>
        <p:blipFill rotWithShape="1">
          <a:blip r:embed="rId4">
            <a:alphaModFix/>
          </a:blip>
          <a:srcRect r="83607"/>
          <a:stretch/>
        </p:blipFill>
        <p:spPr>
          <a:xfrm>
            <a:off x="-2677620" y="3567850"/>
            <a:ext cx="975676" cy="948075"/>
          </a:xfrm>
          <a:prstGeom prst="rect">
            <a:avLst/>
          </a:prstGeom>
          <a:noFill/>
          <a:ln>
            <a:noFill/>
          </a:ln>
        </p:spPr>
      </p:pic>
      <p:pic>
        <p:nvPicPr>
          <p:cNvPr id="636" name="Google Shape;636;p84"/>
          <p:cNvPicPr preferRelativeResize="0"/>
          <p:nvPr/>
        </p:nvPicPr>
        <p:blipFill rotWithShape="1">
          <a:blip r:embed="rId4">
            <a:alphaModFix/>
          </a:blip>
          <a:srcRect l="75315"/>
          <a:stretch/>
        </p:blipFill>
        <p:spPr>
          <a:xfrm>
            <a:off x="3007977" y="458525"/>
            <a:ext cx="1469249" cy="948075"/>
          </a:xfrm>
          <a:prstGeom prst="rect">
            <a:avLst/>
          </a:prstGeom>
          <a:noFill/>
          <a:ln>
            <a:noFill/>
          </a:ln>
        </p:spPr>
      </p:pic>
      <p:pic>
        <p:nvPicPr>
          <p:cNvPr id="637" name="Google Shape;637;p84"/>
          <p:cNvPicPr preferRelativeResize="0"/>
          <p:nvPr/>
        </p:nvPicPr>
        <p:blipFill rotWithShape="1">
          <a:blip r:embed="rId4">
            <a:alphaModFix/>
          </a:blip>
          <a:srcRect l="75315"/>
          <a:stretch/>
        </p:blipFill>
        <p:spPr>
          <a:xfrm>
            <a:off x="3007977" y="1050450"/>
            <a:ext cx="1469249" cy="948075"/>
          </a:xfrm>
          <a:prstGeom prst="rect">
            <a:avLst/>
          </a:prstGeom>
          <a:noFill/>
          <a:ln>
            <a:noFill/>
          </a:ln>
        </p:spPr>
      </p:pic>
      <p:pic>
        <p:nvPicPr>
          <p:cNvPr id="638" name="Google Shape;638;p84"/>
          <p:cNvPicPr preferRelativeResize="0"/>
          <p:nvPr/>
        </p:nvPicPr>
        <p:blipFill rotWithShape="1">
          <a:blip r:embed="rId4">
            <a:alphaModFix/>
          </a:blip>
          <a:srcRect l="75315"/>
          <a:stretch/>
        </p:blipFill>
        <p:spPr>
          <a:xfrm>
            <a:off x="3059477" y="1707850"/>
            <a:ext cx="1469249" cy="948075"/>
          </a:xfrm>
          <a:prstGeom prst="rect">
            <a:avLst/>
          </a:prstGeom>
          <a:noFill/>
          <a:ln>
            <a:noFill/>
          </a:ln>
        </p:spPr>
      </p:pic>
      <p:pic>
        <p:nvPicPr>
          <p:cNvPr id="639" name="Google Shape;639;p84"/>
          <p:cNvPicPr preferRelativeResize="0"/>
          <p:nvPr/>
        </p:nvPicPr>
        <p:blipFill rotWithShape="1">
          <a:blip r:embed="rId4">
            <a:alphaModFix/>
          </a:blip>
          <a:srcRect l="75315"/>
          <a:stretch/>
        </p:blipFill>
        <p:spPr>
          <a:xfrm>
            <a:off x="3059477" y="2309150"/>
            <a:ext cx="1469249" cy="948075"/>
          </a:xfrm>
          <a:prstGeom prst="rect">
            <a:avLst/>
          </a:prstGeom>
          <a:noFill/>
          <a:ln>
            <a:noFill/>
          </a:ln>
        </p:spPr>
      </p:pic>
      <p:pic>
        <p:nvPicPr>
          <p:cNvPr id="640" name="Google Shape;640;p84"/>
          <p:cNvPicPr preferRelativeResize="0"/>
          <p:nvPr/>
        </p:nvPicPr>
        <p:blipFill rotWithShape="1">
          <a:blip r:embed="rId4">
            <a:alphaModFix/>
          </a:blip>
          <a:srcRect l="75315"/>
          <a:stretch/>
        </p:blipFill>
        <p:spPr>
          <a:xfrm>
            <a:off x="3059477" y="2910425"/>
            <a:ext cx="1469249" cy="948075"/>
          </a:xfrm>
          <a:prstGeom prst="rect">
            <a:avLst/>
          </a:prstGeom>
          <a:noFill/>
          <a:ln>
            <a:noFill/>
          </a:ln>
        </p:spPr>
      </p:pic>
      <p:pic>
        <p:nvPicPr>
          <p:cNvPr id="641" name="Google Shape;641;p84"/>
          <p:cNvPicPr preferRelativeResize="0"/>
          <p:nvPr/>
        </p:nvPicPr>
        <p:blipFill rotWithShape="1">
          <a:blip r:embed="rId4">
            <a:alphaModFix/>
          </a:blip>
          <a:srcRect l="75315"/>
          <a:stretch/>
        </p:blipFill>
        <p:spPr>
          <a:xfrm>
            <a:off x="3059477" y="3567850"/>
            <a:ext cx="1469249" cy="948075"/>
          </a:xfrm>
          <a:prstGeom prst="rect">
            <a:avLst/>
          </a:prstGeom>
          <a:noFill/>
          <a:ln>
            <a:noFill/>
          </a:ln>
        </p:spPr>
      </p:pic>
      <p:sp>
        <p:nvSpPr>
          <p:cNvPr id="642" name="Google Shape;642;p84"/>
          <p:cNvSpPr txBox="1"/>
          <p:nvPr/>
        </p:nvSpPr>
        <p:spPr>
          <a:xfrm>
            <a:off x="-2258450"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43" name="Google Shape;643;p84"/>
          <p:cNvSpPr txBox="1"/>
          <p:nvPr/>
        </p:nvSpPr>
        <p:spPr>
          <a:xfrm>
            <a:off x="3007975"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44" name="Google Shape;644;p84"/>
          <p:cNvSpPr/>
          <p:nvPr/>
        </p:nvSpPr>
        <p:spPr>
          <a:xfrm rot="10800000">
            <a:off x="4477225" y="1141900"/>
            <a:ext cx="477000" cy="3032400"/>
          </a:xfrm>
          <a:prstGeom prst="rightBrace">
            <a:avLst>
              <a:gd name="adj1" fmla="val 50000"/>
              <a:gd name="adj2" fmla="val 6582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45" name="Google Shape;645;p84"/>
          <p:cNvSpPr txBox="1"/>
          <p:nvPr/>
        </p:nvSpPr>
        <p:spPr>
          <a:xfrm>
            <a:off x="4826850" y="1050450"/>
            <a:ext cx="3694500" cy="31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46" name="Google Shape;646;p84"/>
          <p:cNvSpPr/>
          <p:nvPr/>
        </p:nvSpPr>
        <p:spPr>
          <a:xfrm>
            <a:off x="1927725" y="4159775"/>
            <a:ext cx="4784100" cy="537600"/>
          </a:xfrm>
          <a:prstGeom prst="rect">
            <a:avLst/>
          </a:prstGeom>
          <a:solidFill>
            <a:srgbClr val="611B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FFFFFF"/>
                </a:solidFill>
                <a:latin typeface="Source Sans Pro"/>
                <a:ea typeface="Source Sans Pro"/>
                <a:cs typeface="Source Sans Pro"/>
                <a:sym typeface="Source Sans Pro"/>
              </a:rPr>
              <a:t>A user </a:t>
            </a:r>
            <a:r>
              <a:rPr lang="zh-CN" b="1" i="1">
                <a:solidFill>
                  <a:srgbClr val="FFFFFF"/>
                </a:solidFill>
                <a:latin typeface="Source Sans Pro"/>
                <a:ea typeface="Source Sans Pro"/>
                <a:cs typeface="Source Sans Pro"/>
                <a:sym typeface="Source Sans Pro"/>
              </a:rPr>
              <a:t>could</a:t>
            </a:r>
            <a:r>
              <a:rPr lang="zh-CN" b="1">
                <a:solidFill>
                  <a:srgbClr val="FFFFFF"/>
                </a:solidFill>
                <a:latin typeface="Source Sans Pro"/>
                <a:ea typeface="Source Sans Pro"/>
                <a:cs typeface="Source Sans Pro"/>
                <a:sym typeface="Source Sans Pro"/>
              </a:rPr>
              <a:t> assess if these result pages are good/bad…</a:t>
            </a:r>
            <a:endParaRPr b="1">
              <a:solidFill>
                <a:srgbClr val="FFFFFF"/>
              </a:solidFill>
              <a:latin typeface="Source Sans Pro"/>
              <a:ea typeface="Source Sans Pro"/>
              <a:cs typeface="Source Sans Pro"/>
              <a:sym typeface="Source Sans Pro"/>
            </a:endParaRP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5764"/>
        <p:cNvGrpSpPr/>
        <p:nvPr/>
      </p:nvGrpSpPr>
      <p:grpSpPr>
        <a:xfrm>
          <a:off x="0" y="0"/>
          <a:ext cx="0" cy="0"/>
          <a:chOff x="0" y="0"/>
          <a:chExt cx="0" cy="0"/>
        </a:xfrm>
      </p:grpSpPr>
      <p:sp>
        <p:nvSpPr>
          <p:cNvPr id="5765" name="Google Shape;5765;p40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Retrieval systems for dense and sparse retrieval</a:t>
            </a:r>
            <a:endParaRPr/>
          </a:p>
        </p:txBody>
      </p:sp>
      <p:sp>
        <p:nvSpPr>
          <p:cNvPr id="5766" name="Google Shape;5766;p408"/>
          <p:cNvSpPr txBox="1">
            <a:spLocks noGrp="1"/>
          </p:cNvSpPr>
          <p:nvPr>
            <p:ph type="body" idx="1"/>
          </p:nvPr>
        </p:nvSpPr>
        <p:spPr>
          <a:xfrm>
            <a:off x="311700" y="1152475"/>
            <a:ext cx="7917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rPr>
              <a:t>Sparse retrieval:</a:t>
            </a:r>
            <a:endParaRPr b="1">
              <a:solidFill>
                <a:schemeClr val="dk2"/>
              </a:solidFill>
            </a:endParaRPr>
          </a:p>
          <a:p>
            <a:pPr marL="457200" lvl="0" indent="0" algn="l" rtl="0">
              <a:spcBef>
                <a:spcPts val="1200"/>
              </a:spcBef>
              <a:spcAft>
                <a:spcPts val="0"/>
              </a:spcAft>
              <a:buNone/>
            </a:pPr>
            <a:r>
              <a:rPr lang="zh-CN">
                <a:solidFill>
                  <a:schemeClr val="dk2"/>
                </a:solidFill>
              </a:rPr>
              <a:t>High-dimensional sparse vectors → Inverted index (Lucene)</a:t>
            </a: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Dense retrieval:</a:t>
            </a:r>
            <a:endParaRPr b="1">
              <a:solidFill>
                <a:schemeClr val="dk2"/>
              </a:solidFill>
            </a:endParaRPr>
          </a:p>
          <a:p>
            <a:pPr marL="457200" lvl="0" indent="0" algn="l" rtl="0">
              <a:spcBef>
                <a:spcPts val="1200"/>
              </a:spcBef>
              <a:spcAft>
                <a:spcPts val="0"/>
              </a:spcAft>
              <a:buNone/>
            </a:pPr>
            <a:r>
              <a:rPr lang="zh-CN">
                <a:solidFill>
                  <a:schemeClr val="dk2"/>
                </a:solidFill>
              </a:rPr>
              <a:t>Low-dimensional dense vectors → Nearest-neighbour search (FAISS）</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Now: </a:t>
            </a:r>
            <a:r>
              <a:rPr lang="zh-CN">
                <a:solidFill>
                  <a:schemeClr val="dk1"/>
                </a:solidFill>
              </a:rPr>
              <a:t>Low-dimensional lexical representations for unified retrieval</a:t>
            </a:r>
            <a:endParaRPr>
              <a:solidFill>
                <a:schemeClr val="dk1"/>
              </a:solidFill>
            </a:endParaRPr>
          </a:p>
        </p:txBody>
      </p:sp>
      <p:cxnSp>
        <p:nvCxnSpPr>
          <p:cNvPr id="5767" name="Google Shape;5767;p40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768" name="Google Shape;5768;p40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360</a:t>
            </a:fld>
            <a:endParaRP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5772"/>
        <p:cNvGrpSpPr/>
        <p:nvPr/>
      </p:nvGrpSpPr>
      <p:grpSpPr>
        <a:xfrm>
          <a:off x="0" y="0"/>
          <a:ext cx="0" cy="0"/>
          <a:chOff x="0" y="0"/>
          <a:chExt cx="0" cy="0"/>
        </a:xfrm>
      </p:grpSpPr>
      <p:sp>
        <p:nvSpPr>
          <p:cNvPr id="5773" name="Google Shape;5773;p409"/>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cxnSp>
        <p:nvCxnSpPr>
          <p:cNvPr id="5774" name="Google Shape;5774;p40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775" name="Google Shape;5775;p409"/>
          <p:cNvPicPr preferRelativeResize="0"/>
          <p:nvPr/>
        </p:nvPicPr>
        <p:blipFill rotWithShape="1">
          <a:blip r:embed="rId3">
            <a:alphaModFix/>
          </a:blip>
          <a:srcRect t="80845"/>
          <a:stretch/>
        </p:blipFill>
        <p:spPr>
          <a:xfrm>
            <a:off x="998850" y="4270200"/>
            <a:ext cx="7374850" cy="732525"/>
          </a:xfrm>
          <a:prstGeom prst="rect">
            <a:avLst/>
          </a:prstGeom>
          <a:noFill/>
          <a:ln>
            <a:noFill/>
          </a:ln>
        </p:spPr>
      </p:pic>
      <p:sp>
        <p:nvSpPr>
          <p:cNvPr id="5776" name="Google Shape;5776;p40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361</a:t>
            </a:fld>
            <a:endParaRPr/>
          </a:p>
        </p:txBody>
      </p:sp>
      <p:sp>
        <p:nvSpPr>
          <p:cNvPr id="5777" name="Google Shape;5777;p409"/>
          <p:cNvSpPr txBox="1"/>
          <p:nvPr/>
        </p:nvSpPr>
        <p:spPr>
          <a:xfrm>
            <a:off x="0" y="4175375"/>
            <a:ext cx="2028300" cy="114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400"/>
              </a:spcBef>
              <a:spcAft>
                <a:spcPts val="0"/>
              </a:spcAft>
              <a:buClr>
                <a:schemeClr val="dk2"/>
              </a:buClr>
              <a:buSzPts val="1100"/>
              <a:buFont typeface="Arial"/>
              <a:buNone/>
            </a:pPr>
            <a:r>
              <a:rPr lang="zh-CN" sz="900">
                <a:latin typeface="Montserrat"/>
                <a:ea typeface="Montserrat"/>
                <a:cs typeface="Montserrat"/>
                <a:sym typeface="Montserrat"/>
              </a:rPr>
              <a:t>A Dense Representation Framework for Lexical and Semantic Matching. Lin, Lin. TOIS.</a:t>
            </a:r>
            <a:endParaRPr sz="2300" b="1">
              <a:solidFill>
                <a:schemeClr val="dk2"/>
              </a:solidFill>
              <a:highlight>
                <a:srgbClr val="FFFFFF"/>
              </a:highlight>
            </a:endParaRPr>
          </a:p>
          <a:p>
            <a:pPr marL="0" lvl="0" indent="0" algn="l" rtl="0">
              <a:lnSpc>
                <a:spcPct val="120000"/>
              </a:lnSpc>
              <a:spcBef>
                <a:spcPts val="600"/>
              </a:spcBef>
              <a:spcAft>
                <a:spcPts val="400"/>
              </a:spcAft>
              <a:buNone/>
            </a:pPr>
            <a:endParaRPr sz="900">
              <a:latin typeface="Montserrat"/>
              <a:ea typeface="Montserrat"/>
              <a:cs typeface="Montserrat"/>
              <a:sym typeface="Montserrat"/>
            </a:endParaRP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Shape 5781"/>
        <p:cNvGrpSpPr/>
        <p:nvPr/>
      </p:nvGrpSpPr>
      <p:grpSpPr>
        <a:xfrm>
          <a:off x="0" y="0"/>
          <a:ext cx="0" cy="0"/>
          <a:chOff x="0" y="0"/>
          <a:chExt cx="0" cy="0"/>
        </a:xfrm>
      </p:grpSpPr>
      <p:cxnSp>
        <p:nvCxnSpPr>
          <p:cNvPr id="5782" name="Google Shape;5782;p41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783" name="Google Shape;5783;p410"/>
          <p:cNvPicPr preferRelativeResize="0"/>
          <p:nvPr/>
        </p:nvPicPr>
        <p:blipFill rotWithShape="1">
          <a:blip r:embed="rId3">
            <a:alphaModFix/>
          </a:blip>
          <a:srcRect t="67538"/>
          <a:stretch/>
        </p:blipFill>
        <p:spPr>
          <a:xfrm>
            <a:off x="998850" y="3761275"/>
            <a:ext cx="7374850" cy="1241450"/>
          </a:xfrm>
          <a:prstGeom prst="rect">
            <a:avLst/>
          </a:prstGeom>
          <a:noFill/>
          <a:ln>
            <a:noFill/>
          </a:ln>
        </p:spPr>
      </p:pic>
      <p:sp>
        <p:nvSpPr>
          <p:cNvPr id="5784" name="Google Shape;5784;p4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362</a:t>
            </a:fld>
            <a:endParaRPr/>
          </a:p>
        </p:txBody>
      </p:sp>
      <p:sp>
        <p:nvSpPr>
          <p:cNvPr id="5785" name="Google Shape;5785;p410"/>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Shape 5789"/>
        <p:cNvGrpSpPr/>
        <p:nvPr/>
      </p:nvGrpSpPr>
      <p:grpSpPr>
        <a:xfrm>
          <a:off x="0" y="0"/>
          <a:ext cx="0" cy="0"/>
          <a:chOff x="0" y="0"/>
          <a:chExt cx="0" cy="0"/>
        </a:xfrm>
      </p:grpSpPr>
      <p:cxnSp>
        <p:nvCxnSpPr>
          <p:cNvPr id="5790" name="Google Shape;5790;p41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791" name="Google Shape;5791;p411"/>
          <p:cNvPicPr preferRelativeResize="0"/>
          <p:nvPr/>
        </p:nvPicPr>
        <p:blipFill rotWithShape="1">
          <a:blip r:embed="rId3">
            <a:alphaModFix/>
          </a:blip>
          <a:srcRect t="48849"/>
          <a:stretch/>
        </p:blipFill>
        <p:spPr>
          <a:xfrm>
            <a:off x="998850" y="3046600"/>
            <a:ext cx="7374850" cy="1956125"/>
          </a:xfrm>
          <a:prstGeom prst="rect">
            <a:avLst/>
          </a:prstGeom>
          <a:noFill/>
          <a:ln>
            <a:noFill/>
          </a:ln>
        </p:spPr>
      </p:pic>
      <p:sp>
        <p:nvSpPr>
          <p:cNvPr id="5792" name="Google Shape;5792;p4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363</a:t>
            </a:fld>
            <a:endParaRPr/>
          </a:p>
        </p:txBody>
      </p:sp>
      <p:sp>
        <p:nvSpPr>
          <p:cNvPr id="5793" name="Google Shape;5793;p411"/>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5797"/>
        <p:cNvGrpSpPr/>
        <p:nvPr/>
      </p:nvGrpSpPr>
      <p:grpSpPr>
        <a:xfrm>
          <a:off x="0" y="0"/>
          <a:ext cx="0" cy="0"/>
          <a:chOff x="0" y="0"/>
          <a:chExt cx="0" cy="0"/>
        </a:xfrm>
      </p:grpSpPr>
      <p:cxnSp>
        <p:nvCxnSpPr>
          <p:cNvPr id="5798" name="Google Shape;5798;p41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799" name="Google Shape;5799;p412"/>
          <p:cNvPicPr preferRelativeResize="0"/>
          <p:nvPr/>
        </p:nvPicPr>
        <p:blipFill rotWithShape="1">
          <a:blip r:embed="rId3">
            <a:alphaModFix/>
          </a:blip>
          <a:srcRect t="18554"/>
          <a:stretch/>
        </p:blipFill>
        <p:spPr>
          <a:xfrm>
            <a:off x="998850" y="1887950"/>
            <a:ext cx="7374850" cy="3114775"/>
          </a:xfrm>
          <a:prstGeom prst="rect">
            <a:avLst/>
          </a:prstGeom>
          <a:noFill/>
          <a:ln>
            <a:noFill/>
          </a:ln>
        </p:spPr>
      </p:pic>
      <p:sp>
        <p:nvSpPr>
          <p:cNvPr id="5800" name="Google Shape;5800;p4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364</a:t>
            </a:fld>
            <a:endParaRPr/>
          </a:p>
        </p:txBody>
      </p:sp>
      <p:sp>
        <p:nvSpPr>
          <p:cNvPr id="5801" name="Google Shape;5801;p412"/>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Shape 5805"/>
        <p:cNvGrpSpPr/>
        <p:nvPr/>
      </p:nvGrpSpPr>
      <p:grpSpPr>
        <a:xfrm>
          <a:off x="0" y="0"/>
          <a:ext cx="0" cy="0"/>
          <a:chOff x="0" y="0"/>
          <a:chExt cx="0" cy="0"/>
        </a:xfrm>
      </p:grpSpPr>
      <p:cxnSp>
        <p:nvCxnSpPr>
          <p:cNvPr id="5806" name="Google Shape;5806;p41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807" name="Google Shape;5807;p413"/>
          <p:cNvPicPr preferRelativeResize="0"/>
          <p:nvPr/>
        </p:nvPicPr>
        <p:blipFill>
          <a:blip r:embed="rId3">
            <a:alphaModFix/>
          </a:blip>
          <a:stretch>
            <a:fillRect/>
          </a:stretch>
        </p:blipFill>
        <p:spPr>
          <a:xfrm>
            <a:off x="998843" y="1178475"/>
            <a:ext cx="7374856" cy="3824251"/>
          </a:xfrm>
          <a:prstGeom prst="rect">
            <a:avLst/>
          </a:prstGeom>
          <a:noFill/>
          <a:ln>
            <a:noFill/>
          </a:ln>
        </p:spPr>
      </p:pic>
      <p:sp>
        <p:nvSpPr>
          <p:cNvPr id="5808" name="Google Shape;5808;p4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365</a:t>
            </a:fld>
            <a:endParaRPr/>
          </a:p>
        </p:txBody>
      </p:sp>
      <p:sp>
        <p:nvSpPr>
          <p:cNvPr id="5809" name="Google Shape;5809;p413"/>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Shape 5813"/>
        <p:cNvGrpSpPr/>
        <p:nvPr/>
      </p:nvGrpSpPr>
      <p:grpSpPr>
        <a:xfrm>
          <a:off x="0" y="0"/>
          <a:ext cx="0" cy="0"/>
          <a:chOff x="0" y="0"/>
          <a:chExt cx="0" cy="0"/>
        </a:xfrm>
      </p:grpSpPr>
      <p:cxnSp>
        <p:nvCxnSpPr>
          <p:cNvPr id="5814" name="Google Shape;5814;p41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815" name="Google Shape;5815;p414"/>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816" name="Google Shape;5816;p4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366</a:t>
            </a:fld>
            <a:endParaRPr/>
          </a:p>
        </p:txBody>
      </p:sp>
      <p:sp>
        <p:nvSpPr>
          <p:cNvPr id="5817" name="Google Shape;5817;p414"/>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graphicFrame>
        <p:nvGraphicFramePr>
          <p:cNvPr id="5818" name="Google Shape;5818;p414"/>
          <p:cNvGraphicFramePr/>
          <p:nvPr/>
        </p:nvGraphicFramePr>
        <p:xfrm>
          <a:off x="2323200" y="1318288"/>
          <a:ext cx="4132850" cy="2192875"/>
        </p:xfrm>
        <a:graphic>
          <a:graphicData uri="http://schemas.openxmlformats.org/drawingml/2006/table">
            <a:tbl>
              <a:tblPr>
                <a:noFill/>
                <a:tableStyleId>{81380722-8950-4CB5-8313-3FF1E1080F2C}</a:tableStyleId>
              </a:tblPr>
              <a:tblGrid>
                <a:gridCol w="1970100">
                  <a:extLst>
                    <a:ext uri="{9D8B030D-6E8A-4147-A177-3AD203B41FA5}">
                      <a16:colId xmlns:a16="http://schemas.microsoft.com/office/drawing/2014/main" val="20000"/>
                    </a:ext>
                  </a:extLst>
                </a:gridCol>
                <a:gridCol w="1028875">
                  <a:extLst>
                    <a:ext uri="{9D8B030D-6E8A-4147-A177-3AD203B41FA5}">
                      <a16:colId xmlns:a16="http://schemas.microsoft.com/office/drawing/2014/main" val="20001"/>
                    </a:ext>
                  </a:extLst>
                </a:gridCol>
                <a:gridCol w="1133875">
                  <a:extLst>
                    <a:ext uri="{9D8B030D-6E8A-4147-A177-3AD203B41FA5}">
                      <a16:colId xmlns:a16="http://schemas.microsoft.com/office/drawing/2014/main" val="20002"/>
                    </a:ext>
                  </a:extLst>
                </a:gridCol>
              </a:tblGrid>
              <a:tr h="469775">
                <a:tc>
                  <a:txBody>
                    <a:bodyPr/>
                    <a:lstStyle/>
                    <a:p>
                      <a:pPr marL="0" lvl="0" indent="0" algn="l"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#DIM</a:t>
                      </a:r>
                      <a:endParaRPr sz="900" b="1">
                        <a:solidFill>
                          <a:schemeClr val="dk2"/>
                        </a:solidFill>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MSMARCO</a:t>
                      </a:r>
                      <a:endParaRPr sz="900" b="1">
                        <a:solidFill>
                          <a:schemeClr val="dk2"/>
                        </a:solidFill>
                      </a:endParaRPr>
                    </a:p>
                    <a:p>
                      <a:pPr marL="0" lvl="0" indent="0" algn="ctr" rtl="0">
                        <a:spcBef>
                          <a:spcPts val="0"/>
                        </a:spcBef>
                        <a:spcAft>
                          <a:spcPts val="0"/>
                        </a:spcAft>
                        <a:buNone/>
                      </a:pPr>
                      <a:r>
                        <a:rPr lang="zh-CN" sz="900" b="1">
                          <a:solidFill>
                            <a:schemeClr val="dk2"/>
                          </a:solidFill>
                        </a:rPr>
                        <a:t>(MRR@10)</a:t>
                      </a:r>
                      <a:endParaRPr sz="900" b="1">
                        <a:solidFill>
                          <a:schemeClr val="dk2"/>
                        </a:solidFill>
                      </a:endParaRPr>
                    </a:p>
                  </a:txBody>
                  <a:tcPr marL="91425" marR="91425" marT="91425" marB="91425"/>
                </a:tc>
                <a:extLst>
                  <a:ext uri="{0D108BD9-81ED-4DB2-BD59-A6C34878D82A}">
                    <a16:rowId xmlns:a16="http://schemas.microsoft.com/office/drawing/2014/main" val="10000"/>
                  </a:ext>
                </a:extLst>
              </a:tr>
              <a:tr h="430775">
                <a:tc>
                  <a:txBody>
                    <a:bodyPr/>
                    <a:lstStyle/>
                    <a:p>
                      <a:pPr marL="0" lvl="0" indent="0" algn="l" rtl="0">
                        <a:spcBef>
                          <a:spcPts val="0"/>
                        </a:spcBef>
                        <a:spcAft>
                          <a:spcPts val="0"/>
                        </a:spcAft>
                        <a:buNone/>
                      </a:pPr>
                      <a:r>
                        <a:rPr lang="zh-CN" sz="1200"/>
                        <a:t>DHR-SPLADE</a:t>
                      </a:r>
                      <a:endParaRPr sz="1200"/>
                    </a:p>
                  </a:txBody>
                  <a:tcPr marL="91425" marR="91425" marT="91425" marB="91425"/>
                </a:tc>
                <a:tc>
                  <a:txBody>
                    <a:bodyPr/>
                    <a:lstStyle/>
                    <a:p>
                      <a:pPr marL="0" marR="0" lvl="0" indent="0" algn="ctr" rtl="0">
                        <a:lnSpc>
                          <a:spcPct val="100000"/>
                        </a:lnSpc>
                        <a:spcBef>
                          <a:spcPts val="0"/>
                        </a:spcBef>
                        <a:spcAft>
                          <a:spcPts val="0"/>
                        </a:spcAft>
                        <a:buNone/>
                      </a:pPr>
                      <a:r>
                        <a:rPr lang="zh-CN" sz="1200"/>
                        <a:t>30K</a:t>
                      </a:r>
                      <a:endParaRPr sz="1200"/>
                    </a:p>
                  </a:txBody>
                  <a:tcPr marL="91425" marR="91425" marT="91425" marB="91425"/>
                </a:tc>
                <a:tc>
                  <a:txBody>
                    <a:bodyPr/>
                    <a:lstStyle/>
                    <a:p>
                      <a:pPr marL="0" lvl="0" indent="0" algn="ctr" rtl="0">
                        <a:spcBef>
                          <a:spcPts val="0"/>
                        </a:spcBef>
                        <a:spcAft>
                          <a:spcPts val="0"/>
                        </a:spcAft>
                        <a:buNone/>
                      </a:pPr>
                      <a:r>
                        <a:rPr lang="zh-CN" sz="1200"/>
                        <a:t>34.0</a:t>
                      </a:r>
                      <a:endParaRPr sz="1200"/>
                    </a:p>
                  </a:txBody>
                  <a:tcPr marL="91425" marR="91425" marT="91425" marB="91425"/>
                </a:tc>
                <a:extLst>
                  <a:ext uri="{0D108BD9-81ED-4DB2-BD59-A6C34878D82A}">
                    <a16:rowId xmlns:a16="http://schemas.microsoft.com/office/drawing/2014/main" val="10001"/>
                  </a:ext>
                </a:extLst>
              </a:tr>
              <a:tr h="430775">
                <a:tc>
                  <a:txBody>
                    <a:bodyPr/>
                    <a:lstStyle/>
                    <a:p>
                      <a:pPr marL="0" lvl="0" indent="0" algn="l" rtl="0">
                        <a:spcBef>
                          <a:spcPts val="0"/>
                        </a:spcBef>
                        <a:spcAft>
                          <a:spcPts val="0"/>
                        </a:spcAft>
                        <a:buClr>
                          <a:schemeClr val="dk2"/>
                        </a:buClr>
                        <a:buSzPts val="1100"/>
                        <a:buFont typeface="Arial"/>
                        <a:buNone/>
                      </a:pPr>
                      <a:r>
                        <a:rPr lang="zh-CN" sz="1200">
                          <a:solidFill>
                            <a:schemeClr val="dk2"/>
                          </a:solidFill>
                        </a:rPr>
                        <a:t>DHR-SPLADE</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b="1">
                          <a:solidFill>
                            <a:srgbClr val="611BB8"/>
                          </a:solidFill>
                        </a:rPr>
                        <a:t>768</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34.3</a:t>
                      </a:r>
                      <a:endParaRPr sz="1200" b="1">
                        <a:solidFill>
                          <a:srgbClr val="611BB8"/>
                        </a:solidFill>
                      </a:endParaRPr>
                    </a:p>
                  </a:txBody>
                  <a:tcPr marL="91425" marR="91425" marT="91425" marB="91425"/>
                </a:tc>
                <a:extLst>
                  <a:ext uri="{0D108BD9-81ED-4DB2-BD59-A6C34878D82A}">
                    <a16:rowId xmlns:a16="http://schemas.microsoft.com/office/drawing/2014/main" val="10002"/>
                  </a:ext>
                </a:extLst>
              </a:tr>
              <a:tr h="430775">
                <a:tc>
                  <a:txBody>
                    <a:bodyPr/>
                    <a:lstStyle/>
                    <a:p>
                      <a:pPr marL="0" lvl="0" indent="0" algn="l" rtl="0">
                        <a:spcBef>
                          <a:spcPts val="0"/>
                        </a:spcBef>
                        <a:spcAft>
                          <a:spcPts val="0"/>
                        </a:spcAft>
                        <a:buClr>
                          <a:schemeClr val="dk2"/>
                        </a:buClr>
                        <a:buSzPts val="1100"/>
                        <a:buFont typeface="Arial"/>
                        <a:buNone/>
                      </a:pPr>
                      <a:r>
                        <a:rPr lang="zh-CN" sz="1200">
                          <a:solidFill>
                            <a:schemeClr val="dk2"/>
                          </a:solidFill>
                        </a:rPr>
                        <a:t>DHR-SPLADE</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b="1">
                          <a:solidFill>
                            <a:srgbClr val="611BB8"/>
                          </a:solidFill>
                        </a:rPr>
                        <a:t>256</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33.8</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430775">
                <a:tc>
                  <a:txBody>
                    <a:bodyPr/>
                    <a:lstStyle/>
                    <a:p>
                      <a:pPr marL="0" lvl="0" indent="0" algn="l" rtl="0">
                        <a:spcBef>
                          <a:spcPts val="0"/>
                        </a:spcBef>
                        <a:spcAft>
                          <a:spcPts val="0"/>
                        </a:spcAft>
                        <a:buNone/>
                      </a:pPr>
                      <a:r>
                        <a:rPr lang="zh-CN" sz="1200">
                          <a:solidFill>
                            <a:schemeClr val="dk2"/>
                          </a:solidFill>
                        </a:rPr>
                        <a:t>DHR-SPLADE</a:t>
                      </a:r>
                      <a:endParaRPr sz="1200">
                        <a:solidFill>
                          <a:schemeClr val="dk2"/>
                        </a:solidFill>
                      </a:endParaRPr>
                    </a:p>
                  </a:txBody>
                  <a:tcPr marL="91425" marR="91425" marT="91425" marB="91425"/>
                </a:tc>
                <a:tc>
                  <a:txBody>
                    <a:bodyPr/>
                    <a:lstStyle/>
                    <a:p>
                      <a:pPr marL="0" lvl="0" indent="0" algn="ctr" rtl="0">
                        <a:lnSpc>
                          <a:spcPct val="115000"/>
                        </a:lnSpc>
                        <a:spcBef>
                          <a:spcPts val="0"/>
                        </a:spcBef>
                        <a:spcAft>
                          <a:spcPts val="0"/>
                        </a:spcAft>
                        <a:buNone/>
                      </a:pPr>
                      <a:r>
                        <a:rPr lang="zh-CN" sz="1200" b="1">
                          <a:solidFill>
                            <a:srgbClr val="611BB8"/>
                          </a:solidFill>
                        </a:rPr>
                        <a:t>128</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33.2</a:t>
                      </a:r>
                      <a:endParaRPr sz="1200" b="1">
                        <a:solidFill>
                          <a:srgbClr val="611BB8"/>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5819" name="Google Shape;5819;p414"/>
          <p:cNvSpPr txBox="1">
            <a:spLocks noGrp="1"/>
          </p:cNvSpPr>
          <p:nvPr>
            <p:ph type="body" idx="1"/>
          </p:nvPr>
        </p:nvSpPr>
        <p:spPr>
          <a:xfrm>
            <a:off x="225450" y="3803450"/>
            <a:ext cx="8693100" cy="1045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CN" sz="1700" b="1">
                <a:solidFill>
                  <a:schemeClr val="dk1"/>
                </a:solidFill>
              </a:rPr>
              <a:t>DHR substantially reduce the number of dimension while preserving effectiveness.</a:t>
            </a:r>
            <a:endParaRPr sz="1700">
              <a:solidFill>
                <a:schemeClr val="dk2"/>
              </a:solidFill>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5823"/>
        <p:cNvGrpSpPr/>
        <p:nvPr/>
      </p:nvGrpSpPr>
      <p:grpSpPr>
        <a:xfrm>
          <a:off x="0" y="0"/>
          <a:ext cx="0" cy="0"/>
          <a:chOff x="0" y="0"/>
          <a:chExt cx="0" cy="0"/>
        </a:xfrm>
      </p:grpSpPr>
      <p:cxnSp>
        <p:nvCxnSpPr>
          <p:cNvPr id="5824" name="Google Shape;5824;p41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825" name="Google Shape;5825;p415"/>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826" name="Google Shape;5826;p4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367</a:t>
            </a:fld>
            <a:endParaRPr/>
          </a:p>
        </p:txBody>
      </p:sp>
      <p:sp>
        <p:nvSpPr>
          <p:cNvPr id="5827" name="Google Shape;5827;p415"/>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graphicFrame>
        <p:nvGraphicFramePr>
          <p:cNvPr id="5828" name="Google Shape;5828;p415"/>
          <p:cNvGraphicFramePr/>
          <p:nvPr/>
        </p:nvGraphicFramePr>
        <p:xfrm>
          <a:off x="1804725" y="1279300"/>
          <a:ext cx="5107900" cy="2346810"/>
        </p:xfrm>
        <a:graphic>
          <a:graphicData uri="http://schemas.openxmlformats.org/drawingml/2006/table">
            <a:tbl>
              <a:tblPr>
                <a:noFill/>
                <a:tableStyleId>{81380722-8950-4CB5-8313-3FF1E1080F2C}</a:tableStyleId>
              </a:tblPr>
              <a:tblGrid>
                <a:gridCol w="1572200">
                  <a:extLst>
                    <a:ext uri="{9D8B030D-6E8A-4147-A177-3AD203B41FA5}">
                      <a16:colId xmlns:a16="http://schemas.microsoft.com/office/drawing/2014/main" val="20000"/>
                    </a:ext>
                  </a:extLst>
                </a:gridCol>
                <a:gridCol w="821075">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zh-CN" sz="900" b="1"/>
                        <a:t>Method</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Dense #Dim</a:t>
                      </a:r>
                      <a:endParaRPr sz="900" b="1">
                        <a:solidFill>
                          <a:schemeClr val="dk2"/>
                        </a:solidFill>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Sparse </a:t>
                      </a:r>
                      <a:endParaRPr sz="900" b="1">
                        <a:solidFill>
                          <a:schemeClr val="dk2"/>
                        </a:solidFill>
                      </a:endParaRPr>
                    </a:p>
                    <a:p>
                      <a:pPr marL="0" lvl="0" indent="0" algn="ctr" rtl="0">
                        <a:spcBef>
                          <a:spcPts val="0"/>
                        </a:spcBef>
                        <a:spcAft>
                          <a:spcPts val="0"/>
                        </a:spcAft>
                        <a:buNone/>
                      </a:pPr>
                      <a:r>
                        <a:rPr lang="zh-CN" sz="900" b="1">
                          <a:solidFill>
                            <a:schemeClr val="dk2"/>
                          </a:solidFill>
                        </a:rPr>
                        <a:t>#Dim</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MSMARCO</a:t>
                      </a:r>
                      <a:endParaRPr sz="900" b="1">
                        <a:solidFill>
                          <a:schemeClr val="dk2"/>
                        </a:solidFill>
                      </a:endParaRPr>
                    </a:p>
                    <a:p>
                      <a:pPr marL="0" lvl="0" indent="0" algn="ctr" rtl="0">
                        <a:spcBef>
                          <a:spcPts val="0"/>
                        </a:spcBef>
                        <a:spcAft>
                          <a:spcPts val="0"/>
                        </a:spcAft>
                        <a:buNone/>
                      </a:pPr>
                      <a:r>
                        <a:rPr lang="zh-CN" sz="900" b="1">
                          <a:solidFill>
                            <a:schemeClr val="dk2"/>
                          </a:solidFill>
                        </a:rPr>
                        <a:t>(MRR@10)</a:t>
                      </a:r>
                      <a:endParaRPr sz="900" b="1">
                        <a:solidFill>
                          <a:schemeClr val="dk2"/>
                        </a:solidFill>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Latency</a:t>
                      </a:r>
                      <a:endParaRPr sz="900" b="1">
                        <a:solidFill>
                          <a:schemeClr val="dk2"/>
                        </a:solidFill>
                      </a:endParaRPr>
                    </a:p>
                    <a:p>
                      <a:pPr marL="0" lvl="0" indent="0" algn="ctr" rtl="0">
                        <a:spcBef>
                          <a:spcPts val="0"/>
                        </a:spcBef>
                        <a:spcAft>
                          <a:spcPts val="0"/>
                        </a:spcAft>
                        <a:buNone/>
                      </a:pPr>
                      <a:r>
                        <a:rPr lang="zh-CN" sz="900" b="1">
                          <a:solidFill>
                            <a:schemeClr val="dk2"/>
                          </a:solidFill>
                        </a:rPr>
                        <a:t>(ms/q)</a:t>
                      </a:r>
                      <a:endParaRPr sz="900" b="1">
                        <a:solidFill>
                          <a:schemeClr val="dk2"/>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950">
                          <a:solidFill>
                            <a:schemeClr val="dk2"/>
                          </a:solidFill>
                          <a:highlight>
                            <a:srgbClr val="FFFFFF"/>
                          </a:highlight>
                        </a:rPr>
                        <a:t>Linear combination (uniCOIL, ANCE)</a:t>
                      </a:r>
                      <a:endParaRPr sz="1200"/>
                    </a:p>
                  </a:txBody>
                  <a:tcPr marL="91425" marR="91425" marT="91425" marB="91425"/>
                </a:tc>
                <a:tc>
                  <a:txBody>
                    <a:bodyPr/>
                    <a:lstStyle/>
                    <a:p>
                      <a:pPr marL="0" marR="0" lvl="0" indent="0" algn="ctr" rtl="0">
                        <a:lnSpc>
                          <a:spcPct val="100000"/>
                        </a:lnSpc>
                        <a:spcBef>
                          <a:spcPts val="0"/>
                        </a:spcBef>
                        <a:spcAft>
                          <a:spcPts val="0"/>
                        </a:spcAft>
                        <a:buNone/>
                      </a:pPr>
                      <a:r>
                        <a:rPr lang="zh-CN" sz="1200"/>
                        <a:t>768</a:t>
                      </a:r>
                      <a:endParaRPr sz="1200"/>
                    </a:p>
                  </a:txBody>
                  <a:tcPr marL="91425" marR="91425" marT="91425" marB="91425"/>
                </a:tc>
                <a:tc>
                  <a:txBody>
                    <a:bodyPr/>
                    <a:lstStyle/>
                    <a:p>
                      <a:pPr marL="0" lvl="0" indent="0" algn="ctr" rtl="0">
                        <a:spcBef>
                          <a:spcPts val="0"/>
                        </a:spcBef>
                        <a:spcAft>
                          <a:spcPts val="0"/>
                        </a:spcAft>
                        <a:buNone/>
                      </a:pPr>
                      <a:r>
                        <a:rPr lang="zh-CN" sz="1200"/>
                        <a:t>30K</a:t>
                      </a:r>
                      <a:endParaRPr sz="1200"/>
                    </a:p>
                  </a:txBody>
                  <a:tcPr marL="91425" marR="91425" marT="91425" marB="91425"/>
                </a:tc>
                <a:tc>
                  <a:txBody>
                    <a:bodyPr/>
                    <a:lstStyle/>
                    <a:p>
                      <a:pPr marL="0" lvl="0" indent="0" algn="ctr" rtl="0">
                        <a:spcBef>
                          <a:spcPts val="0"/>
                        </a:spcBef>
                        <a:spcAft>
                          <a:spcPts val="0"/>
                        </a:spcAft>
                        <a:buNone/>
                      </a:pPr>
                      <a:r>
                        <a:rPr lang="zh-CN" sz="1200"/>
                        <a:t>37.5</a:t>
                      </a:r>
                      <a:endParaRPr sz="1200"/>
                    </a:p>
                  </a:txBody>
                  <a:tcPr marL="91425" marR="91425" marT="91425" marB="91425"/>
                </a:tc>
                <a:tc>
                  <a:txBody>
                    <a:bodyPr/>
                    <a:lstStyle/>
                    <a:p>
                      <a:pPr marL="0" lvl="0" indent="0" algn="ctr" rtl="0">
                        <a:spcBef>
                          <a:spcPts val="0"/>
                        </a:spcBef>
                        <a:spcAft>
                          <a:spcPts val="0"/>
                        </a:spcAft>
                        <a:buNone/>
                      </a:pPr>
                      <a:r>
                        <a:rPr lang="zh-CN" sz="1200"/>
                        <a:t>291</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950">
                          <a:solidFill>
                            <a:schemeClr val="dk2"/>
                          </a:solidFill>
                          <a:highlight>
                            <a:srgbClr val="FFFFFF"/>
                          </a:highlight>
                        </a:rPr>
                        <a:t>DHR</a:t>
                      </a:r>
                      <a:endParaRPr sz="950">
                        <a:solidFill>
                          <a:schemeClr val="dk2"/>
                        </a:solidFill>
                        <a:highlight>
                          <a:srgbClr val="FFFFFF"/>
                        </a:highlight>
                      </a:endParaRPr>
                    </a:p>
                    <a:p>
                      <a:pPr marL="0" lvl="0" indent="0" algn="l" rtl="0">
                        <a:spcBef>
                          <a:spcPts val="0"/>
                        </a:spcBef>
                        <a:spcAft>
                          <a:spcPts val="0"/>
                        </a:spcAft>
                        <a:buNone/>
                      </a:pPr>
                      <a:r>
                        <a:rPr lang="zh-CN" sz="950">
                          <a:solidFill>
                            <a:schemeClr val="dk2"/>
                          </a:solidFill>
                          <a:highlight>
                            <a:srgbClr val="FFFFFF"/>
                          </a:highlight>
                        </a:rPr>
                        <a:t>(uniCOIL, ANCE)</a:t>
                      </a:r>
                      <a:endParaRPr sz="950">
                        <a:solidFill>
                          <a:schemeClr val="dk2"/>
                        </a:solidFill>
                        <a:highlight>
                          <a:srgbClr val="FFFFFF"/>
                        </a:highlight>
                      </a:endParaRPr>
                    </a:p>
                  </a:txBody>
                  <a:tcPr marL="91425" marR="91425" marT="91425" marB="91425"/>
                </a:tc>
                <a:tc>
                  <a:txBody>
                    <a:bodyPr/>
                    <a:lstStyle/>
                    <a:p>
                      <a:pPr marL="0" lvl="0" indent="0" algn="ctr" rtl="0">
                        <a:spcBef>
                          <a:spcPts val="0"/>
                        </a:spcBef>
                        <a:spcAft>
                          <a:spcPts val="0"/>
                        </a:spcAft>
                        <a:buClr>
                          <a:schemeClr val="dk2"/>
                        </a:buClr>
                        <a:buSzPts val="1100"/>
                        <a:buFont typeface="Arial"/>
                        <a:buNone/>
                      </a:pPr>
                      <a:r>
                        <a:rPr lang="zh-CN" sz="1200">
                          <a:solidFill>
                            <a:schemeClr val="dk2"/>
                          </a:solidFill>
                        </a:rPr>
                        <a:t>768</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768</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37.8</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60</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Clr>
                          <a:schemeClr val="dk2"/>
                        </a:buClr>
                        <a:buSzPts val="1100"/>
                        <a:buFont typeface="Arial"/>
                        <a:buNone/>
                      </a:pPr>
                      <a:r>
                        <a:rPr lang="zh-CN" sz="950">
                          <a:solidFill>
                            <a:schemeClr val="dk2"/>
                          </a:solidFill>
                          <a:highlight>
                            <a:srgbClr val="FFFFFF"/>
                          </a:highlight>
                        </a:rPr>
                        <a:t>DHR</a:t>
                      </a:r>
                      <a:endParaRPr sz="950">
                        <a:solidFill>
                          <a:schemeClr val="dk2"/>
                        </a:solidFill>
                        <a:highlight>
                          <a:srgbClr val="FFFFFF"/>
                        </a:highlight>
                      </a:endParaRPr>
                    </a:p>
                    <a:p>
                      <a:pPr marL="0" lvl="0" indent="0" algn="l" rtl="0">
                        <a:spcBef>
                          <a:spcPts val="0"/>
                        </a:spcBef>
                        <a:spcAft>
                          <a:spcPts val="0"/>
                        </a:spcAft>
                        <a:buClr>
                          <a:schemeClr val="dk2"/>
                        </a:buClr>
                        <a:buSzPts val="1100"/>
                        <a:buFont typeface="Arial"/>
                        <a:buNone/>
                      </a:pPr>
                      <a:r>
                        <a:rPr lang="zh-CN" sz="950">
                          <a:solidFill>
                            <a:schemeClr val="dk2"/>
                          </a:solidFill>
                          <a:highlight>
                            <a:srgbClr val="FFFFFF"/>
                          </a:highlight>
                        </a:rPr>
                        <a:t>(uniCOIL, ANCE)</a:t>
                      </a:r>
                      <a:endParaRPr sz="1200"/>
                    </a:p>
                  </a:txBody>
                  <a:tcPr marL="91425" marR="91425" marT="91425" marB="91425"/>
                </a:tc>
                <a:tc>
                  <a:txBody>
                    <a:bodyPr/>
                    <a:lstStyle/>
                    <a:p>
                      <a:pPr marL="0" lvl="0" indent="0" algn="ctr" rtl="0">
                        <a:spcBef>
                          <a:spcPts val="0"/>
                        </a:spcBef>
                        <a:spcAft>
                          <a:spcPts val="0"/>
                        </a:spcAft>
                        <a:buClr>
                          <a:schemeClr val="dk2"/>
                        </a:buClr>
                        <a:buSzPts val="1100"/>
                        <a:buFont typeface="Arial"/>
                        <a:buNone/>
                      </a:pPr>
                      <a:r>
                        <a:rPr lang="zh-CN" sz="1200">
                          <a:solidFill>
                            <a:schemeClr val="dk2"/>
                          </a:solidFill>
                        </a:rPr>
                        <a:t>768</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256</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37.5</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58</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Clr>
                          <a:schemeClr val="dk2"/>
                        </a:buClr>
                        <a:buSzPts val="1100"/>
                        <a:buFont typeface="Arial"/>
                        <a:buNone/>
                      </a:pPr>
                      <a:r>
                        <a:rPr lang="zh-CN" sz="950">
                          <a:solidFill>
                            <a:schemeClr val="dk2"/>
                          </a:solidFill>
                          <a:highlight>
                            <a:srgbClr val="FFFFFF"/>
                          </a:highlight>
                        </a:rPr>
                        <a:t>DHR</a:t>
                      </a:r>
                      <a:endParaRPr sz="950">
                        <a:solidFill>
                          <a:schemeClr val="dk2"/>
                        </a:solidFill>
                        <a:highlight>
                          <a:srgbClr val="FFFFFF"/>
                        </a:highlight>
                      </a:endParaRPr>
                    </a:p>
                    <a:p>
                      <a:pPr marL="0" lvl="0" indent="0" algn="l" rtl="0">
                        <a:spcBef>
                          <a:spcPts val="0"/>
                        </a:spcBef>
                        <a:spcAft>
                          <a:spcPts val="0"/>
                        </a:spcAft>
                        <a:buClr>
                          <a:schemeClr val="dk2"/>
                        </a:buClr>
                        <a:buSzPts val="1100"/>
                        <a:buFont typeface="Arial"/>
                        <a:buNone/>
                      </a:pPr>
                      <a:r>
                        <a:rPr lang="zh-CN" sz="950">
                          <a:solidFill>
                            <a:schemeClr val="dk2"/>
                          </a:solidFill>
                          <a:highlight>
                            <a:srgbClr val="FFFFFF"/>
                          </a:highlight>
                        </a:rPr>
                        <a:t>(uniCOIL, ANCE)</a:t>
                      </a:r>
                      <a:endParaRPr sz="950">
                        <a:solidFill>
                          <a:schemeClr val="dk2"/>
                        </a:solidFill>
                        <a:highlight>
                          <a:srgbClr val="FFFFFF"/>
                        </a:highlight>
                      </a:endParaRPr>
                    </a:p>
                  </a:txBody>
                  <a:tcPr marL="91425" marR="91425" marT="91425" marB="91425"/>
                </a:tc>
                <a:tc>
                  <a:txBody>
                    <a:bodyPr/>
                    <a:lstStyle/>
                    <a:p>
                      <a:pPr marL="0" lvl="0" indent="0" algn="ctr" rtl="0">
                        <a:spcBef>
                          <a:spcPts val="0"/>
                        </a:spcBef>
                        <a:spcAft>
                          <a:spcPts val="0"/>
                        </a:spcAft>
                        <a:buClr>
                          <a:schemeClr val="dk2"/>
                        </a:buClr>
                        <a:buSzPts val="1100"/>
                        <a:buFont typeface="Arial"/>
                        <a:buNone/>
                      </a:pPr>
                      <a:r>
                        <a:rPr lang="zh-CN" sz="1200">
                          <a:solidFill>
                            <a:schemeClr val="dk2"/>
                          </a:solidFill>
                        </a:rPr>
                        <a:t>768</a:t>
                      </a:r>
                      <a:endParaRPr sz="1200">
                        <a:solidFill>
                          <a:schemeClr val="dk2"/>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128</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36.9</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57</a:t>
                      </a:r>
                      <a:endParaRPr sz="1200" b="1">
                        <a:solidFill>
                          <a:srgbClr val="611BB8"/>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5829" name="Google Shape;5829;p415"/>
          <p:cNvSpPr txBox="1">
            <a:spLocks noGrp="1"/>
          </p:cNvSpPr>
          <p:nvPr>
            <p:ph type="body" idx="1"/>
          </p:nvPr>
        </p:nvSpPr>
        <p:spPr>
          <a:xfrm>
            <a:off x="53475" y="3760150"/>
            <a:ext cx="8693100" cy="10458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zh-CN" b="1">
                <a:solidFill>
                  <a:schemeClr val="dk1"/>
                </a:solidFill>
              </a:rPr>
              <a:t>DHR concatenates the dense and densified sparse representations to form the new representation and support unified retrieval on GPUs.</a:t>
            </a:r>
            <a:endParaRPr b="1">
              <a:solidFill>
                <a:schemeClr val="dk1"/>
              </a:solidFill>
            </a:endParaRPr>
          </a:p>
          <a:p>
            <a:pPr marL="457200" lvl="0" indent="-325755" algn="l" rtl="0">
              <a:spcBef>
                <a:spcPts val="1200"/>
              </a:spcBef>
              <a:spcAft>
                <a:spcPts val="0"/>
              </a:spcAft>
              <a:buClr>
                <a:schemeClr val="dk2"/>
              </a:buClr>
              <a:buSzPct val="100000"/>
              <a:buChar char="●"/>
            </a:pPr>
            <a:r>
              <a:rPr lang="zh-CN">
                <a:solidFill>
                  <a:schemeClr val="dk2"/>
                </a:solidFill>
              </a:rPr>
              <a:t>Large latency gain while preserving the effectiveness.</a:t>
            </a:r>
            <a:endParaRPr>
              <a:solidFill>
                <a:schemeClr val="dk2"/>
              </a:solidFill>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5833"/>
        <p:cNvGrpSpPr/>
        <p:nvPr/>
      </p:nvGrpSpPr>
      <p:grpSpPr>
        <a:xfrm>
          <a:off x="0" y="0"/>
          <a:ext cx="0" cy="0"/>
          <a:chOff x="0" y="0"/>
          <a:chExt cx="0" cy="0"/>
        </a:xfrm>
      </p:grpSpPr>
      <p:sp>
        <p:nvSpPr>
          <p:cNvPr id="5834" name="Google Shape;5834;p416"/>
          <p:cNvSpPr txBox="1">
            <a:spLocks noGrp="1"/>
          </p:cNvSpPr>
          <p:nvPr>
            <p:ph type="title"/>
          </p:nvPr>
        </p:nvSpPr>
        <p:spPr>
          <a:xfrm>
            <a:off x="381000" y="510375"/>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LENS：Lexical Representations with Bags of Clusters</a:t>
            </a:r>
            <a:endParaRPr/>
          </a:p>
          <a:p>
            <a:pPr marL="0" lvl="0" indent="0" algn="l" rtl="0">
              <a:spcBef>
                <a:spcPts val="0"/>
              </a:spcBef>
              <a:spcAft>
                <a:spcPts val="0"/>
              </a:spcAft>
              <a:buNone/>
            </a:pPr>
            <a:endParaRPr/>
          </a:p>
        </p:txBody>
      </p:sp>
      <p:cxnSp>
        <p:nvCxnSpPr>
          <p:cNvPr id="5835" name="Google Shape;5835;p41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836" name="Google Shape;5836;p416"/>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837" name="Google Shape;5837;p4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368</a:t>
            </a:fld>
            <a:endParaRPr/>
          </a:p>
        </p:txBody>
      </p:sp>
      <p:sp>
        <p:nvSpPr>
          <p:cNvPr id="5838" name="Google Shape;5838;p416"/>
          <p:cNvSpPr txBox="1"/>
          <p:nvPr/>
        </p:nvSpPr>
        <p:spPr>
          <a:xfrm>
            <a:off x="5855750" y="1372850"/>
            <a:ext cx="2989500" cy="33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r>
              <a:rPr lang="zh-CN" sz="2000">
                <a:solidFill>
                  <a:schemeClr val="dk2"/>
                </a:solidFill>
                <a:latin typeface="Source Sans Pro"/>
                <a:ea typeface="Source Sans Pro"/>
                <a:cs typeface="Source Sans Pro"/>
                <a:sym typeface="Source Sans Pro"/>
              </a:rPr>
              <a:t>K-means clustering results on vocab embeddings of the LM head.</a:t>
            </a:r>
            <a:endParaRPr sz="2000">
              <a:solidFill>
                <a:schemeClr val="lt2"/>
              </a:solidFill>
              <a:latin typeface="Source Sans Pro"/>
              <a:ea typeface="Source Sans Pro"/>
              <a:cs typeface="Source Sans Pro"/>
              <a:sym typeface="Source Sans Pro"/>
            </a:endParaRPr>
          </a:p>
        </p:txBody>
      </p:sp>
      <p:pic>
        <p:nvPicPr>
          <p:cNvPr id="5839" name="Google Shape;5839;p416"/>
          <p:cNvPicPr preferRelativeResize="0"/>
          <p:nvPr/>
        </p:nvPicPr>
        <p:blipFill>
          <a:blip r:embed="rId3">
            <a:alphaModFix/>
          </a:blip>
          <a:stretch>
            <a:fillRect/>
          </a:stretch>
        </p:blipFill>
        <p:spPr>
          <a:xfrm>
            <a:off x="381000" y="1675950"/>
            <a:ext cx="5400283" cy="2112475"/>
          </a:xfrm>
          <a:prstGeom prst="rect">
            <a:avLst/>
          </a:prstGeom>
          <a:noFill/>
          <a:ln>
            <a:noFill/>
          </a:ln>
        </p:spPr>
      </p:pic>
      <p:sp>
        <p:nvSpPr>
          <p:cNvPr id="5840" name="Google Shape;5840;p416"/>
          <p:cNvSpPr txBox="1"/>
          <p:nvPr/>
        </p:nvSpPr>
        <p:spPr>
          <a:xfrm>
            <a:off x="381000" y="4096200"/>
            <a:ext cx="41169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Enhancing lexicon-based text embeddings with large language models. . Lei, Shen, Cao, Yates.  ACL 2025.</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Shape 5844"/>
        <p:cNvGrpSpPr/>
        <p:nvPr/>
      </p:nvGrpSpPr>
      <p:grpSpPr>
        <a:xfrm>
          <a:off x="0" y="0"/>
          <a:ext cx="0" cy="0"/>
          <a:chOff x="0" y="0"/>
          <a:chExt cx="0" cy="0"/>
        </a:xfrm>
      </p:grpSpPr>
      <p:cxnSp>
        <p:nvCxnSpPr>
          <p:cNvPr id="5845" name="Google Shape;5845;p41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846" name="Google Shape;5846;p4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369</a:t>
            </a:fld>
            <a:endParaRPr/>
          </a:p>
        </p:txBody>
      </p:sp>
      <p:sp>
        <p:nvSpPr>
          <p:cNvPr id="5847" name="Google Shape;5847;p417"/>
          <p:cNvSpPr txBox="1">
            <a:spLocks noGrp="1"/>
          </p:cNvSpPr>
          <p:nvPr>
            <p:ph type="title"/>
          </p:nvPr>
        </p:nvSpPr>
        <p:spPr>
          <a:xfrm>
            <a:off x="381000" y="510375"/>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LENS：Lexical Representations with Bags of Clusters</a:t>
            </a:r>
            <a:endParaRPr/>
          </a:p>
          <a:p>
            <a:pPr marL="0" lvl="0" indent="0" algn="l" rtl="0">
              <a:spcBef>
                <a:spcPts val="0"/>
              </a:spcBef>
              <a:spcAft>
                <a:spcPts val="0"/>
              </a:spcAft>
              <a:buNone/>
            </a:pPr>
            <a:endParaRPr/>
          </a:p>
        </p:txBody>
      </p:sp>
      <p:sp>
        <p:nvSpPr>
          <p:cNvPr id="5848" name="Google Shape;5848;p417"/>
          <p:cNvSpPr/>
          <p:nvPr/>
        </p:nvSpPr>
        <p:spPr>
          <a:xfrm>
            <a:off x="1575264"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9" name="Google Shape;5849;p417"/>
          <p:cNvSpPr txBox="1"/>
          <p:nvPr/>
        </p:nvSpPr>
        <p:spPr>
          <a:xfrm>
            <a:off x="3015550" y="55271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5850" name="Google Shape;5850;p417"/>
          <p:cNvSpPr/>
          <p:nvPr/>
        </p:nvSpPr>
        <p:spPr>
          <a:xfrm>
            <a:off x="4072600" y="5457688"/>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1" name="Google Shape;5851;p417"/>
          <p:cNvSpPr/>
          <p:nvPr/>
        </p:nvSpPr>
        <p:spPr>
          <a:xfrm>
            <a:off x="629855" y="40768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5852" name="Google Shape;5852;p417"/>
          <p:cNvSpPr/>
          <p:nvPr/>
        </p:nvSpPr>
        <p:spPr>
          <a:xfrm>
            <a:off x="587325" y="3433025"/>
            <a:ext cx="2082600" cy="411300"/>
          </a:xfrm>
          <a:prstGeom prst="rect">
            <a:avLst/>
          </a:prstGeom>
          <a:solidFill>
            <a:srgbClr val="FFFFFF"/>
          </a:solidFill>
          <a:ln w="19050" cap="flat" cmpd="sng">
            <a:solidFill>
              <a:srgbClr val="FF0000"/>
            </a:solidFill>
            <a:prstDash val="solid"/>
            <a:miter lim="800000"/>
            <a:headEnd type="none" w="sm" len="sm"/>
            <a:tailEnd type="none" w="sm" len="sm"/>
          </a:ln>
          <a:effectLst>
            <a:outerShdw blurRad="342900" dist="5715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rgbClr val="000000"/>
                </a:solidFill>
              </a:rPr>
              <a:t>LM Head</a:t>
            </a:r>
            <a:endParaRPr b="1"/>
          </a:p>
        </p:txBody>
      </p:sp>
      <p:graphicFrame>
        <p:nvGraphicFramePr>
          <p:cNvPr id="5853" name="Google Shape;5853;p417"/>
          <p:cNvGraphicFramePr/>
          <p:nvPr/>
        </p:nvGraphicFramePr>
        <p:xfrm>
          <a:off x="1090103" y="1804764"/>
          <a:ext cx="200000" cy="14081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854" name="Google Shape;5854;p417"/>
          <p:cNvSpPr/>
          <p:nvPr/>
        </p:nvSpPr>
        <p:spPr>
          <a:xfrm>
            <a:off x="1575264"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5" name="Google Shape;5855;p417"/>
          <p:cNvSpPr/>
          <p:nvPr/>
        </p:nvSpPr>
        <p:spPr>
          <a:xfrm>
            <a:off x="1124462"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6" name="Google Shape;5856;p417"/>
          <p:cNvSpPr/>
          <p:nvPr/>
        </p:nvSpPr>
        <p:spPr>
          <a:xfrm>
            <a:off x="673659"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7" name="Google Shape;5857;p417"/>
          <p:cNvSpPr/>
          <p:nvPr/>
        </p:nvSpPr>
        <p:spPr>
          <a:xfrm>
            <a:off x="2026067"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8" name="Google Shape;5858;p417"/>
          <p:cNvSpPr/>
          <p:nvPr/>
        </p:nvSpPr>
        <p:spPr>
          <a:xfrm>
            <a:off x="2476870"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5859" name="Google Shape;5859;p417"/>
          <p:cNvGraphicFramePr/>
          <p:nvPr/>
        </p:nvGraphicFramePr>
        <p:xfrm>
          <a:off x="1536173" y="1804764"/>
          <a:ext cx="200000" cy="138684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5860" name="Google Shape;5860;p417"/>
          <p:cNvGraphicFramePr/>
          <p:nvPr/>
        </p:nvGraphicFramePr>
        <p:xfrm>
          <a:off x="644034" y="1804764"/>
          <a:ext cx="200000" cy="140103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sp>
        <p:nvSpPr>
          <p:cNvPr id="5861" name="Google Shape;5861;p417"/>
          <p:cNvSpPr/>
          <p:nvPr/>
        </p:nvSpPr>
        <p:spPr>
          <a:xfrm rot="-5400000">
            <a:off x="1574148" y="46187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2" name="Google Shape;5862;p417"/>
          <p:cNvSpPr/>
          <p:nvPr/>
        </p:nvSpPr>
        <p:spPr>
          <a:xfrm>
            <a:off x="2838348" y="16882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3" name="Google Shape;5863;p417"/>
          <p:cNvSpPr txBox="1"/>
          <p:nvPr/>
        </p:nvSpPr>
        <p:spPr>
          <a:xfrm>
            <a:off x="3018389" y="21465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a:t>
            </a:r>
            <a:r>
              <a:rPr lang="zh-CN" sz="1200" b="1">
                <a:solidFill>
                  <a:schemeClr val="dk1"/>
                </a:solidFill>
              </a:rPr>
              <a:t>token</a:t>
            </a:r>
            <a:endParaRPr sz="1200" b="1" i="0" u="none" strike="noStrike" cap="none">
              <a:solidFill>
                <a:schemeClr val="dk1"/>
              </a:solidFill>
            </a:endParaRPr>
          </a:p>
        </p:txBody>
      </p:sp>
      <p:graphicFrame>
        <p:nvGraphicFramePr>
          <p:cNvPr id="5864" name="Google Shape;5864;p417"/>
          <p:cNvGraphicFramePr/>
          <p:nvPr/>
        </p:nvGraphicFramePr>
        <p:xfrm>
          <a:off x="2428312" y="1804764"/>
          <a:ext cx="200000" cy="134126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latin typeface="Consolas"/>
                          <a:ea typeface="Consolas"/>
                          <a:cs typeface="Consolas"/>
                          <a:sym typeface="Consolas"/>
                        </a:rPr>
                        <a:t>0.3</a:t>
                      </a:r>
                      <a:endParaRPr sz="8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latin typeface="Consolas"/>
                          <a:ea typeface="Consolas"/>
                          <a:cs typeface="Consolas"/>
                          <a:sym typeface="Consolas"/>
                        </a:rPr>
                        <a:t>0.0</a:t>
                      </a:r>
                      <a:endParaRPr sz="8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latin typeface="Consolas"/>
                          <a:ea typeface="Consolas"/>
                          <a:cs typeface="Consolas"/>
                          <a:sym typeface="Consolas"/>
                        </a:rPr>
                        <a:t>0.0</a:t>
                      </a:r>
                      <a:endParaRPr sz="8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latin typeface="Consolas"/>
                          <a:ea typeface="Consolas"/>
                          <a:cs typeface="Consolas"/>
                          <a:sym typeface="Consolas"/>
                        </a:rPr>
                        <a:t>0.8</a:t>
                      </a:r>
                      <a:endParaRPr sz="8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5865" name="Google Shape;5865;p417"/>
          <p:cNvSpPr/>
          <p:nvPr/>
        </p:nvSpPr>
        <p:spPr>
          <a:xfrm>
            <a:off x="1124462"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6" name="Google Shape;5866;p417"/>
          <p:cNvSpPr/>
          <p:nvPr/>
        </p:nvSpPr>
        <p:spPr>
          <a:xfrm>
            <a:off x="673659"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7" name="Google Shape;5867;p417"/>
          <p:cNvSpPr/>
          <p:nvPr/>
        </p:nvSpPr>
        <p:spPr>
          <a:xfrm>
            <a:off x="2026067"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8" name="Google Shape;5868;p417"/>
          <p:cNvSpPr/>
          <p:nvPr/>
        </p:nvSpPr>
        <p:spPr>
          <a:xfrm>
            <a:off x="2476870"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9" name="Google Shape;5869;p417"/>
          <p:cNvSpPr/>
          <p:nvPr/>
        </p:nvSpPr>
        <p:spPr>
          <a:xfrm>
            <a:off x="547100" y="1221200"/>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5870" name="Google Shape;5870;p417"/>
          <p:cNvSpPr txBox="1"/>
          <p:nvPr/>
        </p:nvSpPr>
        <p:spPr>
          <a:xfrm>
            <a:off x="2770400" y="3361625"/>
            <a:ext cx="7704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Token </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embedding </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matrix</a:t>
            </a:r>
            <a:endParaRPr sz="1200" i="0" u="none" strike="noStrike" cap="none">
              <a:solidFill>
                <a:schemeClr val="dk1"/>
              </a:solidFill>
            </a:endParaRPr>
          </a:p>
        </p:txBody>
      </p:sp>
      <p:sp>
        <p:nvSpPr>
          <p:cNvPr id="5871" name="Google Shape;5871;p417"/>
          <p:cNvSpPr/>
          <p:nvPr/>
        </p:nvSpPr>
        <p:spPr>
          <a:xfrm>
            <a:off x="4857464"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2" name="Google Shape;5872;p417"/>
          <p:cNvSpPr/>
          <p:nvPr/>
        </p:nvSpPr>
        <p:spPr>
          <a:xfrm>
            <a:off x="3912055" y="40768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5873" name="Google Shape;5873;p417"/>
          <p:cNvSpPr/>
          <p:nvPr/>
        </p:nvSpPr>
        <p:spPr>
          <a:xfrm>
            <a:off x="3869525" y="3433025"/>
            <a:ext cx="2082600" cy="411300"/>
          </a:xfrm>
          <a:prstGeom prst="rect">
            <a:avLst/>
          </a:prstGeom>
          <a:solidFill>
            <a:srgbClr val="FFFFFF"/>
          </a:solidFill>
          <a:ln w="19050" cap="flat" cmpd="sng">
            <a:solidFill>
              <a:srgbClr val="FF0000"/>
            </a:solidFill>
            <a:prstDash val="solid"/>
            <a:miter lim="800000"/>
            <a:headEnd type="none" w="sm" len="sm"/>
            <a:tailEnd type="none" w="sm" len="sm"/>
          </a:ln>
          <a:effectLst>
            <a:outerShdw blurRad="342900" dist="5715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rgbClr val="000000"/>
                </a:solidFill>
              </a:rPr>
              <a:t>LM Head</a:t>
            </a:r>
            <a:endParaRPr b="1"/>
          </a:p>
        </p:txBody>
      </p:sp>
      <p:graphicFrame>
        <p:nvGraphicFramePr>
          <p:cNvPr id="5874" name="Google Shape;5874;p417"/>
          <p:cNvGraphicFramePr/>
          <p:nvPr/>
        </p:nvGraphicFramePr>
        <p:xfrm>
          <a:off x="4372303" y="1804764"/>
          <a:ext cx="200000" cy="73152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875" name="Google Shape;5875;p417"/>
          <p:cNvSpPr/>
          <p:nvPr/>
        </p:nvSpPr>
        <p:spPr>
          <a:xfrm>
            <a:off x="4857464"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6" name="Google Shape;5876;p417"/>
          <p:cNvSpPr/>
          <p:nvPr/>
        </p:nvSpPr>
        <p:spPr>
          <a:xfrm>
            <a:off x="4406662"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7" name="Google Shape;5877;p417"/>
          <p:cNvSpPr/>
          <p:nvPr/>
        </p:nvSpPr>
        <p:spPr>
          <a:xfrm>
            <a:off x="3955859"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8" name="Google Shape;5878;p417"/>
          <p:cNvSpPr/>
          <p:nvPr/>
        </p:nvSpPr>
        <p:spPr>
          <a:xfrm>
            <a:off x="5308267"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9" name="Google Shape;5879;p417"/>
          <p:cNvSpPr/>
          <p:nvPr/>
        </p:nvSpPr>
        <p:spPr>
          <a:xfrm>
            <a:off x="5759070"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5880" name="Google Shape;5880;p417"/>
          <p:cNvGraphicFramePr/>
          <p:nvPr/>
        </p:nvGraphicFramePr>
        <p:xfrm>
          <a:off x="4818373" y="1804764"/>
          <a:ext cx="200000" cy="73152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3"/>
                  </a:ext>
                </a:extLst>
              </a:tr>
            </a:tbl>
          </a:graphicData>
        </a:graphic>
      </p:graphicFrame>
      <p:graphicFrame>
        <p:nvGraphicFramePr>
          <p:cNvPr id="5881" name="Google Shape;5881;p417"/>
          <p:cNvGraphicFramePr/>
          <p:nvPr/>
        </p:nvGraphicFramePr>
        <p:xfrm>
          <a:off x="3926234" y="1804764"/>
          <a:ext cx="200000" cy="73152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3"/>
                  </a:ext>
                </a:extLst>
              </a:tr>
            </a:tbl>
          </a:graphicData>
        </a:graphic>
      </p:graphicFrame>
      <p:graphicFrame>
        <p:nvGraphicFramePr>
          <p:cNvPr id="5882" name="Google Shape;5882;p417"/>
          <p:cNvGraphicFramePr/>
          <p:nvPr/>
        </p:nvGraphicFramePr>
        <p:xfrm>
          <a:off x="5264442" y="1804764"/>
          <a:ext cx="200000" cy="73152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2"/>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5883" name="Google Shape;5883;p417"/>
          <p:cNvSpPr/>
          <p:nvPr/>
        </p:nvSpPr>
        <p:spPr>
          <a:xfrm rot="-5400000">
            <a:off x="4856348" y="46187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4" name="Google Shape;5884;p417"/>
          <p:cNvSpPr/>
          <p:nvPr/>
        </p:nvSpPr>
        <p:spPr>
          <a:xfrm>
            <a:off x="6120548" y="16882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5" name="Google Shape;5885;p417"/>
          <p:cNvSpPr txBox="1"/>
          <p:nvPr/>
        </p:nvSpPr>
        <p:spPr>
          <a:xfrm>
            <a:off x="6300589" y="21465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a:t>
            </a:r>
            <a:r>
              <a:rPr lang="zh-CN" sz="1200" b="1">
                <a:solidFill>
                  <a:schemeClr val="dk1"/>
                </a:solidFill>
              </a:rPr>
              <a:t>cluster</a:t>
            </a:r>
            <a:endParaRPr sz="1200" b="1" i="0" u="none" strike="noStrike" cap="none">
              <a:solidFill>
                <a:schemeClr val="dk1"/>
              </a:solidFill>
            </a:endParaRPr>
          </a:p>
        </p:txBody>
      </p:sp>
      <p:graphicFrame>
        <p:nvGraphicFramePr>
          <p:cNvPr id="5886" name="Google Shape;5886;p417"/>
          <p:cNvGraphicFramePr/>
          <p:nvPr/>
        </p:nvGraphicFramePr>
        <p:xfrm>
          <a:off x="5710512" y="1804764"/>
          <a:ext cx="200000" cy="71369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solidFill>
                            <a:schemeClr val="dk2"/>
                          </a:solidFill>
                          <a:latin typeface="Consolas"/>
                          <a:ea typeface="Consolas"/>
                          <a:cs typeface="Consolas"/>
                          <a:sym typeface="Consolas"/>
                        </a:rPr>
                        <a:t>0.9</a:t>
                      </a:r>
                      <a:endParaRPr sz="800" u="none" strike="noStrike" cap="none">
                        <a:solidFill>
                          <a:schemeClr val="dk2"/>
                        </a:solidFill>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5887" name="Google Shape;5887;p417"/>
          <p:cNvSpPr/>
          <p:nvPr/>
        </p:nvSpPr>
        <p:spPr>
          <a:xfrm>
            <a:off x="4406662"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8" name="Google Shape;5888;p417"/>
          <p:cNvSpPr/>
          <p:nvPr/>
        </p:nvSpPr>
        <p:spPr>
          <a:xfrm>
            <a:off x="3955859"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9" name="Google Shape;5889;p417"/>
          <p:cNvSpPr/>
          <p:nvPr/>
        </p:nvSpPr>
        <p:spPr>
          <a:xfrm>
            <a:off x="5308267"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0" name="Google Shape;5890;p417"/>
          <p:cNvSpPr/>
          <p:nvPr/>
        </p:nvSpPr>
        <p:spPr>
          <a:xfrm>
            <a:off x="5759070"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1" name="Google Shape;5891;p417"/>
          <p:cNvSpPr/>
          <p:nvPr/>
        </p:nvSpPr>
        <p:spPr>
          <a:xfrm>
            <a:off x="3829300" y="1221200"/>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5892" name="Google Shape;5892;p417"/>
          <p:cNvSpPr txBox="1"/>
          <p:nvPr/>
        </p:nvSpPr>
        <p:spPr>
          <a:xfrm>
            <a:off x="6052600" y="3361625"/>
            <a:ext cx="2025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Cluster embedding</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(K-means cluster centroid)</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 matrix </a:t>
            </a:r>
            <a:endParaRPr sz="1200">
              <a:solidFill>
                <a:schemeClr val="dk1"/>
              </a:solidFill>
            </a:endParaRPr>
          </a:p>
        </p:txBody>
      </p:sp>
      <p:sp>
        <p:nvSpPr>
          <p:cNvPr id="5893" name="Google Shape;5893;p417"/>
          <p:cNvSpPr txBox="1"/>
          <p:nvPr/>
        </p:nvSpPr>
        <p:spPr>
          <a:xfrm>
            <a:off x="1621638" y="1839866"/>
            <a:ext cx="720300" cy="1386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zh-CN" sz="900">
                <a:latin typeface="Consolas"/>
                <a:ea typeface="Consolas"/>
                <a:cs typeface="Consolas"/>
                <a:sym typeface="Consolas"/>
              </a:rPr>
              <a:t>reviews</a:t>
            </a:r>
            <a:endParaRPr sz="900">
              <a:latin typeface="Consolas"/>
              <a:ea typeface="Consolas"/>
              <a:cs typeface="Consolas"/>
              <a:sym typeface="Consolas"/>
            </a:endParaRPr>
          </a:p>
        </p:txBody>
      </p:sp>
      <p:sp>
        <p:nvSpPr>
          <p:cNvPr id="5894" name="Google Shape;5894;p417"/>
          <p:cNvSpPr txBox="1"/>
          <p:nvPr/>
        </p:nvSpPr>
        <p:spPr>
          <a:xfrm>
            <a:off x="1621638" y="2013279"/>
            <a:ext cx="7203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zh-CN" sz="900">
                <a:latin typeface="Consolas"/>
                <a:ea typeface="Consolas"/>
                <a:cs typeface="Consolas"/>
                <a:sym typeface="Consolas"/>
              </a:rPr>
              <a:t>    review</a:t>
            </a:r>
            <a:endParaRPr sz="900">
              <a:latin typeface="Consolas"/>
              <a:ea typeface="Consolas"/>
              <a:cs typeface="Consolas"/>
              <a:sym typeface="Consolas"/>
            </a:endParaRPr>
          </a:p>
        </p:txBody>
      </p:sp>
      <p:sp>
        <p:nvSpPr>
          <p:cNvPr id="5895" name="Google Shape;5895;p417"/>
          <p:cNvSpPr txBox="1"/>
          <p:nvPr/>
        </p:nvSpPr>
        <p:spPr>
          <a:xfrm>
            <a:off x="1621638" y="2160216"/>
            <a:ext cx="720300" cy="1386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zh-CN" sz="900">
                <a:latin typeface="Consolas"/>
                <a:ea typeface="Consolas"/>
                <a:cs typeface="Consolas"/>
                <a:sym typeface="Consolas"/>
              </a:rPr>
              <a:t>reviewed</a:t>
            </a:r>
            <a:endParaRPr sz="900">
              <a:latin typeface="Consolas"/>
              <a:ea typeface="Consolas"/>
              <a:cs typeface="Consolas"/>
              <a:sym typeface="Consolas"/>
            </a:endParaRPr>
          </a:p>
        </p:txBody>
      </p:sp>
      <p:sp>
        <p:nvSpPr>
          <p:cNvPr id="5896" name="Google Shape;5896;p417"/>
          <p:cNvSpPr txBox="1"/>
          <p:nvPr/>
        </p:nvSpPr>
        <p:spPr>
          <a:xfrm>
            <a:off x="1621638" y="2632404"/>
            <a:ext cx="720300" cy="1386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zh-CN" sz="900">
                <a:latin typeface="Consolas"/>
                <a:ea typeface="Consolas"/>
                <a:cs typeface="Consolas"/>
                <a:sym typeface="Consolas"/>
              </a:rPr>
              <a:t>Review</a:t>
            </a:r>
            <a:endParaRPr sz="900">
              <a:latin typeface="Consolas"/>
              <a:ea typeface="Consolas"/>
              <a:cs typeface="Consolas"/>
              <a:sym typeface="Consolas"/>
            </a:endParaRPr>
          </a:p>
        </p:txBody>
      </p:sp>
      <p:cxnSp>
        <p:nvCxnSpPr>
          <p:cNvPr id="5897" name="Google Shape;5897;p417"/>
          <p:cNvCxnSpPr/>
          <p:nvPr/>
        </p:nvCxnSpPr>
        <p:spPr>
          <a:xfrm>
            <a:off x="5928900" y="1891625"/>
            <a:ext cx="601500" cy="0"/>
          </a:xfrm>
          <a:prstGeom prst="straightConnector1">
            <a:avLst/>
          </a:prstGeom>
          <a:noFill/>
          <a:ln w="9525" cap="flat" cmpd="sng">
            <a:solidFill>
              <a:schemeClr val="dk2"/>
            </a:solidFill>
            <a:prstDash val="solid"/>
            <a:round/>
            <a:headEnd type="none" w="med" len="med"/>
            <a:tailEnd type="triangle" w="med" len="med"/>
          </a:ln>
        </p:spPr>
      </p:cxnSp>
      <p:sp>
        <p:nvSpPr>
          <p:cNvPr id="5898" name="Google Shape;5898;p417"/>
          <p:cNvSpPr txBox="1"/>
          <p:nvPr/>
        </p:nvSpPr>
        <p:spPr>
          <a:xfrm>
            <a:off x="6530400" y="1658125"/>
            <a:ext cx="1453800" cy="2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900">
                <a:latin typeface="Consolas"/>
                <a:ea typeface="Consolas"/>
                <a:cs typeface="Consolas"/>
                <a:sym typeface="Consolas"/>
              </a:rPr>
              <a:t>(reviews, review, reviewed, Review, …)</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85"/>
          <p:cNvPicPr preferRelativeResize="0"/>
          <p:nvPr/>
        </p:nvPicPr>
        <p:blipFill rotWithShape="1">
          <a:blip r:embed="rId3">
            <a:alphaModFix/>
          </a:blip>
          <a:srcRect l="16709" r="24685"/>
          <a:stretch/>
        </p:blipFill>
        <p:spPr>
          <a:xfrm>
            <a:off x="-1065350" y="2328763"/>
            <a:ext cx="3488225" cy="948075"/>
          </a:xfrm>
          <a:prstGeom prst="rect">
            <a:avLst/>
          </a:prstGeom>
          <a:noFill/>
          <a:ln>
            <a:noFill/>
          </a:ln>
        </p:spPr>
      </p:pic>
      <p:sp>
        <p:nvSpPr>
          <p:cNvPr id="652" name="Google Shape;652;p85"/>
          <p:cNvSpPr/>
          <p:nvPr/>
        </p:nvSpPr>
        <p:spPr>
          <a:xfrm>
            <a:off x="-1580450" y="755225"/>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3" name="Google Shape;653;p85"/>
          <p:cNvSpPr/>
          <p:nvPr/>
        </p:nvSpPr>
        <p:spPr>
          <a:xfrm rot="10800000">
            <a:off x="2460975" y="745412"/>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654" name="Google Shape;654;p85"/>
          <p:cNvPicPr preferRelativeResize="0"/>
          <p:nvPr/>
        </p:nvPicPr>
        <p:blipFill rotWithShape="1">
          <a:blip r:embed="rId3">
            <a:alphaModFix/>
          </a:blip>
          <a:srcRect r="83607"/>
          <a:stretch/>
        </p:blipFill>
        <p:spPr>
          <a:xfrm>
            <a:off x="-2677620" y="458525"/>
            <a:ext cx="975676" cy="948075"/>
          </a:xfrm>
          <a:prstGeom prst="rect">
            <a:avLst/>
          </a:prstGeom>
          <a:noFill/>
          <a:ln>
            <a:noFill/>
          </a:ln>
        </p:spPr>
      </p:pic>
      <p:pic>
        <p:nvPicPr>
          <p:cNvPr id="655" name="Google Shape;655;p85"/>
          <p:cNvPicPr preferRelativeResize="0"/>
          <p:nvPr/>
        </p:nvPicPr>
        <p:blipFill rotWithShape="1">
          <a:blip r:embed="rId3">
            <a:alphaModFix/>
          </a:blip>
          <a:srcRect r="83607"/>
          <a:stretch/>
        </p:blipFill>
        <p:spPr>
          <a:xfrm>
            <a:off x="-2677620" y="1050450"/>
            <a:ext cx="975676" cy="948075"/>
          </a:xfrm>
          <a:prstGeom prst="rect">
            <a:avLst/>
          </a:prstGeom>
          <a:noFill/>
          <a:ln>
            <a:noFill/>
          </a:ln>
        </p:spPr>
      </p:pic>
      <p:pic>
        <p:nvPicPr>
          <p:cNvPr id="656" name="Google Shape;656;p85"/>
          <p:cNvPicPr preferRelativeResize="0"/>
          <p:nvPr/>
        </p:nvPicPr>
        <p:blipFill rotWithShape="1">
          <a:blip r:embed="rId3">
            <a:alphaModFix/>
          </a:blip>
          <a:srcRect r="83607"/>
          <a:stretch/>
        </p:blipFill>
        <p:spPr>
          <a:xfrm>
            <a:off x="-2677620" y="1707850"/>
            <a:ext cx="975676" cy="948075"/>
          </a:xfrm>
          <a:prstGeom prst="rect">
            <a:avLst/>
          </a:prstGeom>
          <a:noFill/>
          <a:ln>
            <a:noFill/>
          </a:ln>
        </p:spPr>
      </p:pic>
      <p:pic>
        <p:nvPicPr>
          <p:cNvPr id="657" name="Google Shape;657;p85"/>
          <p:cNvPicPr preferRelativeResize="0"/>
          <p:nvPr/>
        </p:nvPicPr>
        <p:blipFill rotWithShape="1">
          <a:blip r:embed="rId3">
            <a:alphaModFix/>
          </a:blip>
          <a:srcRect r="83607"/>
          <a:stretch/>
        </p:blipFill>
        <p:spPr>
          <a:xfrm>
            <a:off x="-2677620" y="2309150"/>
            <a:ext cx="975676" cy="948075"/>
          </a:xfrm>
          <a:prstGeom prst="rect">
            <a:avLst/>
          </a:prstGeom>
          <a:noFill/>
          <a:ln>
            <a:noFill/>
          </a:ln>
        </p:spPr>
      </p:pic>
      <p:pic>
        <p:nvPicPr>
          <p:cNvPr id="658" name="Google Shape;658;p85"/>
          <p:cNvPicPr preferRelativeResize="0"/>
          <p:nvPr/>
        </p:nvPicPr>
        <p:blipFill rotWithShape="1">
          <a:blip r:embed="rId3">
            <a:alphaModFix/>
          </a:blip>
          <a:srcRect r="83607"/>
          <a:stretch/>
        </p:blipFill>
        <p:spPr>
          <a:xfrm>
            <a:off x="-2677620" y="2910425"/>
            <a:ext cx="975676" cy="948075"/>
          </a:xfrm>
          <a:prstGeom prst="rect">
            <a:avLst/>
          </a:prstGeom>
          <a:noFill/>
          <a:ln>
            <a:noFill/>
          </a:ln>
        </p:spPr>
      </p:pic>
      <p:pic>
        <p:nvPicPr>
          <p:cNvPr id="659" name="Google Shape;659;p85"/>
          <p:cNvPicPr preferRelativeResize="0"/>
          <p:nvPr/>
        </p:nvPicPr>
        <p:blipFill rotWithShape="1">
          <a:blip r:embed="rId3">
            <a:alphaModFix/>
          </a:blip>
          <a:srcRect r="83607"/>
          <a:stretch/>
        </p:blipFill>
        <p:spPr>
          <a:xfrm>
            <a:off x="-2677620" y="3567850"/>
            <a:ext cx="975676" cy="948075"/>
          </a:xfrm>
          <a:prstGeom prst="rect">
            <a:avLst/>
          </a:prstGeom>
          <a:noFill/>
          <a:ln>
            <a:noFill/>
          </a:ln>
        </p:spPr>
      </p:pic>
      <p:pic>
        <p:nvPicPr>
          <p:cNvPr id="660" name="Google Shape;660;p85"/>
          <p:cNvPicPr preferRelativeResize="0"/>
          <p:nvPr/>
        </p:nvPicPr>
        <p:blipFill rotWithShape="1">
          <a:blip r:embed="rId3">
            <a:alphaModFix/>
          </a:blip>
          <a:srcRect l="75315"/>
          <a:stretch/>
        </p:blipFill>
        <p:spPr>
          <a:xfrm>
            <a:off x="3007977" y="458525"/>
            <a:ext cx="1469249" cy="948075"/>
          </a:xfrm>
          <a:prstGeom prst="rect">
            <a:avLst/>
          </a:prstGeom>
          <a:noFill/>
          <a:ln>
            <a:noFill/>
          </a:ln>
        </p:spPr>
      </p:pic>
      <p:pic>
        <p:nvPicPr>
          <p:cNvPr id="661" name="Google Shape;661;p85"/>
          <p:cNvPicPr preferRelativeResize="0"/>
          <p:nvPr/>
        </p:nvPicPr>
        <p:blipFill rotWithShape="1">
          <a:blip r:embed="rId3">
            <a:alphaModFix/>
          </a:blip>
          <a:srcRect l="75315"/>
          <a:stretch/>
        </p:blipFill>
        <p:spPr>
          <a:xfrm>
            <a:off x="3007977" y="1050450"/>
            <a:ext cx="1469249" cy="948075"/>
          </a:xfrm>
          <a:prstGeom prst="rect">
            <a:avLst/>
          </a:prstGeom>
          <a:noFill/>
          <a:ln>
            <a:noFill/>
          </a:ln>
        </p:spPr>
      </p:pic>
      <p:pic>
        <p:nvPicPr>
          <p:cNvPr id="662" name="Google Shape;662;p85"/>
          <p:cNvPicPr preferRelativeResize="0"/>
          <p:nvPr/>
        </p:nvPicPr>
        <p:blipFill rotWithShape="1">
          <a:blip r:embed="rId3">
            <a:alphaModFix/>
          </a:blip>
          <a:srcRect l="75315"/>
          <a:stretch/>
        </p:blipFill>
        <p:spPr>
          <a:xfrm>
            <a:off x="3059477" y="1707850"/>
            <a:ext cx="1469249" cy="948075"/>
          </a:xfrm>
          <a:prstGeom prst="rect">
            <a:avLst/>
          </a:prstGeom>
          <a:noFill/>
          <a:ln>
            <a:noFill/>
          </a:ln>
        </p:spPr>
      </p:pic>
      <p:pic>
        <p:nvPicPr>
          <p:cNvPr id="663" name="Google Shape;663;p85"/>
          <p:cNvPicPr preferRelativeResize="0"/>
          <p:nvPr/>
        </p:nvPicPr>
        <p:blipFill rotWithShape="1">
          <a:blip r:embed="rId3">
            <a:alphaModFix/>
          </a:blip>
          <a:srcRect l="75315"/>
          <a:stretch/>
        </p:blipFill>
        <p:spPr>
          <a:xfrm>
            <a:off x="3059477" y="2309150"/>
            <a:ext cx="1469249" cy="948075"/>
          </a:xfrm>
          <a:prstGeom prst="rect">
            <a:avLst/>
          </a:prstGeom>
          <a:noFill/>
          <a:ln>
            <a:noFill/>
          </a:ln>
        </p:spPr>
      </p:pic>
      <p:pic>
        <p:nvPicPr>
          <p:cNvPr id="664" name="Google Shape;664;p85"/>
          <p:cNvPicPr preferRelativeResize="0"/>
          <p:nvPr/>
        </p:nvPicPr>
        <p:blipFill rotWithShape="1">
          <a:blip r:embed="rId3">
            <a:alphaModFix/>
          </a:blip>
          <a:srcRect l="75315"/>
          <a:stretch/>
        </p:blipFill>
        <p:spPr>
          <a:xfrm>
            <a:off x="3059477" y="2910425"/>
            <a:ext cx="1469249" cy="948075"/>
          </a:xfrm>
          <a:prstGeom prst="rect">
            <a:avLst/>
          </a:prstGeom>
          <a:noFill/>
          <a:ln>
            <a:noFill/>
          </a:ln>
        </p:spPr>
      </p:pic>
      <p:pic>
        <p:nvPicPr>
          <p:cNvPr id="665" name="Google Shape;665;p85"/>
          <p:cNvPicPr preferRelativeResize="0"/>
          <p:nvPr/>
        </p:nvPicPr>
        <p:blipFill rotWithShape="1">
          <a:blip r:embed="rId3">
            <a:alphaModFix/>
          </a:blip>
          <a:srcRect l="75315"/>
          <a:stretch/>
        </p:blipFill>
        <p:spPr>
          <a:xfrm>
            <a:off x="3059477" y="3567850"/>
            <a:ext cx="1469249" cy="948075"/>
          </a:xfrm>
          <a:prstGeom prst="rect">
            <a:avLst/>
          </a:prstGeom>
          <a:noFill/>
          <a:ln>
            <a:noFill/>
          </a:ln>
        </p:spPr>
      </p:pic>
      <p:sp>
        <p:nvSpPr>
          <p:cNvPr id="666" name="Google Shape;666;p85"/>
          <p:cNvSpPr txBox="1"/>
          <p:nvPr/>
        </p:nvSpPr>
        <p:spPr>
          <a:xfrm>
            <a:off x="-2258450"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67" name="Google Shape;667;p85"/>
          <p:cNvSpPr txBox="1"/>
          <p:nvPr/>
        </p:nvSpPr>
        <p:spPr>
          <a:xfrm>
            <a:off x="3007975"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68" name="Google Shape;668;p85"/>
          <p:cNvSpPr/>
          <p:nvPr/>
        </p:nvSpPr>
        <p:spPr>
          <a:xfrm rot="10800000">
            <a:off x="4477225" y="1141900"/>
            <a:ext cx="477000" cy="3032400"/>
          </a:xfrm>
          <a:prstGeom prst="rightBrace">
            <a:avLst>
              <a:gd name="adj1" fmla="val 50000"/>
              <a:gd name="adj2" fmla="val 6582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69" name="Google Shape;669;p85"/>
          <p:cNvSpPr txBox="1"/>
          <p:nvPr/>
        </p:nvSpPr>
        <p:spPr>
          <a:xfrm>
            <a:off x="4826850" y="1050450"/>
            <a:ext cx="3694500" cy="31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b="1">
              <a:solidFill>
                <a:srgbClr val="6AA84F"/>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70" name="Google Shape;670;p85"/>
          <p:cNvSpPr/>
          <p:nvPr/>
        </p:nvSpPr>
        <p:spPr>
          <a:xfrm>
            <a:off x="1927725" y="4159775"/>
            <a:ext cx="4784100" cy="537600"/>
          </a:xfrm>
          <a:prstGeom prst="rect">
            <a:avLst/>
          </a:prstGeom>
          <a:solidFill>
            <a:srgbClr val="611B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FFFFFF"/>
                </a:solidFill>
                <a:latin typeface="Source Sans Pro"/>
                <a:ea typeface="Source Sans Pro"/>
                <a:cs typeface="Source Sans Pro"/>
                <a:sym typeface="Source Sans Pro"/>
              </a:rPr>
              <a:t>For a </a:t>
            </a:r>
            <a:r>
              <a:rPr lang="zh-CN" b="1" i="1">
                <a:solidFill>
                  <a:srgbClr val="FFFFFF"/>
                </a:solidFill>
                <a:latin typeface="Source Sans Pro"/>
                <a:ea typeface="Source Sans Pro"/>
                <a:cs typeface="Source Sans Pro"/>
                <a:sym typeface="Source Sans Pro"/>
              </a:rPr>
              <a:t>reusable</a:t>
            </a:r>
            <a:r>
              <a:rPr lang="zh-CN" b="1">
                <a:solidFill>
                  <a:srgbClr val="FFFFFF"/>
                </a:solidFill>
                <a:latin typeface="Source Sans Pro"/>
                <a:ea typeface="Source Sans Pro"/>
                <a:cs typeface="Source Sans Pro"/>
                <a:sym typeface="Source Sans Pro"/>
              </a:rPr>
              <a:t> evaluation</a:t>
            </a:r>
            <a:endParaRPr b="1">
              <a:solidFill>
                <a:srgbClr val="FFFFFF"/>
              </a:solidFill>
              <a:latin typeface="Source Sans Pro"/>
              <a:ea typeface="Source Sans Pro"/>
              <a:cs typeface="Source Sans Pro"/>
              <a:sym typeface="Source Sans Pro"/>
            </a:endParaRP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5902"/>
        <p:cNvGrpSpPr/>
        <p:nvPr/>
      </p:nvGrpSpPr>
      <p:grpSpPr>
        <a:xfrm>
          <a:off x="0" y="0"/>
          <a:ext cx="0" cy="0"/>
          <a:chOff x="0" y="0"/>
          <a:chExt cx="0" cy="0"/>
        </a:xfrm>
      </p:grpSpPr>
      <p:cxnSp>
        <p:nvCxnSpPr>
          <p:cNvPr id="5903" name="Google Shape;5903;p41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904" name="Google Shape;5904;p418"/>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905" name="Google Shape;5905;p4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370</a:t>
            </a:fld>
            <a:endParaRPr/>
          </a:p>
        </p:txBody>
      </p:sp>
      <p:sp>
        <p:nvSpPr>
          <p:cNvPr id="5906" name="Google Shape;5906;p418"/>
          <p:cNvSpPr txBox="1"/>
          <p:nvPr/>
        </p:nvSpPr>
        <p:spPr>
          <a:xfrm>
            <a:off x="5833825" y="1253300"/>
            <a:ext cx="3170100" cy="33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zh-CN" sz="1700" b="1">
                <a:solidFill>
                  <a:schemeClr val="dk1"/>
                </a:solidFill>
                <a:latin typeface="Source Sans Pro"/>
                <a:ea typeface="Source Sans Pro"/>
                <a:cs typeface="Source Sans Pro"/>
                <a:sym typeface="Source Sans Pro"/>
              </a:rPr>
              <a:t>Reducing dimensionality can even lead to performance improvements.</a:t>
            </a:r>
            <a:endParaRPr sz="1700"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800" b="1">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600">
                <a:solidFill>
                  <a:schemeClr val="dk2"/>
                </a:solidFill>
                <a:latin typeface="Source Sans Pro"/>
                <a:ea typeface="Source Sans Pro"/>
                <a:cs typeface="Source Sans Pro"/>
                <a:sym typeface="Source Sans Pro"/>
              </a:rPr>
              <a:t>Combination approach similar to DHR.</a:t>
            </a:r>
            <a:endParaRPr sz="16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600">
                <a:solidFill>
                  <a:schemeClr val="dk2"/>
                </a:solidFill>
                <a:latin typeface="Source Sans Pro"/>
                <a:ea typeface="Source Sans Pro"/>
                <a:cs typeface="Source Sans Pro"/>
                <a:sym typeface="Source Sans Pro"/>
              </a:rPr>
              <a:t>Hybrid retrieval achieves </a:t>
            </a:r>
            <a:r>
              <a:rPr lang="zh-CN" sz="1600" b="1">
                <a:solidFill>
                  <a:schemeClr val="dk1"/>
                </a:solidFill>
                <a:latin typeface="Source Sans Pro"/>
                <a:ea typeface="Source Sans Pro"/>
                <a:cs typeface="Source Sans Pro"/>
                <a:sym typeface="Source Sans Pro"/>
              </a:rPr>
              <a:t>SOTA results on BEIR</a:t>
            </a:r>
            <a:r>
              <a:rPr lang="zh-CN" sz="1600">
                <a:solidFill>
                  <a:schemeClr val="dk2"/>
                </a:solidFill>
                <a:latin typeface="Source Sans Pro"/>
                <a:ea typeface="Source Sans Pro"/>
                <a:cs typeface="Source Sans Pro"/>
                <a:sym typeface="Source Sans Pro"/>
              </a:rPr>
              <a:t>, even outperform NV-Embed v2.</a:t>
            </a:r>
            <a:endParaRPr sz="16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600">
                <a:solidFill>
                  <a:schemeClr val="dk2"/>
                </a:solidFill>
                <a:latin typeface="Source Sans Pro"/>
                <a:ea typeface="Source Sans Pro"/>
                <a:cs typeface="Source Sans Pro"/>
                <a:sym typeface="Source Sans Pro"/>
              </a:rPr>
              <a:t>Demonstrate the effetiveness of hybrid retrieval wiht a </a:t>
            </a:r>
            <a:r>
              <a:rPr lang="zh-CN" sz="1600" b="1">
                <a:solidFill>
                  <a:schemeClr val="dk1"/>
                </a:solidFill>
                <a:latin typeface="Source Sans Pro"/>
                <a:ea typeface="Source Sans Pro"/>
                <a:cs typeface="Source Sans Pro"/>
                <a:sym typeface="Source Sans Pro"/>
              </a:rPr>
              <a:t>7B model</a:t>
            </a:r>
            <a:r>
              <a:rPr lang="zh-CN" sz="1600">
                <a:solidFill>
                  <a:schemeClr val="dk1"/>
                </a:solidFill>
                <a:latin typeface="Source Sans Pro"/>
                <a:ea typeface="Source Sans Pro"/>
                <a:cs typeface="Source Sans Pro"/>
                <a:sym typeface="Source Sans Pro"/>
              </a:rPr>
              <a:t>.</a:t>
            </a:r>
            <a:endParaRPr sz="1600">
              <a:solidFill>
                <a:schemeClr val="dk1"/>
              </a:solidFill>
              <a:latin typeface="Source Sans Pro"/>
              <a:ea typeface="Source Sans Pro"/>
              <a:cs typeface="Source Sans Pro"/>
              <a:sym typeface="Source Sans Pro"/>
            </a:endParaRPr>
          </a:p>
        </p:txBody>
      </p:sp>
      <p:sp>
        <p:nvSpPr>
          <p:cNvPr id="5907" name="Google Shape;5907;p418"/>
          <p:cNvSpPr txBox="1">
            <a:spLocks noGrp="1"/>
          </p:cNvSpPr>
          <p:nvPr>
            <p:ph type="title"/>
          </p:nvPr>
        </p:nvSpPr>
        <p:spPr>
          <a:xfrm>
            <a:off x="381000" y="510375"/>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LENS：Lexical Representations with Bags of Clusters</a:t>
            </a:r>
            <a:endParaRPr/>
          </a:p>
          <a:p>
            <a:pPr marL="0" lvl="0" indent="0" algn="l" rtl="0">
              <a:spcBef>
                <a:spcPts val="0"/>
              </a:spcBef>
              <a:spcAft>
                <a:spcPts val="0"/>
              </a:spcAft>
              <a:buNone/>
            </a:pPr>
            <a:endParaRPr/>
          </a:p>
        </p:txBody>
      </p:sp>
      <p:pic>
        <p:nvPicPr>
          <p:cNvPr id="5908" name="Google Shape;5908;p418"/>
          <p:cNvPicPr preferRelativeResize="0"/>
          <p:nvPr/>
        </p:nvPicPr>
        <p:blipFill>
          <a:blip r:embed="rId3">
            <a:alphaModFix/>
          </a:blip>
          <a:stretch>
            <a:fillRect/>
          </a:stretch>
        </p:blipFill>
        <p:spPr>
          <a:xfrm>
            <a:off x="152400" y="1357600"/>
            <a:ext cx="5681427" cy="2742971"/>
          </a:xfrm>
          <a:prstGeom prst="rect">
            <a:avLst/>
          </a:prstGeom>
          <a:noFill/>
          <a:ln>
            <a:noFill/>
          </a:ln>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5912"/>
        <p:cNvGrpSpPr/>
        <p:nvPr/>
      </p:nvGrpSpPr>
      <p:grpSpPr>
        <a:xfrm>
          <a:off x="0" y="0"/>
          <a:ext cx="0" cy="0"/>
          <a:chOff x="0" y="0"/>
          <a:chExt cx="0" cy="0"/>
        </a:xfrm>
      </p:grpSpPr>
      <p:cxnSp>
        <p:nvCxnSpPr>
          <p:cNvPr id="5913" name="Google Shape;5913;p41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914" name="Google Shape;5914;p419"/>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915" name="Google Shape;5915;p4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371</a:t>
            </a:fld>
            <a:endParaRPr/>
          </a:p>
        </p:txBody>
      </p:sp>
      <p:sp>
        <p:nvSpPr>
          <p:cNvPr id="5916" name="Google Shape;5916;p419"/>
          <p:cNvSpPr txBox="1"/>
          <p:nvPr/>
        </p:nvSpPr>
        <p:spPr>
          <a:xfrm>
            <a:off x="537200" y="2943250"/>
            <a:ext cx="7960800" cy="12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b="1">
                <a:solidFill>
                  <a:schemeClr val="dk2"/>
                </a:solidFill>
                <a:latin typeface="Source Sans Pro"/>
                <a:ea typeface="Source Sans Pro"/>
                <a:cs typeface="Source Sans Pro"/>
                <a:sym typeface="Source Sans Pro"/>
              </a:rPr>
              <a:t>Bold</a:t>
            </a:r>
            <a:r>
              <a:rPr lang="zh-CN" sz="1800">
                <a:solidFill>
                  <a:schemeClr val="dk2"/>
                </a:solidFill>
                <a:latin typeface="Source Sans Pro"/>
                <a:ea typeface="Source Sans Pro"/>
                <a:cs typeface="Source Sans Pro"/>
                <a:sym typeface="Source Sans Pro"/>
              </a:rPr>
              <a:t> indicates improvement after dense–sparse fusion.</a:t>
            </a:r>
            <a:endParaRPr sz="18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600">
                <a:solidFill>
                  <a:schemeClr val="dk2"/>
                </a:solidFill>
                <a:latin typeface="Source Sans Pro"/>
                <a:ea typeface="Source Sans Pro"/>
                <a:cs typeface="Source Sans Pro"/>
                <a:sym typeface="Source Sans Pro"/>
              </a:rPr>
              <a:t>Combination approach similar to DHR.</a:t>
            </a:r>
            <a:endParaRPr sz="16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600">
                <a:solidFill>
                  <a:schemeClr val="dk2"/>
                </a:solidFill>
                <a:latin typeface="Source Sans Pro"/>
                <a:ea typeface="Source Sans Pro"/>
                <a:cs typeface="Source Sans Pro"/>
                <a:sym typeface="Source Sans Pro"/>
              </a:rPr>
              <a:t>Hybrid retrieval achieves </a:t>
            </a:r>
            <a:r>
              <a:rPr lang="zh-CN" sz="1600" b="1">
                <a:solidFill>
                  <a:schemeClr val="dk1"/>
                </a:solidFill>
                <a:latin typeface="Source Sans Pro"/>
                <a:ea typeface="Source Sans Pro"/>
                <a:cs typeface="Source Sans Pro"/>
                <a:sym typeface="Source Sans Pro"/>
              </a:rPr>
              <a:t>SOTA results on BEIR</a:t>
            </a:r>
            <a:r>
              <a:rPr lang="zh-CN" sz="1600">
                <a:solidFill>
                  <a:schemeClr val="dk2"/>
                </a:solidFill>
                <a:latin typeface="Source Sans Pro"/>
                <a:ea typeface="Source Sans Pro"/>
                <a:cs typeface="Source Sans Pro"/>
                <a:sym typeface="Source Sans Pro"/>
              </a:rPr>
              <a:t>, even outperform NV-Embed v2.</a:t>
            </a:r>
            <a:endParaRPr sz="16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600">
                <a:solidFill>
                  <a:schemeClr val="dk2"/>
                </a:solidFill>
                <a:latin typeface="Source Sans Pro"/>
                <a:ea typeface="Source Sans Pro"/>
                <a:cs typeface="Source Sans Pro"/>
                <a:sym typeface="Source Sans Pro"/>
              </a:rPr>
              <a:t>Demonstrate the effetiveness of hybrid retrieval wiht a </a:t>
            </a:r>
            <a:r>
              <a:rPr lang="zh-CN" sz="1600" b="1">
                <a:solidFill>
                  <a:schemeClr val="dk1"/>
                </a:solidFill>
                <a:latin typeface="Source Sans Pro"/>
                <a:ea typeface="Source Sans Pro"/>
                <a:cs typeface="Source Sans Pro"/>
                <a:sym typeface="Source Sans Pro"/>
              </a:rPr>
              <a:t>7B model</a:t>
            </a:r>
            <a:r>
              <a:rPr lang="zh-CN" sz="1600">
                <a:solidFill>
                  <a:schemeClr val="dk1"/>
                </a:solidFill>
                <a:latin typeface="Source Sans Pro"/>
                <a:ea typeface="Source Sans Pro"/>
                <a:cs typeface="Source Sans Pro"/>
                <a:sym typeface="Source Sans Pro"/>
              </a:rPr>
              <a:t>.</a:t>
            </a:r>
            <a:endParaRPr sz="1600">
              <a:solidFill>
                <a:schemeClr val="dk1"/>
              </a:solidFill>
              <a:latin typeface="Source Sans Pro"/>
              <a:ea typeface="Source Sans Pro"/>
              <a:cs typeface="Source Sans Pro"/>
              <a:sym typeface="Source Sans Pro"/>
            </a:endParaRPr>
          </a:p>
        </p:txBody>
      </p:sp>
      <p:sp>
        <p:nvSpPr>
          <p:cNvPr id="5917" name="Google Shape;5917;p419"/>
          <p:cNvSpPr txBox="1">
            <a:spLocks noGrp="1"/>
          </p:cNvSpPr>
          <p:nvPr>
            <p:ph type="title"/>
          </p:nvPr>
        </p:nvSpPr>
        <p:spPr>
          <a:xfrm>
            <a:off x="381000" y="510375"/>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LENS：</a:t>
            </a:r>
            <a:r>
              <a:rPr lang="zh-CN" sz="2111">
                <a:solidFill>
                  <a:schemeClr val="dk1"/>
                </a:solidFill>
              </a:rPr>
              <a:t>Lexical Representations with Bags of Clusters</a:t>
            </a:r>
            <a:r>
              <a:rPr lang="zh-CN" sz="2111">
                <a:solidFill>
                  <a:srgbClr val="611BB8"/>
                </a:solidFill>
              </a:rPr>
              <a:t>  </a:t>
            </a:r>
            <a:endParaRPr/>
          </a:p>
          <a:p>
            <a:pPr marL="0" lvl="0" indent="0" algn="l" rtl="0">
              <a:spcBef>
                <a:spcPts val="0"/>
              </a:spcBef>
              <a:spcAft>
                <a:spcPts val="0"/>
              </a:spcAft>
              <a:buNone/>
            </a:pPr>
            <a:endParaRPr/>
          </a:p>
        </p:txBody>
      </p:sp>
      <p:pic>
        <p:nvPicPr>
          <p:cNvPr id="5918" name="Google Shape;5918;p419"/>
          <p:cNvPicPr preferRelativeResize="0"/>
          <p:nvPr/>
        </p:nvPicPr>
        <p:blipFill>
          <a:blip r:embed="rId3">
            <a:alphaModFix/>
          </a:blip>
          <a:stretch>
            <a:fillRect/>
          </a:stretch>
        </p:blipFill>
        <p:spPr>
          <a:xfrm>
            <a:off x="152400" y="1443325"/>
            <a:ext cx="8839204" cy="1277541"/>
          </a:xfrm>
          <a:prstGeom prst="rect">
            <a:avLst/>
          </a:prstGeom>
          <a:noFill/>
          <a:ln>
            <a:noFill/>
          </a:ln>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Shape 5922"/>
        <p:cNvGrpSpPr/>
        <p:nvPr/>
      </p:nvGrpSpPr>
      <p:grpSpPr>
        <a:xfrm>
          <a:off x="0" y="0"/>
          <a:ext cx="0" cy="0"/>
          <a:chOff x="0" y="0"/>
          <a:chExt cx="0" cy="0"/>
        </a:xfrm>
      </p:grpSpPr>
      <p:cxnSp>
        <p:nvCxnSpPr>
          <p:cNvPr id="5923" name="Google Shape;5923;p42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924" name="Google Shape;5924;p420"/>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925" name="Google Shape;5925;p4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372</a:t>
            </a:fld>
            <a:endParaRPr/>
          </a:p>
        </p:txBody>
      </p:sp>
      <p:sp>
        <p:nvSpPr>
          <p:cNvPr id="5926" name="Google Shape;5926;p420"/>
          <p:cNvSpPr txBox="1"/>
          <p:nvPr/>
        </p:nvSpPr>
        <p:spPr>
          <a:xfrm>
            <a:off x="591600" y="3213975"/>
            <a:ext cx="7960800" cy="12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Results on Massive Text Embeddings Benchmark (56 datasets)</a:t>
            </a:r>
            <a:endParaRPr sz="18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600">
                <a:solidFill>
                  <a:schemeClr val="dk2"/>
                </a:solidFill>
                <a:latin typeface="Source Sans Pro"/>
                <a:ea typeface="Source Sans Pro"/>
                <a:cs typeface="Source Sans Pro"/>
                <a:sym typeface="Source Sans Pro"/>
              </a:rPr>
              <a:t>Covering Retrieval </a:t>
            </a:r>
            <a:r>
              <a:rPr lang="zh-CN" sz="1600" b="1">
                <a:solidFill>
                  <a:schemeClr val="dk1"/>
                </a:solidFill>
                <a:latin typeface="Source Sans Pro"/>
                <a:ea typeface="Source Sans Pro"/>
                <a:cs typeface="Source Sans Pro"/>
                <a:sym typeface="Source Sans Pro"/>
              </a:rPr>
              <a:t>&amp; Classification, STS, Clustering, …</a:t>
            </a:r>
            <a:endParaRPr sz="16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600">
                <a:solidFill>
                  <a:schemeClr val="dk2"/>
                </a:solidFill>
                <a:latin typeface="Source Sans Pro"/>
                <a:ea typeface="Source Sans Pro"/>
                <a:cs typeface="Source Sans Pro"/>
                <a:sym typeface="Source Sans Pro"/>
              </a:rPr>
              <a:t>LENS and BGE-EN-ICL are trained on the same data.</a:t>
            </a:r>
            <a:endParaRPr sz="16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600">
                <a:solidFill>
                  <a:schemeClr val="dk2"/>
                </a:solidFill>
                <a:latin typeface="Source Sans Pro"/>
                <a:ea typeface="Source Sans Pro"/>
                <a:cs typeface="Source Sans Pro"/>
                <a:sym typeface="Source Sans Pro"/>
              </a:rPr>
              <a:t>LENS remains competitive with dense embeddings across diverse tasks.</a:t>
            </a:r>
            <a:endParaRPr sz="1600">
              <a:solidFill>
                <a:schemeClr val="dk1"/>
              </a:solidFill>
              <a:latin typeface="Source Sans Pro"/>
              <a:ea typeface="Source Sans Pro"/>
              <a:cs typeface="Source Sans Pro"/>
              <a:sym typeface="Source Sans Pro"/>
            </a:endParaRPr>
          </a:p>
        </p:txBody>
      </p:sp>
      <p:sp>
        <p:nvSpPr>
          <p:cNvPr id="5927" name="Google Shape;5927;p420"/>
          <p:cNvSpPr txBox="1">
            <a:spLocks noGrp="1"/>
          </p:cNvSpPr>
          <p:nvPr>
            <p:ph type="title"/>
          </p:nvPr>
        </p:nvSpPr>
        <p:spPr>
          <a:xfrm>
            <a:off x="381000" y="510375"/>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LENS：</a:t>
            </a:r>
            <a:r>
              <a:rPr lang="zh-CN" sz="2111">
                <a:solidFill>
                  <a:schemeClr val="dk1"/>
                </a:solidFill>
              </a:rPr>
              <a:t>Lexical Representations with Bags of Clusters</a:t>
            </a:r>
            <a:r>
              <a:rPr lang="zh-CN" sz="2111">
                <a:solidFill>
                  <a:srgbClr val="611BB8"/>
                </a:solidFill>
              </a:rPr>
              <a:t>  </a:t>
            </a:r>
            <a:endParaRPr/>
          </a:p>
          <a:p>
            <a:pPr marL="0" lvl="0" indent="0" algn="l" rtl="0">
              <a:spcBef>
                <a:spcPts val="0"/>
              </a:spcBef>
              <a:spcAft>
                <a:spcPts val="0"/>
              </a:spcAft>
              <a:buNone/>
            </a:pPr>
            <a:endParaRPr/>
          </a:p>
        </p:txBody>
      </p:sp>
      <p:graphicFrame>
        <p:nvGraphicFramePr>
          <p:cNvPr id="5928" name="Google Shape;5928;p420"/>
          <p:cNvGraphicFramePr/>
          <p:nvPr/>
        </p:nvGraphicFramePr>
        <p:xfrm>
          <a:off x="381000" y="1238438"/>
          <a:ext cx="8552500" cy="1889640"/>
        </p:xfrm>
        <a:graphic>
          <a:graphicData uri="http://schemas.openxmlformats.org/drawingml/2006/table">
            <a:tbl>
              <a:tblPr>
                <a:noFill/>
                <a:tableStyleId>{81380722-8950-4CB5-8313-3FF1E1080F2C}</a:tableStyleId>
              </a:tblPr>
              <a:tblGrid>
                <a:gridCol w="1224625">
                  <a:extLst>
                    <a:ext uri="{9D8B030D-6E8A-4147-A177-3AD203B41FA5}">
                      <a16:colId xmlns:a16="http://schemas.microsoft.com/office/drawing/2014/main" val="20000"/>
                    </a:ext>
                  </a:extLst>
                </a:gridCol>
                <a:gridCol w="771900">
                  <a:extLst>
                    <a:ext uri="{9D8B030D-6E8A-4147-A177-3AD203B41FA5}">
                      <a16:colId xmlns:a16="http://schemas.microsoft.com/office/drawing/2014/main" val="20001"/>
                    </a:ext>
                  </a:extLst>
                </a:gridCol>
                <a:gridCol w="846275">
                  <a:extLst>
                    <a:ext uri="{9D8B030D-6E8A-4147-A177-3AD203B41FA5}">
                      <a16:colId xmlns:a16="http://schemas.microsoft.com/office/drawing/2014/main" val="20002"/>
                    </a:ext>
                  </a:extLst>
                </a:gridCol>
                <a:gridCol w="905325">
                  <a:extLst>
                    <a:ext uri="{9D8B030D-6E8A-4147-A177-3AD203B41FA5}">
                      <a16:colId xmlns:a16="http://schemas.microsoft.com/office/drawing/2014/main" val="20003"/>
                    </a:ext>
                  </a:extLst>
                </a:gridCol>
                <a:gridCol w="861550">
                  <a:extLst>
                    <a:ext uri="{9D8B030D-6E8A-4147-A177-3AD203B41FA5}">
                      <a16:colId xmlns:a16="http://schemas.microsoft.com/office/drawing/2014/main" val="20004"/>
                    </a:ext>
                  </a:extLst>
                </a:gridCol>
                <a:gridCol w="919000">
                  <a:extLst>
                    <a:ext uri="{9D8B030D-6E8A-4147-A177-3AD203B41FA5}">
                      <a16:colId xmlns:a16="http://schemas.microsoft.com/office/drawing/2014/main" val="20005"/>
                    </a:ext>
                  </a:extLst>
                </a:gridCol>
                <a:gridCol w="701175">
                  <a:extLst>
                    <a:ext uri="{9D8B030D-6E8A-4147-A177-3AD203B41FA5}">
                      <a16:colId xmlns:a16="http://schemas.microsoft.com/office/drawing/2014/main" val="20006"/>
                    </a:ext>
                  </a:extLst>
                </a:gridCol>
                <a:gridCol w="715800">
                  <a:extLst>
                    <a:ext uri="{9D8B030D-6E8A-4147-A177-3AD203B41FA5}">
                      <a16:colId xmlns:a16="http://schemas.microsoft.com/office/drawing/2014/main" val="20007"/>
                    </a:ext>
                  </a:extLst>
                </a:gridCol>
                <a:gridCol w="631975">
                  <a:extLst>
                    <a:ext uri="{9D8B030D-6E8A-4147-A177-3AD203B41FA5}">
                      <a16:colId xmlns:a16="http://schemas.microsoft.com/office/drawing/2014/main" val="20008"/>
                    </a:ext>
                  </a:extLst>
                </a:gridCol>
                <a:gridCol w="974875">
                  <a:extLst>
                    <a:ext uri="{9D8B030D-6E8A-4147-A177-3AD203B41FA5}">
                      <a16:colId xmlns:a16="http://schemas.microsoft.com/office/drawing/2014/main" val="20009"/>
                    </a:ext>
                  </a:extLst>
                </a:gridCol>
              </a:tblGrid>
              <a:tr h="381000">
                <a:tc>
                  <a:txBody>
                    <a:bodyPr/>
                    <a:lstStyle/>
                    <a:p>
                      <a:pPr marL="0" lvl="0" indent="0" algn="l" rtl="0">
                        <a:spcBef>
                          <a:spcPts val="0"/>
                        </a:spcBef>
                        <a:spcAft>
                          <a:spcPts val="0"/>
                        </a:spcAft>
                        <a:buNone/>
                      </a:pPr>
                      <a:r>
                        <a:rPr lang="zh-CN" sz="1000" b="1"/>
                        <a:t>Model</a:t>
                      </a:r>
                      <a:endParaRPr sz="1000"/>
                    </a:p>
                  </a:txBody>
                  <a:tcPr marL="91425" marR="91425" marT="91425" marB="91425"/>
                </a:tc>
                <a:tc>
                  <a:txBody>
                    <a:bodyPr/>
                    <a:lstStyle/>
                    <a:p>
                      <a:pPr marL="0" lvl="0" indent="0" algn="ctr" rtl="0">
                        <a:spcBef>
                          <a:spcPts val="0"/>
                        </a:spcBef>
                        <a:spcAft>
                          <a:spcPts val="0"/>
                        </a:spcAft>
                        <a:buNone/>
                      </a:pPr>
                      <a:r>
                        <a:rPr lang="zh-CN" sz="1000" b="1">
                          <a:solidFill>
                            <a:schemeClr val="dk2"/>
                          </a:solidFill>
                        </a:rPr>
                        <a:t># Dim</a:t>
                      </a:r>
                      <a:endParaRPr sz="10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000" b="1">
                          <a:solidFill>
                            <a:schemeClr val="dk2"/>
                          </a:solidFill>
                        </a:rPr>
                        <a:t>Retrieval</a:t>
                      </a:r>
                      <a:endParaRPr sz="1000"/>
                    </a:p>
                  </a:txBody>
                  <a:tcPr marL="91425" marR="91425" marT="91425" marB="91425"/>
                </a:tc>
                <a:tc>
                  <a:txBody>
                    <a:bodyPr/>
                    <a:lstStyle/>
                    <a:p>
                      <a:pPr marL="0" lvl="0" indent="0" algn="ctr" rtl="0">
                        <a:spcBef>
                          <a:spcPts val="0"/>
                        </a:spcBef>
                        <a:spcAft>
                          <a:spcPts val="0"/>
                        </a:spcAft>
                        <a:buNone/>
                      </a:pPr>
                      <a:r>
                        <a:rPr lang="zh-CN" sz="1000" b="1">
                          <a:solidFill>
                            <a:schemeClr val="dk2"/>
                          </a:solidFill>
                        </a:rPr>
                        <a:t>Reranking</a:t>
                      </a:r>
                      <a:endParaRPr sz="10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000" b="1">
                          <a:solidFill>
                            <a:schemeClr val="dk2"/>
                          </a:solidFill>
                        </a:rPr>
                        <a:t>Clustering</a:t>
                      </a:r>
                      <a:endParaRPr sz="10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000" b="1">
                          <a:solidFill>
                            <a:schemeClr val="dk2"/>
                          </a:solidFill>
                        </a:rPr>
                        <a:t>PairClass.</a:t>
                      </a:r>
                      <a:endParaRPr sz="10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000" b="1">
                          <a:solidFill>
                            <a:schemeClr val="dk2"/>
                          </a:solidFill>
                        </a:rPr>
                        <a:t>Class.</a:t>
                      </a:r>
                      <a:endParaRPr sz="10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000" b="1">
                          <a:solidFill>
                            <a:schemeClr val="dk2"/>
                          </a:solidFill>
                        </a:rPr>
                        <a:t>STS</a:t>
                      </a:r>
                      <a:endParaRPr sz="10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000" b="1">
                          <a:solidFill>
                            <a:schemeClr val="dk2"/>
                          </a:solidFill>
                        </a:rPr>
                        <a:t>Summ.</a:t>
                      </a:r>
                      <a:endParaRPr sz="10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000" b="1">
                          <a:solidFill>
                            <a:schemeClr val="dk2"/>
                          </a:solidFill>
                        </a:rPr>
                        <a:t>Avg. </a:t>
                      </a:r>
                      <a:endParaRPr sz="1000" b="1">
                        <a:solidFill>
                          <a:schemeClr val="dk2"/>
                        </a:solidFill>
                      </a:endParaRPr>
                    </a:p>
                    <a:p>
                      <a:pPr marL="0" lvl="0" indent="0" algn="ctr" rtl="0">
                        <a:spcBef>
                          <a:spcPts val="0"/>
                        </a:spcBef>
                        <a:spcAft>
                          <a:spcPts val="0"/>
                        </a:spcAft>
                        <a:buNone/>
                      </a:pPr>
                      <a:r>
                        <a:rPr lang="zh-CN" sz="1000" b="1">
                          <a:solidFill>
                            <a:schemeClr val="dk2"/>
                          </a:solidFill>
                        </a:rPr>
                        <a:t>(56 task)</a:t>
                      </a:r>
                      <a:endParaRPr sz="1000" b="1">
                        <a:solidFill>
                          <a:schemeClr val="dk2"/>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BGE-EN-ICL (dense)</a:t>
                      </a:r>
                      <a:endParaRPr sz="1200"/>
                    </a:p>
                  </a:txBody>
                  <a:tcPr marL="91425" marR="91425" marT="91425" marB="91425"/>
                </a:tc>
                <a:tc>
                  <a:txBody>
                    <a:bodyPr/>
                    <a:lstStyle/>
                    <a:p>
                      <a:pPr marL="0" marR="0" lvl="0" indent="0" algn="ctr" rtl="0">
                        <a:lnSpc>
                          <a:spcPct val="100000"/>
                        </a:lnSpc>
                        <a:spcBef>
                          <a:spcPts val="0"/>
                        </a:spcBef>
                        <a:spcAft>
                          <a:spcPts val="0"/>
                        </a:spcAft>
                        <a:buNone/>
                      </a:pPr>
                      <a:r>
                        <a:rPr lang="zh-CN" sz="1200"/>
                        <a:t>4096</a:t>
                      </a:r>
                      <a:endParaRPr sz="1200"/>
                    </a:p>
                  </a:txBody>
                  <a:tcPr marL="91425" marR="91425" marT="91425" marB="91425"/>
                </a:tc>
                <a:tc>
                  <a:txBody>
                    <a:bodyPr/>
                    <a:lstStyle/>
                    <a:p>
                      <a:pPr marL="0" lvl="0" indent="0" algn="ctr" rtl="0">
                        <a:spcBef>
                          <a:spcPts val="0"/>
                        </a:spcBef>
                        <a:spcAft>
                          <a:spcPts val="0"/>
                        </a:spcAft>
                        <a:buNone/>
                      </a:pPr>
                      <a:r>
                        <a:rPr lang="zh-CN" sz="1200"/>
                        <a:t>61.67</a:t>
                      </a:r>
                      <a:endParaRPr sz="1200"/>
                    </a:p>
                  </a:txBody>
                  <a:tcPr marL="91425" marR="91425" marT="91425" marB="91425"/>
                </a:tc>
                <a:tc>
                  <a:txBody>
                    <a:bodyPr/>
                    <a:lstStyle/>
                    <a:p>
                      <a:pPr marL="0" lvl="0" indent="0" algn="ctr" rtl="0">
                        <a:spcBef>
                          <a:spcPts val="0"/>
                        </a:spcBef>
                        <a:spcAft>
                          <a:spcPts val="0"/>
                        </a:spcAft>
                        <a:buNone/>
                      </a:pPr>
                      <a:r>
                        <a:rPr lang="zh-CN" sz="1200"/>
                        <a:t>59.66</a:t>
                      </a:r>
                      <a:endParaRPr sz="1200"/>
                    </a:p>
                  </a:txBody>
                  <a:tcPr marL="91425" marR="91425" marT="91425" marB="91425"/>
                </a:tc>
                <a:tc>
                  <a:txBody>
                    <a:bodyPr/>
                    <a:lstStyle/>
                    <a:p>
                      <a:pPr marL="0" lvl="0" indent="0" algn="ctr" rtl="0">
                        <a:spcBef>
                          <a:spcPts val="0"/>
                        </a:spcBef>
                        <a:spcAft>
                          <a:spcPts val="0"/>
                        </a:spcAft>
                        <a:buNone/>
                      </a:pPr>
                      <a:r>
                        <a:rPr lang="zh-CN" sz="1200"/>
                        <a:t>57.51</a:t>
                      </a:r>
                      <a:endParaRPr sz="1200"/>
                    </a:p>
                  </a:txBody>
                  <a:tcPr marL="91425" marR="91425" marT="91425" marB="91425"/>
                </a:tc>
                <a:tc>
                  <a:txBody>
                    <a:bodyPr/>
                    <a:lstStyle/>
                    <a:p>
                      <a:pPr marL="0" lvl="0" indent="0" algn="ctr" rtl="0">
                        <a:spcBef>
                          <a:spcPts val="0"/>
                        </a:spcBef>
                        <a:spcAft>
                          <a:spcPts val="0"/>
                        </a:spcAft>
                        <a:buNone/>
                      </a:pPr>
                      <a:r>
                        <a:rPr lang="zh-CN" sz="1200"/>
                        <a:t>86.93</a:t>
                      </a:r>
                      <a:endParaRPr sz="1200"/>
                    </a:p>
                  </a:txBody>
                  <a:tcPr marL="91425" marR="91425" marT="91425" marB="91425"/>
                </a:tc>
                <a:tc>
                  <a:txBody>
                    <a:bodyPr/>
                    <a:lstStyle/>
                    <a:p>
                      <a:pPr marL="0" lvl="0" indent="0" algn="ctr" rtl="0">
                        <a:spcBef>
                          <a:spcPts val="0"/>
                        </a:spcBef>
                        <a:spcAft>
                          <a:spcPts val="0"/>
                        </a:spcAft>
                        <a:buNone/>
                      </a:pPr>
                      <a:r>
                        <a:rPr lang="zh-CN" sz="1200"/>
                        <a:t>88.62</a:t>
                      </a:r>
                      <a:endParaRPr sz="1200"/>
                    </a:p>
                  </a:txBody>
                  <a:tcPr marL="91425" marR="91425" marT="91425" marB="91425"/>
                </a:tc>
                <a:tc>
                  <a:txBody>
                    <a:bodyPr/>
                    <a:lstStyle/>
                    <a:p>
                      <a:pPr marL="0" lvl="0" indent="0" algn="ctr" rtl="0">
                        <a:spcBef>
                          <a:spcPts val="0"/>
                        </a:spcBef>
                        <a:spcAft>
                          <a:spcPts val="0"/>
                        </a:spcAft>
                        <a:buNone/>
                      </a:pPr>
                      <a:r>
                        <a:rPr lang="zh-CN" sz="1200"/>
                        <a:t>83.74</a:t>
                      </a:r>
                      <a:endParaRPr sz="1200"/>
                    </a:p>
                  </a:txBody>
                  <a:tcPr marL="91425" marR="91425" marT="91425" marB="91425"/>
                </a:tc>
                <a:tc>
                  <a:txBody>
                    <a:bodyPr/>
                    <a:lstStyle/>
                    <a:p>
                      <a:pPr marL="0" lvl="0" indent="0" algn="ctr" rtl="0">
                        <a:spcBef>
                          <a:spcPts val="0"/>
                        </a:spcBef>
                        <a:spcAft>
                          <a:spcPts val="0"/>
                        </a:spcAft>
                        <a:buNone/>
                      </a:pPr>
                      <a:r>
                        <a:rPr lang="zh-CN" sz="1200"/>
                        <a:t>30.75</a:t>
                      </a:r>
                      <a:endParaRPr sz="1200"/>
                    </a:p>
                  </a:txBody>
                  <a:tcPr marL="91425" marR="91425" marT="91425" marB="91425"/>
                </a:tc>
                <a:tc>
                  <a:txBody>
                    <a:bodyPr/>
                    <a:lstStyle/>
                    <a:p>
                      <a:pPr marL="0" lvl="0" indent="0" algn="ctr" rtl="0">
                        <a:spcBef>
                          <a:spcPts val="0"/>
                        </a:spcBef>
                        <a:spcAft>
                          <a:spcPts val="0"/>
                        </a:spcAft>
                        <a:buNone/>
                      </a:pPr>
                      <a:r>
                        <a:rPr lang="zh-CN" sz="1600" b="1">
                          <a:solidFill>
                            <a:schemeClr val="dk1"/>
                          </a:solidFill>
                          <a:latin typeface="Source Sans Pro"/>
                          <a:ea typeface="Source Sans Pro"/>
                          <a:cs typeface="Source Sans Pro"/>
                          <a:sym typeface="Source Sans Pro"/>
                        </a:rPr>
                        <a:t>71.24</a:t>
                      </a:r>
                      <a:endParaRPr sz="1600" b="1">
                        <a:solidFill>
                          <a:schemeClr val="dk1"/>
                        </a:solidFill>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LENS-4K</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a:t>4000</a:t>
                      </a:r>
                      <a:endParaRPr sz="1200"/>
                    </a:p>
                  </a:txBody>
                  <a:tcPr marL="91425" marR="91425" marT="91425" marB="91425"/>
                </a:tc>
                <a:tc>
                  <a:txBody>
                    <a:bodyPr/>
                    <a:lstStyle/>
                    <a:p>
                      <a:pPr marL="0" lvl="0" indent="0" algn="ctr" rtl="0">
                        <a:spcBef>
                          <a:spcPts val="0"/>
                        </a:spcBef>
                        <a:spcAft>
                          <a:spcPts val="0"/>
                        </a:spcAft>
                        <a:buNone/>
                      </a:pPr>
                      <a:r>
                        <a:rPr lang="zh-CN" sz="1200"/>
                        <a:t>60.76</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a:t> 60.86</a:t>
                      </a:r>
                      <a:endParaRPr sz="1200"/>
                    </a:p>
                  </a:txBody>
                  <a:tcPr marL="91425" marR="91425" marT="91425" marB="91425"/>
                </a:tc>
                <a:tc>
                  <a:txBody>
                    <a:bodyPr/>
                    <a:lstStyle/>
                    <a:p>
                      <a:pPr marL="0" lvl="0" indent="0" algn="ctr" rtl="0">
                        <a:spcBef>
                          <a:spcPts val="0"/>
                        </a:spcBef>
                        <a:spcAft>
                          <a:spcPts val="0"/>
                        </a:spcAft>
                        <a:buNone/>
                      </a:pPr>
                      <a:r>
                        <a:rPr lang="zh-CN" sz="1200"/>
                        <a:t>57.92</a:t>
                      </a:r>
                      <a:endParaRPr sz="1200"/>
                    </a:p>
                  </a:txBody>
                  <a:tcPr marL="91425" marR="91425" marT="91425" marB="91425"/>
                </a:tc>
                <a:tc>
                  <a:txBody>
                    <a:bodyPr/>
                    <a:lstStyle/>
                    <a:p>
                      <a:pPr marL="0" lvl="0" indent="0" algn="ctr" rtl="0">
                        <a:spcBef>
                          <a:spcPts val="0"/>
                        </a:spcBef>
                        <a:spcAft>
                          <a:spcPts val="0"/>
                        </a:spcAft>
                        <a:buNone/>
                      </a:pPr>
                      <a:r>
                        <a:rPr lang="zh-CN" sz="1200"/>
                        <a:t>87.93</a:t>
                      </a:r>
                      <a:endParaRPr sz="1200"/>
                    </a:p>
                  </a:txBody>
                  <a:tcPr marL="91425" marR="91425" marT="91425" marB="91425"/>
                </a:tc>
                <a:tc>
                  <a:txBody>
                    <a:bodyPr/>
                    <a:lstStyle/>
                    <a:p>
                      <a:pPr marL="0" lvl="0" indent="0" algn="ctr" rtl="0">
                        <a:spcBef>
                          <a:spcPts val="0"/>
                        </a:spcBef>
                        <a:spcAft>
                          <a:spcPts val="0"/>
                        </a:spcAft>
                        <a:buNone/>
                      </a:pPr>
                      <a:r>
                        <a:rPr lang="zh-CN" sz="1200"/>
                        <a:t>88.13</a:t>
                      </a:r>
                      <a:endParaRPr sz="1200"/>
                    </a:p>
                  </a:txBody>
                  <a:tcPr marL="91425" marR="91425" marT="91425" marB="91425"/>
                </a:tc>
                <a:tc>
                  <a:txBody>
                    <a:bodyPr/>
                    <a:lstStyle/>
                    <a:p>
                      <a:pPr marL="0" lvl="0" indent="0" algn="ctr" rtl="0">
                        <a:spcBef>
                          <a:spcPts val="0"/>
                        </a:spcBef>
                        <a:spcAft>
                          <a:spcPts val="0"/>
                        </a:spcAft>
                        <a:buNone/>
                      </a:pPr>
                      <a:r>
                        <a:rPr lang="zh-CN" sz="1200"/>
                        <a:t>84.35</a:t>
                      </a:r>
                      <a:endParaRPr sz="1200"/>
                    </a:p>
                  </a:txBody>
                  <a:tcPr marL="91425" marR="91425" marT="91425" marB="91425"/>
                </a:tc>
                <a:tc>
                  <a:txBody>
                    <a:bodyPr/>
                    <a:lstStyle/>
                    <a:p>
                      <a:pPr marL="0" lvl="0" indent="0" algn="ctr" rtl="0">
                        <a:spcBef>
                          <a:spcPts val="0"/>
                        </a:spcBef>
                        <a:spcAft>
                          <a:spcPts val="0"/>
                        </a:spcAft>
                        <a:buNone/>
                      </a:pPr>
                      <a:r>
                        <a:rPr lang="zh-CN" sz="1200"/>
                        <a:t>31.56</a:t>
                      </a:r>
                      <a:endParaRPr sz="1200"/>
                    </a:p>
                  </a:txBody>
                  <a:tcPr marL="91425" marR="91425" marT="91425" marB="91425"/>
                </a:tc>
                <a:tc>
                  <a:txBody>
                    <a:bodyPr/>
                    <a:lstStyle/>
                    <a:p>
                      <a:pPr marL="0" lvl="0" indent="0" algn="ctr" rtl="0">
                        <a:spcBef>
                          <a:spcPts val="0"/>
                        </a:spcBef>
                        <a:spcAft>
                          <a:spcPts val="0"/>
                        </a:spcAft>
                        <a:buNone/>
                      </a:pPr>
                      <a:r>
                        <a:rPr lang="zh-CN" sz="1600" b="1">
                          <a:solidFill>
                            <a:schemeClr val="dk1"/>
                          </a:solidFill>
                          <a:latin typeface="Source Sans Pro"/>
                          <a:ea typeface="Source Sans Pro"/>
                          <a:cs typeface="Source Sans Pro"/>
                          <a:sym typeface="Source Sans Pro"/>
                        </a:rPr>
                        <a:t>71.22</a:t>
                      </a:r>
                      <a:endParaRPr sz="1600" b="1">
                        <a:solidFill>
                          <a:schemeClr val="dk1"/>
                        </a:solidFill>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LENS-8K</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a:t>8000</a:t>
                      </a:r>
                      <a:endParaRPr sz="1200"/>
                    </a:p>
                  </a:txBody>
                  <a:tcPr marL="91425" marR="91425" marT="91425" marB="91425"/>
                </a:tc>
                <a:tc>
                  <a:txBody>
                    <a:bodyPr/>
                    <a:lstStyle/>
                    <a:p>
                      <a:pPr marL="0" lvl="0" indent="0" algn="ctr" rtl="0">
                        <a:spcBef>
                          <a:spcPts val="0"/>
                        </a:spcBef>
                        <a:spcAft>
                          <a:spcPts val="0"/>
                        </a:spcAft>
                        <a:buNone/>
                      </a:pPr>
                      <a:r>
                        <a:rPr lang="zh-CN" sz="1200"/>
                        <a:t>61.86</a:t>
                      </a:r>
                      <a:endParaRPr sz="1200"/>
                    </a:p>
                  </a:txBody>
                  <a:tcPr marL="91425" marR="91425" marT="91425" marB="91425"/>
                </a:tc>
                <a:tc>
                  <a:txBody>
                    <a:bodyPr/>
                    <a:lstStyle/>
                    <a:p>
                      <a:pPr marL="0" lvl="0" indent="0" algn="ctr" rtl="0">
                        <a:spcBef>
                          <a:spcPts val="0"/>
                        </a:spcBef>
                        <a:spcAft>
                          <a:spcPts val="0"/>
                        </a:spcAft>
                        <a:buNone/>
                      </a:pPr>
                      <a:r>
                        <a:rPr lang="zh-CN" sz="1200"/>
                        <a:t> 60.91</a:t>
                      </a:r>
                      <a:endParaRPr sz="1200"/>
                    </a:p>
                  </a:txBody>
                  <a:tcPr marL="91425" marR="91425" marT="91425" marB="91425"/>
                </a:tc>
                <a:tc>
                  <a:txBody>
                    <a:bodyPr/>
                    <a:lstStyle/>
                    <a:p>
                      <a:pPr marL="0" lvl="0" indent="0" algn="ctr" rtl="0">
                        <a:spcBef>
                          <a:spcPts val="0"/>
                        </a:spcBef>
                        <a:spcAft>
                          <a:spcPts val="0"/>
                        </a:spcAft>
                        <a:buNone/>
                      </a:pPr>
                      <a:r>
                        <a:rPr lang="zh-CN" sz="1200"/>
                        <a:t>58.02</a:t>
                      </a:r>
                      <a:endParaRPr sz="1200"/>
                    </a:p>
                  </a:txBody>
                  <a:tcPr marL="91425" marR="91425" marT="91425" marB="91425"/>
                </a:tc>
                <a:tc>
                  <a:txBody>
                    <a:bodyPr/>
                    <a:lstStyle/>
                    <a:p>
                      <a:pPr marL="0" lvl="0" indent="0" algn="ctr" rtl="0">
                        <a:spcBef>
                          <a:spcPts val="0"/>
                        </a:spcBef>
                        <a:spcAft>
                          <a:spcPts val="0"/>
                        </a:spcAft>
                        <a:buNone/>
                      </a:pPr>
                      <a:r>
                        <a:rPr lang="zh-CN" sz="1200"/>
                        <a:t>87.98</a:t>
                      </a:r>
                      <a:endParaRPr sz="1200"/>
                    </a:p>
                  </a:txBody>
                  <a:tcPr marL="91425" marR="91425" marT="91425" marB="91425"/>
                </a:tc>
                <a:tc>
                  <a:txBody>
                    <a:bodyPr/>
                    <a:lstStyle/>
                    <a:p>
                      <a:pPr marL="0" lvl="0" indent="0" algn="ctr" rtl="0">
                        <a:spcBef>
                          <a:spcPts val="0"/>
                        </a:spcBef>
                        <a:spcAft>
                          <a:spcPts val="0"/>
                        </a:spcAft>
                        <a:buNone/>
                      </a:pPr>
                      <a:r>
                        <a:rPr lang="zh-CN" sz="1200"/>
                        <a:t>88.43</a:t>
                      </a:r>
                      <a:endParaRPr sz="1200"/>
                    </a:p>
                  </a:txBody>
                  <a:tcPr marL="91425" marR="91425" marT="91425" marB="91425"/>
                </a:tc>
                <a:tc>
                  <a:txBody>
                    <a:bodyPr/>
                    <a:lstStyle/>
                    <a:p>
                      <a:pPr marL="0" lvl="0" indent="0" algn="ctr" rtl="0">
                        <a:spcBef>
                          <a:spcPts val="0"/>
                        </a:spcBef>
                        <a:spcAft>
                          <a:spcPts val="0"/>
                        </a:spcAft>
                        <a:buNone/>
                      </a:pPr>
                      <a:r>
                        <a:rPr lang="zh-CN" sz="1200"/>
                        <a:t>84.67</a:t>
                      </a:r>
                      <a:endParaRPr sz="1200"/>
                    </a:p>
                  </a:txBody>
                  <a:tcPr marL="91425" marR="91425" marT="91425" marB="91425"/>
                </a:tc>
                <a:tc>
                  <a:txBody>
                    <a:bodyPr/>
                    <a:lstStyle/>
                    <a:p>
                      <a:pPr marL="0" lvl="0" indent="0" algn="ctr" rtl="0">
                        <a:spcBef>
                          <a:spcPts val="0"/>
                        </a:spcBef>
                        <a:spcAft>
                          <a:spcPts val="0"/>
                        </a:spcAft>
                        <a:buNone/>
                      </a:pPr>
                      <a:r>
                        <a:rPr lang="zh-CN" sz="1200"/>
                        <a:t>29.54</a:t>
                      </a:r>
                      <a:endParaRPr sz="1200"/>
                    </a:p>
                  </a:txBody>
                  <a:tcPr marL="91425" marR="91425" marT="91425" marB="91425"/>
                </a:tc>
                <a:tc>
                  <a:txBody>
                    <a:bodyPr/>
                    <a:lstStyle/>
                    <a:p>
                      <a:pPr marL="0" lvl="0" indent="0" algn="ctr" rtl="0">
                        <a:spcBef>
                          <a:spcPts val="0"/>
                        </a:spcBef>
                        <a:spcAft>
                          <a:spcPts val="0"/>
                        </a:spcAft>
                        <a:buNone/>
                      </a:pPr>
                      <a:r>
                        <a:rPr lang="zh-CN" sz="1600" b="1">
                          <a:solidFill>
                            <a:schemeClr val="dk1"/>
                          </a:solidFill>
                          <a:latin typeface="Source Sans Pro"/>
                          <a:ea typeface="Source Sans Pro"/>
                          <a:cs typeface="Source Sans Pro"/>
                          <a:sym typeface="Source Sans Pro"/>
                        </a:rPr>
                        <a:t>71.63</a:t>
                      </a:r>
                      <a:endParaRPr sz="1600" b="1">
                        <a:solidFill>
                          <a:schemeClr val="dk1"/>
                        </a:solidFill>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5932"/>
        <p:cNvGrpSpPr/>
        <p:nvPr/>
      </p:nvGrpSpPr>
      <p:grpSpPr>
        <a:xfrm>
          <a:off x="0" y="0"/>
          <a:ext cx="0" cy="0"/>
          <a:chOff x="0" y="0"/>
          <a:chExt cx="0" cy="0"/>
        </a:xfrm>
      </p:grpSpPr>
      <p:sp>
        <p:nvSpPr>
          <p:cNvPr id="5933" name="Google Shape;5933;p42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Challenges</a:t>
            </a:r>
            <a:endParaRPr/>
          </a:p>
        </p:txBody>
      </p:sp>
      <p:sp>
        <p:nvSpPr>
          <p:cNvPr id="5934" name="Google Shape;5934;p421"/>
          <p:cNvSpPr txBox="1">
            <a:spLocks noGrp="1"/>
          </p:cNvSpPr>
          <p:nvPr>
            <p:ph type="body" idx="1"/>
          </p:nvPr>
        </p:nvSpPr>
        <p:spPr>
          <a:xfrm>
            <a:off x="311700" y="1152475"/>
            <a:ext cx="87351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2"/>
              </a:buClr>
              <a:buSzPts val="1800"/>
              <a:buChar char="●"/>
            </a:pPr>
            <a:r>
              <a:rPr lang="zh-CN">
                <a:solidFill>
                  <a:schemeClr val="dk2"/>
                </a:solidFill>
              </a:rPr>
              <a:t>Two separate models are required to generate dense and sparse scores, </a:t>
            </a:r>
            <a:r>
              <a:rPr lang="zh-CN" b="1">
                <a:solidFill>
                  <a:schemeClr val="dk2"/>
                </a:solidFill>
              </a:rPr>
              <a:t>doubling the encoding time</a:t>
            </a:r>
            <a:r>
              <a:rPr lang="zh-CN">
                <a:solidFill>
                  <a:schemeClr val="dk2"/>
                </a:solidFill>
              </a:rPr>
              <a:t>.</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dense and sparse representations need to be stored </a:t>
            </a:r>
            <a:r>
              <a:rPr lang="zh-CN" b="1">
                <a:solidFill>
                  <a:schemeClr val="dk2"/>
                </a:solidFill>
              </a:rPr>
              <a:t>in two different systems</a:t>
            </a:r>
            <a:r>
              <a:rPr lang="zh-CN">
                <a:solidFill>
                  <a:schemeClr val="dk2"/>
                </a:solidFill>
              </a:rPr>
              <a:t> (e.g., Lucene and Faiss) and perform retrieval seperately.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1"/>
              </a:buClr>
              <a:buSzPts val="1800"/>
              <a:buChar char="●"/>
            </a:pPr>
            <a:r>
              <a:rPr lang="zh-CN">
                <a:solidFill>
                  <a:schemeClr val="dk1"/>
                </a:solidFill>
              </a:rPr>
              <a:t>Learning representations still relies on a </a:t>
            </a:r>
            <a:r>
              <a:rPr lang="zh-CN" b="1">
                <a:solidFill>
                  <a:schemeClr val="dk1"/>
                </a:solidFill>
              </a:rPr>
              <a:t>massive amount of human-labeled data</a:t>
            </a:r>
            <a:r>
              <a:rPr lang="zh-CN">
                <a:solidFill>
                  <a:schemeClr val="dk1"/>
                </a:solidFill>
              </a:rPr>
              <a:t>.</a:t>
            </a:r>
            <a:endParaRPr>
              <a:solidFill>
                <a:schemeClr val="dk1"/>
              </a:solidFill>
            </a:endParaRPr>
          </a:p>
          <a:p>
            <a:pPr marL="457200" lvl="0" indent="0" algn="l" rtl="0">
              <a:spcBef>
                <a:spcPts val="1200"/>
              </a:spcBef>
              <a:spcAft>
                <a:spcPts val="1200"/>
              </a:spcAft>
              <a:buNone/>
            </a:pPr>
            <a:endParaRPr>
              <a:solidFill>
                <a:schemeClr val="dk2"/>
              </a:solidFill>
            </a:endParaRPr>
          </a:p>
        </p:txBody>
      </p:sp>
      <p:cxnSp>
        <p:nvCxnSpPr>
          <p:cNvPr id="5935" name="Google Shape;5935;p42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936" name="Google Shape;5936;p4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373</a:t>
            </a:fld>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Shape 5940"/>
        <p:cNvGrpSpPr/>
        <p:nvPr/>
      </p:nvGrpSpPr>
      <p:grpSpPr>
        <a:xfrm>
          <a:off x="0" y="0"/>
          <a:ext cx="0" cy="0"/>
          <a:chOff x="0" y="0"/>
          <a:chExt cx="0" cy="0"/>
        </a:xfrm>
      </p:grpSpPr>
      <p:sp>
        <p:nvSpPr>
          <p:cNvPr id="5941" name="Google Shape;5941;p422"/>
          <p:cNvSpPr txBox="1">
            <a:spLocks noGrp="1"/>
          </p:cNvSpPr>
          <p:nvPr>
            <p:ph type="title"/>
          </p:nvPr>
        </p:nvSpPr>
        <p:spPr>
          <a:xfrm>
            <a:off x="257550" y="276125"/>
            <a:ext cx="8886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200">
                <a:solidFill>
                  <a:srgbClr val="611BB8"/>
                </a:solidFill>
              </a:rPr>
              <a:t>Prompting Large Language Models to Generate Dense and Sparse Representations for Zero-Shot Document Retrieval</a:t>
            </a:r>
            <a:endParaRPr sz="1300"/>
          </a:p>
          <a:p>
            <a:pPr marL="0" lvl="0" indent="0" algn="l" rtl="0">
              <a:spcBef>
                <a:spcPts val="0"/>
              </a:spcBef>
              <a:spcAft>
                <a:spcPts val="0"/>
              </a:spcAft>
              <a:buSzPts val="990"/>
              <a:buNone/>
            </a:pPr>
            <a:endParaRPr sz="2100"/>
          </a:p>
        </p:txBody>
      </p:sp>
      <p:sp>
        <p:nvSpPr>
          <p:cNvPr id="5942" name="Google Shape;5942;p422"/>
          <p:cNvSpPr txBox="1">
            <a:spLocks noGrp="1"/>
          </p:cNvSpPr>
          <p:nvPr>
            <p:ph type="body" idx="1"/>
          </p:nvPr>
        </p:nvSpPr>
        <p:spPr>
          <a:xfrm>
            <a:off x="311700" y="1152475"/>
            <a:ext cx="79179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Prompting large language models to produce </a:t>
            </a:r>
            <a:r>
              <a:rPr lang="zh-CN">
                <a:solidFill>
                  <a:schemeClr val="dk1"/>
                </a:solidFill>
              </a:rPr>
              <a:t>zero-shot</a:t>
            </a:r>
            <a:r>
              <a:rPr lang="zh-CN">
                <a:solidFill>
                  <a:schemeClr val="dk2"/>
                </a:solidFill>
              </a:rPr>
              <a:t> text representations in a </a:t>
            </a:r>
            <a:r>
              <a:rPr lang="zh-CN">
                <a:solidFill>
                  <a:schemeClr val="dk1"/>
                </a:solidFill>
              </a:rPr>
              <a:t>training-free</a:t>
            </a:r>
            <a:r>
              <a:rPr lang="zh-CN">
                <a:solidFill>
                  <a:schemeClr val="dk2"/>
                </a:solidFill>
              </a:rPr>
              <a:t> way. </a:t>
            </a:r>
            <a:endParaRPr>
              <a:solidFill>
                <a:schemeClr val="dk2"/>
              </a:solidFill>
            </a:endParaRPr>
          </a:p>
          <a:p>
            <a:pPr marL="457200" lvl="0" indent="-342900" algn="l" rtl="0">
              <a:spcBef>
                <a:spcPts val="0"/>
              </a:spcBef>
              <a:spcAft>
                <a:spcPts val="0"/>
              </a:spcAft>
              <a:buClr>
                <a:schemeClr val="dk1"/>
              </a:buClr>
              <a:buSzPts val="1800"/>
              <a:buChar char="●"/>
            </a:pPr>
            <a:r>
              <a:rPr lang="zh-CN">
                <a:solidFill>
                  <a:schemeClr val="dk1"/>
                </a:solidFill>
              </a:rPr>
              <a:t>Hybrid dense-sparse retrieval is the key to achieve decent performance!</a:t>
            </a:r>
            <a:endParaRPr>
              <a:solidFill>
                <a:schemeClr val="dk1"/>
              </a:solidFill>
            </a:endParaRPr>
          </a:p>
          <a:p>
            <a:pPr marL="457200" lvl="0" indent="0" algn="l" rtl="0">
              <a:spcBef>
                <a:spcPts val="1200"/>
              </a:spcBef>
              <a:spcAft>
                <a:spcPts val="1200"/>
              </a:spcAft>
              <a:buNone/>
            </a:pPr>
            <a:endParaRPr>
              <a:solidFill>
                <a:schemeClr val="dk2"/>
              </a:solidFill>
            </a:endParaRPr>
          </a:p>
        </p:txBody>
      </p:sp>
      <p:cxnSp>
        <p:nvCxnSpPr>
          <p:cNvPr id="5943" name="Google Shape;5943;p42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944" name="Google Shape;5944;p422"/>
          <p:cNvSpPr txBox="1"/>
          <p:nvPr/>
        </p:nvSpPr>
        <p:spPr>
          <a:xfrm>
            <a:off x="381000" y="4002300"/>
            <a:ext cx="7740000" cy="114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900">
                <a:latin typeface="Montserrat"/>
                <a:ea typeface="Montserrat"/>
                <a:cs typeface="Montserrat"/>
                <a:sym typeface="Montserrat"/>
              </a:rPr>
              <a:t>PromptReps: Prompting Large Language Models to Generate Dense and Sparse Representations for Zero-Shot Document Retrieval. </a:t>
            </a:r>
            <a:r>
              <a:rPr lang="zh-CN" sz="900">
                <a:uFill>
                  <a:noFill/>
                </a:uFill>
                <a:latin typeface="Montserrat"/>
                <a:ea typeface="Montserrat"/>
                <a:cs typeface="Montserrat"/>
                <a:sym typeface="Montserrat"/>
                <a:hlinkClick r:id="rId3"/>
              </a:rPr>
              <a:t>Zhuang</a:t>
            </a:r>
            <a:r>
              <a:rPr lang="zh-CN" sz="900">
                <a:latin typeface="Montserrat"/>
                <a:ea typeface="Montserrat"/>
                <a:cs typeface="Montserrat"/>
                <a:sym typeface="Montserrat"/>
              </a:rPr>
              <a:t>, </a:t>
            </a:r>
            <a:r>
              <a:rPr lang="zh-CN" sz="900">
                <a:uFill>
                  <a:noFill/>
                </a:uFill>
                <a:latin typeface="Montserrat"/>
                <a:ea typeface="Montserrat"/>
                <a:cs typeface="Montserrat"/>
                <a:sym typeface="Montserrat"/>
                <a:hlinkClick r:id="rId4"/>
              </a:rPr>
              <a:t>Ma</a:t>
            </a:r>
            <a:r>
              <a:rPr lang="zh-CN" sz="900">
                <a:latin typeface="Montserrat"/>
                <a:ea typeface="Montserrat"/>
                <a:cs typeface="Montserrat"/>
                <a:sym typeface="Montserrat"/>
              </a:rPr>
              <a:t>, </a:t>
            </a:r>
            <a:r>
              <a:rPr lang="zh-CN" sz="900">
                <a:uFill>
                  <a:noFill/>
                </a:uFill>
                <a:latin typeface="Montserrat"/>
                <a:ea typeface="Montserrat"/>
                <a:cs typeface="Montserrat"/>
                <a:sym typeface="Montserrat"/>
                <a:hlinkClick r:id="rId5"/>
              </a:rPr>
              <a:t>Koopman</a:t>
            </a:r>
            <a:r>
              <a:rPr lang="zh-CN" sz="900">
                <a:latin typeface="Montserrat"/>
                <a:ea typeface="Montserrat"/>
                <a:cs typeface="Montserrat"/>
                <a:sym typeface="Montserrat"/>
              </a:rPr>
              <a:t>, </a:t>
            </a:r>
            <a:r>
              <a:rPr lang="zh-CN" sz="900">
                <a:uFill>
                  <a:noFill/>
                </a:uFill>
                <a:latin typeface="Montserrat"/>
                <a:ea typeface="Montserrat"/>
                <a:cs typeface="Montserrat"/>
                <a:sym typeface="Montserrat"/>
                <a:hlinkClick r:id="rId6"/>
              </a:rPr>
              <a:t>Lin</a:t>
            </a:r>
            <a:r>
              <a:rPr lang="zh-CN" sz="900">
                <a:latin typeface="Montserrat"/>
                <a:ea typeface="Montserrat"/>
                <a:cs typeface="Montserrat"/>
                <a:sym typeface="Montserrat"/>
              </a:rPr>
              <a:t>, </a:t>
            </a:r>
            <a:r>
              <a:rPr lang="zh-CN" sz="900">
                <a:uFill>
                  <a:noFill/>
                </a:uFill>
                <a:latin typeface="Montserrat"/>
                <a:ea typeface="Montserrat"/>
                <a:cs typeface="Montserrat"/>
                <a:sym typeface="Montserrat"/>
                <a:hlinkClick r:id="rId7"/>
              </a:rPr>
              <a:t>Zuccon</a:t>
            </a:r>
            <a:r>
              <a:rPr lang="zh-CN" sz="900">
                <a:latin typeface="Montserrat"/>
                <a:ea typeface="Montserrat"/>
                <a:cs typeface="Montserrat"/>
                <a:sym typeface="Montserrat"/>
              </a:rPr>
              <a:t>.  EMNLP 2024.</a:t>
            </a:r>
            <a:endParaRPr sz="4150" b="1">
              <a:solidFill>
                <a:schemeClr val="dk2"/>
              </a:solidFill>
              <a:highlight>
                <a:srgbClr val="FFFFFF"/>
              </a:highlight>
            </a:endParaRPr>
          </a:p>
          <a:p>
            <a:pPr marL="0" lvl="0" indent="0" algn="l" rtl="0">
              <a:lnSpc>
                <a:spcPct val="115000"/>
              </a:lnSpc>
              <a:spcBef>
                <a:spcPts val="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945" name="Google Shape;5945;p4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374</a:t>
            </a:fld>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5949"/>
        <p:cNvGrpSpPr/>
        <p:nvPr/>
      </p:nvGrpSpPr>
      <p:grpSpPr>
        <a:xfrm>
          <a:off x="0" y="0"/>
          <a:ext cx="0" cy="0"/>
          <a:chOff x="0" y="0"/>
          <a:chExt cx="0" cy="0"/>
        </a:xfrm>
      </p:grpSpPr>
      <p:sp>
        <p:nvSpPr>
          <p:cNvPr id="5950" name="Google Shape;5950;p423"/>
          <p:cNvSpPr txBox="1">
            <a:spLocks noGrp="1"/>
          </p:cNvSpPr>
          <p:nvPr>
            <p:ph type="title"/>
          </p:nvPr>
        </p:nvSpPr>
        <p:spPr>
          <a:xfrm>
            <a:off x="274975" y="402600"/>
            <a:ext cx="94248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200">
                <a:solidFill>
                  <a:srgbClr val="611BB8"/>
                </a:solidFill>
              </a:rPr>
              <a:t>PromptReps: Prompt</a:t>
            </a:r>
            <a:endParaRPr sz="2100"/>
          </a:p>
          <a:p>
            <a:pPr marL="0" lvl="0" indent="0" algn="l" rtl="0">
              <a:spcBef>
                <a:spcPts val="0"/>
              </a:spcBef>
              <a:spcAft>
                <a:spcPts val="0"/>
              </a:spcAft>
              <a:buSzPts val="990"/>
              <a:buNone/>
            </a:pPr>
            <a:endParaRPr sz="2100"/>
          </a:p>
        </p:txBody>
      </p:sp>
      <p:cxnSp>
        <p:nvCxnSpPr>
          <p:cNvPr id="5951" name="Google Shape;5951;p42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952" name="Google Shape;5952;p4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375</a:t>
            </a:fld>
            <a:endParaRPr/>
          </a:p>
        </p:txBody>
      </p:sp>
      <p:sp>
        <p:nvSpPr>
          <p:cNvPr id="5953" name="Google Shape;5953;p423"/>
          <p:cNvSpPr txBox="1">
            <a:spLocks noGrp="1"/>
          </p:cNvSpPr>
          <p:nvPr>
            <p:ph type="body" idx="1"/>
          </p:nvPr>
        </p:nvSpPr>
        <p:spPr>
          <a:xfrm>
            <a:off x="381000" y="1179325"/>
            <a:ext cx="7917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i="1">
                <a:solidFill>
                  <a:schemeClr val="dk2"/>
                </a:solidFill>
              </a:rPr>
              <a:t>&lt;System&gt; You are an AI assistant that can understand human language.</a:t>
            </a:r>
            <a:endParaRPr i="1">
              <a:solidFill>
                <a:schemeClr val="dk2"/>
              </a:solidFill>
            </a:endParaRPr>
          </a:p>
          <a:p>
            <a:pPr marL="0" lvl="0" indent="0" algn="l" rtl="0">
              <a:spcBef>
                <a:spcPts val="1200"/>
              </a:spcBef>
              <a:spcAft>
                <a:spcPts val="0"/>
              </a:spcAft>
              <a:buNone/>
            </a:pPr>
            <a:r>
              <a:rPr lang="zh-CN" i="1">
                <a:solidFill>
                  <a:schemeClr val="dk2"/>
                </a:solidFill>
              </a:rPr>
              <a:t>&lt;User&gt; Passage: “[text]”. </a:t>
            </a:r>
            <a:r>
              <a:rPr lang="zh-CN" b="1" i="1">
                <a:solidFill>
                  <a:schemeClr val="dk1"/>
                </a:solidFill>
              </a:rPr>
              <a:t>Use one word to represent the passage in a retrieval task.</a:t>
            </a:r>
            <a:r>
              <a:rPr lang="zh-CN" i="1">
                <a:solidFill>
                  <a:schemeClr val="dk2"/>
                </a:solidFill>
              </a:rPr>
              <a:t> Make sure your word is in lowercase.</a:t>
            </a:r>
            <a:endParaRPr i="1">
              <a:solidFill>
                <a:schemeClr val="dk2"/>
              </a:solidFill>
            </a:endParaRPr>
          </a:p>
          <a:p>
            <a:pPr marL="0" lvl="0" indent="0" algn="l" rtl="0">
              <a:spcBef>
                <a:spcPts val="1200"/>
              </a:spcBef>
              <a:spcAft>
                <a:spcPts val="0"/>
              </a:spcAft>
              <a:buNone/>
            </a:pPr>
            <a:r>
              <a:rPr lang="zh-CN" i="1">
                <a:solidFill>
                  <a:schemeClr val="dk2"/>
                </a:solidFill>
              </a:rPr>
              <a:t>&lt;Assistant&gt; The word is: </a:t>
            </a:r>
            <a:r>
              <a:rPr lang="zh-CN" sz="2500" b="1" i="1">
                <a:solidFill>
                  <a:schemeClr val="dk1"/>
                </a:solidFill>
              </a:rPr>
              <a:t>“</a:t>
            </a:r>
            <a:endParaRPr sz="2500" b="1" i="1">
              <a:solidFill>
                <a:schemeClr val="dk1"/>
              </a:solidFill>
            </a:endParaRPr>
          </a:p>
          <a:p>
            <a:pPr marL="0" lvl="0" indent="0" algn="l" rtl="0">
              <a:spcBef>
                <a:spcPts val="1200"/>
              </a:spcBef>
              <a:spcAft>
                <a:spcPts val="0"/>
              </a:spcAft>
              <a:buNone/>
            </a:pPr>
            <a:endParaRPr b="1" i="1">
              <a:solidFill>
                <a:schemeClr val="dk1"/>
              </a:solidFill>
            </a:endParaRPr>
          </a:p>
          <a:p>
            <a:pPr marL="457200" lvl="0" indent="-336550" algn="l" rtl="0">
              <a:lnSpc>
                <a:spcPct val="100000"/>
              </a:lnSpc>
              <a:spcBef>
                <a:spcPts val="1200"/>
              </a:spcBef>
              <a:spcAft>
                <a:spcPts val="0"/>
              </a:spcAft>
              <a:buClr>
                <a:schemeClr val="dk2"/>
              </a:buClr>
              <a:buSzPts val="1700"/>
              <a:buFont typeface="Source Sans Pro"/>
              <a:buChar char="●"/>
            </a:pPr>
            <a:r>
              <a:rPr lang="zh-CN" sz="1700">
                <a:solidFill>
                  <a:schemeClr val="dk2"/>
                </a:solidFill>
              </a:rPr>
              <a:t>The output hidden state of the last token </a:t>
            </a:r>
            <a:r>
              <a:rPr lang="zh-CN" sz="2500" b="1" i="1">
                <a:solidFill>
                  <a:schemeClr val="dk1"/>
                </a:solidFill>
              </a:rPr>
              <a:t>“</a:t>
            </a:r>
            <a:r>
              <a:rPr lang="zh-CN" b="1" i="1">
                <a:solidFill>
                  <a:schemeClr val="dk1"/>
                </a:solidFill>
              </a:rPr>
              <a:t> is used for predicting next token.</a:t>
            </a:r>
            <a:endParaRPr sz="1700">
              <a:solidFill>
                <a:schemeClr val="dk2"/>
              </a:solidFill>
            </a:endParaRPr>
          </a:p>
          <a:p>
            <a:pPr marL="457200" lvl="0" indent="-336550" algn="l" rtl="0">
              <a:lnSpc>
                <a:spcPct val="100000"/>
              </a:lnSpc>
              <a:spcBef>
                <a:spcPts val="0"/>
              </a:spcBef>
              <a:spcAft>
                <a:spcPts val="0"/>
              </a:spcAft>
              <a:buClr>
                <a:schemeClr val="dk2"/>
              </a:buClr>
              <a:buSzPts val="1700"/>
              <a:buFont typeface="Source Sans Pro"/>
              <a:buChar char="●"/>
            </a:pPr>
            <a:r>
              <a:rPr lang="zh-CN" sz="1700">
                <a:solidFill>
                  <a:schemeClr val="dk2"/>
                </a:solidFill>
              </a:rPr>
              <a:t>[text] is replaced by the text input.</a:t>
            </a:r>
            <a:endParaRPr sz="1700">
              <a:solidFill>
                <a:schemeClr val="dk2"/>
              </a:solidFill>
            </a:endParaRPr>
          </a:p>
          <a:p>
            <a:pPr marL="0" lvl="0" indent="0" algn="l" rtl="0">
              <a:lnSpc>
                <a:spcPct val="100000"/>
              </a:lnSpc>
              <a:spcBef>
                <a:spcPts val="0"/>
              </a:spcBef>
              <a:spcAft>
                <a:spcPts val="0"/>
              </a:spcAft>
              <a:buNone/>
            </a:pPr>
            <a:endParaRPr sz="1700">
              <a:solidFill>
                <a:schemeClr val="dk2"/>
              </a:solidFill>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5957"/>
        <p:cNvGrpSpPr/>
        <p:nvPr/>
      </p:nvGrpSpPr>
      <p:grpSpPr>
        <a:xfrm>
          <a:off x="0" y="0"/>
          <a:ext cx="0" cy="0"/>
          <a:chOff x="0" y="0"/>
          <a:chExt cx="0" cy="0"/>
        </a:xfrm>
      </p:grpSpPr>
      <p:sp>
        <p:nvSpPr>
          <p:cNvPr id="5958" name="Google Shape;5958;p424"/>
          <p:cNvSpPr txBox="1">
            <a:spLocks noGrp="1"/>
          </p:cNvSpPr>
          <p:nvPr>
            <p:ph type="title"/>
          </p:nvPr>
        </p:nvSpPr>
        <p:spPr>
          <a:xfrm>
            <a:off x="257550" y="276125"/>
            <a:ext cx="94248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200">
                <a:solidFill>
                  <a:srgbClr val="611BB8"/>
                </a:solidFill>
              </a:rPr>
              <a:t>PromptReps: Method</a:t>
            </a:r>
            <a:endParaRPr sz="2100"/>
          </a:p>
          <a:p>
            <a:pPr marL="0" lvl="0" indent="0" algn="l" rtl="0">
              <a:spcBef>
                <a:spcPts val="0"/>
              </a:spcBef>
              <a:spcAft>
                <a:spcPts val="0"/>
              </a:spcAft>
              <a:buSzPts val="990"/>
              <a:buNone/>
            </a:pPr>
            <a:endParaRPr sz="2100"/>
          </a:p>
        </p:txBody>
      </p:sp>
      <p:sp>
        <p:nvSpPr>
          <p:cNvPr id="5959" name="Google Shape;5959;p424"/>
          <p:cNvSpPr txBox="1">
            <a:spLocks noGrp="1"/>
          </p:cNvSpPr>
          <p:nvPr>
            <p:ph type="body" idx="1"/>
          </p:nvPr>
        </p:nvSpPr>
        <p:spPr>
          <a:xfrm>
            <a:off x="4755475" y="1098325"/>
            <a:ext cx="4114800" cy="3416400"/>
          </a:xfrm>
          <a:prstGeom prst="rect">
            <a:avLst/>
          </a:prstGeom>
        </p:spPr>
        <p:txBody>
          <a:bodyPr spcFirstLastPara="1" wrap="square" lIns="91425" tIns="91425" rIns="91425" bIns="91425" anchor="t" anchorCtr="0">
            <a:normAutofit fontScale="92500" lnSpcReduction="20000"/>
          </a:bodyPr>
          <a:lstStyle/>
          <a:p>
            <a:pPr marL="457200" lvl="0" indent="-334328" algn="l" rtl="0">
              <a:spcBef>
                <a:spcPts val="0"/>
              </a:spcBef>
              <a:spcAft>
                <a:spcPts val="0"/>
              </a:spcAft>
              <a:buClr>
                <a:schemeClr val="dk2"/>
              </a:buClr>
              <a:buSzPct val="100000"/>
              <a:buChar char="●"/>
            </a:pPr>
            <a:r>
              <a:rPr lang="zh-CN">
                <a:solidFill>
                  <a:schemeClr val="dk2"/>
                </a:solidFill>
              </a:rPr>
              <a:t>Dense representation: the last hidden state of the last token </a:t>
            </a:r>
            <a:r>
              <a:rPr lang="zh-CN" sz="2400" b="1">
                <a:solidFill>
                  <a:schemeClr val="dk1"/>
                </a:solidFill>
              </a:rPr>
              <a:t>“</a:t>
            </a:r>
            <a:r>
              <a:rPr lang="zh-CN">
                <a:solidFill>
                  <a:schemeClr val="dk2"/>
                </a:solidFill>
              </a:rPr>
              <a:t>.</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4328" algn="l" rtl="0">
              <a:spcBef>
                <a:spcPts val="1200"/>
              </a:spcBef>
              <a:spcAft>
                <a:spcPts val="0"/>
              </a:spcAft>
              <a:buClr>
                <a:schemeClr val="dk2"/>
              </a:buClr>
              <a:buSzPct val="100000"/>
              <a:buChar char="●"/>
            </a:pPr>
            <a:r>
              <a:rPr lang="zh-CN">
                <a:solidFill>
                  <a:schemeClr val="dk2"/>
                </a:solidFill>
              </a:rPr>
              <a:t>Sparse representation: LM head output of the last token </a:t>
            </a:r>
            <a:r>
              <a:rPr lang="zh-CN" sz="2641" b="1">
                <a:solidFill>
                  <a:schemeClr val="dk1"/>
                </a:solidFill>
              </a:rPr>
              <a:t>“</a:t>
            </a:r>
            <a:r>
              <a:rPr lang="zh-CN">
                <a:solidFill>
                  <a:schemeClr val="dk2"/>
                </a:solidFill>
              </a:rPr>
              <a:t>.</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4328" algn="l" rtl="0">
              <a:spcBef>
                <a:spcPts val="1200"/>
              </a:spcBef>
              <a:spcAft>
                <a:spcPts val="0"/>
              </a:spcAft>
              <a:buClr>
                <a:schemeClr val="dk2"/>
              </a:buClr>
              <a:buSzPct val="100000"/>
              <a:buChar char="●"/>
            </a:pPr>
            <a:r>
              <a:rPr lang="zh-CN">
                <a:solidFill>
                  <a:schemeClr val="dk2"/>
                </a:solidFill>
              </a:rPr>
              <a:t>The final relevance score is a linear combination of both scores.</a:t>
            </a: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960" name="Google Shape;5960;p42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961" name="Google Shape;5961;p424"/>
          <p:cNvPicPr preferRelativeResize="0"/>
          <p:nvPr/>
        </p:nvPicPr>
        <p:blipFill>
          <a:blip r:embed="rId3">
            <a:alphaModFix/>
          </a:blip>
          <a:stretch>
            <a:fillRect/>
          </a:stretch>
        </p:blipFill>
        <p:spPr>
          <a:xfrm>
            <a:off x="152400" y="1152475"/>
            <a:ext cx="4527775" cy="3691625"/>
          </a:xfrm>
          <a:prstGeom prst="rect">
            <a:avLst/>
          </a:prstGeom>
          <a:noFill/>
          <a:ln>
            <a:noFill/>
          </a:ln>
        </p:spPr>
      </p:pic>
      <p:sp>
        <p:nvSpPr>
          <p:cNvPr id="5962" name="Google Shape;5962;p4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376</a:t>
            </a:fld>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5966"/>
        <p:cNvGrpSpPr/>
        <p:nvPr/>
      </p:nvGrpSpPr>
      <p:grpSpPr>
        <a:xfrm>
          <a:off x="0" y="0"/>
          <a:ext cx="0" cy="0"/>
          <a:chOff x="0" y="0"/>
          <a:chExt cx="0" cy="0"/>
        </a:xfrm>
      </p:grpSpPr>
      <p:sp>
        <p:nvSpPr>
          <p:cNvPr id="5967" name="Google Shape;5967;p425"/>
          <p:cNvSpPr txBox="1">
            <a:spLocks noGrp="1"/>
          </p:cNvSpPr>
          <p:nvPr>
            <p:ph type="title"/>
          </p:nvPr>
        </p:nvSpPr>
        <p:spPr>
          <a:xfrm>
            <a:off x="225075" y="189500"/>
            <a:ext cx="89190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200">
                <a:solidFill>
                  <a:srgbClr val="611BB8"/>
                </a:solidFill>
              </a:rPr>
              <a:t>PromptReps: Dense and sparse representations are highly complementary!</a:t>
            </a:r>
            <a:endParaRPr sz="2100"/>
          </a:p>
          <a:p>
            <a:pPr marL="0" lvl="0" indent="0" algn="l" rtl="0">
              <a:spcBef>
                <a:spcPts val="0"/>
              </a:spcBef>
              <a:spcAft>
                <a:spcPts val="0"/>
              </a:spcAft>
              <a:buSzPts val="990"/>
              <a:buNone/>
            </a:pPr>
            <a:endParaRPr sz="2100"/>
          </a:p>
        </p:txBody>
      </p:sp>
      <p:cxnSp>
        <p:nvCxnSpPr>
          <p:cNvPr id="5968" name="Google Shape;5968;p42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969" name="Google Shape;5969;p425"/>
          <p:cNvSpPr txBox="1"/>
          <p:nvPr/>
        </p:nvSpPr>
        <p:spPr>
          <a:xfrm>
            <a:off x="4967025" y="1452650"/>
            <a:ext cx="3426900" cy="3114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Source Sans Pro"/>
              <a:buChar char="●"/>
            </a:pPr>
            <a:r>
              <a:rPr lang="zh-CN" sz="1800">
                <a:solidFill>
                  <a:schemeClr val="dk2"/>
                </a:solidFill>
                <a:latin typeface="Source Sans Pro"/>
                <a:ea typeface="Source Sans Pro"/>
                <a:cs typeface="Source Sans Pro"/>
                <a:sym typeface="Source Sans Pro"/>
              </a:rPr>
              <a:t>PromptReps, without any training, achieve good results better than BM25.</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457200" lvl="0" indent="-342900" algn="l" rtl="0">
              <a:spcBef>
                <a:spcPts val="0"/>
              </a:spcBef>
              <a:spcAft>
                <a:spcPts val="0"/>
              </a:spcAft>
              <a:buClr>
                <a:schemeClr val="dk2"/>
              </a:buClr>
              <a:buSzPts val="1800"/>
              <a:buFont typeface="Source Sans Pro"/>
              <a:buChar char="●"/>
            </a:pPr>
            <a:r>
              <a:rPr lang="zh-CN" sz="1800">
                <a:solidFill>
                  <a:schemeClr val="dk2"/>
                </a:solidFill>
                <a:latin typeface="Source Sans Pro"/>
                <a:ea typeface="Source Sans Pro"/>
                <a:cs typeface="Source Sans Pro"/>
                <a:sym typeface="Source Sans Pro"/>
              </a:rPr>
              <a:t>Hybrid leads to almost </a:t>
            </a:r>
            <a:r>
              <a:rPr lang="zh-CN" sz="2200" b="1">
                <a:solidFill>
                  <a:srgbClr val="611BB8"/>
                </a:solidFill>
                <a:latin typeface="Raleway"/>
                <a:ea typeface="Raleway"/>
                <a:cs typeface="Raleway"/>
                <a:sym typeface="Raleway"/>
              </a:rPr>
              <a:t>10</a:t>
            </a:r>
            <a:r>
              <a:rPr lang="zh-CN" sz="1800">
                <a:solidFill>
                  <a:schemeClr val="dk2"/>
                </a:solidFill>
                <a:latin typeface="Source Sans Pro"/>
                <a:ea typeface="Source Sans Pro"/>
                <a:cs typeface="Source Sans Pro"/>
                <a:sym typeface="Source Sans Pro"/>
              </a:rPr>
              <a:t> points gain!</a:t>
            </a:r>
            <a:endParaRPr sz="1800">
              <a:solidFill>
                <a:schemeClr val="dk2"/>
              </a:solidFill>
              <a:latin typeface="Source Sans Pro"/>
              <a:ea typeface="Source Sans Pro"/>
              <a:cs typeface="Source Sans Pro"/>
              <a:sym typeface="Source Sans Pro"/>
            </a:endParaRPr>
          </a:p>
        </p:txBody>
      </p:sp>
      <p:sp>
        <p:nvSpPr>
          <p:cNvPr id="5970" name="Google Shape;5970;p4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377</a:t>
            </a:fld>
            <a:endParaRPr/>
          </a:p>
        </p:txBody>
      </p:sp>
      <p:graphicFrame>
        <p:nvGraphicFramePr>
          <p:cNvPr id="5971" name="Google Shape;5971;p425"/>
          <p:cNvGraphicFramePr/>
          <p:nvPr/>
        </p:nvGraphicFramePr>
        <p:xfrm>
          <a:off x="381000" y="1239100"/>
          <a:ext cx="4315050" cy="3124170"/>
        </p:xfrm>
        <a:graphic>
          <a:graphicData uri="http://schemas.openxmlformats.org/drawingml/2006/table">
            <a:tbl>
              <a:tblPr>
                <a:noFill/>
                <a:tableStyleId>{81380722-8950-4CB5-8313-3FF1E1080F2C}</a:tableStyleId>
              </a:tblPr>
              <a:tblGrid>
                <a:gridCol w="1614100">
                  <a:extLst>
                    <a:ext uri="{9D8B030D-6E8A-4147-A177-3AD203B41FA5}">
                      <a16:colId xmlns:a16="http://schemas.microsoft.com/office/drawing/2014/main" val="20000"/>
                    </a:ext>
                  </a:extLst>
                </a:gridCol>
                <a:gridCol w="842975">
                  <a:extLst>
                    <a:ext uri="{9D8B030D-6E8A-4147-A177-3AD203B41FA5}">
                      <a16:colId xmlns:a16="http://schemas.microsoft.com/office/drawing/2014/main" val="20001"/>
                    </a:ext>
                  </a:extLst>
                </a:gridCol>
                <a:gridCol w="758025">
                  <a:extLst>
                    <a:ext uri="{9D8B030D-6E8A-4147-A177-3AD203B41FA5}">
                      <a16:colId xmlns:a16="http://schemas.microsoft.com/office/drawing/2014/main" val="20002"/>
                    </a:ext>
                  </a:extLst>
                </a:gridCol>
                <a:gridCol w="10999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zh-CN" sz="900" b="1"/>
                        <a:t>Method</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LLM</a:t>
                      </a:r>
                      <a:endParaRPr sz="900" b="1">
                        <a:solidFill>
                          <a:schemeClr val="dk2"/>
                        </a:solidFill>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Rep Type</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BEIR</a:t>
                      </a:r>
                      <a:endParaRPr sz="900" b="1">
                        <a:solidFill>
                          <a:schemeClr val="dk2"/>
                        </a:solidFill>
                      </a:endParaRPr>
                    </a:p>
                    <a:p>
                      <a:pPr marL="0" lvl="0" indent="0" algn="ctr" rtl="0">
                        <a:spcBef>
                          <a:spcPts val="0"/>
                        </a:spcBef>
                        <a:spcAft>
                          <a:spcPts val="0"/>
                        </a:spcAft>
                        <a:buNone/>
                      </a:pPr>
                      <a:r>
                        <a:rPr lang="zh-CN" sz="900" b="1">
                          <a:solidFill>
                            <a:schemeClr val="dk2"/>
                          </a:solidFill>
                        </a:rPr>
                        <a:t>(NDCG@10)</a:t>
                      </a:r>
                      <a:endParaRPr sz="900" b="1">
                        <a:solidFill>
                          <a:schemeClr val="dk2"/>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950">
                          <a:solidFill>
                            <a:schemeClr val="dk2"/>
                          </a:solidFill>
                          <a:highlight>
                            <a:srgbClr val="FFFFFF"/>
                          </a:highlight>
                        </a:rPr>
                        <a:t>BM25</a:t>
                      </a:r>
                      <a:endParaRPr sz="1200"/>
                    </a:p>
                  </a:txBody>
                  <a:tcPr marL="91425" marR="91425" marT="91425" marB="91425"/>
                </a:tc>
                <a:tc>
                  <a:txBody>
                    <a:bodyPr/>
                    <a:lstStyle/>
                    <a:p>
                      <a:pPr marL="0" marR="0" lvl="0" indent="0" algn="ctr" rtl="0">
                        <a:lnSpc>
                          <a:spcPct val="100000"/>
                        </a:lnSpc>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a:t>43.7</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950">
                          <a:solidFill>
                            <a:schemeClr val="dk2"/>
                          </a:solidFill>
                          <a:highlight>
                            <a:srgbClr val="FFFFFF"/>
                          </a:highlight>
                        </a:rPr>
                        <a:t>PromptReps</a:t>
                      </a:r>
                      <a:endParaRPr sz="950">
                        <a:solidFill>
                          <a:schemeClr val="dk2"/>
                        </a:solidFill>
                        <a:highlight>
                          <a:srgbClr val="FFFFFF"/>
                        </a:highlight>
                      </a:endParaRPr>
                    </a:p>
                  </a:txBody>
                  <a:tcPr marL="91425" marR="91425" marT="91425" marB="91425"/>
                </a:tc>
                <a:tc>
                  <a:txBody>
                    <a:bodyPr/>
                    <a:lstStyle/>
                    <a:p>
                      <a:pPr marL="0" lvl="0" indent="0" algn="ctr" rtl="0">
                        <a:spcBef>
                          <a:spcPts val="0"/>
                        </a:spcBef>
                        <a:spcAft>
                          <a:spcPts val="0"/>
                        </a:spcAft>
                        <a:buNone/>
                      </a:pPr>
                      <a:r>
                        <a:rPr lang="zh-CN" sz="950">
                          <a:solidFill>
                            <a:schemeClr val="dk2"/>
                          </a:solidFill>
                          <a:highlight>
                            <a:srgbClr val="FFFFFF"/>
                          </a:highlight>
                        </a:rPr>
                        <a:t>Llama3-8B</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Dense</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36.6</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950">
                          <a:solidFill>
                            <a:schemeClr val="dk2"/>
                          </a:solidFill>
                          <a:highlight>
                            <a:schemeClr val="lt1"/>
                          </a:highlight>
                        </a:rPr>
                        <a:t>PromptReps</a:t>
                      </a:r>
                      <a:endParaRPr sz="950">
                        <a:solidFill>
                          <a:schemeClr val="dk2"/>
                        </a:solidFill>
                        <a:highlight>
                          <a:srgbClr val="FFFFFF"/>
                        </a:highlight>
                      </a:endParaRPr>
                    </a:p>
                  </a:txBody>
                  <a:tcPr marL="91425" marR="91425" marT="91425" marB="91425"/>
                </a:tc>
                <a:tc>
                  <a:txBody>
                    <a:bodyPr/>
                    <a:lstStyle/>
                    <a:p>
                      <a:pPr marL="0" lvl="0" indent="0" algn="ctr" rtl="0">
                        <a:spcBef>
                          <a:spcPts val="0"/>
                        </a:spcBef>
                        <a:spcAft>
                          <a:spcPts val="0"/>
                        </a:spcAft>
                        <a:buNone/>
                      </a:pPr>
                      <a:r>
                        <a:rPr lang="zh-CN" sz="950">
                          <a:solidFill>
                            <a:schemeClr val="dk2"/>
                          </a:solidFill>
                          <a:highlight>
                            <a:schemeClr val="lt1"/>
                          </a:highlight>
                        </a:rPr>
                        <a:t>Llama3-8B</a:t>
                      </a:r>
                      <a:endParaRPr sz="1200">
                        <a:solidFill>
                          <a:schemeClr val="dk2"/>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Sparse</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34.6</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950">
                          <a:solidFill>
                            <a:schemeClr val="dk2"/>
                          </a:solidFill>
                          <a:highlight>
                            <a:schemeClr val="lt1"/>
                          </a:highlight>
                        </a:rPr>
                        <a:t>PromptReps</a:t>
                      </a:r>
                      <a:endParaRPr sz="950">
                        <a:solidFill>
                          <a:schemeClr val="dk2"/>
                        </a:solidFill>
                        <a:highlight>
                          <a:srgbClr val="FFFFFF"/>
                        </a:highlight>
                      </a:endParaRPr>
                    </a:p>
                  </a:txBody>
                  <a:tcPr marL="91425" marR="91425" marT="91425" marB="91425"/>
                </a:tc>
                <a:tc>
                  <a:txBody>
                    <a:bodyPr/>
                    <a:lstStyle/>
                    <a:p>
                      <a:pPr marL="0" lvl="0" indent="0" algn="ctr" rtl="0">
                        <a:spcBef>
                          <a:spcPts val="0"/>
                        </a:spcBef>
                        <a:spcAft>
                          <a:spcPts val="0"/>
                        </a:spcAft>
                        <a:buNone/>
                      </a:pPr>
                      <a:r>
                        <a:rPr lang="zh-CN" sz="950">
                          <a:solidFill>
                            <a:schemeClr val="dk2"/>
                          </a:solidFill>
                          <a:highlight>
                            <a:schemeClr val="lt1"/>
                          </a:highlight>
                        </a:rPr>
                        <a:t>Llama3-8B</a:t>
                      </a:r>
                      <a:endParaRPr sz="1200">
                        <a:solidFill>
                          <a:schemeClr val="dk2"/>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D + S</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44.4</a:t>
                      </a:r>
                      <a:endParaRPr sz="1200" b="1">
                        <a:solidFill>
                          <a:srgbClr val="611BB8"/>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zh-CN" sz="950">
                          <a:solidFill>
                            <a:schemeClr val="dk2"/>
                          </a:solidFill>
                          <a:highlight>
                            <a:schemeClr val="lt1"/>
                          </a:highlight>
                        </a:rPr>
                        <a:t>PromptReps</a:t>
                      </a:r>
                      <a:endParaRPr sz="950">
                        <a:solidFill>
                          <a:schemeClr val="dk2"/>
                        </a:solidFill>
                        <a:highlight>
                          <a:schemeClr val="lt1"/>
                        </a:highlight>
                      </a:endParaRPr>
                    </a:p>
                  </a:txBody>
                  <a:tcPr marL="91425" marR="91425" marT="91425" marB="91425"/>
                </a:tc>
                <a:tc>
                  <a:txBody>
                    <a:bodyPr/>
                    <a:lstStyle/>
                    <a:p>
                      <a:pPr marL="0" lvl="0" indent="0" algn="ctr" rtl="0">
                        <a:spcBef>
                          <a:spcPts val="0"/>
                        </a:spcBef>
                        <a:spcAft>
                          <a:spcPts val="0"/>
                        </a:spcAft>
                        <a:buNone/>
                      </a:pPr>
                      <a:r>
                        <a:rPr lang="zh-CN" sz="950">
                          <a:solidFill>
                            <a:schemeClr val="dk2"/>
                          </a:solidFill>
                          <a:highlight>
                            <a:schemeClr val="lt1"/>
                          </a:highlight>
                        </a:rPr>
                        <a:t>Llama3-70B</a:t>
                      </a:r>
                      <a:endParaRPr sz="950">
                        <a:solidFill>
                          <a:schemeClr val="dk2"/>
                        </a:solidFill>
                        <a:highlight>
                          <a:schemeClr val="lt1"/>
                        </a:highlight>
                      </a:endParaRPr>
                    </a:p>
                  </a:txBody>
                  <a:tcPr marL="91425" marR="91425" marT="91425" marB="91425"/>
                </a:tc>
                <a:tc>
                  <a:txBody>
                    <a:bodyPr/>
                    <a:lstStyle/>
                    <a:p>
                      <a:pPr marL="0" marR="0" lvl="0" indent="0" algn="ctr" rtl="0">
                        <a:lnSpc>
                          <a:spcPct val="100000"/>
                        </a:lnSpc>
                        <a:spcBef>
                          <a:spcPts val="0"/>
                        </a:spcBef>
                        <a:spcAft>
                          <a:spcPts val="0"/>
                        </a:spcAft>
                        <a:buNone/>
                      </a:pPr>
                      <a:r>
                        <a:rPr lang="zh-CN" sz="950">
                          <a:solidFill>
                            <a:schemeClr val="dk2"/>
                          </a:solidFill>
                          <a:highlight>
                            <a:schemeClr val="lt1"/>
                          </a:highlight>
                        </a:rPr>
                        <a:t>Dense</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a:t>38.5</a:t>
                      </a:r>
                      <a:endParaRPr sz="1200" b="1">
                        <a:solidFill>
                          <a:srgbClr val="611BB8"/>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zh-CN" sz="950">
                          <a:solidFill>
                            <a:schemeClr val="dk2"/>
                          </a:solidFill>
                          <a:highlight>
                            <a:schemeClr val="lt1"/>
                          </a:highlight>
                        </a:rPr>
                        <a:t>PromptReps</a:t>
                      </a:r>
                      <a:endParaRPr sz="950">
                        <a:solidFill>
                          <a:schemeClr val="dk2"/>
                        </a:solidFill>
                        <a:highlight>
                          <a:schemeClr val="lt1"/>
                        </a:highlight>
                      </a:endParaRPr>
                    </a:p>
                  </a:txBody>
                  <a:tcPr marL="91425" marR="91425" marT="91425" marB="91425"/>
                </a:tc>
                <a:tc>
                  <a:txBody>
                    <a:bodyPr/>
                    <a:lstStyle/>
                    <a:p>
                      <a:pPr marL="0" lvl="0" indent="0" algn="ctr" rtl="0">
                        <a:spcBef>
                          <a:spcPts val="0"/>
                        </a:spcBef>
                        <a:spcAft>
                          <a:spcPts val="0"/>
                        </a:spcAft>
                        <a:buNone/>
                      </a:pPr>
                      <a:r>
                        <a:rPr lang="zh-CN" sz="950">
                          <a:solidFill>
                            <a:schemeClr val="dk2"/>
                          </a:solidFill>
                          <a:highlight>
                            <a:schemeClr val="lt1"/>
                          </a:highlight>
                        </a:rPr>
                        <a:t>Llama3-70B</a:t>
                      </a:r>
                      <a:endParaRPr sz="950">
                        <a:solidFill>
                          <a:schemeClr val="dk2"/>
                        </a:solidFill>
                        <a:highlight>
                          <a:schemeClr val="lt1"/>
                        </a:highlight>
                      </a:endParaRPr>
                    </a:p>
                  </a:txBody>
                  <a:tcPr marL="91425" marR="91425" marT="91425" marB="91425"/>
                </a:tc>
                <a:tc>
                  <a:txBody>
                    <a:bodyPr/>
                    <a:lstStyle/>
                    <a:p>
                      <a:pPr marL="0" lvl="0" indent="0" algn="ctr" rtl="0">
                        <a:spcBef>
                          <a:spcPts val="0"/>
                        </a:spcBef>
                        <a:spcAft>
                          <a:spcPts val="0"/>
                        </a:spcAft>
                        <a:buNone/>
                      </a:pPr>
                      <a:r>
                        <a:rPr lang="zh-CN" sz="950">
                          <a:solidFill>
                            <a:schemeClr val="dk2"/>
                          </a:solidFill>
                          <a:highlight>
                            <a:schemeClr val="lt1"/>
                          </a:highlight>
                        </a:rPr>
                        <a:t>Sparse</a:t>
                      </a:r>
                      <a:endParaRPr sz="1200" b="1">
                        <a:solidFill>
                          <a:srgbClr val="611BB8"/>
                        </a:solidFill>
                      </a:endParaRPr>
                    </a:p>
                  </a:txBody>
                  <a:tcPr marL="91425" marR="91425" marT="91425" marB="91425"/>
                </a:tc>
                <a:tc>
                  <a:txBody>
                    <a:bodyPr/>
                    <a:lstStyle/>
                    <a:p>
                      <a:pPr marL="0" marR="0" lvl="0" indent="0" algn="ctr" rtl="0">
                        <a:lnSpc>
                          <a:spcPct val="100000"/>
                        </a:lnSpc>
                        <a:spcBef>
                          <a:spcPts val="0"/>
                        </a:spcBef>
                        <a:spcAft>
                          <a:spcPts val="0"/>
                        </a:spcAft>
                        <a:buNone/>
                      </a:pPr>
                      <a:r>
                        <a:rPr lang="zh-CN" sz="1200"/>
                        <a:t>35.8</a:t>
                      </a:r>
                      <a:endParaRPr sz="1200" b="1">
                        <a:solidFill>
                          <a:srgbClr val="611BB8"/>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zh-CN" sz="950">
                          <a:solidFill>
                            <a:schemeClr val="dk2"/>
                          </a:solidFill>
                          <a:highlight>
                            <a:schemeClr val="lt1"/>
                          </a:highlight>
                        </a:rPr>
                        <a:t>PromptReps</a:t>
                      </a:r>
                      <a:endParaRPr sz="950">
                        <a:solidFill>
                          <a:schemeClr val="dk2"/>
                        </a:solidFill>
                        <a:highlight>
                          <a:schemeClr val="lt1"/>
                        </a:highlight>
                      </a:endParaRPr>
                    </a:p>
                  </a:txBody>
                  <a:tcPr marL="91425" marR="91425" marT="91425" marB="91425"/>
                </a:tc>
                <a:tc>
                  <a:txBody>
                    <a:bodyPr/>
                    <a:lstStyle/>
                    <a:p>
                      <a:pPr marL="0" lvl="0" indent="0" algn="ctr" rtl="0">
                        <a:spcBef>
                          <a:spcPts val="0"/>
                        </a:spcBef>
                        <a:spcAft>
                          <a:spcPts val="0"/>
                        </a:spcAft>
                        <a:buNone/>
                      </a:pPr>
                      <a:r>
                        <a:rPr lang="zh-CN" sz="950">
                          <a:solidFill>
                            <a:schemeClr val="dk2"/>
                          </a:solidFill>
                          <a:highlight>
                            <a:schemeClr val="lt1"/>
                          </a:highlight>
                        </a:rPr>
                        <a:t>Llama3-70B</a:t>
                      </a:r>
                      <a:endParaRPr sz="950">
                        <a:solidFill>
                          <a:schemeClr val="dk2"/>
                        </a:solidFill>
                        <a:highlight>
                          <a:schemeClr val="lt1"/>
                        </a:highlight>
                      </a:endParaRPr>
                    </a:p>
                  </a:txBody>
                  <a:tcPr marL="91425" marR="91425" marT="91425" marB="91425"/>
                </a:tc>
                <a:tc>
                  <a:txBody>
                    <a:bodyPr/>
                    <a:lstStyle/>
                    <a:p>
                      <a:pPr marL="0" lvl="0" indent="0" algn="ctr" rtl="0">
                        <a:spcBef>
                          <a:spcPts val="0"/>
                        </a:spcBef>
                        <a:spcAft>
                          <a:spcPts val="0"/>
                        </a:spcAft>
                        <a:buNone/>
                      </a:pPr>
                      <a:r>
                        <a:rPr lang="zh-CN" sz="950">
                          <a:solidFill>
                            <a:schemeClr val="dk2"/>
                          </a:solidFill>
                          <a:highlight>
                            <a:schemeClr val="lt1"/>
                          </a:highlight>
                        </a:rPr>
                        <a:t>D + S</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a:t>46.0</a:t>
                      </a:r>
                      <a:endParaRPr sz="1200" b="1">
                        <a:solidFill>
                          <a:srgbClr val="611BB8"/>
                        </a:solidFill>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5976"/>
        <p:cNvGrpSpPr/>
        <p:nvPr/>
      </p:nvGrpSpPr>
      <p:grpSpPr>
        <a:xfrm>
          <a:off x="0" y="0"/>
          <a:ext cx="0" cy="0"/>
          <a:chOff x="0" y="0"/>
          <a:chExt cx="0" cy="0"/>
        </a:xfrm>
      </p:grpSpPr>
      <p:sp>
        <p:nvSpPr>
          <p:cNvPr id="5977" name="Google Shape;5977;p426"/>
          <p:cNvSpPr txBox="1">
            <a:spLocks noGrp="1"/>
          </p:cNvSpPr>
          <p:nvPr>
            <p:ph type="sldNum" idx="12"/>
          </p:nvPr>
        </p:nvSpPr>
        <p:spPr>
          <a:xfrm>
            <a:off x="8497999" y="4688759"/>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378</a:t>
            </a:fld>
            <a:endParaRPr/>
          </a:p>
        </p:txBody>
      </p:sp>
      <p:sp>
        <p:nvSpPr>
          <p:cNvPr id="5978" name="Google Shape;5978;p426"/>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5979" name="Google Shape;5979;p4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Other work (not exhaustive!)</a:t>
            </a:r>
            <a:endParaRPr sz="3000" b="1">
              <a:solidFill>
                <a:srgbClr val="611BB8"/>
              </a:solidFill>
              <a:latin typeface="Raleway"/>
              <a:ea typeface="Raleway"/>
              <a:cs typeface="Raleway"/>
              <a:sym typeface="Raleway"/>
            </a:endParaRPr>
          </a:p>
        </p:txBody>
      </p:sp>
      <p:sp>
        <p:nvSpPr>
          <p:cNvPr id="5980" name="Google Shape;5980;p426"/>
          <p:cNvSpPr txBox="1"/>
          <p:nvPr/>
        </p:nvSpPr>
        <p:spPr>
          <a:xfrm>
            <a:off x="311700" y="1042825"/>
            <a:ext cx="8792400" cy="32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666666"/>
              </a:solidFill>
            </a:endParaRPr>
          </a:p>
          <a:p>
            <a:pPr marL="457200" lvl="0" indent="-342900" algn="l" rtl="0">
              <a:spcBef>
                <a:spcPts val="0"/>
              </a:spcBef>
              <a:spcAft>
                <a:spcPts val="0"/>
              </a:spcAft>
              <a:buClr>
                <a:srgbClr val="5E2B97"/>
              </a:buClr>
              <a:buSzPts val="1800"/>
              <a:buChar char="●"/>
            </a:pPr>
            <a:r>
              <a:rPr lang="zh-CN" sz="1800">
                <a:solidFill>
                  <a:srgbClr val="5E2B97"/>
                </a:solidFill>
              </a:rPr>
              <a:t>Dense-sparse hybrid retrieval works well for multi-field adaptive retrieval.</a:t>
            </a:r>
            <a:br>
              <a:rPr lang="zh-CN" sz="1800">
                <a:solidFill>
                  <a:srgbClr val="5E2B97"/>
                </a:solidFill>
              </a:rPr>
            </a:br>
            <a:r>
              <a:rPr lang="zh-CN">
                <a:solidFill>
                  <a:srgbClr val="666666"/>
                </a:solidFill>
              </a:rPr>
              <a:t>Multi-Field Adaptive Retrieval. </a:t>
            </a:r>
            <a:r>
              <a:rPr lang="zh-CN">
                <a:solidFill>
                  <a:srgbClr val="666666"/>
                </a:solidFill>
                <a:uFill>
                  <a:noFill/>
                </a:uFill>
                <a:hlinkClick r:id="rId3">
                  <a:extLst>
                    <a:ext uri="{A12FA001-AC4F-418D-AE19-62706E023703}">
                      <ahyp:hlinkClr xmlns:ahyp="http://schemas.microsoft.com/office/drawing/2018/hyperlinkcolor" val="tx"/>
                    </a:ext>
                  </a:extLst>
                </a:hlinkClick>
              </a:rPr>
              <a:t>Millicent Li</a:t>
            </a:r>
            <a:r>
              <a:rPr lang="zh-CN">
                <a:solidFill>
                  <a:srgbClr val="666666"/>
                </a:solidFill>
              </a:rPr>
              <a:t>, </a:t>
            </a:r>
            <a:r>
              <a:rPr lang="zh-CN">
                <a:solidFill>
                  <a:srgbClr val="666666"/>
                </a:solidFill>
                <a:uFill>
                  <a:noFill/>
                </a:uFill>
                <a:hlinkClick r:id="rId4">
                  <a:extLst>
                    <a:ext uri="{A12FA001-AC4F-418D-AE19-62706E023703}">
                      <ahyp:hlinkClr xmlns:ahyp="http://schemas.microsoft.com/office/drawing/2018/hyperlinkcolor" val="tx"/>
                    </a:ext>
                  </a:extLst>
                </a:hlinkClick>
              </a:rPr>
              <a:t>Tongfei Chen</a:t>
            </a:r>
            <a:r>
              <a:rPr lang="zh-CN">
                <a:solidFill>
                  <a:srgbClr val="666666"/>
                </a:solidFill>
              </a:rPr>
              <a:t>, </a:t>
            </a:r>
            <a:r>
              <a:rPr lang="zh-CN">
                <a:solidFill>
                  <a:srgbClr val="666666"/>
                </a:solidFill>
                <a:uFill>
                  <a:noFill/>
                </a:uFill>
                <a:hlinkClick r:id="rId5">
                  <a:extLst>
                    <a:ext uri="{A12FA001-AC4F-418D-AE19-62706E023703}">
                      <ahyp:hlinkClr xmlns:ahyp="http://schemas.microsoft.com/office/drawing/2018/hyperlinkcolor" val="tx"/>
                    </a:ext>
                  </a:extLst>
                </a:hlinkClick>
              </a:rPr>
              <a:t>Benjamin Van Durme</a:t>
            </a:r>
            <a:r>
              <a:rPr lang="zh-CN">
                <a:solidFill>
                  <a:srgbClr val="666666"/>
                </a:solidFill>
              </a:rPr>
              <a:t>, </a:t>
            </a:r>
            <a:r>
              <a:rPr lang="zh-CN">
                <a:solidFill>
                  <a:srgbClr val="666666"/>
                </a:solidFill>
                <a:uFill>
                  <a:noFill/>
                </a:uFill>
                <a:hlinkClick r:id="rId6">
                  <a:extLst>
                    <a:ext uri="{A12FA001-AC4F-418D-AE19-62706E023703}">
                      <ahyp:hlinkClr xmlns:ahyp="http://schemas.microsoft.com/office/drawing/2018/hyperlinkcolor" val="tx"/>
                    </a:ext>
                  </a:extLst>
                </a:hlinkClick>
              </a:rPr>
              <a:t>Patrick Xia</a:t>
            </a:r>
            <a:r>
              <a:rPr lang="zh-CN">
                <a:solidFill>
                  <a:srgbClr val="666666"/>
                </a:solidFill>
              </a:rPr>
              <a:t>. ICLR 2025.</a:t>
            </a:r>
            <a:endParaRPr sz="1800">
              <a:solidFill>
                <a:srgbClr val="5E2B97"/>
              </a:solidFill>
            </a:endParaRPr>
          </a:p>
          <a:p>
            <a:pPr marL="457200" lvl="0" indent="-342900" algn="l" rtl="0">
              <a:spcBef>
                <a:spcPts val="0"/>
              </a:spcBef>
              <a:spcAft>
                <a:spcPts val="0"/>
              </a:spcAft>
              <a:buClr>
                <a:srgbClr val="5E2B97"/>
              </a:buClr>
              <a:buSzPts val="1800"/>
              <a:buChar char="●"/>
            </a:pPr>
            <a:r>
              <a:rPr lang="zh-CN" sz="1800">
                <a:solidFill>
                  <a:srgbClr val="5E2B97"/>
                </a:solidFill>
              </a:rPr>
              <a:t>“Dense-sparse” retrieval with a salient phrase aware dense retrieval.</a:t>
            </a:r>
            <a:br>
              <a:rPr lang="zh-CN" sz="1800">
                <a:solidFill>
                  <a:srgbClr val="5E2B97"/>
                </a:solidFill>
              </a:rPr>
            </a:br>
            <a:r>
              <a:rPr lang="zh-CN">
                <a:solidFill>
                  <a:srgbClr val="666666"/>
                </a:solidFill>
              </a:rPr>
              <a:t>Salient Phrase Aware Dense Retrieval: Can a Dense Retriever Imitate a Sparse One? Chen et al. EMNLP 2022 Findings.</a:t>
            </a:r>
            <a:endParaRPr>
              <a:solidFill>
                <a:srgbClr val="666666"/>
              </a:solidFill>
            </a:endParaRPr>
          </a:p>
          <a:p>
            <a:pPr marL="457200" lvl="0" indent="-342900" algn="l" rtl="0">
              <a:spcBef>
                <a:spcPts val="0"/>
              </a:spcBef>
              <a:spcAft>
                <a:spcPts val="0"/>
              </a:spcAft>
              <a:buClr>
                <a:srgbClr val="5E2B97"/>
              </a:buClr>
              <a:buSzPts val="1800"/>
              <a:buChar char="●"/>
            </a:pPr>
            <a:r>
              <a:rPr lang="zh-CN" sz="1800">
                <a:solidFill>
                  <a:srgbClr val="5E2B97"/>
                </a:solidFill>
              </a:rPr>
              <a:t>Complement desne retriever with sparse retriever during training time.</a:t>
            </a:r>
            <a:endParaRPr sz="1800">
              <a:solidFill>
                <a:srgbClr val="5E2B97"/>
              </a:solidFill>
            </a:endParaRPr>
          </a:p>
          <a:p>
            <a:pPr marL="457200" lvl="0" indent="0" algn="l" rtl="0">
              <a:spcBef>
                <a:spcPts val="0"/>
              </a:spcBef>
              <a:spcAft>
                <a:spcPts val="0"/>
              </a:spcAft>
              <a:buNone/>
            </a:pPr>
            <a:r>
              <a:rPr lang="zh-CN">
                <a:solidFill>
                  <a:srgbClr val="666666"/>
                </a:solidFill>
              </a:rPr>
              <a:t>Complementing Lexical Retrieval with Semantic Residual Embedding. Luyu Gao, Zhuyun Dai, Tongfei Chen, Zhen Fan, Benjamin Van Durme, Jamie Callan. ECIR 2021.</a:t>
            </a:r>
            <a:endParaRPr sz="1800">
              <a:solidFill>
                <a:srgbClr val="5E2B97"/>
              </a:solidFill>
            </a:endParaRPr>
          </a:p>
          <a:p>
            <a:pPr marL="457200" lvl="0" indent="-342900" algn="l" rtl="0">
              <a:spcBef>
                <a:spcPts val="0"/>
              </a:spcBef>
              <a:spcAft>
                <a:spcPts val="0"/>
              </a:spcAft>
              <a:buClr>
                <a:srgbClr val="5E2B97"/>
              </a:buClr>
              <a:buSzPts val="1800"/>
              <a:buChar char="●"/>
            </a:pPr>
            <a:r>
              <a:rPr lang="zh-CN" sz="1800">
                <a:solidFill>
                  <a:srgbClr val="5E2B97"/>
                </a:solidFill>
              </a:rPr>
              <a:t>Use RM3 to combine dense retrievers and BM25.</a:t>
            </a:r>
            <a:endParaRPr sz="1800">
              <a:solidFill>
                <a:srgbClr val="5E2B97"/>
              </a:solidFill>
            </a:endParaRPr>
          </a:p>
          <a:p>
            <a:pPr marL="457200" lvl="0" indent="0" algn="l" rtl="0">
              <a:spcBef>
                <a:spcPts val="0"/>
              </a:spcBef>
              <a:spcAft>
                <a:spcPts val="0"/>
              </a:spcAft>
              <a:buNone/>
            </a:pPr>
            <a:r>
              <a:rPr lang="zh-CN">
                <a:solidFill>
                  <a:srgbClr val="666666"/>
                </a:solidFill>
              </a:rPr>
              <a:t>Leveraging Semantic and Lexical Matching to Improve the Recall of Document Retrieval Systems: A Hybrid Approach. </a:t>
            </a:r>
            <a:r>
              <a:rPr lang="zh-CN">
                <a:solidFill>
                  <a:srgbClr val="666666"/>
                </a:solidFill>
                <a:uFill>
                  <a:noFill/>
                </a:uFill>
                <a:hlinkClick r:id="rId7">
                  <a:extLst>
                    <a:ext uri="{A12FA001-AC4F-418D-AE19-62706E023703}">
                      <ahyp:hlinkClr xmlns:ahyp="http://schemas.microsoft.com/office/drawing/2018/hyperlinkcolor" val="tx"/>
                    </a:ext>
                  </a:extLst>
                </a:hlinkClick>
              </a:rPr>
              <a:t>Saar Kuzi</a:t>
            </a:r>
            <a:r>
              <a:rPr lang="zh-CN">
                <a:solidFill>
                  <a:srgbClr val="666666"/>
                </a:solidFill>
              </a:rPr>
              <a:t>, Mingyang Zhang, </a:t>
            </a:r>
            <a:r>
              <a:rPr lang="zh-CN">
                <a:solidFill>
                  <a:srgbClr val="666666"/>
                </a:solidFill>
                <a:uFill>
                  <a:noFill/>
                </a:uFill>
                <a:hlinkClick r:id="rId8">
                  <a:extLst>
                    <a:ext uri="{A12FA001-AC4F-418D-AE19-62706E023703}">
                      <ahyp:hlinkClr xmlns:ahyp="http://schemas.microsoft.com/office/drawing/2018/hyperlinkcolor" val="tx"/>
                    </a:ext>
                  </a:extLst>
                </a:hlinkClick>
              </a:rPr>
              <a:t>Cheng Li</a:t>
            </a:r>
            <a:r>
              <a:rPr lang="zh-CN">
                <a:solidFill>
                  <a:srgbClr val="666666"/>
                </a:solidFill>
              </a:rPr>
              <a:t>, </a:t>
            </a:r>
            <a:r>
              <a:rPr lang="zh-CN">
                <a:solidFill>
                  <a:srgbClr val="666666"/>
                </a:solidFill>
                <a:uFill>
                  <a:noFill/>
                </a:uFill>
                <a:hlinkClick r:id="rId9">
                  <a:extLst>
                    <a:ext uri="{A12FA001-AC4F-418D-AE19-62706E023703}">
                      <ahyp:hlinkClr xmlns:ahyp="http://schemas.microsoft.com/office/drawing/2018/hyperlinkcolor" val="tx"/>
                    </a:ext>
                  </a:extLst>
                </a:hlinkClick>
              </a:rPr>
              <a:t>Michael Bendersky</a:t>
            </a:r>
            <a:r>
              <a:rPr lang="zh-CN">
                <a:solidFill>
                  <a:srgbClr val="666666"/>
                </a:solidFill>
              </a:rPr>
              <a:t>, </a:t>
            </a:r>
            <a:r>
              <a:rPr lang="zh-CN">
                <a:solidFill>
                  <a:srgbClr val="666666"/>
                </a:solidFill>
                <a:uFill>
                  <a:noFill/>
                </a:uFill>
                <a:hlinkClick r:id="rId10">
                  <a:extLst>
                    <a:ext uri="{A12FA001-AC4F-418D-AE19-62706E023703}">
                      <ahyp:hlinkClr xmlns:ahyp="http://schemas.microsoft.com/office/drawing/2018/hyperlinkcolor" val="tx"/>
                    </a:ext>
                  </a:extLst>
                </a:hlinkClick>
              </a:rPr>
              <a:t>Marc Najork</a:t>
            </a:r>
            <a:r>
              <a:rPr lang="zh-CN">
                <a:solidFill>
                  <a:srgbClr val="666666"/>
                </a:solidFill>
              </a:rPr>
              <a:t>. arXiv 2020.</a:t>
            </a:r>
            <a:endParaRPr>
              <a:solidFill>
                <a:srgbClr val="666666"/>
              </a:solidFill>
            </a:endParaRPr>
          </a:p>
          <a:p>
            <a:pPr marL="457200" lvl="0" indent="-342900" algn="l" rtl="0">
              <a:spcBef>
                <a:spcPts val="0"/>
              </a:spcBef>
              <a:spcAft>
                <a:spcPts val="0"/>
              </a:spcAft>
              <a:buClr>
                <a:schemeClr val="accent2"/>
              </a:buClr>
              <a:buSzPts val="1800"/>
              <a:buChar char="●"/>
            </a:pPr>
            <a:r>
              <a:rPr lang="zh-CN" sz="1800">
                <a:solidFill>
                  <a:schemeClr val="accent2"/>
                </a:solidFill>
              </a:rPr>
              <a:t>Unified retrieval for producing dense and sparse representations in one model.</a:t>
            </a:r>
            <a:endParaRPr sz="1800">
              <a:solidFill>
                <a:schemeClr val="accent2"/>
              </a:solidFill>
            </a:endParaRPr>
          </a:p>
          <a:p>
            <a:pPr marL="457200" lvl="0" indent="0" algn="l" rtl="0">
              <a:spcBef>
                <a:spcPts val="0"/>
              </a:spcBef>
              <a:spcAft>
                <a:spcPts val="0"/>
              </a:spcAft>
              <a:buNone/>
            </a:pPr>
            <a:r>
              <a:rPr lang="zh-CN">
                <a:solidFill>
                  <a:srgbClr val="666666"/>
                </a:solidFill>
              </a:rPr>
              <a:t>UnifieR: A Unified Retriever for Large-Scale Retrieval. Shen et al.KDD ADS 2023.</a:t>
            </a:r>
            <a:endParaRPr sz="1800">
              <a:solidFill>
                <a:schemeClr val="accent2"/>
              </a:solidFill>
            </a:endParaRPr>
          </a:p>
          <a:p>
            <a:pPr marL="457200" lvl="0" indent="0" algn="l" rtl="0">
              <a:spcBef>
                <a:spcPts val="0"/>
              </a:spcBef>
              <a:spcAft>
                <a:spcPts val="0"/>
              </a:spcAft>
              <a:buNone/>
            </a:pPr>
            <a:endParaRPr>
              <a:solidFill>
                <a:srgbClr val="666666"/>
              </a:solidFill>
            </a:endParaRPr>
          </a:p>
          <a:p>
            <a:pPr marL="457200" lvl="0" indent="0" algn="l" rtl="0">
              <a:spcBef>
                <a:spcPts val="0"/>
              </a:spcBef>
              <a:spcAft>
                <a:spcPts val="0"/>
              </a:spcAft>
              <a:buNone/>
            </a:pPr>
            <a:endParaRPr>
              <a:solidFill>
                <a:srgbClr val="666666"/>
              </a:solidFill>
            </a:endParaRPr>
          </a:p>
          <a:p>
            <a:pPr marL="457200" lvl="0" indent="0" algn="l" rtl="0">
              <a:spcBef>
                <a:spcPts val="0"/>
              </a:spcBef>
              <a:spcAft>
                <a:spcPts val="0"/>
              </a:spcAft>
              <a:buNone/>
            </a:pPr>
            <a:endParaRPr>
              <a:solidFill>
                <a:srgbClr val="666666"/>
              </a:solidFill>
            </a:endParaRPr>
          </a:p>
          <a:p>
            <a:pPr marL="0" lvl="0" indent="0" algn="l" rtl="0">
              <a:spcBef>
                <a:spcPts val="0"/>
              </a:spcBef>
              <a:spcAft>
                <a:spcPts val="0"/>
              </a:spcAft>
              <a:buNone/>
            </a:pPr>
            <a:br>
              <a:rPr lang="zh-CN" sz="1800"/>
            </a:br>
            <a:endParaRPr sz="1800"/>
          </a:p>
        </p:txBody>
      </p:sp>
      <p:cxnSp>
        <p:nvCxnSpPr>
          <p:cNvPr id="5981" name="Google Shape;5981;p42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Shape 5985"/>
        <p:cNvGrpSpPr/>
        <p:nvPr/>
      </p:nvGrpSpPr>
      <p:grpSpPr>
        <a:xfrm>
          <a:off x="0" y="0"/>
          <a:ext cx="0" cy="0"/>
          <a:chOff x="0" y="0"/>
          <a:chExt cx="0" cy="0"/>
        </a:xfrm>
      </p:grpSpPr>
      <p:sp>
        <p:nvSpPr>
          <p:cNvPr id="5986" name="Google Shape;5986;p42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sz="2200">
                <a:solidFill>
                  <a:srgbClr val="611BB8"/>
                </a:solidFill>
              </a:rPr>
              <a:t>Hybrid dense-sparse retrieval: Conclusion</a:t>
            </a:r>
            <a:endParaRPr/>
          </a:p>
        </p:txBody>
      </p:sp>
      <p:sp>
        <p:nvSpPr>
          <p:cNvPr id="5987" name="Google Shape;5987;p427"/>
          <p:cNvSpPr txBox="1">
            <a:spLocks noGrp="1"/>
          </p:cNvSpPr>
          <p:nvPr>
            <p:ph type="body" idx="1"/>
          </p:nvPr>
        </p:nvSpPr>
        <p:spPr>
          <a:xfrm>
            <a:off x="311700" y="1152475"/>
            <a:ext cx="8520600" cy="2500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2"/>
              </a:buClr>
              <a:buSzPts val="1800"/>
              <a:buChar char="●"/>
            </a:pPr>
            <a:r>
              <a:rPr lang="zh-CN">
                <a:solidFill>
                  <a:schemeClr val="dk2"/>
                </a:solidFill>
              </a:rPr>
              <a:t>Learned sparse and dense representations capture distinct relevance signals, and a simple </a:t>
            </a:r>
            <a:r>
              <a:rPr lang="zh-CN">
                <a:solidFill>
                  <a:schemeClr val="dk1"/>
                </a:solidFill>
              </a:rPr>
              <a:t>linear combination or concatenation</a:t>
            </a:r>
            <a:r>
              <a:rPr lang="zh-CN">
                <a:solidFill>
                  <a:schemeClr val="dk2"/>
                </a:solidFill>
              </a:rPr>
              <a:t> of the two can significantly enhance performance.</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Challenges persist, including </a:t>
            </a:r>
            <a:r>
              <a:rPr lang="zh-CN">
                <a:solidFill>
                  <a:schemeClr val="dk1"/>
                </a:solidFill>
              </a:rPr>
              <a:t>increased encoding and search time</a:t>
            </a:r>
            <a:r>
              <a:rPr lang="zh-CN">
                <a:solidFill>
                  <a:schemeClr val="dk2"/>
                </a:solidFill>
              </a:rPr>
              <a:t>, the need for </a:t>
            </a:r>
            <a:r>
              <a:rPr lang="zh-CN">
                <a:solidFill>
                  <a:schemeClr val="dk1"/>
                </a:solidFill>
              </a:rPr>
              <a:t>separate retrieval systems</a:t>
            </a:r>
            <a:r>
              <a:rPr lang="zh-CN">
                <a:solidFill>
                  <a:schemeClr val="dk2"/>
                </a:solidFill>
              </a:rPr>
              <a:t>, and the requirement for </a:t>
            </a:r>
            <a:r>
              <a:rPr lang="zh-CN">
                <a:solidFill>
                  <a:schemeClr val="dk1"/>
                </a:solidFill>
              </a:rPr>
              <a:t>massive amounts of training data</a:t>
            </a:r>
            <a:r>
              <a:rPr lang="zh-CN">
                <a:solidFill>
                  <a:schemeClr val="dk2"/>
                </a:solidFill>
              </a:rPr>
              <a:t>.</a:t>
            </a:r>
            <a:endParaRPr>
              <a:solidFill>
                <a:schemeClr val="dk2"/>
              </a:solidFill>
            </a:endParaRPr>
          </a:p>
        </p:txBody>
      </p:sp>
      <p:cxnSp>
        <p:nvCxnSpPr>
          <p:cNvPr id="5988" name="Google Shape;5988;p42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989" name="Google Shape;5989;p427"/>
          <p:cNvSpPr txBox="1"/>
          <p:nvPr/>
        </p:nvSpPr>
        <p:spPr>
          <a:xfrm>
            <a:off x="474225" y="3737025"/>
            <a:ext cx="7848600" cy="6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Next: Conclusion</a:t>
            </a:r>
            <a:endParaRPr sz="1800">
              <a:solidFill>
                <a:schemeClr val="lt2"/>
              </a:solidFill>
              <a:latin typeface="Source Sans Pro"/>
              <a:ea typeface="Source Sans Pro"/>
              <a:cs typeface="Source Sans Pro"/>
              <a:sym typeface="Source Sans Pro"/>
            </a:endParaRPr>
          </a:p>
        </p:txBody>
      </p:sp>
      <p:sp>
        <p:nvSpPr>
          <p:cNvPr id="5990" name="Google Shape;5990;p4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379</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86"/>
          <p:cNvPicPr preferRelativeResize="0"/>
          <p:nvPr/>
        </p:nvPicPr>
        <p:blipFill rotWithShape="1">
          <a:blip r:embed="rId3">
            <a:alphaModFix/>
          </a:blip>
          <a:srcRect l="16709" r="24685"/>
          <a:stretch/>
        </p:blipFill>
        <p:spPr>
          <a:xfrm>
            <a:off x="-1065350" y="2328763"/>
            <a:ext cx="3488225" cy="948075"/>
          </a:xfrm>
          <a:prstGeom prst="rect">
            <a:avLst/>
          </a:prstGeom>
          <a:noFill/>
          <a:ln>
            <a:noFill/>
          </a:ln>
        </p:spPr>
      </p:pic>
      <p:sp>
        <p:nvSpPr>
          <p:cNvPr id="676" name="Google Shape;676;p86"/>
          <p:cNvSpPr/>
          <p:nvPr/>
        </p:nvSpPr>
        <p:spPr>
          <a:xfrm>
            <a:off x="-1580450" y="755225"/>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77" name="Google Shape;677;p86"/>
          <p:cNvSpPr/>
          <p:nvPr/>
        </p:nvSpPr>
        <p:spPr>
          <a:xfrm rot="10800000">
            <a:off x="2460975" y="745412"/>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678" name="Google Shape;678;p86"/>
          <p:cNvPicPr preferRelativeResize="0"/>
          <p:nvPr/>
        </p:nvPicPr>
        <p:blipFill rotWithShape="1">
          <a:blip r:embed="rId3">
            <a:alphaModFix/>
          </a:blip>
          <a:srcRect r="83607"/>
          <a:stretch/>
        </p:blipFill>
        <p:spPr>
          <a:xfrm>
            <a:off x="-2677620" y="458525"/>
            <a:ext cx="975676" cy="948075"/>
          </a:xfrm>
          <a:prstGeom prst="rect">
            <a:avLst/>
          </a:prstGeom>
          <a:noFill/>
          <a:ln>
            <a:noFill/>
          </a:ln>
        </p:spPr>
      </p:pic>
      <p:pic>
        <p:nvPicPr>
          <p:cNvPr id="679" name="Google Shape;679;p86"/>
          <p:cNvPicPr preferRelativeResize="0"/>
          <p:nvPr/>
        </p:nvPicPr>
        <p:blipFill rotWithShape="1">
          <a:blip r:embed="rId3">
            <a:alphaModFix/>
          </a:blip>
          <a:srcRect r="83607"/>
          <a:stretch/>
        </p:blipFill>
        <p:spPr>
          <a:xfrm>
            <a:off x="-2677620" y="1050450"/>
            <a:ext cx="975676" cy="948075"/>
          </a:xfrm>
          <a:prstGeom prst="rect">
            <a:avLst/>
          </a:prstGeom>
          <a:noFill/>
          <a:ln>
            <a:noFill/>
          </a:ln>
        </p:spPr>
      </p:pic>
      <p:pic>
        <p:nvPicPr>
          <p:cNvPr id="680" name="Google Shape;680;p86"/>
          <p:cNvPicPr preferRelativeResize="0"/>
          <p:nvPr/>
        </p:nvPicPr>
        <p:blipFill rotWithShape="1">
          <a:blip r:embed="rId3">
            <a:alphaModFix/>
          </a:blip>
          <a:srcRect r="83607"/>
          <a:stretch/>
        </p:blipFill>
        <p:spPr>
          <a:xfrm>
            <a:off x="-2677620" y="1707850"/>
            <a:ext cx="975676" cy="948075"/>
          </a:xfrm>
          <a:prstGeom prst="rect">
            <a:avLst/>
          </a:prstGeom>
          <a:noFill/>
          <a:ln>
            <a:noFill/>
          </a:ln>
        </p:spPr>
      </p:pic>
      <p:pic>
        <p:nvPicPr>
          <p:cNvPr id="681" name="Google Shape;681;p86"/>
          <p:cNvPicPr preferRelativeResize="0"/>
          <p:nvPr/>
        </p:nvPicPr>
        <p:blipFill rotWithShape="1">
          <a:blip r:embed="rId3">
            <a:alphaModFix/>
          </a:blip>
          <a:srcRect r="83607"/>
          <a:stretch/>
        </p:blipFill>
        <p:spPr>
          <a:xfrm>
            <a:off x="-2677620" y="2309150"/>
            <a:ext cx="975676" cy="948075"/>
          </a:xfrm>
          <a:prstGeom prst="rect">
            <a:avLst/>
          </a:prstGeom>
          <a:noFill/>
          <a:ln>
            <a:noFill/>
          </a:ln>
        </p:spPr>
      </p:pic>
      <p:pic>
        <p:nvPicPr>
          <p:cNvPr id="682" name="Google Shape;682;p86"/>
          <p:cNvPicPr preferRelativeResize="0"/>
          <p:nvPr/>
        </p:nvPicPr>
        <p:blipFill rotWithShape="1">
          <a:blip r:embed="rId3">
            <a:alphaModFix/>
          </a:blip>
          <a:srcRect r="83607"/>
          <a:stretch/>
        </p:blipFill>
        <p:spPr>
          <a:xfrm>
            <a:off x="-2677620" y="2910425"/>
            <a:ext cx="975676" cy="948075"/>
          </a:xfrm>
          <a:prstGeom prst="rect">
            <a:avLst/>
          </a:prstGeom>
          <a:noFill/>
          <a:ln>
            <a:noFill/>
          </a:ln>
        </p:spPr>
      </p:pic>
      <p:pic>
        <p:nvPicPr>
          <p:cNvPr id="683" name="Google Shape;683;p86"/>
          <p:cNvPicPr preferRelativeResize="0"/>
          <p:nvPr/>
        </p:nvPicPr>
        <p:blipFill rotWithShape="1">
          <a:blip r:embed="rId3">
            <a:alphaModFix/>
          </a:blip>
          <a:srcRect r="83607"/>
          <a:stretch/>
        </p:blipFill>
        <p:spPr>
          <a:xfrm>
            <a:off x="-2677620" y="3567850"/>
            <a:ext cx="975676" cy="948075"/>
          </a:xfrm>
          <a:prstGeom prst="rect">
            <a:avLst/>
          </a:prstGeom>
          <a:noFill/>
          <a:ln>
            <a:noFill/>
          </a:ln>
        </p:spPr>
      </p:pic>
      <p:pic>
        <p:nvPicPr>
          <p:cNvPr id="684" name="Google Shape;684;p86"/>
          <p:cNvPicPr preferRelativeResize="0"/>
          <p:nvPr/>
        </p:nvPicPr>
        <p:blipFill rotWithShape="1">
          <a:blip r:embed="rId3">
            <a:alphaModFix/>
          </a:blip>
          <a:srcRect l="75315"/>
          <a:stretch/>
        </p:blipFill>
        <p:spPr>
          <a:xfrm>
            <a:off x="3007977" y="458525"/>
            <a:ext cx="1469249" cy="948075"/>
          </a:xfrm>
          <a:prstGeom prst="rect">
            <a:avLst/>
          </a:prstGeom>
          <a:noFill/>
          <a:ln>
            <a:noFill/>
          </a:ln>
        </p:spPr>
      </p:pic>
      <p:pic>
        <p:nvPicPr>
          <p:cNvPr id="685" name="Google Shape;685;p86"/>
          <p:cNvPicPr preferRelativeResize="0"/>
          <p:nvPr/>
        </p:nvPicPr>
        <p:blipFill rotWithShape="1">
          <a:blip r:embed="rId3">
            <a:alphaModFix/>
          </a:blip>
          <a:srcRect l="75315"/>
          <a:stretch/>
        </p:blipFill>
        <p:spPr>
          <a:xfrm>
            <a:off x="3007977" y="1050450"/>
            <a:ext cx="1469249" cy="948075"/>
          </a:xfrm>
          <a:prstGeom prst="rect">
            <a:avLst/>
          </a:prstGeom>
          <a:noFill/>
          <a:ln>
            <a:noFill/>
          </a:ln>
        </p:spPr>
      </p:pic>
      <p:pic>
        <p:nvPicPr>
          <p:cNvPr id="686" name="Google Shape;686;p86"/>
          <p:cNvPicPr preferRelativeResize="0"/>
          <p:nvPr/>
        </p:nvPicPr>
        <p:blipFill rotWithShape="1">
          <a:blip r:embed="rId3">
            <a:alphaModFix/>
          </a:blip>
          <a:srcRect l="75315"/>
          <a:stretch/>
        </p:blipFill>
        <p:spPr>
          <a:xfrm>
            <a:off x="3059477" y="1707850"/>
            <a:ext cx="1469249" cy="948075"/>
          </a:xfrm>
          <a:prstGeom prst="rect">
            <a:avLst/>
          </a:prstGeom>
          <a:noFill/>
          <a:ln>
            <a:noFill/>
          </a:ln>
        </p:spPr>
      </p:pic>
      <p:pic>
        <p:nvPicPr>
          <p:cNvPr id="687" name="Google Shape;687;p86"/>
          <p:cNvPicPr preferRelativeResize="0"/>
          <p:nvPr/>
        </p:nvPicPr>
        <p:blipFill rotWithShape="1">
          <a:blip r:embed="rId3">
            <a:alphaModFix/>
          </a:blip>
          <a:srcRect l="75315"/>
          <a:stretch/>
        </p:blipFill>
        <p:spPr>
          <a:xfrm>
            <a:off x="3059477" y="2309150"/>
            <a:ext cx="1469249" cy="948075"/>
          </a:xfrm>
          <a:prstGeom prst="rect">
            <a:avLst/>
          </a:prstGeom>
          <a:noFill/>
          <a:ln>
            <a:noFill/>
          </a:ln>
        </p:spPr>
      </p:pic>
      <p:pic>
        <p:nvPicPr>
          <p:cNvPr id="688" name="Google Shape;688;p86"/>
          <p:cNvPicPr preferRelativeResize="0"/>
          <p:nvPr/>
        </p:nvPicPr>
        <p:blipFill rotWithShape="1">
          <a:blip r:embed="rId3">
            <a:alphaModFix/>
          </a:blip>
          <a:srcRect l="75315"/>
          <a:stretch/>
        </p:blipFill>
        <p:spPr>
          <a:xfrm>
            <a:off x="3059477" y="2910425"/>
            <a:ext cx="1469249" cy="948075"/>
          </a:xfrm>
          <a:prstGeom prst="rect">
            <a:avLst/>
          </a:prstGeom>
          <a:noFill/>
          <a:ln>
            <a:noFill/>
          </a:ln>
        </p:spPr>
      </p:pic>
      <p:pic>
        <p:nvPicPr>
          <p:cNvPr id="689" name="Google Shape;689;p86"/>
          <p:cNvPicPr preferRelativeResize="0"/>
          <p:nvPr/>
        </p:nvPicPr>
        <p:blipFill rotWithShape="1">
          <a:blip r:embed="rId3">
            <a:alphaModFix/>
          </a:blip>
          <a:srcRect l="75315"/>
          <a:stretch/>
        </p:blipFill>
        <p:spPr>
          <a:xfrm>
            <a:off x="3059477" y="3567850"/>
            <a:ext cx="1469249" cy="948075"/>
          </a:xfrm>
          <a:prstGeom prst="rect">
            <a:avLst/>
          </a:prstGeom>
          <a:noFill/>
          <a:ln>
            <a:noFill/>
          </a:ln>
        </p:spPr>
      </p:pic>
      <p:sp>
        <p:nvSpPr>
          <p:cNvPr id="690" name="Google Shape;690;p86"/>
          <p:cNvSpPr txBox="1"/>
          <p:nvPr/>
        </p:nvSpPr>
        <p:spPr>
          <a:xfrm>
            <a:off x="-2258450"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91" name="Google Shape;691;p86"/>
          <p:cNvSpPr txBox="1"/>
          <p:nvPr/>
        </p:nvSpPr>
        <p:spPr>
          <a:xfrm>
            <a:off x="3007975"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92" name="Google Shape;692;p86"/>
          <p:cNvSpPr/>
          <p:nvPr/>
        </p:nvSpPr>
        <p:spPr>
          <a:xfrm rot="10800000">
            <a:off x="4477225" y="1141900"/>
            <a:ext cx="477000" cy="3032400"/>
          </a:xfrm>
          <a:prstGeom prst="rightBrace">
            <a:avLst>
              <a:gd name="adj1" fmla="val 50000"/>
              <a:gd name="adj2" fmla="val 6582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93" name="Google Shape;693;p86"/>
          <p:cNvSpPr txBox="1"/>
          <p:nvPr/>
        </p:nvSpPr>
        <p:spPr>
          <a:xfrm>
            <a:off x="4826850" y="1050450"/>
            <a:ext cx="3694500" cy="31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b="1">
              <a:solidFill>
                <a:srgbClr val="6AA84F"/>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94" name="Google Shape;694;p86"/>
          <p:cNvSpPr/>
          <p:nvPr/>
        </p:nvSpPr>
        <p:spPr>
          <a:xfrm>
            <a:off x="7191775" y="1112850"/>
            <a:ext cx="477000" cy="3032400"/>
          </a:xfrm>
          <a:prstGeom prst="rightBrace">
            <a:avLst>
              <a:gd name="adj1" fmla="val 50000"/>
              <a:gd name="adj2" fmla="val 348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95" name="Google Shape;695;p86"/>
          <p:cNvSpPr txBox="1"/>
          <p:nvPr/>
        </p:nvSpPr>
        <p:spPr>
          <a:xfrm>
            <a:off x="7753625" y="1535375"/>
            <a:ext cx="1228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Evaluation</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Measure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e.g.,</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RR=0.5</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Shape 5994"/>
        <p:cNvGrpSpPr/>
        <p:nvPr/>
      </p:nvGrpSpPr>
      <p:grpSpPr>
        <a:xfrm>
          <a:off x="0" y="0"/>
          <a:ext cx="0" cy="0"/>
          <a:chOff x="0" y="0"/>
          <a:chExt cx="0" cy="0"/>
        </a:xfrm>
      </p:grpSpPr>
      <p:sp>
        <p:nvSpPr>
          <p:cNvPr id="5995" name="Google Shape;5995;p428"/>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
        <p:nvSpPr>
          <p:cNvPr id="5996" name="Google Shape;5996;p4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380</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7"/>
          <p:cNvSpPr txBox="1">
            <a:spLocks noGrp="1"/>
          </p:cNvSpPr>
          <p:nvPr>
            <p:ph type="body" idx="1"/>
          </p:nvPr>
        </p:nvSpPr>
        <p:spPr>
          <a:xfrm>
            <a:off x="311700" y="1152475"/>
            <a:ext cx="8520600" cy="386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(M)RR: (Mean) Reciprocal Rank:</a:t>
            </a:r>
            <a:endParaRPr b="1">
              <a:solidFill>
                <a:schemeClr val="dk2"/>
              </a:solidFill>
            </a:endParaRPr>
          </a:p>
          <a:p>
            <a:pPr marL="0" lvl="0" indent="0" algn="l" rtl="0">
              <a:spcBef>
                <a:spcPts val="1200"/>
              </a:spcBef>
              <a:spcAft>
                <a:spcPts val="0"/>
              </a:spcAft>
              <a:buNone/>
            </a:pPr>
            <a:r>
              <a:rPr lang="zh-CN">
                <a:solidFill>
                  <a:schemeClr val="dk2"/>
                </a:solidFill>
              </a:rPr>
              <a:t>1 / rank of first relevant document</a:t>
            </a: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1200"/>
              </a:spcAft>
              <a:buNone/>
            </a:pPr>
            <a:r>
              <a:rPr lang="zh-CN">
                <a:solidFill>
                  <a:schemeClr val="dk2"/>
                </a:solidFill>
              </a:rPr>
              <a:t>(Take the mean over multiple queries in a test collection)</a:t>
            </a:r>
            <a:endParaRPr>
              <a:solidFill>
                <a:schemeClr val="dk2"/>
              </a:solidFill>
            </a:endParaRPr>
          </a:p>
        </p:txBody>
      </p:sp>
      <p:sp>
        <p:nvSpPr>
          <p:cNvPr id="701" name="Google Shape;701;p8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Common Evaluation Measures</a:t>
            </a:r>
            <a:endParaRPr/>
          </a:p>
        </p:txBody>
      </p:sp>
      <p:pic>
        <p:nvPicPr>
          <p:cNvPr id="702" name="Google Shape;702;p87"/>
          <p:cNvPicPr preferRelativeResize="0"/>
          <p:nvPr/>
        </p:nvPicPr>
        <p:blipFill>
          <a:blip r:embed="rId3">
            <a:alphaModFix/>
          </a:blip>
          <a:stretch>
            <a:fillRect/>
          </a:stretch>
        </p:blipFill>
        <p:spPr>
          <a:xfrm>
            <a:off x="2187950" y="2050600"/>
            <a:ext cx="1592900" cy="2392374"/>
          </a:xfrm>
          <a:prstGeom prst="rect">
            <a:avLst/>
          </a:prstGeom>
          <a:noFill/>
          <a:ln>
            <a:noFill/>
          </a:ln>
        </p:spPr>
      </p:pic>
      <p:sp>
        <p:nvSpPr>
          <p:cNvPr id="703" name="Google Shape;703;p87"/>
          <p:cNvSpPr txBox="1"/>
          <p:nvPr/>
        </p:nvSpPr>
        <p:spPr>
          <a:xfrm>
            <a:off x="3953600" y="2854825"/>
            <a:ext cx="411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RR = 1/2 = 0.5</a:t>
            </a:r>
            <a:endParaRPr sz="1800">
              <a:solidFill>
                <a:schemeClr val="lt2"/>
              </a:solidFill>
              <a:latin typeface="Source Sans Pro"/>
              <a:ea typeface="Source Sans Pro"/>
              <a:cs typeface="Source Sans Pro"/>
              <a:sym typeface="Source Sans Pro"/>
            </a:endParaRPr>
          </a:p>
        </p:txBody>
      </p:sp>
      <p:sp>
        <p:nvSpPr>
          <p:cNvPr id="704" name="Google Shape;704;p87"/>
          <p:cNvSpPr txBox="1"/>
          <p:nvPr/>
        </p:nvSpPr>
        <p:spPr>
          <a:xfrm>
            <a:off x="6433300" y="4638550"/>
            <a:ext cx="411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u="sng">
                <a:solidFill>
                  <a:schemeClr val="hlink"/>
                </a:solidFill>
                <a:latin typeface="Source Sans Pro"/>
                <a:ea typeface="Source Sans Pro"/>
                <a:cs typeface="Source Sans Pro"/>
                <a:sym typeface="Source Sans Pro"/>
                <a:hlinkClick r:id="rId4"/>
              </a:rPr>
              <a:t>https://demo.ir-measur.es</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2"/>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244" name="Google Shape;244;p52"/>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b="1">
                <a:solidFill>
                  <a:schemeClr val="dk1"/>
                </a:solidFill>
              </a:rPr>
              <a:t>Introduction ← now</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Datasets and Evaluation</a:t>
            </a:r>
            <a:endParaRPr sz="1700">
              <a:solidFill>
                <a:srgbClr val="000000"/>
              </a:solidFill>
            </a:endParaRPr>
          </a:p>
          <a:p>
            <a:pPr marL="0" lvl="0" indent="0" algn="l" rtl="0">
              <a:lnSpc>
                <a:spcPct val="115000"/>
              </a:lnSpc>
              <a:spcBef>
                <a:spcPts val="0"/>
              </a:spcBef>
              <a:spcAft>
                <a:spcPts val="0"/>
              </a:spcAft>
              <a:buNone/>
            </a:pPr>
            <a:r>
              <a:rPr lang="zh-CN" sz="1700">
                <a:solidFill>
                  <a:schemeClr val="dk2"/>
                </a:solidFill>
              </a:rPr>
              <a:t>LSR Framework </a:t>
            </a:r>
            <a:endParaRPr sz="1700">
              <a:solidFill>
                <a:schemeClr val="dk2"/>
              </a:solidFill>
            </a:endParaRPr>
          </a:p>
          <a:p>
            <a:pPr marL="0" lvl="0" indent="0" algn="l" rtl="0">
              <a:lnSpc>
                <a:spcPct val="115000"/>
              </a:lnSpc>
              <a:spcBef>
                <a:spcPts val="0"/>
              </a:spcBef>
              <a:spcAft>
                <a:spcPts val="0"/>
              </a:spcAft>
              <a:buClr>
                <a:schemeClr val="dk2"/>
              </a:buClr>
              <a:buSzPts val="1100"/>
              <a:buFont typeface="Arial"/>
              <a:buNone/>
            </a:pPr>
            <a:r>
              <a:rPr lang="zh-CN" sz="1700">
                <a:solidFill>
                  <a:schemeClr val="dk2"/>
                </a:solidFill>
              </a:rPr>
              <a:t>Initialization of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Indexing &amp; efficiency</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Hybrid dense-sparse retrieval</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88"/>
          <p:cNvSpPr txBox="1">
            <a:spLocks noGrp="1"/>
          </p:cNvSpPr>
          <p:nvPr>
            <p:ph type="body" idx="1"/>
          </p:nvPr>
        </p:nvSpPr>
        <p:spPr>
          <a:xfrm>
            <a:off x="311700" y="1152475"/>
            <a:ext cx="8520600" cy="386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CN" b="1">
                <a:solidFill>
                  <a:schemeClr val="dk2"/>
                </a:solidFill>
              </a:rPr>
              <a:t>nDCG: normalized Discounted Cumulative Gain</a:t>
            </a:r>
            <a:endParaRPr b="1">
              <a:solidFill>
                <a:schemeClr val="dk2"/>
              </a:solidFill>
            </a:endParaRPr>
          </a:p>
          <a:p>
            <a:pPr marL="0" lvl="0" indent="0" algn="l" rtl="0">
              <a:spcBef>
                <a:spcPts val="1200"/>
              </a:spcBef>
              <a:spcAft>
                <a:spcPts val="0"/>
              </a:spcAft>
              <a:buNone/>
            </a:pPr>
            <a:r>
              <a:rPr lang="zh-CN">
                <a:solidFill>
                  <a:schemeClr val="dk2"/>
                </a:solidFill>
              </a:rPr>
              <a:t>Compares a ranking with its ideal ranking for the known relevant documents</a:t>
            </a:r>
            <a:br>
              <a:rPr lang="zh-CN">
                <a:solidFill>
                  <a:schemeClr val="dk2"/>
                </a:solidFill>
              </a:rPr>
            </a:br>
            <a:r>
              <a:rPr lang="zh-CN">
                <a:solidFill>
                  <a:schemeClr val="dk2"/>
                </a:solidFill>
              </a:rPr>
              <a:t>(also considers different </a:t>
            </a:r>
            <a:r>
              <a:rPr lang="zh-CN" i="1">
                <a:solidFill>
                  <a:schemeClr val="dk2"/>
                </a:solidFill>
              </a:rPr>
              <a:t>grades</a:t>
            </a:r>
            <a:r>
              <a:rPr lang="zh-CN">
                <a:solidFill>
                  <a:schemeClr val="dk2"/>
                </a:solidFill>
              </a:rPr>
              <a:t> of relevance).</a:t>
            </a: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1200"/>
              </a:spcAft>
              <a:buNone/>
            </a:pPr>
            <a:r>
              <a:rPr lang="zh-CN">
                <a:solidFill>
                  <a:schemeClr val="dk2"/>
                </a:solidFill>
              </a:rPr>
              <a:t>Järvelin &amp; Kekäläinen. Cumulated gain-based evaluation of IR techniques. TOIS 2002.</a:t>
            </a:r>
            <a:endParaRPr>
              <a:solidFill>
                <a:schemeClr val="dk2"/>
              </a:solidFill>
            </a:endParaRPr>
          </a:p>
        </p:txBody>
      </p:sp>
      <p:sp>
        <p:nvSpPr>
          <p:cNvPr id="710" name="Google Shape;710;p8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Common Evaluation Measures</a:t>
            </a:r>
            <a:endParaRPr/>
          </a:p>
        </p:txBody>
      </p:sp>
      <p:pic>
        <p:nvPicPr>
          <p:cNvPr id="711" name="Google Shape;711;p88"/>
          <p:cNvPicPr preferRelativeResize="0"/>
          <p:nvPr/>
        </p:nvPicPr>
        <p:blipFill>
          <a:blip r:embed="rId3">
            <a:alphaModFix/>
          </a:blip>
          <a:stretch>
            <a:fillRect/>
          </a:stretch>
        </p:blipFill>
        <p:spPr>
          <a:xfrm>
            <a:off x="2523800" y="2396050"/>
            <a:ext cx="1337325" cy="2008526"/>
          </a:xfrm>
          <a:prstGeom prst="rect">
            <a:avLst/>
          </a:prstGeom>
          <a:noFill/>
          <a:ln>
            <a:noFill/>
          </a:ln>
        </p:spPr>
      </p:pic>
      <p:sp>
        <p:nvSpPr>
          <p:cNvPr id="712" name="Google Shape;712;p88"/>
          <p:cNvSpPr txBox="1"/>
          <p:nvPr/>
        </p:nvSpPr>
        <p:spPr>
          <a:xfrm>
            <a:off x="3953600" y="2854825"/>
            <a:ext cx="411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nDCG = 0.683</a:t>
            </a:r>
            <a:endParaRPr sz="1800">
              <a:solidFill>
                <a:schemeClr val="lt2"/>
              </a:solidFill>
              <a:latin typeface="Source Sans Pro"/>
              <a:ea typeface="Source Sans Pro"/>
              <a:cs typeface="Source Sans Pro"/>
              <a:sym typeface="Source Sans Pro"/>
            </a:endParaRPr>
          </a:p>
        </p:txBody>
      </p:sp>
      <p:sp>
        <p:nvSpPr>
          <p:cNvPr id="713" name="Google Shape;713;p88"/>
          <p:cNvSpPr txBox="1"/>
          <p:nvPr/>
        </p:nvSpPr>
        <p:spPr>
          <a:xfrm>
            <a:off x="6433300" y="4714750"/>
            <a:ext cx="411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u="sng">
                <a:solidFill>
                  <a:schemeClr val="hlink"/>
                </a:solidFill>
                <a:latin typeface="Source Sans Pro"/>
                <a:ea typeface="Source Sans Pro"/>
                <a:cs typeface="Source Sans Pro"/>
                <a:sym typeface="Source Sans Pro"/>
                <a:hlinkClick r:id="rId4"/>
              </a:rPr>
              <a:t>https://demo.ir-measur.es</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Sparsity:</a:t>
            </a:r>
            <a:r>
              <a:rPr lang="zh-CN">
                <a:solidFill>
                  <a:schemeClr val="dk2"/>
                </a:solidFill>
              </a:rPr>
              <a:t> Number/proportion of non-zero dimensions of query/document</a:t>
            </a:r>
            <a:endParaRPr>
              <a:solidFill>
                <a:schemeClr val="dk2"/>
              </a:solidFill>
            </a:endParaRPr>
          </a:p>
          <a:p>
            <a:pPr marL="0" lvl="0" indent="457200" algn="l" rtl="0">
              <a:spcBef>
                <a:spcPts val="1200"/>
              </a:spcBef>
              <a:spcAft>
                <a:spcPts val="0"/>
              </a:spcAft>
              <a:buNone/>
            </a:pPr>
            <a:r>
              <a:rPr lang="zh-CN">
                <a:solidFill>
                  <a:schemeClr val="dk2"/>
                </a:solidFill>
              </a:rPr>
              <a:t>Related: Index Size (GB)</a:t>
            </a:r>
            <a:endParaRPr b="1">
              <a:solidFill>
                <a:schemeClr val="dk2"/>
              </a:solidFill>
            </a:endParaRPr>
          </a:p>
          <a:p>
            <a:pPr marL="0" lvl="0" indent="0" algn="l" rtl="0">
              <a:spcBef>
                <a:spcPts val="1200"/>
              </a:spcBef>
              <a:spcAft>
                <a:spcPts val="0"/>
              </a:spcAft>
              <a:buNone/>
            </a:pPr>
            <a:r>
              <a:rPr lang="zh-CN" b="1">
                <a:solidFill>
                  <a:schemeClr val="dk2"/>
                </a:solidFill>
              </a:rPr>
              <a:t>FLOPs:</a:t>
            </a:r>
            <a:r>
              <a:rPr lang="zh-CN">
                <a:solidFill>
                  <a:schemeClr val="dk2"/>
                </a:solidFill>
              </a:rPr>
              <a:t> Average number of floating point operations to score a document</a:t>
            </a:r>
            <a:endParaRPr>
              <a:solidFill>
                <a:schemeClr val="dk2"/>
              </a:solidFill>
            </a:endParaRPr>
          </a:p>
          <a:p>
            <a:pPr marL="0" lvl="0" indent="457200" algn="l" rtl="0">
              <a:spcBef>
                <a:spcPts val="1200"/>
              </a:spcBef>
              <a:spcAft>
                <a:spcPts val="0"/>
              </a:spcAft>
              <a:buNone/>
            </a:pPr>
            <a:r>
              <a:rPr lang="zh-CN">
                <a:solidFill>
                  <a:schemeClr val="dk2"/>
                </a:solidFill>
              </a:rPr>
              <a:t>(i.e., average non-zero overlap between query and document representations)</a:t>
            </a:r>
            <a:endParaRPr>
              <a:solidFill>
                <a:schemeClr val="dk2"/>
              </a:solidFill>
            </a:endParaRPr>
          </a:p>
          <a:p>
            <a:pPr marL="0" lvl="0" indent="0" algn="l" rtl="0">
              <a:spcBef>
                <a:spcPts val="1200"/>
              </a:spcBef>
              <a:spcAft>
                <a:spcPts val="1200"/>
              </a:spcAft>
              <a:buNone/>
            </a:pPr>
            <a:r>
              <a:rPr lang="zh-CN" b="1">
                <a:solidFill>
                  <a:schemeClr val="dk2"/>
                </a:solidFill>
              </a:rPr>
              <a:t>Retrieval Latency:</a:t>
            </a:r>
            <a:r>
              <a:rPr lang="zh-CN">
                <a:solidFill>
                  <a:schemeClr val="dk2"/>
                </a:solidFill>
              </a:rPr>
              <a:t> Mean response time over a set of queries</a:t>
            </a:r>
            <a:endParaRPr>
              <a:solidFill>
                <a:schemeClr val="dk2"/>
              </a:solidFill>
            </a:endParaRPr>
          </a:p>
        </p:txBody>
      </p:sp>
      <p:sp>
        <p:nvSpPr>
          <p:cNvPr id="719" name="Google Shape;719;p8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Measuring Efficiency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0"/>
          <p:cNvSpPr txBox="1"/>
          <p:nvPr/>
        </p:nvSpPr>
        <p:spPr>
          <a:xfrm>
            <a:off x="92425" y="4491788"/>
            <a:ext cx="7806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100" i="1">
                <a:solidFill>
                  <a:schemeClr val="dk2"/>
                </a:solidFill>
              </a:rPr>
              <a:t>MS MARCO: A Human Generated MAchine Reading COmprehension Dataset.</a:t>
            </a:r>
            <a:r>
              <a:rPr lang="zh-CN" sz="1100">
                <a:solidFill>
                  <a:schemeClr val="dk2"/>
                </a:solidFill>
              </a:rPr>
              <a:t> Bajaj et al. arXiv 2016.</a:t>
            </a:r>
            <a:endParaRPr sz="1100">
              <a:solidFill>
                <a:schemeClr val="dk2"/>
              </a:solidFill>
            </a:endParaRPr>
          </a:p>
          <a:p>
            <a:pPr marL="0" lvl="0" indent="0" algn="l" rtl="0">
              <a:spcBef>
                <a:spcPts val="0"/>
              </a:spcBef>
              <a:spcAft>
                <a:spcPts val="0"/>
              </a:spcAft>
              <a:buNone/>
            </a:pPr>
            <a:r>
              <a:rPr lang="zh-CN" sz="1100" i="1">
                <a:solidFill>
                  <a:schemeClr val="dk2"/>
                </a:solidFill>
              </a:rPr>
              <a:t>Overview of the TREC 2019 Deep Learning Track</a:t>
            </a:r>
            <a:r>
              <a:rPr lang="zh-CN" sz="1100">
                <a:solidFill>
                  <a:schemeClr val="dk2"/>
                </a:solidFill>
              </a:rPr>
              <a:t>. Craswell et al. TREC 2019.</a:t>
            </a:r>
            <a:br>
              <a:rPr lang="zh-CN" sz="1100">
                <a:solidFill>
                  <a:schemeClr val="dk2"/>
                </a:solidFill>
              </a:rPr>
            </a:br>
            <a:r>
              <a:rPr lang="zh-CN" sz="1100">
                <a:solidFill>
                  <a:schemeClr val="dk2"/>
                </a:solidFill>
              </a:rPr>
              <a:t>BEIR: A Heterogenous Benchmark for Zero-shot Evaluation of Information Retrieval Models. Thankur et al. NeurIPS 2021.</a:t>
            </a:r>
            <a:endParaRPr sz="1100">
              <a:solidFill>
                <a:schemeClr val="dk2"/>
              </a:solidFill>
            </a:endParaRPr>
          </a:p>
        </p:txBody>
      </p:sp>
      <p:sp>
        <p:nvSpPr>
          <p:cNvPr id="725" name="Google Shape;725;p90"/>
          <p:cNvSpPr txBox="1">
            <a:spLocks noGrp="1"/>
          </p:cNvSpPr>
          <p:nvPr>
            <p:ph type="body" idx="1"/>
          </p:nvPr>
        </p:nvSpPr>
        <p:spPr>
          <a:xfrm>
            <a:off x="283225" y="1136163"/>
            <a:ext cx="8520600" cy="3416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zh-CN" b="1">
                <a:solidFill>
                  <a:schemeClr val="dk2"/>
                </a:solidFill>
              </a:rPr>
              <a:t>MS MARCO</a:t>
            </a:r>
            <a:endParaRPr>
              <a:solidFill>
                <a:schemeClr val="dk2"/>
              </a:solidFill>
            </a:endParaRPr>
          </a:p>
          <a:p>
            <a:pPr marL="457200" lvl="0" indent="-317183" algn="l" rtl="0">
              <a:spcBef>
                <a:spcPts val="1200"/>
              </a:spcBef>
              <a:spcAft>
                <a:spcPts val="0"/>
              </a:spcAft>
              <a:buClr>
                <a:schemeClr val="dk2"/>
              </a:buClr>
              <a:buSzPct val="100000"/>
              <a:buChar char="●"/>
            </a:pPr>
            <a:r>
              <a:rPr lang="zh-CN">
                <a:solidFill>
                  <a:schemeClr val="dk2"/>
                </a:solidFill>
              </a:rPr>
              <a:t>Short passages (2-3 sentences) and web queries from Bing</a:t>
            </a:r>
            <a:endParaRPr>
              <a:solidFill>
                <a:schemeClr val="dk2"/>
              </a:solidFill>
            </a:endParaRPr>
          </a:p>
          <a:p>
            <a:pPr marL="457200" lvl="0" indent="-317183" algn="l" rtl="0">
              <a:spcBef>
                <a:spcPts val="0"/>
              </a:spcBef>
              <a:spcAft>
                <a:spcPts val="0"/>
              </a:spcAft>
              <a:buClr>
                <a:schemeClr val="dk2"/>
              </a:buClr>
              <a:buSzPct val="100000"/>
              <a:buChar char="●"/>
            </a:pPr>
            <a:r>
              <a:rPr lang="zh-CN">
                <a:solidFill>
                  <a:schemeClr val="dk2"/>
                </a:solidFill>
              </a:rPr>
              <a:t>100,000s of queries (including a train set)</a:t>
            </a:r>
            <a:endParaRPr>
              <a:solidFill>
                <a:schemeClr val="dk2"/>
              </a:solidFill>
            </a:endParaRPr>
          </a:p>
          <a:p>
            <a:pPr marL="457200" lvl="0" indent="-317183" algn="l" rtl="0">
              <a:spcBef>
                <a:spcPts val="0"/>
              </a:spcBef>
              <a:spcAft>
                <a:spcPts val="0"/>
              </a:spcAft>
              <a:buClr>
                <a:schemeClr val="dk2"/>
              </a:buClr>
              <a:buSzPct val="100000"/>
              <a:buChar char="●"/>
            </a:pPr>
            <a:r>
              <a:rPr lang="zh-CN">
                <a:solidFill>
                  <a:schemeClr val="dk2"/>
                </a:solidFill>
              </a:rPr>
              <a:t>Shallow assessments (only a few known relevant documents per query)</a:t>
            </a:r>
            <a:endParaRPr>
              <a:solidFill>
                <a:schemeClr val="dk2"/>
              </a:solidFill>
            </a:endParaRPr>
          </a:p>
          <a:p>
            <a:pPr marL="0" lvl="0" indent="0" algn="l" rtl="0">
              <a:spcBef>
                <a:spcPts val="1200"/>
              </a:spcBef>
              <a:spcAft>
                <a:spcPts val="0"/>
              </a:spcAft>
              <a:buNone/>
            </a:pPr>
            <a:r>
              <a:rPr lang="zh-CN" b="1">
                <a:solidFill>
                  <a:schemeClr val="dk2"/>
                </a:solidFill>
              </a:rPr>
              <a:t>TREC Deep Learning</a:t>
            </a:r>
            <a:endParaRPr b="1">
              <a:solidFill>
                <a:schemeClr val="dk2"/>
              </a:solidFill>
            </a:endParaRPr>
          </a:p>
          <a:p>
            <a:pPr marL="457200" lvl="0" indent="-317183" algn="l" rtl="0">
              <a:spcBef>
                <a:spcPts val="1200"/>
              </a:spcBef>
              <a:spcAft>
                <a:spcPts val="0"/>
              </a:spcAft>
              <a:buClr>
                <a:schemeClr val="dk2"/>
              </a:buClr>
              <a:buSzPct val="100000"/>
              <a:buChar char="●"/>
            </a:pPr>
            <a:r>
              <a:rPr lang="zh-CN">
                <a:solidFill>
                  <a:schemeClr val="dk2"/>
                </a:solidFill>
              </a:rPr>
              <a:t>Uses MS MARCO corpus</a:t>
            </a:r>
            <a:endParaRPr>
              <a:solidFill>
                <a:schemeClr val="dk2"/>
              </a:solidFill>
            </a:endParaRPr>
          </a:p>
          <a:p>
            <a:pPr marL="457200" lvl="0" indent="-317183" algn="l" rtl="0">
              <a:spcBef>
                <a:spcPts val="0"/>
              </a:spcBef>
              <a:spcAft>
                <a:spcPts val="0"/>
              </a:spcAft>
              <a:buClr>
                <a:schemeClr val="dk2"/>
              </a:buClr>
              <a:buSzPct val="100000"/>
              <a:buChar char="●"/>
            </a:pPr>
            <a:r>
              <a:rPr lang="zh-CN">
                <a:solidFill>
                  <a:schemeClr val="dk2"/>
                </a:solidFill>
              </a:rPr>
              <a:t>100s of queries</a:t>
            </a:r>
            <a:endParaRPr>
              <a:solidFill>
                <a:schemeClr val="dk2"/>
              </a:solidFill>
            </a:endParaRPr>
          </a:p>
          <a:p>
            <a:pPr marL="457200" lvl="0" indent="-317183" algn="l" rtl="0">
              <a:spcBef>
                <a:spcPts val="0"/>
              </a:spcBef>
              <a:spcAft>
                <a:spcPts val="0"/>
              </a:spcAft>
              <a:buClr>
                <a:schemeClr val="dk2"/>
              </a:buClr>
              <a:buSzPct val="100000"/>
              <a:buChar char="●"/>
            </a:pPr>
            <a:r>
              <a:rPr lang="zh-CN">
                <a:solidFill>
                  <a:schemeClr val="dk2"/>
                </a:solidFill>
              </a:rPr>
              <a:t>Deep relevance assessments</a:t>
            </a:r>
            <a:endParaRPr>
              <a:solidFill>
                <a:schemeClr val="dk2"/>
              </a:solidFill>
            </a:endParaRPr>
          </a:p>
          <a:p>
            <a:pPr marL="0" lvl="0" indent="0" algn="l" rtl="0">
              <a:spcBef>
                <a:spcPts val="1200"/>
              </a:spcBef>
              <a:spcAft>
                <a:spcPts val="0"/>
              </a:spcAft>
              <a:buNone/>
            </a:pPr>
            <a:r>
              <a:rPr lang="zh-CN" b="1">
                <a:solidFill>
                  <a:schemeClr val="dk2"/>
                </a:solidFill>
              </a:rPr>
              <a:t>BEIR</a:t>
            </a:r>
            <a:endParaRPr b="1">
              <a:solidFill>
                <a:schemeClr val="dk2"/>
              </a:solidFill>
            </a:endParaRPr>
          </a:p>
          <a:p>
            <a:pPr marL="457200" lvl="0" indent="-317183" algn="l" rtl="0">
              <a:spcBef>
                <a:spcPts val="1200"/>
              </a:spcBef>
              <a:spcAft>
                <a:spcPts val="0"/>
              </a:spcAft>
              <a:buClr>
                <a:schemeClr val="dk2"/>
              </a:buClr>
              <a:buSzPct val="100000"/>
              <a:buChar char="●"/>
            </a:pPr>
            <a:r>
              <a:rPr lang="zh-CN">
                <a:solidFill>
                  <a:schemeClr val="dk2"/>
                </a:solidFill>
              </a:rPr>
              <a:t>A suite of ~20 datasets (most of the time, people evaluate on a subset)</a:t>
            </a:r>
            <a:endParaRPr>
              <a:solidFill>
                <a:schemeClr val="dk2"/>
              </a:solidFill>
            </a:endParaRPr>
          </a:p>
          <a:p>
            <a:pPr marL="457200" lvl="0" indent="-317183" algn="l" rtl="0">
              <a:spcBef>
                <a:spcPts val="0"/>
              </a:spcBef>
              <a:spcAft>
                <a:spcPts val="0"/>
              </a:spcAft>
              <a:buClr>
                <a:schemeClr val="dk2"/>
              </a:buClr>
              <a:buSzPct val="100000"/>
              <a:buChar char="●"/>
            </a:pPr>
            <a:r>
              <a:rPr lang="zh-CN">
                <a:solidFill>
                  <a:schemeClr val="dk2"/>
                </a:solidFill>
              </a:rPr>
              <a:t>Primarily for testing out-of-domain generalization</a:t>
            </a:r>
            <a:endParaRPr>
              <a:solidFill>
                <a:schemeClr val="dk2"/>
              </a:solidFill>
            </a:endParaRPr>
          </a:p>
          <a:p>
            <a:pPr marL="457200" lvl="0" indent="-317183" algn="l" rtl="0">
              <a:spcBef>
                <a:spcPts val="0"/>
              </a:spcBef>
              <a:spcAft>
                <a:spcPts val="0"/>
              </a:spcAft>
              <a:buClr>
                <a:schemeClr val="dk2"/>
              </a:buClr>
              <a:buSzPct val="100000"/>
              <a:buChar char="●"/>
            </a:pPr>
            <a:r>
              <a:rPr lang="zh-CN">
                <a:solidFill>
                  <a:schemeClr val="dk2"/>
                </a:solidFill>
              </a:rPr>
              <a:t>Variable number of queries, documents, assessments across datasets</a:t>
            </a:r>
            <a:endParaRPr>
              <a:solidFill>
                <a:schemeClr val="dk2"/>
              </a:solidFill>
            </a:endParaRPr>
          </a:p>
        </p:txBody>
      </p:sp>
      <p:sp>
        <p:nvSpPr>
          <p:cNvPr id="726" name="Google Shape;726;p9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Common Test Collections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1"/>
          <p:cNvSpPr txBox="1">
            <a:spLocks noGrp="1"/>
          </p:cNvSpPr>
          <p:nvPr>
            <p:ph type="body" idx="1"/>
          </p:nvPr>
        </p:nvSpPr>
        <p:spPr>
          <a:xfrm>
            <a:off x="311700" y="1152475"/>
            <a:ext cx="8520600" cy="3712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CN" b="1">
                <a:solidFill>
                  <a:schemeClr val="dk2"/>
                </a:solidFill>
              </a:rPr>
              <a:t>lsr-benchmark: </a:t>
            </a:r>
            <a:r>
              <a:rPr lang="zh-CN" u="sng">
                <a:solidFill>
                  <a:schemeClr val="hlink"/>
                </a:solidFill>
                <a:hlinkClick r:id="rId3"/>
              </a:rPr>
              <a:t>https://github.com/reneuir/lsr-benchmark</a:t>
            </a:r>
            <a:endParaRPr>
              <a:solidFill>
                <a:schemeClr val="dk2"/>
              </a:solidFill>
            </a:endParaRPr>
          </a:p>
          <a:p>
            <a:pPr marL="0" lvl="0" indent="0" algn="l" rtl="0">
              <a:spcBef>
                <a:spcPts val="1200"/>
              </a:spcBef>
              <a:spcAft>
                <a:spcPts val="0"/>
              </a:spcAft>
              <a:buNone/>
            </a:pPr>
            <a:r>
              <a:rPr lang="zh-CN">
                <a:solidFill>
                  <a:schemeClr val="dk2"/>
                </a:solidFill>
              </a:rPr>
              <a:t>testing efficiency of LSR models</a:t>
            </a:r>
            <a:endParaRPr>
              <a:solidFill>
                <a:schemeClr val="dk2"/>
              </a:solidFill>
            </a:endParaRPr>
          </a:p>
          <a:p>
            <a:pPr marL="0" lvl="0" indent="0" algn="l" rtl="0">
              <a:spcBef>
                <a:spcPts val="1200"/>
              </a:spcBef>
              <a:spcAft>
                <a:spcPts val="0"/>
              </a:spcAft>
              <a:buNone/>
            </a:pPr>
            <a:r>
              <a:rPr lang="zh-CN" b="1">
                <a:solidFill>
                  <a:schemeClr val="dk2"/>
                </a:solidFill>
              </a:rPr>
              <a:t>ir-datasets:</a:t>
            </a:r>
            <a:r>
              <a:rPr lang="zh-CN">
                <a:solidFill>
                  <a:schemeClr val="dk2"/>
                </a:solidFill>
              </a:rPr>
              <a:t> </a:t>
            </a:r>
            <a:r>
              <a:rPr lang="zh-CN" u="sng">
                <a:solidFill>
                  <a:schemeClr val="hlink"/>
                </a:solidFill>
                <a:hlinkClick r:id="rId4"/>
              </a:rPr>
              <a:t>https://ir-datasets.com/</a:t>
            </a:r>
            <a:endParaRPr>
              <a:solidFill>
                <a:schemeClr val="dk2"/>
              </a:solidFill>
            </a:endParaRPr>
          </a:p>
          <a:p>
            <a:pPr marL="0" lvl="0" indent="0" algn="l" rtl="0">
              <a:spcBef>
                <a:spcPts val="1200"/>
              </a:spcBef>
              <a:spcAft>
                <a:spcPts val="0"/>
              </a:spcAft>
              <a:buNone/>
            </a:pPr>
            <a:r>
              <a:rPr lang="zh-CN">
                <a:solidFill>
                  <a:schemeClr val="dk2"/>
                </a:solidFill>
              </a:rPr>
              <a:t>Loading and working with datasets</a:t>
            </a:r>
            <a:endParaRPr>
              <a:solidFill>
                <a:schemeClr val="dk2"/>
              </a:solidFill>
            </a:endParaRPr>
          </a:p>
          <a:p>
            <a:pPr marL="0" lvl="0" indent="0" algn="l" rtl="0">
              <a:spcBef>
                <a:spcPts val="1200"/>
              </a:spcBef>
              <a:spcAft>
                <a:spcPts val="0"/>
              </a:spcAft>
              <a:buNone/>
            </a:pPr>
            <a:r>
              <a:rPr lang="zh-CN" b="1">
                <a:solidFill>
                  <a:schemeClr val="dk2"/>
                </a:solidFill>
              </a:rPr>
              <a:t>ir-measures: </a:t>
            </a:r>
            <a:r>
              <a:rPr lang="zh-CN" u="sng">
                <a:solidFill>
                  <a:schemeClr val="hlink"/>
                </a:solidFill>
                <a:hlinkClick r:id="rId5"/>
              </a:rPr>
              <a:t>https://ir-measur.es/</a:t>
            </a:r>
            <a:endParaRPr>
              <a:solidFill>
                <a:schemeClr val="dk2"/>
              </a:solidFill>
            </a:endParaRPr>
          </a:p>
          <a:p>
            <a:pPr marL="0" lvl="0" indent="0" algn="l" rtl="0">
              <a:spcBef>
                <a:spcPts val="1200"/>
              </a:spcBef>
              <a:spcAft>
                <a:spcPts val="0"/>
              </a:spcAft>
              <a:buNone/>
            </a:pPr>
            <a:r>
              <a:rPr lang="zh-CN">
                <a:solidFill>
                  <a:schemeClr val="dk2"/>
                </a:solidFill>
              </a:rPr>
              <a:t>Calculation of evaluation measures</a:t>
            </a:r>
            <a:endParaRPr>
              <a:solidFill>
                <a:schemeClr val="dk2"/>
              </a:solidFill>
            </a:endParaRPr>
          </a:p>
          <a:p>
            <a:pPr marL="0" lvl="0" indent="0" algn="l" rtl="0">
              <a:spcBef>
                <a:spcPts val="1200"/>
              </a:spcBef>
              <a:spcAft>
                <a:spcPts val="0"/>
              </a:spcAft>
              <a:buNone/>
            </a:pPr>
            <a:r>
              <a:rPr lang="zh-CN" b="1">
                <a:solidFill>
                  <a:schemeClr val="dk2"/>
                </a:solidFill>
              </a:rPr>
              <a:t>List of LSR papers, software, datasets, etc:</a:t>
            </a:r>
            <a:endParaRPr b="1">
              <a:solidFill>
                <a:schemeClr val="dk2"/>
              </a:solidFill>
            </a:endParaRPr>
          </a:p>
          <a:p>
            <a:pPr marL="0" lvl="0" indent="0" algn="l" rtl="0">
              <a:spcBef>
                <a:spcPts val="1200"/>
              </a:spcBef>
              <a:spcAft>
                <a:spcPts val="1200"/>
              </a:spcAft>
              <a:buNone/>
            </a:pPr>
            <a:r>
              <a:rPr lang="zh-CN" u="sng">
                <a:solidFill>
                  <a:schemeClr val="hlink"/>
                </a:solidFill>
                <a:hlinkClick r:id="rId6"/>
              </a:rPr>
              <a:t>https://github.com/TusKANNy/awesome-learned-sparse-retrieval</a:t>
            </a:r>
            <a:endParaRPr>
              <a:solidFill>
                <a:schemeClr val="dk2"/>
              </a:solidFill>
            </a:endParaRPr>
          </a:p>
        </p:txBody>
      </p:sp>
      <p:sp>
        <p:nvSpPr>
          <p:cNvPr id="732" name="Google Shape;732;p9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Resources</a:t>
            </a:r>
            <a:endParaRPr/>
          </a:p>
        </p:txBody>
      </p:sp>
      <p:pic>
        <p:nvPicPr>
          <p:cNvPr id="733" name="Google Shape;733;p91"/>
          <p:cNvPicPr preferRelativeResize="0"/>
          <p:nvPr/>
        </p:nvPicPr>
        <p:blipFill>
          <a:blip r:embed="rId7">
            <a:alphaModFix/>
          </a:blip>
          <a:stretch>
            <a:fillRect/>
          </a:stretch>
        </p:blipFill>
        <p:spPr>
          <a:xfrm>
            <a:off x="4414125" y="2874125"/>
            <a:ext cx="2856601" cy="968250"/>
          </a:xfrm>
          <a:prstGeom prst="rect">
            <a:avLst/>
          </a:prstGeom>
          <a:noFill/>
          <a:ln>
            <a:noFill/>
          </a:ln>
        </p:spPr>
      </p:pic>
      <p:pic>
        <p:nvPicPr>
          <p:cNvPr id="734" name="Google Shape;734;p91"/>
          <p:cNvPicPr preferRelativeResize="0"/>
          <p:nvPr/>
        </p:nvPicPr>
        <p:blipFill>
          <a:blip r:embed="rId8">
            <a:alphaModFix/>
          </a:blip>
          <a:stretch>
            <a:fillRect/>
          </a:stretch>
        </p:blipFill>
        <p:spPr>
          <a:xfrm>
            <a:off x="4202450" y="2066750"/>
            <a:ext cx="3503625" cy="706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92"/>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93"/>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745" name="Google Shape;745;p93"/>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4"/>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LSR Framework</a:t>
            </a:r>
            <a:endParaRPr/>
          </a:p>
        </p:txBody>
      </p:sp>
      <p:sp>
        <p:nvSpPr>
          <p:cNvPr id="751" name="Google Shape;751;p94"/>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Andrew Yates </a:t>
            </a:r>
            <a:endParaRPr sz="1600">
              <a:latin typeface="Raleway"/>
              <a:ea typeface="Raleway"/>
              <a:cs typeface="Raleway"/>
              <a:sym typeface="Raleway"/>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5"/>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Datasets and Evaluation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b="1">
                <a:solidFill>
                  <a:srgbClr val="611BB8"/>
                </a:solidFill>
                <a:latin typeface="Arial"/>
                <a:ea typeface="Arial"/>
                <a:cs typeface="Arial"/>
                <a:sym typeface="Arial"/>
              </a:rPr>
              <a:t>LSR Framework</a:t>
            </a:r>
            <a:r>
              <a:rPr lang="zh-CN" sz="1700">
                <a:solidFill>
                  <a:srgbClr val="611BB8"/>
                </a:solidFill>
                <a:latin typeface="Arial"/>
                <a:ea typeface="Arial"/>
                <a:cs typeface="Arial"/>
                <a:sym typeface="Arial"/>
              </a:rPr>
              <a:t> </a:t>
            </a:r>
            <a:r>
              <a:rPr lang="zh-CN" sz="1700" b="1">
                <a:solidFill>
                  <a:schemeClr val="dk1"/>
                </a:solidFill>
                <a:latin typeface="Arial"/>
                <a:ea typeface="Arial"/>
                <a:cs typeface="Arial"/>
                <a:sym typeface="Arial"/>
              </a:rPr>
              <a:t>← now</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Initialization of LSR</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Modalities</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English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Multilingual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Multimodal Data</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Indexing &amp; efficiency</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Hybrid dense-sparse retrieval</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Conclusion</a:t>
            </a:r>
            <a:endParaRPr sz="1700">
              <a:solidFill>
                <a:schemeClr val="dk2"/>
              </a:solidFill>
              <a:latin typeface="Arial"/>
              <a:ea typeface="Arial"/>
              <a:cs typeface="Arial"/>
              <a:sym typeface="Arial"/>
            </a:endParaRPr>
          </a:p>
        </p:txBody>
      </p:sp>
      <p:sp>
        <p:nvSpPr>
          <p:cNvPr id="757" name="Google Shape;757;p95"/>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758" name="Google Shape;758;p9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48</a:t>
            </a:fld>
            <a:endParaRPr/>
          </a:p>
        </p:txBody>
      </p:sp>
      <p:sp>
        <p:nvSpPr>
          <p:cNvPr id="765" name="Google Shape;765;p96"/>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766" name="Google Shape;766;p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611BB8"/>
                </a:solidFill>
                <a:latin typeface="Raleway"/>
                <a:ea typeface="Raleway"/>
                <a:cs typeface="Raleway"/>
                <a:sym typeface="Raleway"/>
              </a:rPr>
              <a:t>Learned Sparse Retrieval Framework</a:t>
            </a:r>
            <a:endParaRPr sz="3000" b="1">
              <a:solidFill>
                <a:srgbClr val="611BB8"/>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767" name="Google Shape;767;p96"/>
          <p:cNvSpPr/>
          <p:nvPr/>
        </p:nvSpPr>
        <p:spPr>
          <a:xfrm>
            <a:off x="3765962" y="2693800"/>
            <a:ext cx="1502440" cy="745423"/>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Regularizer</a:t>
            </a:r>
            <a:endParaRPr sz="1800">
              <a:solidFill>
                <a:schemeClr val="dk1"/>
              </a:solidFill>
              <a:latin typeface="Arial"/>
              <a:ea typeface="Arial"/>
              <a:cs typeface="Arial"/>
              <a:sym typeface="Arial"/>
            </a:endParaRPr>
          </a:p>
        </p:txBody>
      </p:sp>
      <p:sp>
        <p:nvSpPr>
          <p:cNvPr id="768" name="Google Shape;768;p96"/>
          <p:cNvSpPr/>
          <p:nvPr/>
        </p:nvSpPr>
        <p:spPr>
          <a:xfrm>
            <a:off x="5896984" y="2693800"/>
            <a:ext cx="1636531" cy="745423"/>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rPr>
              <a:t>Supervision</a:t>
            </a:r>
            <a:endParaRPr sz="1800">
              <a:solidFill>
                <a:schemeClr val="dk1"/>
              </a:solidFill>
              <a:latin typeface="Arial"/>
              <a:ea typeface="Arial"/>
              <a:cs typeface="Arial"/>
              <a:sym typeface="Arial"/>
            </a:endParaRPr>
          </a:p>
        </p:txBody>
      </p:sp>
      <p:sp>
        <p:nvSpPr>
          <p:cNvPr id="769" name="Google Shape;769;p96"/>
          <p:cNvSpPr txBox="1"/>
          <p:nvPr/>
        </p:nvSpPr>
        <p:spPr>
          <a:xfrm>
            <a:off x="3207572" y="1260490"/>
            <a:ext cx="2619223" cy="461784"/>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zh-CN" sz="1800">
                <a:solidFill>
                  <a:schemeClr val="dk1"/>
                </a:solidFill>
                <a:latin typeface="Calibri"/>
                <a:ea typeface="Calibri"/>
                <a:cs typeface="Calibri"/>
                <a:sym typeface="Calibri"/>
              </a:rPr>
              <a:t>Ingredients</a:t>
            </a:r>
            <a:endParaRPr sz="1800">
              <a:solidFill>
                <a:schemeClr val="dk1"/>
              </a:solidFill>
              <a:latin typeface="Calibri"/>
              <a:ea typeface="Calibri"/>
              <a:cs typeface="Calibri"/>
              <a:sym typeface="Calibri"/>
            </a:endParaRPr>
          </a:p>
        </p:txBody>
      </p:sp>
      <p:cxnSp>
        <p:nvCxnSpPr>
          <p:cNvPr id="770" name="Google Shape;770;p96"/>
          <p:cNvCxnSpPr>
            <a:stCxn id="769" idx="2"/>
            <a:endCxn id="771" idx="3"/>
          </p:cNvCxnSpPr>
          <p:nvPr/>
        </p:nvCxnSpPr>
        <p:spPr>
          <a:xfrm rot="5400000">
            <a:off x="2822783" y="999274"/>
            <a:ext cx="971400" cy="2417400"/>
          </a:xfrm>
          <a:prstGeom prst="bentConnector3">
            <a:avLst>
              <a:gd name="adj1" fmla="val 15527"/>
            </a:avLst>
          </a:prstGeom>
          <a:noFill/>
          <a:ln w="9525" cap="flat" cmpd="sng">
            <a:solidFill>
              <a:srgbClr val="44546A"/>
            </a:solidFill>
            <a:prstDash val="solid"/>
            <a:round/>
            <a:headEnd type="none" w="sm" len="sm"/>
            <a:tailEnd type="diamond" w="med" len="med"/>
          </a:ln>
        </p:spPr>
      </p:cxnSp>
      <p:cxnSp>
        <p:nvCxnSpPr>
          <p:cNvPr id="772" name="Google Shape;772;p96"/>
          <p:cNvCxnSpPr>
            <a:stCxn id="769" idx="2"/>
            <a:endCxn id="767" idx="3"/>
          </p:cNvCxnSpPr>
          <p:nvPr/>
        </p:nvCxnSpPr>
        <p:spPr>
          <a:xfrm rot="-5400000" flipH="1">
            <a:off x="4031783" y="2207674"/>
            <a:ext cx="971400" cy="6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773" name="Google Shape;773;p96"/>
          <p:cNvCxnSpPr>
            <a:stCxn id="769" idx="2"/>
            <a:endCxn id="768" idx="3"/>
          </p:cNvCxnSpPr>
          <p:nvPr/>
        </p:nvCxnSpPr>
        <p:spPr>
          <a:xfrm rot="-5400000" flipH="1">
            <a:off x="5130533" y="1108924"/>
            <a:ext cx="971400" cy="2198100"/>
          </a:xfrm>
          <a:prstGeom prst="bentConnector3">
            <a:avLst>
              <a:gd name="adj1" fmla="val 15671"/>
            </a:avLst>
          </a:prstGeom>
          <a:noFill/>
          <a:ln w="9525" cap="flat" cmpd="sng">
            <a:solidFill>
              <a:srgbClr val="44546A"/>
            </a:solidFill>
            <a:prstDash val="solid"/>
            <a:round/>
            <a:headEnd type="none" w="sm" len="sm"/>
            <a:tailEnd type="diamond" w="med" len="med"/>
          </a:ln>
        </p:spPr>
      </p:cxnSp>
      <p:sp>
        <p:nvSpPr>
          <p:cNvPr id="774" name="Google Shape;774;p96"/>
          <p:cNvSpPr txBox="1"/>
          <p:nvPr/>
        </p:nvSpPr>
        <p:spPr>
          <a:xfrm>
            <a:off x="917673" y="3634210"/>
            <a:ext cx="2364179" cy="61558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Predicts term weights</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(MLP, MLM, etc)</a:t>
            </a:r>
            <a:endParaRPr sz="1400">
              <a:solidFill>
                <a:schemeClr val="dk1"/>
              </a:solidFill>
              <a:latin typeface="Arial"/>
              <a:ea typeface="Arial"/>
              <a:cs typeface="Arial"/>
              <a:sym typeface="Arial"/>
            </a:endParaRPr>
          </a:p>
        </p:txBody>
      </p:sp>
      <p:sp>
        <p:nvSpPr>
          <p:cNvPr id="775" name="Google Shape;775;p96"/>
          <p:cNvSpPr txBox="1"/>
          <p:nvPr/>
        </p:nvSpPr>
        <p:spPr>
          <a:xfrm>
            <a:off x="3294794" y="3650244"/>
            <a:ext cx="2364179" cy="61558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rPr>
              <a:t>Limits non-zero weights</a:t>
            </a:r>
            <a:br>
              <a:rPr lang="zh-CN" sz="1400">
                <a:solidFill>
                  <a:schemeClr val="dk1"/>
                </a:solidFill>
              </a:rPr>
            </a:br>
            <a:r>
              <a:rPr lang="zh-CN" sz="1400" i="1">
                <a:solidFill>
                  <a:schemeClr val="dk1"/>
                </a:solidFill>
              </a:rPr>
              <a:t>(FLOPs, TopK, etc)</a:t>
            </a:r>
            <a:endParaRPr sz="1400" i="1">
              <a:solidFill>
                <a:schemeClr val="dk1"/>
              </a:solidFill>
            </a:endParaRPr>
          </a:p>
        </p:txBody>
      </p:sp>
      <p:sp>
        <p:nvSpPr>
          <p:cNvPr id="776" name="Google Shape;776;p96"/>
          <p:cNvSpPr txBox="1"/>
          <p:nvPr/>
        </p:nvSpPr>
        <p:spPr>
          <a:xfrm>
            <a:off x="5481121" y="3634208"/>
            <a:ext cx="2674482" cy="61558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a:solidFill>
                  <a:schemeClr val="dk1"/>
                </a:solidFill>
              </a:rPr>
              <a:t>Training</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(negatives, distillation, etc)</a:t>
            </a:r>
            <a:endParaRPr sz="1400">
              <a:solidFill>
                <a:schemeClr val="dk1"/>
              </a:solidFill>
              <a:latin typeface="Arial"/>
              <a:ea typeface="Arial"/>
              <a:cs typeface="Arial"/>
              <a:sym typeface="Arial"/>
            </a:endParaRPr>
          </a:p>
        </p:txBody>
      </p:sp>
      <p:sp>
        <p:nvSpPr>
          <p:cNvPr id="771" name="Google Shape;771;p96"/>
          <p:cNvSpPr/>
          <p:nvPr/>
        </p:nvSpPr>
        <p:spPr>
          <a:xfrm>
            <a:off x="1348574" y="2693800"/>
            <a:ext cx="15024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a:t>
            </a:r>
            <a:r>
              <a:rPr lang="zh-CN" sz="1800">
                <a:solidFill>
                  <a:schemeClr val="dk1"/>
                </a:solidFill>
              </a:rPr>
              <a:t>Encoder</a:t>
            </a:r>
            <a:endParaRPr sz="1800">
              <a:solidFill>
                <a:schemeClr val="dk1"/>
              </a:solidFill>
              <a:latin typeface="Arial"/>
              <a:ea typeface="Arial"/>
              <a:cs typeface="Arial"/>
              <a:sym typeface="Arial"/>
            </a:endParaRPr>
          </a:p>
        </p:txBody>
      </p:sp>
      <p:sp>
        <p:nvSpPr>
          <p:cNvPr id="777" name="Google Shape;777;p96"/>
          <p:cNvSpPr txBox="1"/>
          <p:nvPr/>
        </p:nvSpPr>
        <p:spPr>
          <a:xfrm>
            <a:off x="2594550" y="4698775"/>
            <a:ext cx="6156300" cy="322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u="none" strike="noStrike" cap="none">
                <a:solidFill>
                  <a:srgbClr val="666666"/>
                </a:solidFill>
                <a:latin typeface="Arial"/>
                <a:ea typeface="Arial"/>
                <a:cs typeface="Arial"/>
                <a:sym typeface="Arial"/>
              </a:rPr>
              <a:t>A Unified Framework for Learned Sparse Retrieval</a:t>
            </a:r>
            <a:r>
              <a:rPr lang="zh-CN" sz="1100" i="0" u="none" strike="noStrike" cap="none">
                <a:solidFill>
                  <a:srgbClr val="666666"/>
                </a:solidFill>
                <a:latin typeface="Arial"/>
                <a:ea typeface="Arial"/>
                <a:cs typeface="Arial"/>
                <a:sym typeface="Arial"/>
              </a:rPr>
              <a:t>. Nguyen, MacAvaney, </a:t>
            </a:r>
            <a:r>
              <a:rPr lang="zh-CN" sz="1100" i="0" strike="noStrike" cap="none">
                <a:solidFill>
                  <a:srgbClr val="666666"/>
                </a:solidFill>
                <a:latin typeface="Arial"/>
                <a:ea typeface="Arial"/>
                <a:cs typeface="Arial"/>
                <a:sym typeface="Arial"/>
              </a:rPr>
              <a:t>Yates</a:t>
            </a:r>
            <a:r>
              <a:rPr lang="zh-CN" sz="1100" i="0" u="none" strike="noStrike" cap="none">
                <a:solidFill>
                  <a:srgbClr val="666666"/>
                </a:solidFill>
                <a:latin typeface="Arial"/>
                <a:ea typeface="Arial"/>
                <a:cs typeface="Arial"/>
                <a:sym typeface="Arial"/>
              </a:rPr>
              <a:t>. ECIR 2023.</a:t>
            </a:r>
            <a:endParaRPr sz="1100" i="0" u="none" strike="noStrike" cap="none">
              <a:solidFill>
                <a:srgbClr val="666666"/>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9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49</a:t>
            </a:fld>
            <a:endParaRPr/>
          </a:p>
        </p:txBody>
      </p:sp>
      <p:sp>
        <p:nvSpPr>
          <p:cNvPr id="784" name="Google Shape;784;p97"/>
          <p:cNvSpPr txBox="1"/>
          <p:nvPr/>
        </p:nvSpPr>
        <p:spPr>
          <a:xfrm>
            <a:off x="2594550" y="4698775"/>
            <a:ext cx="6156300" cy="322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u="none" strike="noStrike" cap="none">
                <a:solidFill>
                  <a:srgbClr val="666666"/>
                </a:solidFill>
                <a:latin typeface="Arial"/>
                <a:ea typeface="Arial"/>
                <a:cs typeface="Arial"/>
                <a:sym typeface="Arial"/>
              </a:rPr>
              <a:t>A Unified Framework for Learned Sparse Retrieval</a:t>
            </a:r>
            <a:r>
              <a:rPr lang="zh-CN" sz="1100" i="0" u="none" strike="noStrike" cap="none">
                <a:solidFill>
                  <a:srgbClr val="666666"/>
                </a:solidFill>
                <a:latin typeface="Arial"/>
                <a:ea typeface="Arial"/>
                <a:cs typeface="Arial"/>
                <a:sym typeface="Arial"/>
              </a:rPr>
              <a:t>. Nguyen, MacAvaney, </a:t>
            </a:r>
            <a:r>
              <a:rPr lang="zh-CN" sz="1100" i="0" strike="noStrike" cap="none">
                <a:solidFill>
                  <a:srgbClr val="666666"/>
                </a:solidFill>
                <a:latin typeface="Arial"/>
                <a:ea typeface="Arial"/>
                <a:cs typeface="Arial"/>
                <a:sym typeface="Arial"/>
              </a:rPr>
              <a:t>Yates</a:t>
            </a:r>
            <a:r>
              <a:rPr lang="zh-CN" sz="1100" i="0" u="none" strike="noStrike" cap="none">
                <a:solidFill>
                  <a:srgbClr val="666666"/>
                </a:solidFill>
                <a:latin typeface="Arial"/>
                <a:ea typeface="Arial"/>
                <a:cs typeface="Arial"/>
                <a:sym typeface="Arial"/>
              </a:rPr>
              <a:t>. ECIR 2023.</a:t>
            </a:r>
            <a:endParaRPr sz="1100" i="0" u="none" strike="noStrike" cap="none">
              <a:solidFill>
                <a:srgbClr val="666666"/>
              </a:solidFill>
              <a:latin typeface="Arial"/>
              <a:ea typeface="Arial"/>
              <a:cs typeface="Arial"/>
              <a:sym typeface="Arial"/>
            </a:endParaRPr>
          </a:p>
        </p:txBody>
      </p:sp>
      <p:sp>
        <p:nvSpPr>
          <p:cNvPr id="785" name="Google Shape;785;p97"/>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786" name="Google Shape;786;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7"/>
              <a:buFont typeface="Arial"/>
              <a:buNone/>
            </a:pPr>
            <a:r>
              <a:rPr lang="zh-CN" sz="3000" b="1">
                <a:solidFill>
                  <a:srgbClr val="611BB8"/>
                </a:solidFill>
                <a:latin typeface="Raleway"/>
                <a:ea typeface="Raleway"/>
                <a:cs typeface="Raleway"/>
                <a:sym typeface="Raleway"/>
              </a:rPr>
              <a:t>Learned Sparse Retrieval Framework</a:t>
            </a:r>
            <a:endParaRPr sz="3000" b="1">
              <a:solidFill>
                <a:srgbClr val="611BB8"/>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787" name="Google Shape;787;p97"/>
          <p:cNvSpPr/>
          <p:nvPr/>
        </p:nvSpPr>
        <p:spPr>
          <a:xfrm>
            <a:off x="3765962" y="2693800"/>
            <a:ext cx="15024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Regularizer</a:t>
            </a:r>
            <a:endParaRPr sz="1800">
              <a:solidFill>
                <a:schemeClr val="dk1"/>
              </a:solidFill>
              <a:latin typeface="Arial"/>
              <a:ea typeface="Arial"/>
              <a:cs typeface="Arial"/>
              <a:sym typeface="Arial"/>
            </a:endParaRPr>
          </a:p>
        </p:txBody>
      </p:sp>
      <p:sp>
        <p:nvSpPr>
          <p:cNvPr id="788" name="Google Shape;788;p97"/>
          <p:cNvSpPr/>
          <p:nvPr/>
        </p:nvSpPr>
        <p:spPr>
          <a:xfrm>
            <a:off x="5896984" y="2693800"/>
            <a:ext cx="16365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rPr>
              <a:t>Supervision</a:t>
            </a:r>
            <a:endParaRPr sz="1800">
              <a:solidFill>
                <a:schemeClr val="dk1"/>
              </a:solidFill>
              <a:latin typeface="Arial"/>
              <a:ea typeface="Arial"/>
              <a:cs typeface="Arial"/>
              <a:sym typeface="Arial"/>
            </a:endParaRPr>
          </a:p>
        </p:txBody>
      </p:sp>
      <p:sp>
        <p:nvSpPr>
          <p:cNvPr id="789" name="Google Shape;789;p97"/>
          <p:cNvSpPr txBox="1"/>
          <p:nvPr/>
        </p:nvSpPr>
        <p:spPr>
          <a:xfrm>
            <a:off x="3207572" y="1260490"/>
            <a:ext cx="26193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zh-CN" sz="1800">
                <a:solidFill>
                  <a:schemeClr val="dk1"/>
                </a:solidFill>
                <a:latin typeface="Calibri"/>
                <a:ea typeface="Calibri"/>
                <a:cs typeface="Calibri"/>
                <a:sym typeface="Calibri"/>
              </a:rPr>
              <a:t>Ingredients</a:t>
            </a:r>
            <a:endParaRPr sz="1800">
              <a:solidFill>
                <a:schemeClr val="dk1"/>
              </a:solidFill>
              <a:latin typeface="Calibri"/>
              <a:ea typeface="Calibri"/>
              <a:cs typeface="Calibri"/>
              <a:sym typeface="Calibri"/>
            </a:endParaRPr>
          </a:p>
        </p:txBody>
      </p:sp>
      <p:cxnSp>
        <p:nvCxnSpPr>
          <p:cNvPr id="790" name="Google Shape;790;p97"/>
          <p:cNvCxnSpPr>
            <a:stCxn id="789" idx="2"/>
            <a:endCxn id="791" idx="3"/>
          </p:cNvCxnSpPr>
          <p:nvPr/>
        </p:nvCxnSpPr>
        <p:spPr>
          <a:xfrm rot="5400000">
            <a:off x="2822672" y="999340"/>
            <a:ext cx="971700" cy="2417400"/>
          </a:xfrm>
          <a:prstGeom prst="bentConnector3">
            <a:avLst>
              <a:gd name="adj1" fmla="val 15527"/>
            </a:avLst>
          </a:prstGeom>
          <a:noFill/>
          <a:ln w="9525" cap="flat" cmpd="sng">
            <a:solidFill>
              <a:srgbClr val="44546A"/>
            </a:solidFill>
            <a:prstDash val="solid"/>
            <a:round/>
            <a:headEnd type="none" w="sm" len="sm"/>
            <a:tailEnd type="diamond" w="med" len="med"/>
          </a:ln>
        </p:spPr>
      </p:cxnSp>
      <p:cxnSp>
        <p:nvCxnSpPr>
          <p:cNvPr id="792" name="Google Shape;792;p97"/>
          <p:cNvCxnSpPr>
            <a:stCxn id="789" idx="2"/>
            <a:endCxn id="787" idx="3"/>
          </p:cNvCxnSpPr>
          <p:nvPr/>
        </p:nvCxnSpPr>
        <p:spPr>
          <a:xfrm rot="-5400000" flipH="1">
            <a:off x="4031672" y="2207740"/>
            <a:ext cx="971700" cy="6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793" name="Google Shape;793;p97"/>
          <p:cNvCxnSpPr>
            <a:stCxn id="789" idx="2"/>
            <a:endCxn id="788" idx="3"/>
          </p:cNvCxnSpPr>
          <p:nvPr/>
        </p:nvCxnSpPr>
        <p:spPr>
          <a:xfrm rot="-5400000" flipH="1">
            <a:off x="5130422" y="1108990"/>
            <a:ext cx="971700" cy="2198100"/>
          </a:xfrm>
          <a:prstGeom prst="bentConnector3">
            <a:avLst>
              <a:gd name="adj1" fmla="val 15671"/>
            </a:avLst>
          </a:prstGeom>
          <a:noFill/>
          <a:ln w="9525" cap="flat" cmpd="sng">
            <a:solidFill>
              <a:srgbClr val="44546A"/>
            </a:solidFill>
            <a:prstDash val="solid"/>
            <a:round/>
            <a:headEnd type="none" w="sm" len="sm"/>
            <a:tailEnd type="diamond" w="med" len="med"/>
          </a:ln>
        </p:spPr>
      </p:cxnSp>
      <p:sp>
        <p:nvSpPr>
          <p:cNvPr id="794" name="Google Shape;794;p97"/>
          <p:cNvSpPr txBox="1"/>
          <p:nvPr/>
        </p:nvSpPr>
        <p:spPr>
          <a:xfrm>
            <a:off x="917673" y="3634210"/>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Predicts term weights</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(MLP, MLM, etc)</a:t>
            </a:r>
            <a:endParaRPr sz="1400">
              <a:solidFill>
                <a:schemeClr val="dk1"/>
              </a:solidFill>
              <a:latin typeface="Arial"/>
              <a:ea typeface="Arial"/>
              <a:cs typeface="Arial"/>
              <a:sym typeface="Arial"/>
            </a:endParaRPr>
          </a:p>
        </p:txBody>
      </p:sp>
      <p:sp>
        <p:nvSpPr>
          <p:cNvPr id="795" name="Google Shape;795;p97"/>
          <p:cNvSpPr txBox="1"/>
          <p:nvPr/>
        </p:nvSpPr>
        <p:spPr>
          <a:xfrm>
            <a:off x="3294794" y="3650244"/>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rPr>
              <a:t>Limits non-zero weights</a:t>
            </a:r>
            <a:br>
              <a:rPr lang="zh-CN" sz="1400">
                <a:solidFill>
                  <a:schemeClr val="dk1"/>
                </a:solidFill>
              </a:rPr>
            </a:br>
            <a:r>
              <a:rPr lang="zh-CN" sz="1400" i="1">
                <a:solidFill>
                  <a:schemeClr val="dk1"/>
                </a:solidFill>
              </a:rPr>
              <a:t>(FLOPs, TopK, etc)</a:t>
            </a:r>
            <a:endParaRPr sz="1400" i="1">
              <a:solidFill>
                <a:schemeClr val="dk1"/>
              </a:solidFill>
            </a:endParaRPr>
          </a:p>
        </p:txBody>
      </p:sp>
      <p:sp>
        <p:nvSpPr>
          <p:cNvPr id="796" name="Google Shape;796;p97"/>
          <p:cNvSpPr txBox="1"/>
          <p:nvPr/>
        </p:nvSpPr>
        <p:spPr>
          <a:xfrm>
            <a:off x="5481121" y="3634208"/>
            <a:ext cx="26745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a:solidFill>
                  <a:schemeClr val="dk1"/>
                </a:solidFill>
              </a:rPr>
              <a:t>Training</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(negatives, distillation, etc)</a:t>
            </a:r>
            <a:endParaRPr sz="1400">
              <a:solidFill>
                <a:schemeClr val="dk1"/>
              </a:solidFill>
              <a:latin typeface="Arial"/>
              <a:ea typeface="Arial"/>
              <a:cs typeface="Arial"/>
              <a:sym typeface="Arial"/>
            </a:endParaRPr>
          </a:p>
        </p:txBody>
      </p:sp>
      <p:sp>
        <p:nvSpPr>
          <p:cNvPr id="791" name="Google Shape;791;p97"/>
          <p:cNvSpPr/>
          <p:nvPr/>
        </p:nvSpPr>
        <p:spPr>
          <a:xfrm>
            <a:off x="1348574" y="2693800"/>
            <a:ext cx="1502400" cy="745500"/>
          </a:xfrm>
          <a:prstGeom prst="round2DiagRect">
            <a:avLst>
              <a:gd name="adj1" fmla="val 16667"/>
              <a:gd name="adj2" fmla="val 0"/>
            </a:avLst>
          </a:prstGeom>
          <a:solidFill>
            <a:srgbClr val="FFD600"/>
          </a:solidFill>
          <a:ln w="9525" cap="flat" cmpd="sng">
            <a:solidFill>
              <a:srgbClr val="44546A"/>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a:t>
            </a:r>
            <a:r>
              <a:rPr lang="zh-CN" sz="1800">
                <a:solidFill>
                  <a:schemeClr val="dk1"/>
                </a:solidFill>
              </a:rPr>
              <a:t>Encoder</a:t>
            </a:r>
            <a:endParaRPr sz="18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53"/>
          <p:cNvPicPr preferRelativeResize="0"/>
          <p:nvPr/>
        </p:nvPicPr>
        <p:blipFill>
          <a:blip r:embed="rId3">
            <a:alphaModFix/>
          </a:blip>
          <a:stretch>
            <a:fillRect/>
          </a:stretch>
        </p:blipFill>
        <p:spPr>
          <a:xfrm>
            <a:off x="152400" y="152400"/>
            <a:ext cx="4838700" cy="4838700"/>
          </a:xfrm>
          <a:prstGeom prst="rect">
            <a:avLst/>
          </a:prstGeom>
          <a:noFill/>
          <a:ln>
            <a:noFill/>
          </a:ln>
        </p:spPr>
      </p:pic>
      <p:pic>
        <p:nvPicPr>
          <p:cNvPr id="250" name="Google Shape;250;p53"/>
          <p:cNvPicPr preferRelativeResize="0"/>
          <p:nvPr/>
        </p:nvPicPr>
        <p:blipFill>
          <a:blip r:embed="rId4">
            <a:alphaModFix/>
          </a:blip>
          <a:stretch>
            <a:fillRect/>
          </a:stretch>
        </p:blipFill>
        <p:spPr>
          <a:xfrm>
            <a:off x="4991100" y="780100"/>
            <a:ext cx="3937399" cy="39373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98"/>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Binary Encoder</a:t>
            </a:r>
            <a:endParaRPr sz="1600" b="1">
              <a:solidFill>
                <a:srgbClr val="611BB8"/>
              </a:solidFill>
            </a:endParaRPr>
          </a:p>
        </p:txBody>
      </p:sp>
      <p:sp>
        <p:nvSpPr>
          <p:cNvPr id="802" name="Google Shape;802;p98"/>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803" name="Google Shape;803;p98"/>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98"/>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805" name="Google Shape;805;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99"/>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Binary Encoder</a:t>
            </a:r>
            <a:endParaRPr sz="1600" b="1">
              <a:solidFill>
                <a:srgbClr val="611BB8"/>
              </a:solidFill>
            </a:endParaRPr>
          </a:p>
        </p:txBody>
      </p:sp>
      <p:sp>
        <p:nvSpPr>
          <p:cNvPr id="811" name="Google Shape;811;p99"/>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812" name="Google Shape;812;p99"/>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813" name="Google Shape;813;p99"/>
          <p:cNvGrpSpPr/>
          <p:nvPr/>
        </p:nvGrpSpPr>
        <p:grpSpPr>
          <a:xfrm>
            <a:off x="816313" y="2647400"/>
            <a:ext cx="2025470" cy="195612"/>
            <a:chOff x="538513" y="3050300"/>
            <a:chExt cx="2025470" cy="195612"/>
          </a:xfrm>
        </p:grpSpPr>
        <p:sp>
          <p:nvSpPr>
            <p:cNvPr id="814" name="Google Shape;814;p99"/>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815" name="Google Shape;815;p99"/>
            <p:cNvSpPr/>
            <p:nvPr/>
          </p:nvSpPr>
          <p:spPr>
            <a:xfrm>
              <a:off x="1300901"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816" name="Google Shape;816;p99"/>
            <p:cNvSpPr/>
            <p:nvPr/>
          </p:nvSpPr>
          <p:spPr>
            <a:xfrm>
              <a:off x="1735799"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817" name="Google Shape;817;p99"/>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818" name="Google Shape;818;p99"/>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819" name="Google Shape;819;p99"/>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99"/>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821" name="Google Shape;821;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00"/>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Binary Encoder</a:t>
            </a:r>
            <a:endParaRPr sz="1600" b="1">
              <a:solidFill>
                <a:srgbClr val="611BB8"/>
              </a:solidFill>
            </a:endParaRPr>
          </a:p>
        </p:txBody>
      </p:sp>
      <p:sp>
        <p:nvSpPr>
          <p:cNvPr id="827" name="Google Shape;827;p100"/>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828" name="Google Shape;828;p100"/>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sp>
        <p:nvSpPr>
          <p:cNvPr id="829" name="Google Shape;829;p100"/>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0" name="Google Shape;830;p100"/>
          <p:cNvGrpSpPr/>
          <p:nvPr/>
        </p:nvGrpSpPr>
        <p:grpSpPr>
          <a:xfrm>
            <a:off x="856943" y="2127799"/>
            <a:ext cx="1932853" cy="254724"/>
            <a:chOff x="4927448" y="2061729"/>
            <a:chExt cx="875664" cy="123941"/>
          </a:xfrm>
        </p:grpSpPr>
        <p:sp>
          <p:nvSpPr>
            <p:cNvPr id="831" name="Google Shape;831;p100"/>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832" name="Google Shape;832;p100"/>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833" name="Google Shape;833;p100"/>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p>
          </p:txBody>
        </p:sp>
        <p:sp>
          <p:nvSpPr>
            <p:cNvPr id="834" name="Google Shape;834;p100"/>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835" name="Google Shape;835;p100"/>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836" name="Google Shape;836;p100"/>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837" name="Google Shape;837;p100"/>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grpSp>
      <p:sp>
        <p:nvSpPr>
          <p:cNvPr id="838" name="Google Shape;838;p100"/>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839" name="Google Shape;839;p100"/>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840" name="Google Shape;840;p100"/>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sp>
        <p:nvSpPr>
          <p:cNvPr id="841" name="Google Shape;841;p100"/>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100"/>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843" name="Google Shape;843;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52</a:t>
            </a:fld>
            <a:endParaRPr/>
          </a:p>
        </p:txBody>
      </p:sp>
      <p:grpSp>
        <p:nvGrpSpPr>
          <p:cNvPr id="844" name="Google Shape;844;p100"/>
          <p:cNvGrpSpPr/>
          <p:nvPr/>
        </p:nvGrpSpPr>
        <p:grpSpPr>
          <a:xfrm>
            <a:off x="816313" y="2647400"/>
            <a:ext cx="2025470" cy="195612"/>
            <a:chOff x="538513" y="3050300"/>
            <a:chExt cx="2025470" cy="195612"/>
          </a:xfrm>
        </p:grpSpPr>
        <p:sp>
          <p:nvSpPr>
            <p:cNvPr id="845" name="Google Shape;845;p100"/>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846" name="Google Shape;846;p100"/>
            <p:cNvSpPr/>
            <p:nvPr/>
          </p:nvSpPr>
          <p:spPr>
            <a:xfrm>
              <a:off x="12733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847" name="Google Shape;847;p100"/>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848" name="Google Shape;848;p100"/>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sp>
          <p:nvSpPr>
            <p:cNvPr id="849" name="Google Shape;849;p100"/>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01"/>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Binary Encoder</a:t>
            </a:r>
            <a:endParaRPr sz="1600" b="1">
              <a:solidFill>
                <a:srgbClr val="611BB8"/>
              </a:solidFill>
            </a:endParaRPr>
          </a:p>
        </p:txBody>
      </p:sp>
      <p:sp>
        <p:nvSpPr>
          <p:cNvPr id="855" name="Google Shape;855;p101"/>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856" name="Google Shape;856;p101"/>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857" name="Google Shape;857;p101"/>
          <p:cNvGrpSpPr/>
          <p:nvPr/>
        </p:nvGrpSpPr>
        <p:grpSpPr>
          <a:xfrm>
            <a:off x="816313" y="2647400"/>
            <a:ext cx="2025470" cy="195612"/>
            <a:chOff x="538513" y="3050300"/>
            <a:chExt cx="2025470" cy="195612"/>
          </a:xfrm>
        </p:grpSpPr>
        <p:sp>
          <p:nvSpPr>
            <p:cNvPr id="858" name="Google Shape;858;p101"/>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859" name="Google Shape;859;p101"/>
            <p:cNvSpPr/>
            <p:nvPr/>
          </p:nvSpPr>
          <p:spPr>
            <a:xfrm>
              <a:off x="12733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860" name="Google Shape;860;p101"/>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861" name="Google Shape;861;p101"/>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862" name="Google Shape;862;p101"/>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863" name="Google Shape;863;p101"/>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4" name="Google Shape;864;p101"/>
          <p:cNvGrpSpPr/>
          <p:nvPr/>
        </p:nvGrpSpPr>
        <p:grpSpPr>
          <a:xfrm>
            <a:off x="856943" y="2127799"/>
            <a:ext cx="1932853" cy="254724"/>
            <a:chOff x="4927448" y="2061729"/>
            <a:chExt cx="875664" cy="123941"/>
          </a:xfrm>
        </p:grpSpPr>
        <p:sp>
          <p:nvSpPr>
            <p:cNvPr id="865" name="Google Shape;865;p101"/>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866" name="Google Shape;866;p101"/>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867" name="Google Shape;867;p101"/>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p>
          </p:txBody>
        </p:sp>
        <p:sp>
          <p:nvSpPr>
            <p:cNvPr id="868" name="Google Shape;868;p101"/>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869" name="Google Shape;869;p101"/>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870" name="Google Shape;870;p101"/>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871" name="Google Shape;871;p101"/>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grpSp>
      <p:grpSp>
        <p:nvGrpSpPr>
          <p:cNvPr id="872" name="Google Shape;872;p101"/>
          <p:cNvGrpSpPr/>
          <p:nvPr/>
        </p:nvGrpSpPr>
        <p:grpSpPr>
          <a:xfrm>
            <a:off x="3448875" y="2382531"/>
            <a:ext cx="1211492" cy="186590"/>
            <a:chOff x="284030" y="2273193"/>
            <a:chExt cx="1211492" cy="186590"/>
          </a:xfrm>
        </p:grpSpPr>
        <p:sp>
          <p:nvSpPr>
            <p:cNvPr id="873" name="Google Shape;873;p101"/>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874" name="Google Shape;874;p101"/>
            <p:cNvGrpSpPr/>
            <p:nvPr/>
          </p:nvGrpSpPr>
          <p:grpSpPr>
            <a:xfrm>
              <a:off x="293706" y="2273193"/>
              <a:ext cx="1201816" cy="184800"/>
              <a:chOff x="604276" y="2908175"/>
              <a:chExt cx="1201816" cy="184800"/>
            </a:xfrm>
          </p:grpSpPr>
          <p:sp>
            <p:nvSpPr>
              <p:cNvPr id="875" name="Google Shape;875;p101"/>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876" name="Google Shape;876;p101"/>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877" name="Google Shape;877;p101"/>
          <p:cNvGrpSpPr/>
          <p:nvPr/>
        </p:nvGrpSpPr>
        <p:grpSpPr>
          <a:xfrm>
            <a:off x="3450862" y="2680947"/>
            <a:ext cx="966412" cy="195462"/>
            <a:chOff x="1882362" y="1944731"/>
            <a:chExt cx="966412" cy="195462"/>
          </a:xfrm>
        </p:grpSpPr>
        <p:sp>
          <p:nvSpPr>
            <p:cNvPr id="878" name="Google Shape;878;p101"/>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879" name="Google Shape;879;p101"/>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pic>
        <p:nvPicPr>
          <p:cNvPr id="880" name="Google Shape;880;p101"/>
          <p:cNvPicPr preferRelativeResize="0"/>
          <p:nvPr/>
        </p:nvPicPr>
        <p:blipFill rotWithShape="1">
          <a:blip r:embed="rId3">
            <a:alphaModFix/>
          </a:blip>
          <a:srcRect/>
          <a:stretch/>
        </p:blipFill>
        <p:spPr>
          <a:xfrm>
            <a:off x="3448876" y="2712074"/>
            <a:ext cx="127200" cy="127200"/>
          </a:xfrm>
          <a:prstGeom prst="rect">
            <a:avLst/>
          </a:prstGeom>
          <a:noFill/>
          <a:ln>
            <a:noFill/>
          </a:ln>
        </p:spPr>
      </p:pic>
      <p:sp>
        <p:nvSpPr>
          <p:cNvPr id="881" name="Google Shape;881;p101"/>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882" name="Google Shape;882;p101"/>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883" name="Google Shape;883;p101"/>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sp>
        <p:nvSpPr>
          <p:cNvPr id="884" name="Google Shape;884;p101"/>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101"/>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886" name="Google Shape;886;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02"/>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latin typeface="Arial"/>
                <a:ea typeface="Arial"/>
                <a:cs typeface="Arial"/>
                <a:sym typeface="Arial"/>
              </a:rPr>
              <a:t>Binary Encoder</a:t>
            </a:r>
            <a:endParaRPr sz="1600">
              <a:solidFill>
                <a:srgbClr val="611BB8"/>
              </a:solidFill>
            </a:endParaRPr>
          </a:p>
        </p:txBody>
      </p:sp>
      <p:sp>
        <p:nvSpPr>
          <p:cNvPr id="892" name="Google Shape;892;p102"/>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893" name="Google Shape;893;p102"/>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894" name="Google Shape;894;p102"/>
          <p:cNvGrpSpPr/>
          <p:nvPr/>
        </p:nvGrpSpPr>
        <p:grpSpPr>
          <a:xfrm>
            <a:off x="816313" y="2647400"/>
            <a:ext cx="2025470" cy="195612"/>
            <a:chOff x="538513" y="3050300"/>
            <a:chExt cx="2025470" cy="195612"/>
          </a:xfrm>
        </p:grpSpPr>
        <p:sp>
          <p:nvSpPr>
            <p:cNvPr id="895" name="Google Shape;895;p102"/>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896" name="Google Shape;896;p102"/>
            <p:cNvSpPr/>
            <p:nvPr/>
          </p:nvSpPr>
          <p:spPr>
            <a:xfrm>
              <a:off x="13009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897" name="Google Shape;897;p102"/>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898" name="Google Shape;898;p102"/>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899" name="Google Shape;899;p102"/>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900" name="Google Shape;900;p102"/>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1" name="Google Shape;901;p102"/>
          <p:cNvGrpSpPr/>
          <p:nvPr/>
        </p:nvGrpSpPr>
        <p:grpSpPr>
          <a:xfrm>
            <a:off x="856943" y="2127799"/>
            <a:ext cx="1932853" cy="254724"/>
            <a:chOff x="4927448" y="2061729"/>
            <a:chExt cx="875664" cy="123941"/>
          </a:xfrm>
        </p:grpSpPr>
        <p:sp>
          <p:nvSpPr>
            <p:cNvPr id="902" name="Google Shape;902;p102"/>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903" name="Google Shape;903;p102"/>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904" name="Google Shape;904;p102"/>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p>
          </p:txBody>
        </p:sp>
        <p:sp>
          <p:nvSpPr>
            <p:cNvPr id="905" name="Google Shape;905;p102"/>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906" name="Google Shape;906;p102"/>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907" name="Google Shape;907;p102"/>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908" name="Google Shape;908;p102"/>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grpSp>
      <p:grpSp>
        <p:nvGrpSpPr>
          <p:cNvPr id="909" name="Google Shape;909;p102"/>
          <p:cNvGrpSpPr/>
          <p:nvPr/>
        </p:nvGrpSpPr>
        <p:grpSpPr>
          <a:xfrm>
            <a:off x="3448875" y="2382531"/>
            <a:ext cx="1211492" cy="186590"/>
            <a:chOff x="284030" y="2273193"/>
            <a:chExt cx="1211492" cy="186590"/>
          </a:xfrm>
        </p:grpSpPr>
        <p:sp>
          <p:nvSpPr>
            <p:cNvPr id="910" name="Google Shape;910;p102"/>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911" name="Google Shape;911;p102"/>
            <p:cNvGrpSpPr/>
            <p:nvPr/>
          </p:nvGrpSpPr>
          <p:grpSpPr>
            <a:xfrm>
              <a:off x="293706" y="2273193"/>
              <a:ext cx="1201816" cy="184800"/>
              <a:chOff x="604276" y="2908175"/>
              <a:chExt cx="1201816" cy="184800"/>
            </a:xfrm>
          </p:grpSpPr>
          <p:sp>
            <p:nvSpPr>
              <p:cNvPr id="912" name="Google Shape;912;p102"/>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913" name="Google Shape;913;p102"/>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914" name="Google Shape;914;p102"/>
          <p:cNvGrpSpPr/>
          <p:nvPr/>
        </p:nvGrpSpPr>
        <p:grpSpPr>
          <a:xfrm>
            <a:off x="3450862" y="2680947"/>
            <a:ext cx="966412" cy="195462"/>
            <a:chOff x="1882362" y="1944731"/>
            <a:chExt cx="966412" cy="195462"/>
          </a:xfrm>
        </p:grpSpPr>
        <p:sp>
          <p:nvSpPr>
            <p:cNvPr id="915" name="Google Shape;915;p102"/>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916" name="Google Shape;916;p102"/>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pic>
        <p:nvPicPr>
          <p:cNvPr id="917" name="Google Shape;917;p102"/>
          <p:cNvPicPr preferRelativeResize="0"/>
          <p:nvPr/>
        </p:nvPicPr>
        <p:blipFill rotWithShape="1">
          <a:blip r:embed="rId3">
            <a:alphaModFix/>
          </a:blip>
          <a:srcRect/>
          <a:stretch/>
        </p:blipFill>
        <p:spPr>
          <a:xfrm>
            <a:off x="3448876" y="2712074"/>
            <a:ext cx="127200" cy="127200"/>
          </a:xfrm>
          <a:prstGeom prst="rect">
            <a:avLst/>
          </a:prstGeom>
          <a:noFill/>
          <a:ln>
            <a:noFill/>
          </a:ln>
        </p:spPr>
      </p:pic>
      <p:sp>
        <p:nvSpPr>
          <p:cNvPr id="918" name="Google Shape;918;p102"/>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919" name="Google Shape;919;p102"/>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920" name="Google Shape;920;p102"/>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sp>
        <p:nvSpPr>
          <p:cNvPr id="921" name="Google Shape;921;p102"/>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102"/>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923" name="Google Shape;923;p102"/>
          <p:cNvSpPr txBox="1"/>
          <p:nvPr/>
        </p:nvSpPr>
        <p:spPr>
          <a:xfrm>
            <a:off x="4900375" y="2277675"/>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r>
              <a:rPr lang="zh-CN" sz="1600">
                <a:solidFill>
                  <a:schemeClr val="dk2"/>
                </a:solidFill>
              </a:rPr>
              <a:t>All terms are treated equally</a:t>
            </a:r>
            <a:br>
              <a:rPr lang="zh-CN" sz="1600">
                <a:solidFill>
                  <a:schemeClr val="dk2"/>
                </a:solidFill>
              </a:rPr>
            </a:br>
            <a:r>
              <a:rPr lang="zh-CN" sz="1600">
                <a:solidFill>
                  <a:schemeClr val="dk2"/>
                </a:solidFill>
              </a:rPr>
              <a:t>   </a:t>
            </a:r>
            <a:r>
              <a:rPr lang="zh-CN" sz="1200">
                <a:solidFill>
                  <a:schemeClr val="dk1"/>
                </a:solidFill>
                <a:latin typeface="Courier New"/>
                <a:ea typeface="Courier New"/>
                <a:cs typeface="Courier New"/>
                <a:sym typeface="Courier New"/>
              </a:rPr>
              <a:t>“famous sites </a:t>
            </a:r>
            <a:r>
              <a:rPr lang="zh-CN" sz="1200" b="1">
                <a:solidFill>
                  <a:schemeClr val="dk1"/>
                </a:solidFill>
                <a:latin typeface="Courier New"/>
                <a:ea typeface="Courier New"/>
                <a:cs typeface="Courier New"/>
                <a:sym typeface="Courier New"/>
              </a:rPr>
              <a:t>of</a:t>
            </a:r>
            <a:r>
              <a:rPr lang="zh-CN" sz="1200">
                <a:solidFill>
                  <a:schemeClr val="dk1"/>
                </a:solidFill>
                <a:latin typeface="Courier New"/>
                <a:ea typeface="Courier New"/>
                <a:cs typeface="Courier New"/>
                <a:sym typeface="Courier New"/>
              </a:rPr>
              <a:t> Delft”</a:t>
            </a:r>
            <a:endParaRPr sz="1600">
              <a:solidFill>
                <a:schemeClr val="dk2"/>
              </a:solidFill>
            </a:endParaRPr>
          </a:p>
        </p:txBody>
      </p:sp>
      <p:sp>
        <p:nvSpPr>
          <p:cNvPr id="924" name="Google Shape;924;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03"/>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IDF</a:t>
            </a:r>
            <a:r>
              <a:rPr lang="zh-CN" sz="1600" b="1">
                <a:solidFill>
                  <a:srgbClr val="611BB8"/>
                </a:solidFill>
                <a:latin typeface="Arial"/>
                <a:ea typeface="Arial"/>
                <a:cs typeface="Arial"/>
                <a:sym typeface="Arial"/>
              </a:rPr>
              <a:t> Encoder</a:t>
            </a:r>
            <a:endParaRPr sz="1600">
              <a:solidFill>
                <a:srgbClr val="611BB8"/>
              </a:solidFill>
            </a:endParaRPr>
          </a:p>
        </p:txBody>
      </p:sp>
      <p:sp>
        <p:nvSpPr>
          <p:cNvPr id="930" name="Google Shape;930;p103"/>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931" name="Google Shape;931;p103"/>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932" name="Google Shape;932;p103"/>
          <p:cNvGrpSpPr/>
          <p:nvPr/>
        </p:nvGrpSpPr>
        <p:grpSpPr>
          <a:xfrm>
            <a:off x="816313" y="2647400"/>
            <a:ext cx="2025470" cy="195612"/>
            <a:chOff x="538513" y="3050300"/>
            <a:chExt cx="2025470" cy="195612"/>
          </a:xfrm>
        </p:grpSpPr>
        <p:sp>
          <p:nvSpPr>
            <p:cNvPr id="933" name="Google Shape;933;p103"/>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934" name="Google Shape;934;p103"/>
            <p:cNvSpPr/>
            <p:nvPr/>
          </p:nvSpPr>
          <p:spPr>
            <a:xfrm>
              <a:off x="13009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935" name="Google Shape;935;p103"/>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936" name="Google Shape;936;p103"/>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937" name="Google Shape;937;p103"/>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938" name="Google Shape;938;p103"/>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39" name="Google Shape;939;p103"/>
          <p:cNvGrpSpPr/>
          <p:nvPr/>
        </p:nvGrpSpPr>
        <p:grpSpPr>
          <a:xfrm>
            <a:off x="816205" y="2127676"/>
            <a:ext cx="2025411" cy="254724"/>
            <a:chOff x="4927448" y="2061729"/>
            <a:chExt cx="875664" cy="123941"/>
          </a:xfrm>
        </p:grpSpPr>
        <p:sp>
          <p:nvSpPr>
            <p:cNvPr id="940" name="Google Shape;940;p103"/>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941" name="Google Shape;941;p103"/>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942" name="Google Shape;942;p103"/>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.5</a:t>
              </a:r>
              <a:endParaRPr sz="800" b="1"/>
            </a:p>
          </p:txBody>
        </p:sp>
        <p:sp>
          <p:nvSpPr>
            <p:cNvPr id="943" name="Google Shape;943;p103"/>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.3</a:t>
              </a:r>
              <a:endParaRPr sz="800" b="1">
                <a:solidFill>
                  <a:srgbClr val="FFFFFF"/>
                </a:solidFill>
                <a:latin typeface="Calibri"/>
                <a:ea typeface="Calibri"/>
                <a:cs typeface="Calibri"/>
                <a:sym typeface="Calibri"/>
              </a:endParaRPr>
            </a:p>
          </p:txBody>
        </p:sp>
        <p:sp>
          <p:nvSpPr>
            <p:cNvPr id="944" name="Google Shape;944;p103"/>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945" name="Google Shape;945;p103"/>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946" name="Google Shape;946;p103"/>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grpSp>
      <p:grpSp>
        <p:nvGrpSpPr>
          <p:cNvPr id="947" name="Google Shape;947;p103"/>
          <p:cNvGrpSpPr/>
          <p:nvPr/>
        </p:nvGrpSpPr>
        <p:grpSpPr>
          <a:xfrm>
            <a:off x="3448875" y="2382531"/>
            <a:ext cx="1211492" cy="186590"/>
            <a:chOff x="284030" y="2273193"/>
            <a:chExt cx="1211492" cy="186590"/>
          </a:xfrm>
        </p:grpSpPr>
        <p:sp>
          <p:nvSpPr>
            <p:cNvPr id="948" name="Google Shape;948;p103"/>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949" name="Google Shape;949;p103"/>
            <p:cNvGrpSpPr/>
            <p:nvPr/>
          </p:nvGrpSpPr>
          <p:grpSpPr>
            <a:xfrm>
              <a:off x="293706" y="2273193"/>
              <a:ext cx="1201816" cy="184800"/>
              <a:chOff x="604276" y="2908175"/>
              <a:chExt cx="1201816" cy="184800"/>
            </a:xfrm>
          </p:grpSpPr>
          <p:sp>
            <p:nvSpPr>
              <p:cNvPr id="950" name="Google Shape;950;p103"/>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951" name="Google Shape;951;p103"/>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952" name="Google Shape;952;p103"/>
          <p:cNvGrpSpPr/>
          <p:nvPr/>
        </p:nvGrpSpPr>
        <p:grpSpPr>
          <a:xfrm>
            <a:off x="3450862" y="2680947"/>
            <a:ext cx="966412" cy="195462"/>
            <a:chOff x="1882362" y="1944731"/>
            <a:chExt cx="966412" cy="195462"/>
          </a:xfrm>
        </p:grpSpPr>
        <p:sp>
          <p:nvSpPr>
            <p:cNvPr id="953" name="Google Shape;953;p103"/>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954" name="Google Shape;954;p103"/>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955" name="Google Shape;955;p103"/>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956" name="Google Shape;956;p103"/>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957" name="Google Shape;957;p103"/>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sp>
        <p:nvSpPr>
          <p:cNvPr id="958" name="Google Shape;958;p103"/>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103"/>
          <p:cNvSpPr txBox="1">
            <a:spLocks noGrp="1"/>
          </p:cNvSpPr>
          <p:nvPr>
            <p:ph type="title"/>
          </p:nvPr>
        </p:nvSpPr>
        <p:spPr>
          <a:xfrm>
            <a:off x="555900" y="595475"/>
            <a:ext cx="432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Inference-Free Encoders</a:t>
            </a:r>
            <a:endParaRPr b="1">
              <a:solidFill>
                <a:srgbClr val="611BB8"/>
              </a:solidFill>
            </a:endParaRPr>
          </a:p>
        </p:txBody>
      </p:sp>
      <p:sp>
        <p:nvSpPr>
          <p:cNvPr id="960" name="Google Shape;960;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04"/>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IDF</a:t>
            </a:r>
            <a:r>
              <a:rPr lang="zh-CN" sz="1600" b="1">
                <a:solidFill>
                  <a:srgbClr val="611BB8"/>
                </a:solidFill>
                <a:latin typeface="Arial"/>
                <a:ea typeface="Arial"/>
                <a:cs typeface="Arial"/>
                <a:sym typeface="Arial"/>
              </a:rPr>
              <a:t> Encoder</a:t>
            </a:r>
            <a:endParaRPr sz="1600">
              <a:solidFill>
                <a:srgbClr val="611BB8"/>
              </a:solidFill>
            </a:endParaRPr>
          </a:p>
        </p:txBody>
      </p:sp>
      <p:sp>
        <p:nvSpPr>
          <p:cNvPr id="966" name="Google Shape;966;p104"/>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967" name="Google Shape;967;p104"/>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968" name="Google Shape;968;p104"/>
          <p:cNvGrpSpPr/>
          <p:nvPr/>
        </p:nvGrpSpPr>
        <p:grpSpPr>
          <a:xfrm>
            <a:off x="816313" y="2643775"/>
            <a:ext cx="2025470" cy="199237"/>
            <a:chOff x="538513" y="3046675"/>
            <a:chExt cx="2025470" cy="199237"/>
          </a:xfrm>
        </p:grpSpPr>
        <p:sp>
          <p:nvSpPr>
            <p:cNvPr id="969" name="Google Shape;969;p104"/>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970" name="Google Shape;970;p104"/>
            <p:cNvSpPr/>
            <p:nvPr/>
          </p:nvSpPr>
          <p:spPr>
            <a:xfrm>
              <a:off x="1270750" y="3046675"/>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971" name="Google Shape;971;p104"/>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972" name="Google Shape;972;p104"/>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973" name="Google Shape;973;p104"/>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974" name="Google Shape;974;p104"/>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75" name="Google Shape;975;p104"/>
          <p:cNvGrpSpPr/>
          <p:nvPr/>
        </p:nvGrpSpPr>
        <p:grpSpPr>
          <a:xfrm>
            <a:off x="816205" y="2127676"/>
            <a:ext cx="2025411" cy="254724"/>
            <a:chOff x="4927448" y="2061729"/>
            <a:chExt cx="875664" cy="123941"/>
          </a:xfrm>
        </p:grpSpPr>
        <p:sp>
          <p:nvSpPr>
            <p:cNvPr id="976" name="Google Shape;976;p104"/>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977" name="Google Shape;977;p104"/>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978" name="Google Shape;978;p104"/>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.5</a:t>
              </a:r>
              <a:endParaRPr sz="800" b="1"/>
            </a:p>
          </p:txBody>
        </p:sp>
        <p:sp>
          <p:nvSpPr>
            <p:cNvPr id="979" name="Google Shape;979;p104"/>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.3</a:t>
              </a:r>
              <a:endParaRPr sz="800" b="1">
                <a:solidFill>
                  <a:srgbClr val="FFFFFF"/>
                </a:solidFill>
                <a:latin typeface="Calibri"/>
                <a:ea typeface="Calibri"/>
                <a:cs typeface="Calibri"/>
                <a:sym typeface="Calibri"/>
              </a:endParaRPr>
            </a:p>
          </p:txBody>
        </p:sp>
        <p:sp>
          <p:nvSpPr>
            <p:cNvPr id="980" name="Google Shape;980;p104"/>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981" name="Google Shape;981;p104"/>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982" name="Google Shape;982;p104"/>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grpSp>
      <p:grpSp>
        <p:nvGrpSpPr>
          <p:cNvPr id="983" name="Google Shape;983;p104"/>
          <p:cNvGrpSpPr/>
          <p:nvPr/>
        </p:nvGrpSpPr>
        <p:grpSpPr>
          <a:xfrm>
            <a:off x="3448875" y="2382531"/>
            <a:ext cx="1211492" cy="186590"/>
            <a:chOff x="284030" y="2273193"/>
            <a:chExt cx="1211492" cy="186590"/>
          </a:xfrm>
        </p:grpSpPr>
        <p:sp>
          <p:nvSpPr>
            <p:cNvPr id="984" name="Google Shape;984;p104"/>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985" name="Google Shape;985;p104"/>
            <p:cNvGrpSpPr/>
            <p:nvPr/>
          </p:nvGrpSpPr>
          <p:grpSpPr>
            <a:xfrm>
              <a:off x="293706" y="2273193"/>
              <a:ext cx="1201816" cy="184800"/>
              <a:chOff x="604276" y="2908175"/>
              <a:chExt cx="1201816" cy="184800"/>
            </a:xfrm>
          </p:grpSpPr>
          <p:sp>
            <p:nvSpPr>
              <p:cNvPr id="986" name="Google Shape;986;p104"/>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987" name="Google Shape;987;p104"/>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988" name="Google Shape;988;p104"/>
          <p:cNvGrpSpPr/>
          <p:nvPr/>
        </p:nvGrpSpPr>
        <p:grpSpPr>
          <a:xfrm>
            <a:off x="3450862" y="2680947"/>
            <a:ext cx="966412" cy="195462"/>
            <a:chOff x="1882362" y="1944731"/>
            <a:chExt cx="966412" cy="195462"/>
          </a:xfrm>
        </p:grpSpPr>
        <p:sp>
          <p:nvSpPr>
            <p:cNvPr id="989" name="Google Shape;989;p104"/>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990" name="Google Shape;990;p104"/>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991" name="Google Shape;991;p104"/>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992" name="Google Shape;992;p104"/>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993" name="Google Shape;993;p104"/>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sp>
        <p:nvSpPr>
          <p:cNvPr id="994" name="Google Shape;994;p104"/>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5" name="Google Shape;995;p104"/>
          <p:cNvPicPr preferRelativeResize="0"/>
          <p:nvPr/>
        </p:nvPicPr>
        <p:blipFill rotWithShape="1">
          <a:blip r:embed="rId4">
            <a:alphaModFix/>
          </a:blip>
          <a:srcRect/>
          <a:stretch/>
        </p:blipFill>
        <p:spPr>
          <a:xfrm>
            <a:off x="3450852" y="2696342"/>
            <a:ext cx="164659" cy="164659"/>
          </a:xfrm>
          <a:prstGeom prst="rect">
            <a:avLst/>
          </a:prstGeom>
          <a:noFill/>
          <a:ln>
            <a:noFill/>
          </a:ln>
        </p:spPr>
      </p:pic>
      <p:sp>
        <p:nvSpPr>
          <p:cNvPr id="996" name="Google Shape;996;p104"/>
          <p:cNvSpPr txBox="1"/>
          <p:nvPr/>
        </p:nvSpPr>
        <p:spPr>
          <a:xfrm>
            <a:off x="4824600" y="2302925"/>
            <a:ext cx="38412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Weighting based on collection statistics</a:t>
            </a:r>
            <a:br>
              <a:rPr lang="zh-CN" sz="1600">
                <a:solidFill>
                  <a:schemeClr val="dk2"/>
                </a:solidFill>
              </a:rPr>
            </a:br>
            <a:r>
              <a:rPr lang="zh-CN" sz="1600">
                <a:solidFill>
                  <a:schemeClr val="dk2"/>
                </a:solidFill>
              </a:rPr>
              <a:t>(not based on semantic relevance)</a:t>
            </a:r>
            <a:endParaRPr sz="1600">
              <a:solidFill>
                <a:schemeClr val="dk2"/>
              </a:solidFill>
            </a:endParaRPr>
          </a:p>
        </p:txBody>
      </p:sp>
      <p:sp>
        <p:nvSpPr>
          <p:cNvPr id="997" name="Google Shape;997;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56</a:t>
            </a:fld>
            <a:endParaRPr/>
          </a:p>
        </p:txBody>
      </p:sp>
      <p:sp>
        <p:nvSpPr>
          <p:cNvPr id="998" name="Google Shape;998;p104"/>
          <p:cNvSpPr txBox="1">
            <a:spLocks noGrp="1"/>
          </p:cNvSpPr>
          <p:nvPr>
            <p:ph type="title"/>
          </p:nvPr>
        </p:nvSpPr>
        <p:spPr>
          <a:xfrm>
            <a:off x="555900" y="595475"/>
            <a:ext cx="432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Inference-Free Encoders</a:t>
            </a:r>
            <a:endParaRPr b="1">
              <a:solidFill>
                <a:srgbClr val="611BB8"/>
              </a:solidFill>
            </a:endParaRPr>
          </a:p>
        </p:txBody>
      </p:sp>
      <p:sp>
        <p:nvSpPr>
          <p:cNvPr id="999" name="Google Shape;999;p104"/>
          <p:cNvSpPr txBox="1"/>
          <p:nvPr/>
        </p:nvSpPr>
        <p:spPr>
          <a:xfrm>
            <a:off x="4713075" y="2984125"/>
            <a:ext cx="4431000" cy="677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1600" b="1">
                <a:solidFill>
                  <a:srgbClr val="611BB8"/>
                </a:solidFill>
              </a:rPr>
              <a:t>Replace binary encoder with IDF encoder.</a:t>
            </a:r>
            <a:br>
              <a:rPr lang="zh-CN" sz="1600">
                <a:solidFill>
                  <a:srgbClr val="611BB8"/>
                </a:solidFill>
              </a:rPr>
            </a:br>
            <a:r>
              <a:rPr lang="zh-CN" sz="1100">
                <a:solidFill>
                  <a:schemeClr val="dk2"/>
                </a:solidFill>
              </a:rPr>
              <a:t>Towards Competitive Search Relevance For Inference-Free Learned Sparse Retrievers. Geng et al. arXiv 2025.</a:t>
            </a:r>
            <a:endParaRPr sz="1100">
              <a:solidFill>
                <a:schemeClr val="dk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05"/>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IDF</a:t>
            </a:r>
            <a:r>
              <a:rPr lang="zh-CN" sz="1600" b="1">
                <a:solidFill>
                  <a:srgbClr val="611BB8"/>
                </a:solidFill>
                <a:latin typeface="Arial"/>
                <a:ea typeface="Arial"/>
                <a:cs typeface="Arial"/>
                <a:sym typeface="Arial"/>
              </a:rPr>
              <a:t> Encoder</a:t>
            </a:r>
            <a:endParaRPr sz="1600">
              <a:solidFill>
                <a:srgbClr val="611BB8"/>
              </a:solidFill>
            </a:endParaRPr>
          </a:p>
        </p:txBody>
      </p:sp>
      <p:sp>
        <p:nvSpPr>
          <p:cNvPr id="1005" name="Google Shape;1005;p105"/>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006" name="Google Shape;1006;p105"/>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007" name="Google Shape;1007;p105"/>
          <p:cNvGrpSpPr/>
          <p:nvPr/>
        </p:nvGrpSpPr>
        <p:grpSpPr>
          <a:xfrm>
            <a:off x="816313" y="2647400"/>
            <a:ext cx="2025470" cy="195612"/>
            <a:chOff x="538513" y="3050300"/>
            <a:chExt cx="2025470" cy="195612"/>
          </a:xfrm>
        </p:grpSpPr>
        <p:sp>
          <p:nvSpPr>
            <p:cNvPr id="1008" name="Google Shape;1008;p105"/>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009" name="Google Shape;1009;p105"/>
            <p:cNvSpPr/>
            <p:nvPr/>
          </p:nvSpPr>
          <p:spPr>
            <a:xfrm>
              <a:off x="12682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010" name="Google Shape;1010;p105"/>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011" name="Google Shape;1011;p105"/>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012" name="Google Shape;1012;p105"/>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013" name="Google Shape;1013;p105"/>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4" name="Google Shape;1014;p105"/>
          <p:cNvGrpSpPr/>
          <p:nvPr/>
        </p:nvGrpSpPr>
        <p:grpSpPr>
          <a:xfrm>
            <a:off x="816205" y="2127676"/>
            <a:ext cx="2025411" cy="254724"/>
            <a:chOff x="4927448" y="2061729"/>
            <a:chExt cx="875664" cy="123941"/>
          </a:xfrm>
        </p:grpSpPr>
        <p:sp>
          <p:nvSpPr>
            <p:cNvPr id="1015" name="Google Shape;1015;p105"/>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016" name="Google Shape;1016;p105"/>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017" name="Google Shape;1017;p105"/>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.5</a:t>
              </a:r>
              <a:endParaRPr sz="800" b="1"/>
            </a:p>
          </p:txBody>
        </p:sp>
        <p:sp>
          <p:nvSpPr>
            <p:cNvPr id="1018" name="Google Shape;1018;p105"/>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.3</a:t>
              </a:r>
              <a:endParaRPr sz="800" b="1">
                <a:solidFill>
                  <a:srgbClr val="FFFFFF"/>
                </a:solidFill>
                <a:latin typeface="Calibri"/>
                <a:ea typeface="Calibri"/>
                <a:cs typeface="Calibri"/>
                <a:sym typeface="Calibri"/>
              </a:endParaRPr>
            </a:p>
          </p:txBody>
        </p:sp>
        <p:sp>
          <p:nvSpPr>
            <p:cNvPr id="1019" name="Google Shape;1019;p105"/>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1020" name="Google Shape;1020;p105"/>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021" name="Google Shape;1021;p105"/>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grpSp>
      <p:grpSp>
        <p:nvGrpSpPr>
          <p:cNvPr id="1022" name="Google Shape;1022;p105"/>
          <p:cNvGrpSpPr/>
          <p:nvPr/>
        </p:nvGrpSpPr>
        <p:grpSpPr>
          <a:xfrm>
            <a:off x="3448875" y="2382531"/>
            <a:ext cx="1211492" cy="186590"/>
            <a:chOff x="284030" y="2273193"/>
            <a:chExt cx="1211492" cy="186590"/>
          </a:xfrm>
        </p:grpSpPr>
        <p:sp>
          <p:nvSpPr>
            <p:cNvPr id="1023" name="Google Shape;1023;p105"/>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1024" name="Google Shape;1024;p105"/>
            <p:cNvGrpSpPr/>
            <p:nvPr/>
          </p:nvGrpSpPr>
          <p:grpSpPr>
            <a:xfrm>
              <a:off x="293706" y="2273193"/>
              <a:ext cx="1201816" cy="184800"/>
              <a:chOff x="604276" y="2908175"/>
              <a:chExt cx="1201816" cy="184800"/>
            </a:xfrm>
          </p:grpSpPr>
          <p:sp>
            <p:nvSpPr>
              <p:cNvPr id="1025" name="Google Shape;1025;p105"/>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1026" name="Google Shape;1026;p105"/>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1027" name="Google Shape;1027;p105"/>
          <p:cNvGrpSpPr/>
          <p:nvPr/>
        </p:nvGrpSpPr>
        <p:grpSpPr>
          <a:xfrm>
            <a:off x="3450862" y="2680947"/>
            <a:ext cx="966412" cy="195462"/>
            <a:chOff x="1882362" y="1944731"/>
            <a:chExt cx="966412" cy="195462"/>
          </a:xfrm>
        </p:grpSpPr>
        <p:sp>
          <p:nvSpPr>
            <p:cNvPr id="1028" name="Google Shape;1028;p105"/>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029" name="Google Shape;1029;p105"/>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030" name="Google Shape;1030;p105"/>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1031" name="Google Shape;1031;p105"/>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1032" name="Google Shape;1032;p105"/>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sp>
        <p:nvSpPr>
          <p:cNvPr id="1033" name="Google Shape;1033;p105"/>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4" name="Google Shape;1034;p105"/>
          <p:cNvPicPr preferRelativeResize="0"/>
          <p:nvPr/>
        </p:nvPicPr>
        <p:blipFill rotWithShape="1">
          <a:blip r:embed="rId4">
            <a:alphaModFix/>
          </a:blip>
          <a:srcRect/>
          <a:stretch/>
        </p:blipFill>
        <p:spPr>
          <a:xfrm>
            <a:off x="3450852" y="2696342"/>
            <a:ext cx="164659" cy="164659"/>
          </a:xfrm>
          <a:prstGeom prst="rect">
            <a:avLst/>
          </a:prstGeom>
          <a:noFill/>
          <a:ln>
            <a:noFill/>
          </a:ln>
        </p:spPr>
      </p:pic>
      <p:sp>
        <p:nvSpPr>
          <p:cNvPr id="1035" name="Google Shape;1035;p105"/>
          <p:cNvSpPr txBox="1"/>
          <p:nvPr/>
        </p:nvSpPr>
        <p:spPr>
          <a:xfrm>
            <a:off x="4824600" y="2302925"/>
            <a:ext cx="38412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Weighting based on collection statistics</a:t>
            </a:r>
            <a:br>
              <a:rPr lang="zh-CN" sz="1600">
                <a:solidFill>
                  <a:schemeClr val="dk2"/>
                </a:solidFill>
              </a:rPr>
            </a:br>
            <a:r>
              <a:rPr lang="zh-CN" sz="1600">
                <a:solidFill>
                  <a:schemeClr val="dk2"/>
                </a:solidFill>
              </a:rPr>
              <a:t>(not based on semantic relevance)</a:t>
            </a:r>
            <a:endParaRPr sz="1600">
              <a:solidFill>
                <a:schemeClr val="dk2"/>
              </a:solidFill>
            </a:endParaRPr>
          </a:p>
        </p:txBody>
      </p:sp>
      <p:sp>
        <p:nvSpPr>
          <p:cNvPr id="1036" name="Google Shape;1036;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57</a:t>
            </a:fld>
            <a:endParaRPr/>
          </a:p>
        </p:txBody>
      </p:sp>
      <p:sp>
        <p:nvSpPr>
          <p:cNvPr id="1037" name="Google Shape;1037;p105"/>
          <p:cNvSpPr txBox="1">
            <a:spLocks noGrp="1"/>
          </p:cNvSpPr>
          <p:nvPr>
            <p:ph type="title"/>
          </p:nvPr>
        </p:nvSpPr>
        <p:spPr>
          <a:xfrm>
            <a:off x="555900" y="595475"/>
            <a:ext cx="432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Inference-Free Encoders</a:t>
            </a:r>
            <a:endParaRPr b="1">
              <a:solidFill>
                <a:srgbClr val="611BB8"/>
              </a:solidFill>
            </a:endParaRPr>
          </a:p>
        </p:txBody>
      </p:sp>
      <p:sp>
        <p:nvSpPr>
          <p:cNvPr id="1038" name="Google Shape;1038;p105"/>
          <p:cNvSpPr txBox="1"/>
          <p:nvPr/>
        </p:nvSpPr>
        <p:spPr>
          <a:xfrm>
            <a:off x="4713075" y="2984125"/>
            <a:ext cx="4431000" cy="143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1600" b="1">
                <a:solidFill>
                  <a:srgbClr val="611BB8"/>
                </a:solidFill>
              </a:rPr>
              <a:t>Replace binary encoder with IDF encoder.</a:t>
            </a:r>
            <a:br>
              <a:rPr lang="zh-CN" sz="1600">
                <a:solidFill>
                  <a:srgbClr val="611BB8"/>
                </a:solidFill>
              </a:rPr>
            </a:br>
            <a:r>
              <a:rPr lang="zh-CN" sz="1100">
                <a:solidFill>
                  <a:schemeClr val="dk2"/>
                </a:solidFill>
              </a:rPr>
              <a:t>Towards Competitive Search Relevance For Inference-Free Learned Sparse Retrievers. Geng et al. arXiv 2025.</a:t>
            </a:r>
            <a:endParaRPr sz="1100">
              <a:solidFill>
                <a:schemeClr val="dk2"/>
              </a:solidFill>
            </a:endParaRPr>
          </a:p>
          <a:p>
            <a:pPr marL="0" marR="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zh-CN" sz="1600" b="1">
                <a:solidFill>
                  <a:srgbClr val="611BB8"/>
                </a:solidFill>
              </a:rPr>
              <a:t>Replace IDF with learned static weights.</a:t>
            </a:r>
            <a:br>
              <a:rPr lang="zh-CN" sz="1600">
                <a:solidFill>
                  <a:srgbClr val="611BB8"/>
                </a:solidFill>
              </a:rPr>
            </a:br>
            <a:r>
              <a:rPr lang="zh-CN" sz="1100">
                <a:solidFill>
                  <a:schemeClr val="dk2"/>
                </a:solidFill>
              </a:rPr>
              <a:t>Effective Inference-Free Retrieval for Learned Sparse Representations. Nardini et al. SIGIR 2025.</a:t>
            </a:r>
            <a:endParaRPr sz="1100">
              <a:solidFill>
                <a:schemeClr val="dk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06"/>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IDF</a:t>
            </a:r>
            <a:r>
              <a:rPr lang="zh-CN" sz="1600" b="1">
                <a:solidFill>
                  <a:srgbClr val="611BB8"/>
                </a:solidFill>
                <a:latin typeface="Arial"/>
                <a:ea typeface="Arial"/>
                <a:cs typeface="Arial"/>
                <a:sym typeface="Arial"/>
              </a:rPr>
              <a:t> Encoder</a:t>
            </a:r>
            <a:endParaRPr sz="1600">
              <a:solidFill>
                <a:srgbClr val="611BB8"/>
              </a:solidFill>
            </a:endParaRPr>
          </a:p>
        </p:txBody>
      </p:sp>
      <p:sp>
        <p:nvSpPr>
          <p:cNvPr id="1044" name="Google Shape;1044;p106"/>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045" name="Google Shape;1045;p106"/>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046" name="Google Shape;1046;p106"/>
          <p:cNvGrpSpPr/>
          <p:nvPr/>
        </p:nvGrpSpPr>
        <p:grpSpPr>
          <a:xfrm>
            <a:off x="816313" y="2647400"/>
            <a:ext cx="2025470" cy="195612"/>
            <a:chOff x="538513" y="3050300"/>
            <a:chExt cx="2025470" cy="195612"/>
          </a:xfrm>
        </p:grpSpPr>
        <p:sp>
          <p:nvSpPr>
            <p:cNvPr id="1047" name="Google Shape;1047;p106"/>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048" name="Google Shape;1048;p106"/>
            <p:cNvSpPr/>
            <p:nvPr/>
          </p:nvSpPr>
          <p:spPr>
            <a:xfrm>
              <a:off x="13009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049" name="Google Shape;1049;p106"/>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050" name="Google Shape;1050;p106"/>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051" name="Google Shape;1051;p106"/>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052" name="Google Shape;1052;p106"/>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3" name="Google Shape;1053;p106"/>
          <p:cNvGrpSpPr/>
          <p:nvPr/>
        </p:nvGrpSpPr>
        <p:grpSpPr>
          <a:xfrm>
            <a:off x="816205" y="2127676"/>
            <a:ext cx="2025411" cy="254724"/>
            <a:chOff x="4927448" y="2061729"/>
            <a:chExt cx="875664" cy="123941"/>
          </a:xfrm>
        </p:grpSpPr>
        <p:sp>
          <p:nvSpPr>
            <p:cNvPr id="1054" name="Google Shape;1054;p106"/>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055" name="Google Shape;1055;p106"/>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056" name="Google Shape;1056;p106"/>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.5</a:t>
              </a:r>
              <a:endParaRPr sz="800" b="1"/>
            </a:p>
          </p:txBody>
        </p:sp>
        <p:sp>
          <p:nvSpPr>
            <p:cNvPr id="1057" name="Google Shape;1057;p106"/>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.3</a:t>
              </a:r>
              <a:endParaRPr sz="800" b="1">
                <a:solidFill>
                  <a:srgbClr val="FFFFFF"/>
                </a:solidFill>
                <a:latin typeface="Calibri"/>
                <a:ea typeface="Calibri"/>
                <a:cs typeface="Calibri"/>
                <a:sym typeface="Calibri"/>
              </a:endParaRPr>
            </a:p>
          </p:txBody>
        </p:sp>
        <p:sp>
          <p:nvSpPr>
            <p:cNvPr id="1058" name="Google Shape;1058;p106"/>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1059" name="Google Shape;1059;p106"/>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060" name="Google Shape;1060;p106"/>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grpSp>
      <p:grpSp>
        <p:nvGrpSpPr>
          <p:cNvPr id="1061" name="Google Shape;1061;p106"/>
          <p:cNvGrpSpPr/>
          <p:nvPr/>
        </p:nvGrpSpPr>
        <p:grpSpPr>
          <a:xfrm>
            <a:off x="3448875" y="2382531"/>
            <a:ext cx="1211492" cy="186590"/>
            <a:chOff x="284030" y="2273193"/>
            <a:chExt cx="1211492" cy="186590"/>
          </a:xfrm>
        </p:grpSpPr>
        <p:sp>
          <p:nvSpPr>
            <p:cNvPr id="1062" name="Google Shape;1062;p106"/>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1063" name="Google Shape;1063;p106"/>
            <p:cNvGrpSpPr/>
            <p:nvPr/>
          </p:nvGrpSpPr>
          <p:grpSpPr>
            <a:xfrm>
              <a:off x="293706" y="2273193"/>
              <a:ext cx="1201816" cy="184800"/>
              <a:chOff x="604276" y="2908175"/>
              <a:chExt cx="1201816" cy="184800"/>
            </a:xfrm>
          </p:grpSpPr>
          <p:sp>
            <p:nvSpPr>
              <p:cNvPr id="1064" name="Google Shape;1064;p106"/>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1065" name="Google Shape;1065;p106"/>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1066" name="Google Shape;1066;p106"/>
          <p:cNvGrpSpPr/>
          <p:nvPr/>
        </p:nvGrpSpPr>
        <p:grpSpPr>
          <a:xfrm>
            <a:off x="3450862" y="2680947"/>
            <a:ext cx="966412" cy="195462"/>
            <a:chOff x="1882362" y="1944731"/>
            <a:chExt cx="966412" cy="195462"/>
          </a:xfrm>
        </p:grpSpPr>
        <p:sp>
          <p:nvSpPr>
            <p:cNvPr id="1067" name="Google Shape;1067;p106"/>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068" name="Google Shape;1068;p106"/>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069" name="Google Shape;1069;p106"/>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1070" name="Google Shape;1070;p106"/>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1071" name="Google Shape;1071;p106"/>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sp>
        <p:nvSpPr>
          <p:cNvPr id="1072" name="Google Shape;1072;p106"/>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3" name="Google Shape;1073;p106"/>
          <p:cNvPicPr preferRelativeResize="0"/>
          <p:nvPr/>
        </p:nvPicPr>
        <p:blipFill rotWithShape="1">
          <a:blip r:embed="rId4">
            <a:alphaModFix/>
          </a:blip>
          <a:srcRect/>
          <a:stretch/>
        </p:blipFill>
        <p:spPr>
          <a:xfrm>
            <a:off x="3450852" y="2696342"/>
            <a:ext cx="164659" cy="164659"/>
          </a:xfrm>
          <a:prstGeom prst="rect">
            <a:avLst/>
          </a:prstGeom>
          <a:noFill/>
          <a:ln>
            <a:noFill/>
          </a:ln>
        </p:spPr>
      </p:pic>
      <p:sp>
        <p:nvSpPr>
          <p:cNvPr id="1074" name="Google Shape;1074;p106"/>
          <p:cNvSpPr txBox="1"/>
          <p:nvPr/>
        </p:nvSpPr>
        <p:spPr>
          <a:xfrm>
            <a:off x="4824600" y="2302925"/>
            <a:ext cx="38412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Weighting based on collection statistics</a:t>
            </a:r>
            <a:br>
              <a:rPr lang="zh-CN" sz="1600">
                <a:solidFill>
                  <a:schemeClr val="dk2"/>
                </a:solidFill>
              </a:rPr>
            </a:br>
            <a:r>
              <a:rPr lang="zh-CN" sz="1600">
                <a:solidFill>
                  <a:schemeClr val="dk2"/>
                </a:solidFill>
              </a:rPr>
              <a:t>(not based on semantic relevance)</a:t>
            </a:r>
            <a:endParaRPr sz="1600">
              <a:solidFill>
                <a:schemeClr val="dk2"/>
              </a:solidFill>
            </a:endParaRPr>
          </a:p>
        </p:txBody>
      </p:sp>
      <p:sp>
        <p:nvSpPr>
          <p:cNvPr id="1075" name="Google Shape;1075;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58</a:t>
            </a:fld>
            <a:endParaRPr/>
          </a:p>
        </p:txBody>
      </p:sp>
      <p:sp>
        <p:nvSpPr>
          <p:cNvPr id="1076" name="Google Shape;1076;p106"/>
          <p:cNvSpPr txBox="1">
            <a:spLocks noGrp="1"/>
          </p:cNvSpPr>
          <p:nvPr>
            <p:ph type="title"/>
          </p:nvPr>
        </p:nvSpPr>
        <p:spPr>
          <a:xfrm>
            <a:off x="555900" y="595475"/>
            <a:ext cx="432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Inference-Free Encoders</a:t>
            </a:r>
            <a:endParaRPr b="1">
              <a:solidFill>
                <a:srgbClr val="611BB8"/>
              </a:solidFill>
            </a:endParaRPr>
          </a:p>
        </p:txBody>
      </p:sp>
      <p:sp>
        <p:nvSpPr>
          <p:cNvPr id="1077" name="Google Shape;1077;p106"/>
          <p:cNvSpPr txBox="1"/>
          <p:nvPr/>
        </p:nvSpPr>
        <p:spPr>
          <a:xfrm>
            <a:off x="4713075" y="2984125"/>
            <a:ext cx="4431000" cy="1847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1600" b="1">
                <a:solidFill>
                  <a:srgbClr val="611BB8"/>
                </a:solidFill>
              </a:rPr>
              <a:t>Replace binary encoder with IDF encoder.</a:t>
            </a:r>
            <a:br>
              <a:rPr lang="zh-CN" sz="1600">
                <a:solidFill>
                  <a:srgbClr val="611BB8"/>
                </a:solidFill>
              </a:rPr>
            </a:br>
            <a:r>
              <a:rPr lang="zh-CN" sz="1100">
                <a:solidFill>
                  <a:schemeClr val="dk2"/>
                </a:solidFill>
              </a:rPr>
              <a:t>Towards Competitive Search Relevance For Inference-Free Learned Sparse Retrievers. Geng et al. arXiv 2025.</a:t>
            </a:r>
            <a:endParaRPr sz="1100">
              <a:solidFill>
                <a:schemeClr val="dk2"/>
              </a:solidFill>
            </a:endParaRPr>
          </a:p>
          <a:p>
            <a:pPr marL="0" marR="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zh-CN" sz="1600" b="1">
                <a:solidFill>
                  <a:srgbClr val="611BB8"/>
                </a:solidFill>
              </a:rPr>
              <a:t>Replace IDF with learned static weights.</a:t>
            </a:r>
            <a:br>
              <a:rPr lang="zh-CN" sz="1600">
                <a:solidFill>
                  <a:srgbClr val="611BB8"/>
                </a:solidFill>
              </a:rPr>
            </a:br>
            <a:r>
              <a:rPr lang="zh-CN" sz="1100">
                <a:solidFill>
                  <a:schemeClr val="dk2"/>
                </a:solidFill>
              </a:rPr>
              <a:t>Effective Inference-Free Retrieval for Learned Sparse Representations. Nardini et al. SIGIR 2025.</a:t>
            </a:r>
            <a:br>
              <a:rPr lang="zh-CN" sz="1100">
                <a:solidFill>
                  <a:schemeClr val="dk2"/>
                </a:solidFill>
              </a:rPr>
            </a:br>
            <a:br>
              <a:rPr lang="zh-CN" sz="1100">
                <a:solidFill>
                  <a:schemeClr val="dk2"/>
                </a:solidFill>
              </a:rPr>
            </a:br>
            <a:r>
              <a:rPr lang="zh-CN" sz="1600" b="1">
                <a:solidFill>
                  <a:srgbClr val="611BB8"/>
                </a:solidFill>
              </a:rPr>
              <a:t>BM25 is also as an inference-free encoder.</a:t>
            </a:r>
            <a:endParaRPr sz="1100">
              <a:solidFill>
                <a:schemeClr val="dk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07"/>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083" name="Google Shape;1083;p107"/>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084" name="Google Shape;1084;p107"/>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085" name="Google Shape;1085;p107"/>
          <p:cNvGrpSpPr/>
          <p:nvPr/>
        </p:nvGrpSpPr>
        <p:grpSpPr>
          <a:xfrm>
            <a:off x="541038" y="3484900"/>
            <a:ext cx="2025470" cy="200112"/>
            <a:chOff x="538513" y="3045800"/>
            <a:chExt cx="2025470" cy="200112"/>
          </a:xfrm>
        </p:grpSpPr>
        <p:sp>
          <p:nvSpPr>
            <p:cNvPr id="1086" name="Google Shape;1086;p107"/>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087" name="Google Shape;1087;p107"/>
            <p:cNvSpPr/>
            <p:nvPr/>
          </p:nvSpPr>
          <p:spPr>
            <a:xfrm>
              <a:off x="1270750" y="30458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088" name="Google Shape;1088;p107"/>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089" name="Google Shape;1089;p107"/>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090" name="Google Shape;1090;p107"/>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091" name="Google Shape;1091;p107"/>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107"/>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107"/>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094" name="Google Shape;1094;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4"/>
          <p:cNvSpPr txBox="1">
            <a:spLocks noGrp="1"/>
          </p:cNvSpPr>
          <p:nvPr>
            <p:ph type="body" idx="1"/>
          </p:nvPr>
        </p:nvSpPr>
        <p:spPr>
          <a:xfrm>
            <a:off x="311700" y="667700"/>
            <a:ext cx="8520600" cy="39015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300" b="1">
                <a:solidFill>
                  <a:schemeClr val="dk1"/>
                </a:solidFill>
              </a:rPr>
              <a:t>Background</a:t>
            </a:r>
            <a:endParaRPr sz="3300" b="1">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08"/>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100" name="Google Shape;1100;p108"/>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101" name="Google Shape;1101;p108"/>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102" name="Google Shape;1102;p108"/>
          <p:cNvGrpSpPr/>
          <p:nvPr/>
        </p:nvGrpSpPr>
        <p:grpSpPr>
          <a:xfrm>
            <a:off x="563838" y="3485850"/>
            <a:ext cx="2025470" cy="195612"/>
            <a:chOff x="538513" y="3050300"/>
            <a:chExt cx="2025470" cy="195612"/>
          </a:xfrm>
        </p:grpSpPr>
        <p:sp>
          <p:nvSpPr>
            <p:cNvPr id="1103" name="Google Shape;1103;p108"/>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104" name="Google Shape;1104;p108"/>
            <p:cNvSpPr/>
            <p:nvPr/>
          </p:nvSpPr>
          <p:spPr>
            <a:xfrm>
              <a:off x="13009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105" name="Google Shape;1105;p108"/>
            <p:cNvSpPr/>
            <p:nvPr/>
          </p:nvSpPr>
          <p:spPr>
            <a:xfrm>
              <a:off x="1735799"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106" name="Google Shape;1106;p108"/>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107" name="Google Shape;1107;p108"/>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108" name="Google Shape;1108;p108"/>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108"/>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08"/>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111" name="Google Shape;1111;p108"/>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112" name="Google Shape;1112;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09"/>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118" name="Google Shape;1118;p109"/>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119" name="Google Shape;1119;p109"/>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120" name="Google Shape;1120;p109"/>
          <p:cNvGrpSpPr/>
          <p:nvPr/>
        </p:nvGrpSpPr>
        <p:grpSpPr>
          <a:xfrm>
            <a:off x="546288" y="3499499"/>
            <a:ext cx="2025470" cy="205663"/>
            <a:chOff x="538513" y="3050312"/>
            <a:chExt cx="2025470" cy="205663"/>
          </a:xfrm>
        </p:grpSpPr>
        <p:sp>
          <p:nvSpPr>
            <p:cNvPr id="1121" name="Google Shape;1121;p109"/>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122" name="Google Shape;1122;p109"/>
            <p:cNvSpPr/>
            <p:nvPr/>
          </p:nvSpPr>
          <p:spPr>
            <a:xfrm>
              <a:off x="1270750" y="3060375"/>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123" name="Google Shape;1123;p109"/>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124" name="Google Shape;1124;p109"/>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125" name="Google Shape;1125;p109"/>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126" name="Google Shape;1126;p109"/>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109"/>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09"/>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129" name="Google Shape;1129;p109"/>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130" name="Google Shape;1130;p109"/>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109"/>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132" name="Google Shape;1132;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10"/>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138" name="Google Shape;1138;p110"/>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139" name="Google Shape;1139;p110"/>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140" name="Google Shape;1140;p110"/>
          <p:cNvGrpSpPr/>
          <p:nvPr/>
        </p:nvGrpSpPr>
        <p:grpSpPr>
          <a:xfrm>
            <a:off x="541038" y="3489400"/>
            <a:ext cx="2025470" cy="195612"/>
            <a:chOff x="538513" y="3050300"/>
            <a:chExt cx="2025470" cy="195612"/>
          </a:xfrm>
        </p:grpSpPr>
        <p:sp>
          <p:nvSpPr>
            <p:cNvPr id="1141" name="Google Shape;1141;p110"/>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142" name="Google Shape;1142;p110"/>
            <p:cNvSpPr/>
            <p:nvPr/>
          </p:nvSpPr>
          <p:spPr>
            <a:xfrm>
              <a:off x="13009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143" name="Google Shape;1143;p110"/>
            <p:cNvSpPr/>
            <p:nvPr/>
          </p:nvSpPr>
          <p:spPr>
            <a:xfrm>
              <a:off x="1735799"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144" name="Google Shape;1144;p110"/>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145" name="Google Shape;1145;p110"/>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146" name="Google Shape;1146;p110"/>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7" name="Google Shape;1147;p110"/>
          <p:cNvGrpSpPr/>
          <p:nvPr/>
        </p:nvGrpSpPr>
        <p:grpSpPr>
          <a:xfrm>
            <a:off x="516894" y="1769801"/>
            <a:ext cx="2141261" cy="254724"/>
            <a:chOff x="4927448" y="2061729"/>
            <a:chExt cx="875664" cy="123941"/>
          </a:xfrm>
        </p:grpSpPr>
        <p:sp>
          <p:nvSpPr>
            <p:cNvPr id="1148" name="Google Shape;1148;p110"/>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149" name="Google Shape;1149;p110"/>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150" name="Google Shape;1150;p110"/>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1151" name="Google Shape;1151;p110"/>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1152" name="Google Shape;1152;p110"/>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1153" name="Google Shape;1153;p110"/>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154" name="Google Shape;1154;p110"/>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sp>
        <p:nvSpPr>
          <p:cNvPr id="1155" name="Google Shape;1155;p110"/>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110"/>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157" name="Google Shape;1157;p110"/>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158" name="Google Shape;1158;p110"/>
          <p:cNvSpPr txBox="1"/>
          <p:nvPr/>
        </p:nvSpPr>
        <p:spPr>
          <a:xfrm rot="-4148218">
            <a:off x="2211405" y="139139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1159" name="Google Shape;1159;p110"/>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1160" name="Google Shape;1160;p110"/>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sp>
        <p:nvSpPr>
          <p:cNvPr id="1161" name="Google Shape;1161;p110"/>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110"/>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110"/>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164" name="Google Shape;1164;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62</a:t>
            </a:fld>
            <a:endParaRPr/>
          </a:p>
        </p:txBody>
      </p:sp>
      <p:sp>
        <p:nvSpPr>
          <p:cNvPr id="1165" name="Google Shape;1165;p110"/>
          <p:cNvSpPr txBox="1"/>
          <p:nvPr/>
        </p:nvSpPr>
        <p:spPr>
          <a:xfrm>
            <a:off x="2047125" y="2028825"/>
            <a:ext cx="177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ReLU + Log1P</a:t>
            </a:r>
            <a:endParaRPr sz="1000" b="1">
              <a:solidFill>
                <a:schemeClr val="dk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11"/>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171" name="Google Shape;1171;p111"/>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172" name="Google Shape;1172;p111"/>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173" name="Google Shape;1173;p111"/>
          <p:cNvGrpSpPr/>
          <p:nvPr/>
        </p:nvGrpSpPr>
        <p:grpSpPr>
          <a:xfrm>
            <a:off x="541038" y="3489400"/>
            <a:ext cx="2025470" cy="195612"/>
            <a:chOff x="538513" y="3050300"/>
            <a:chExt cx="2025470" cy="195612"/>
          </a:xfrm>
        </p:grpSpPr>
        <p:sp>
          <p:nvSpPr>
            <p:cNvPr id="1174" name="Google Shape;1174;p111"/>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175" name="Google Shape;1175;p111"/>
            <p:cNvSpPr/>
            <p:nvPr/>
          </p:nvSpPr>
          <p:spPr>
            <a:xfrm>
              <a:off x="13009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176" name="Google Shape;1176;p111"/>
            <p:cNvSpPr/>
            <p:nvPr/>
          </p:nvSpPr>
          <p:spPr>
            <a:xfrm>
              <a:off x="1735799"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177" name="Google Shape;1177;p111"/>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178" name="Google Shape;1178;p111"/>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179" name="Google Shape;1179;p111"/>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0" name="Google Shape;1180;p111"/>
          <p:cNvGrpSpPr/>
          <p:nvPr/>
        </p:nvGrpSpPr>
        <p:grpSpPr>
          <a:xfrm>
            <a:off x="516894" y="1769801"/>
            <a:ext cx="2141261" cy="254724"/>
            <a:chOff x="4927448" y="2061729"/>
            <a:chExt cx="875664" cy="123941"/>
          </a:xfrm>
        </p:grpSpPr>
        <p:sp>
          <p:nvSpPr>
            <p:cNvPr id="1181" name="Google Shape;1181;p111"/>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182" name="Google Shape;1182;p111"/>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183" name="Google Shape;1183;p111"/>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1184" name="Google Shape;1184;p111"/>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1185" name="Google Shape;1185;p111"/>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1186" name="Google Shape;1186;p111"/>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187" name="Google Shape;1187;p111"/>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grpSp>
        <p:nvGrpSpPr>
          <p:cNvPr id="1188" name="Google Shape;1188;p111"/>
          <p:cNvGrpSpPr/>
          <p:nvPr/>
        </p:nvGrpSpPr>
        <p:grpSpPr>
          <a:xfrm>
            <a:off x="3154700" y="2775519"/>
            <a:ext cx="1211492" cy="186590"/>
            <a:chOff x="284030" y="2273193"/>
            <a:chExt cx="1211492" cy="186590"/>
          </a:xfrm>
        </p:grpSpPr>
        <p:sp>
          <p:nvSpPr>
            <p:cNvPr id="1189" name="Google Shape;1189;p111"/>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1190" name="Google Shape;1190;p111"/>
            <p:cNvGrpSpPr/>
            <p:nvPr/>
          </p:nvGrpSpPr>
          <p:grpSpPr>
            <a:xfrm>
              <a:off x="293706" y="2273193"/>
              <a:ext cx="1201816" cy="184800"/>
              <a:chOff x="604276" y="2908175"/>
              <a:chExt cx="1201816" cy="184800"/>
            </a:xfrm>
          </p:grpSpPr>
          <p:sp>
            <p:nvSpPr>
              <p:cNvPr id="1191" name="Google Shape;1191;p111"/>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1192" name="Google Shape;1192;p111"/>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1193" name="Google Shape;1193;p111"/>
          <p:cNvGrpSpPr/>
          <p:nvPr/>
        </p:nvGrpSpPr>
        <p:grpSpPr>
          <a:xfrm>
            <a:off x="3156687" y="3073935"/>
            <a:ext cx="966412" cy="195462"/>
            <a:chOff x="1882362" y="1944731"/>
            <a:chExt cx="966412" cy="195462"/>
          </a:xfrm>
        </p:grpSpPr>
        <p:sp>
          <p:nvSpPr>
            <p:cNvPr id="1194" name="Google Shape;1194;p111"/>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195" name="Google Shape;1195;p111"/>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196" name="Google Shape;1196;p111"/>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111"/>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198" name="Google Shape;1198;p111"/>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199" name="Google Shape;1199;p111"/>
          <p:cNvSpPr txBox="1"/>
          <p:nvPr/>
        </p:nvSpPr>
        <p:spPr>
          <a:xfrm rot="-4148218">
            <a:off x="2211405" y="139139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1200" name="Google Shape;1200;p111"/>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1201" name="Google Shape;1201;p111"/>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pic>
        <p:nvPicPr>
          <p:cNvPr id="1202" name="Google Shape;1202;p111"/>
          <p:cNvPicPr preferRelativeResize="0"/>
          <p:nvPr/>
        </p:nvPicPr>
        <p:blipFill rotWithShape="1">
          <a:blip r:embed="rId4">
            <a:alphaModFix/>
          </a:blip>
          <a:srcRect/>
          <a:stretch/>
        </p:blipFill>
        <p:spPr>
          <a:xfrm>
            <a:off x="3172977" y="3089329"/>
            <a:ext cx="164659" cy="164659"/>
          </a:xfrm>
          <a:prstGeom prst="rect">
            <a:avLst/>
          </a:prstGeom>
          <a:noFill/>
          <a:ln>
            <a:noFill/>
          </a:ln>
        </p:spPr>
      </p:pic>
      <p:sp>
        <p:nvSpPr>
          <p:cNvPr id="1203" name="Google Shape;1203;p111"/>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111"/>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111"/>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206" name="Google Shape;1206;p111"/>
          <p:cNvSpPr txBox="1"/>
          <p:nvPr/>
        </p:nvSpPr>
        <p:spPr>
          <a:xfrm>
            <a:off x="4708250" y="1902450"/>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Learning to score input terms by an MLP regression head</a:t>
            </a:r>
            <a:endParaRPr sz="1600">
              <a:solidFill>
                <a:schemeClr val="dk2"/>
              </a:solidFill>
            </a:endParaRPr>
          </a:p>
        </p:txBody>
      </p:sp>
      <p:sp>
        <p:nvSpPr>
          <p:cNvPr id="1207" name="Google Shape;1207;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63</a:t>
            </a:fld>
            <a:endParaRPr/>
          </a:p>
        </p:txBody>
      </p:sp>
      <p:sp>
        <p:nvSpPr>
          <p:cNvPr id="1208" name="Google Shape;1208;p111"/>
          <p:cNvSpPr txBox="1"/>
          <p:nvPr/>
        </p:nvSpPr>
        <p:spPr>
          <a:xfrm>
            <a:off x="2047125" y="2028825"/>
            <a:ext cx="177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ReLU + Log1P</a:t>
            </a:r>
            <a:endParaRPr sz="1000" b="1">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12"/>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214" name="Google Shape;1214;p112"/>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215" name="Google Shape;1215;p112"/>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216" name="Google Shape;1216;p112"/>
          <p:cNvGrpSpPr/>
          <p:nvPr/>
        </p:nvGrpSpPr>
        <p:grpSpPr>
          <a:xfrm>
            <a:off x="541038" y="3489400"/>
            <a:ext cx="2025470" cy="195612"/>
            <a:chOff x="538513" y="3050300"/>
            <a:chExt cx="2025470" cy="195612"/>
          </a:xfrm>
        </p:grpSpPr>
        <p:sp>
          <p:nvSpPr>
            <p:cNvPr id="1217" name="Google Shape;1217;p112"/>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218" name="Google Shape;1218;p112"/>
            <p:cNvSpPr/>
            <p:nvPr/>
          </p:nvSpPr>
          <p:spPr>
            <a:xfrm>
              <a:off x="13009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219" name="Google Shape;1219;p112"/>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220" name="Google Shape;1220;p112"/>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221" name="Google Shape;1221;p112"/>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222" name="Google Shape;1222;p112"/>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23" name="Google Shape;1223;p112"/>
          <p:cNvGrpSpPr/>
          <p:nvPr/>
        </p:nvGrpSpPr>
        <p:grpSpPr>
          <a:xfrm>
            <a:off x="516894" y="1769801"/>
            <a:ext cx="2141261" cy="254724"/>
            <a:chOff x="4927448" y="2061729"/>
            <a:chExt cx="875664" cy="123941"/>
          </a:xfrm>
        </p:grpSpPr>
        <p:sp>
          <p:nvSpPr>
            <p:cNvPr id="1224" name="Google Shape;1224;p112"/>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225" name="Google Shape;1225;p112"/>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226" name="Google Shape;1226;p112"/>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1227" name="Google Shape;1227;p112"/>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1228" name="Google Shape;1228;p112"/>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1229" name="Google Shape;1229;p112"/>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230" name="Google Shape;1230;p112"/>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grpSp>
        <p:nvGrpSpPr>
          <p:cNvPr id="1231" name="Google Shape;1231;p112"/>
          <p:cNvGrpSpPr/>
          <p:nvPr/>
        </p:nvGrpSpPr>
        <p:grpSpPr>
          <a:xfrm>
            <a:off x="3154700" y="2775519"/>
            <a:ext cx="1211492" cy="186590"/>
            <a:chOff x="284030" y="2273193"/>
            <a:chExt cx="1211492" cy="186590"/>
          </a:xfrm>
        </p:grpSpPr>
        <p:sp>
          <p:nvSpPr>
            <p:cNvPr id="1232" name="Google Shape;1232;p112"/>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1233" name="Google Shape;1233;p112"/>
            <p:cNvGrpSpPr/>
            <p:nvPr/>
          </p:nvGrpSpPr>
          <p:grpSpPr>
            <a:xfrm>
              <a:off x="293706" y="2273193"/>
              <a:ext cx="1201816" cy="184800"/>
              <a:chOff x="604276" y="2908175"/>
              <a:chExt cx="1201816" cy="184800"/>
            </a:xfrm>
          </p:grpSpPr>
          <p:sp>
            <p:nvSpPr>
              <p:cNvPr id="1234" name="Google Shape;1234;p112"/>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1235" name="Google Shape;1235;p112"/>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1236" name="Google Shape;1236;p112"/>
          <p:cNvGrpSpPr/>
          <p:nvPr/>
        </p:nvGrpSpPr>
        <p:grpSpPr>
          <a:xfrm>
            <a:off x="3156687" y="3073935"/>
            <a:ext cx="966412" cy="195462"/>
            <a:chOff x="1882362" y="1944731"/>
            <a:chExt cx="966412" cy="195462"/>
          </a:xfrm>
        </p:grpSpPr>
        <p:sp>
          <p:nvSpPr>
            <p:cNvPr id="1237" name="Google Shape;1237;p112"/>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238" name="Google Shape;1238;p112"/>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239" name="Google Shape;1239;p112"/>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12"/>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241" name="Google Shape;1241;p112"/>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242" name="Google Shape;1242;p112"/>
          <p:cNvSpPr txBox="1"/>
          <p:nvPr/>
        </p:nvSpPr>
        <p:spPr>
          <a:xfrm rot="-4148218">
            <a:off x="2211405" y="139139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1243" name="Google Shape;1243;p112"/>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1244" name="Google Shape;1244;p112"/>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pic>
        <p:nvPicPr>
          <p:cNvPr id="1245" name="Google Shape;1245;p112"/>
          <p:cNvPicPr preferRelativeResize="0"/>
          <p:nvPr/>
        </p:nvPicPr>
        <p:blipFill rotWithShape="1">
          <a:blip r:embed="rId4">
            <a:alphaModFix/>
          </a:blip>
          <a:srcRect/>
          <a:stretch/>
        </p:blipFill>
        <p:spPr>
          <a:xfrm>
            <a:off x="3172977" y="3089329"/>
            <a:ext cx="164659" cy="164659"/>
          </a:xfrm>
          <a:prstGeom prst="rect">
            <a:avLst/>
          </a:prstGeom>
          <a:noFill/>
          <a:ln>
            <a:noFill/>
          </a:ln>
        </p:spPr>
      </p:pic>
      <p:sp>
        <p:nvSpPr>
          <p:cNvPr id="1246" name="Google Shape;1246;p112"/>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12"/>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112"/>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249" name="Google Shape;1249;p112"/>
          <p:cNvSpPr txBox="1"/>
          <p:nvPr/>
        </p:nvSpPr>
        <p:spPr>
          <a:xfrm>
            <a:off x="4708250" y="1902450"/>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Learning to score input terms by an MLP regression head</a:t>
            </a:r>
            <a:endParaRPr sz="1600">
              <a:solidFill>
                <a:schemeClr val="dk2"/>
              </a:solidFill>
            </a:endParaRPr>
          </a:p>
        </p:txBody>
      </p:sp>
      <p:sp>
        <p:nvSpPr>
          <p:cNvPr id="1250" name="Google Shape;1250;p112"/>
          <p:cNvSpPr txBox="1"/>
          <p:nvPr/>
        </p:nvSpPr>
        <p:spPr>
          <a:xfrm>
            <a:off x="4708250" y="2775525"/>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Cannot handle term mismatch </a:t>
            </a:r>
            <a:br>
              <a:rPr lang="zh-CN" sz="1600">
                <a:solidFill>
                  <a:schemeClr val="dk2"/>
                </a:solidFill>
              </a:rPr>
            </a:br>
            <a:r>
              <a:rPr lang="zh-CN" sz="1600">
                <a:solidFill>
                  <a:schemeClr val="dk2"/>
                </a:solidFill>
              </a:rPr>
              <a:t>(e.g., “famous sites” vs “prinsenhof”)</a:t>
            </a:r>
            <a:endParaRPr sz="1600">
              <a:solidFill>
                <a:schemeClr val="dk2"/>
              </a:solidFill>
            </a:endParaRPr>
          </a:p>
        </p:txBody>
      </p:sp>
      <p:sp>
        <p:nvSpPr>
          <p:cNvPr id="1251" name="Google Shape;1251;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64</a:t>
            </a:fld>
            <a:endParaRPr/>
          </a:p>
        </p:txBody>
      </p:sp>
      <p:sp>
        <p:nvSpPr>
          <p:cNvPr id="1252" name="Google Shape;1252;p112"/>
          <p:cNvSpPr txBox="1"/>
          <p:nvPr/>
        </p:nvSpPr>
        <p:spPr>
          <a:xfrm>
            <a:off x="2047125" y="2028825"/>
            <a:ext cx="177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ReLU + Log1P</a:t>
            </a:r>
            <a:endParaRPr sz="1000" b="1">
              <a:solidFill>
                <a:schemeClr val="dk2"/>
              </a:solidFill>
            </a:endParaRPr>
          </a:p>
        </p:txBody>
      </p:sp>
      <p:pic>
        <p:nvPicPr>
          <p:cNvPr id="1253" name="Google Shape;1253;p112"/>
          <p:cNvPicPr preferRelativeResize="0"/>
          <p:nvPr/>
        </p:nvPicPr>
        <p:blipFill rotWithShape="1">
          <a:blip r:embed="rId5">
            <a:alphaModFix/>
          </a:blip>
          <a:srcRect l="-27022" t="7199" r="7031" b="-27190"/>
          <a:stretch/>
        </p:blipFill>
        <p:spPr>
          <a:xfrm>
            <a:off x="5930349" y="259250"/>
            <a:ext cx="2828729" cy="1880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13"/>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259" name="Google Shape;1259;p113"/>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260" name="Google Shape;1260;p113"/>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261" name="Google Shape;1261;p113"/>
          <p:cNvGrpSpPr/>
          <p:nvPr/>
        </p:nvGrpSpPr>
        <p:grpSpPr>
          <a:xfrm>
            <a:off x="541038" y="3489400"/>
            <a:ext cx="2025470" cy="195612"/>
            <a:chOff x="538513" y="3050300"/>
            <a:chExt cx="2025470" cy="195612"/>
          </a:xfrm>
        </p:grpSpPr>
        <p:sp>
          <p:nvSpPr>
            <p:cNvPr id="1262" name="Google Shape;1262;p113"/>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263" name="Google Shape;1263;p113"/>
            <p:cNvSpPr/>
            <p:nvPr/>
          </p:nvSpPr>
          <p:spPr>
            <a:xfrm>
              <a:off x="13009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264" name="Google Shape;1264;p113"/>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265" name="Google Shape;1265;p113"/>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266" name="Google Shape;1266;p113"/>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267" name="Google Shape;1267;p113"/>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68" name="Google Shape;1268;p113"/>
          <p:cNvGrpSpPr/>
          <p:nvPr/>
        </p:nvGrpSpPr>
        <p:grpSpPr>
          <a:xfrm>
            <a:off x="516894" y="1769801"/>
            <a:ext cx="2141261" cy="254724"/>
            <a:chOff x="4927448" y="2061729"/>
            <a:chExt cx="875664" cy="123941"/>
          </a:xfrm>
        </p:grpSpPr>
        <p:sp>
          <p:nvSpPr>
            <p:cNvPr id="1269" name="Google Shape;1269;p113"/>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270" name="Google Shape;1270;p113"/>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271" name="Google Shape;1271;p113"/>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1272" name="Google Shape;1272;p113"/>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1273" name="Google Shape;1273;p113"/>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1274" name="Google Shape;1274;p113"/>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275" name="Google Shape;1275;p113"/>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grpSp>
        <p:nvGrpSpPr>
          <p:cNvPr id="1276" name="Google Shape;1276;p113"/>
          <p:cNvGrpSpPr/>
          <p:nvPr/>
        </p:nvGrpSpPr>
        <p:grpSpPr>
          <a:xfrm>
            <a:off x="3154700" y="2775519"/>
            <a:ext cx="1211492" cy="186590"/>
            <a:chOff x="284030" y="2273193"/>
            <a:chExt cx="1211492" cy="186590"/>
          </a:xfrm>
        </p:grpSpPr>
        <p:sp>
          <p:nvSpPr>
            <p:cNvPr id="1277" name="Google Shape;1277;p113"/>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1278" name="Google Shape;1278;p113"/>
            <p:cNvSpPr txBox="1"/>
            <p:nvPr/>
          </p:nvSpPr>
          <p:spPr>
            <a:xfrm>
              <a:off x="522322" y="2273193"/>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grpSp>
      <p:grpSp>
        <p:nvGrpSpPr>
          <p:cNvPr id="1279" name="Google Shape;1279;p113"/>
          <p:cNvGrpSpPr/>
          <p:nvPr/>
        </p:nvGrpSpPr>
        <p:grpSpPr>
          <a:xfrm>
            <a:off x="3156687" y="3073935"/>
            <a:ext cx="966412" cy="195462"/>
            <a:chOff x="1882362" y="1944731"/>
            <a:chExt cx="966412" cy="195462"/>
          </a:xfrm>
        </p:grpSpPr>
        <p:sp>
          <p:nvSpPr>
            <p:cNvPr id="1280" name="Google Shape;1280;p113"/>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281" name="Google Shape;1281;p113"/>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282" name="Google Shape;1282;p113"/>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13"/>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284" name="Google Shape;1284;p113"/>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285" name="Google Shape;1285;p113"/>
          <p:cNvSpPr txBox="1"/>
          <p:nvPr/>
        </p:nvSpPr>
        <p:spPr>
          <a:xfrm rot="-4148218">
            <a:off x="2211405" y="139139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1286" name="Google Shape;1286;p113"/>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1287" name="Google Shape;1287;p113"/>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pic>
        <p:nvPicPr>
          <p:cNvPr id="1288" name="Google Shape;1288;p113"/>
          <p:cNvPicPr preferRelativeResize="0"/>
          <p:nvPr/>
        </p:nvPicPr>
        <p:blipFill rotWithShape="1">
          <a:blip r:embed="rId3">
            <a:alphaModFix/>
          </a:blip>
          <a:srcRect/>
          <a:stretch/>
        </p:blipFill>
        <p:spPr>
          <a:xfrm>
            <a:off x="3172977" y="3089329"/>
            <a:ext cx="164659" cy="164659"/>
          </a:xfrm>
          <a:prstGeom prst="rect">
            <a:avLst/>
          </a:prstGeom>
          <a:noFill/>
          <a:ln>
            <a:noFill/>
          </a:ln>
        </p:spPr>
      </p:pic>
      <p:sp>
        <p:nvSpPr>
          <p:cNvPr id="1289" name="Google Shape;1289;p113"/>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13"/>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13"/>
          <p:cNvSpPr/>
          <p:nvPr/>
        </p:nvSpPr>
        <p:spPr>
          <a:xfrm>
            <a:off x="3064625" y="4350900"/>
            <a:ext cx="2703000" cy="3387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200"/>
              <a:t>Expansion Module (e.g., Doc2Query)</a:t>
            </a:r>
            <a:endParaRPr sz="1200" i="0" u="none" strike="noStrike" cap="none">
              <a:solidFill>
                <a:srgbClr val="000000"/>
              </a:solidFill>
            </a:endParaRPr>
          </a:p>
        </p:txBody>
      </p:sp>
      <p:sp>
        <p:nvSpPr>
          <p:cNvPr id="1292" name="Google Shape;1292;p113"/>
          <p:cNvSpPr/>
          <p:nvPr/>
        </p:nvSpPr>
        <p:spPr>
          <a:xfrm>
            <a:off x="2736475" y="4395175"/>
            <a:ext cx="243900" cy="254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93" name="Google Shape;1293;p113"/>
          <p:cNvPicPr preferRelativeResize="0"/>
          <p:nvPr/>
        </p:nvPicPr>
        <p:blipFill rotWithShape="1">
          <a:blip r:embed="rId3">
            <a:alphaModFix/>
          </a:blip>
          <a:srcRect/>
          <a:stretch/>
        </p:blipFill>
        <p:spPr>
          <a:xfrm>
            <a:off x="3172977" y="2786479"/>
            <a:ext cx="164659" cy="164659"/>
          </a:xfrm>
          <a:prstGeom prst="rect">
            <a:avLst/>
          </a:prstGeom>
          <a:noFill/>
          <a:ln>
            <a:noFill/>
          </a:ln>
        </p:spPr>
      </p:pic>
      <p:sp>
        <p:nvSpPr>
          <p:cNvPr id="1294" name="Google Shape;1294;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65</a:t>
            </a:fld>
            <a:endParaRPr/>
          </a:p>
        </p:txBody>
      </p:sp>
      <p:sp>
        <p:nvSpPr>
          <p:cNvPr id="1295" name="Google Shape;1295;p113"/>
          <p:cNvSpPr txBox="1"/>
          <p:nvPr/>
        </p:nvSpPr>
        <p:spPr>
          <a:xfrm>
            <a:off x="2047125" y="2028825"/>
            <a:ext cx="177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ReLU + Log1P</a:t>
            </a:r>
            <a:endParaRPr sz="1000" b="1">
              <a:solidFill>
                <a:schemeClr val="dk2"/>
              </a:solidFill>
            </a:endParaRPr>
          </a:p>
        </p:txBody>
      </p:sp>
      <p:sp>
        <p:nvSpPr>
          <p:cNvPr id="1296" name="Google Shape;1296;p113"/>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14"/>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302" name="Google Shape;1302;p114"/>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303" name="Google Shape;1303;p114"/>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304" name="Google Shape;1304;p114"/>
          <p:cNvGrpSpPr/>
          <p:nvPr/>
        </p:nvGrpSpPr>
        <p:grpSpPr>
          <a:xfrm>
            <a:off x="541038" y="3489400"/>
            <a:ext cx="2025470" cy="195612"/>
            <a:chOff x="538513" y="3050300"/>
            <a:chExt cx="2025470" cy="195612"/>
          </a:xfrm>
        </p:grpSpPr>
        <p:sp>
          <p:nvSpPr>
            <p:cNvPr id="1305" name="Google Shape;1305;p114"/>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306" name="Google Shape;1306;p114"/>
            <p:cNvSpPr/>
            <p:nvPr/>
          </p:nvSpPr>
          <p:spPr>
            <a:xfrm>
              <a:off x="1300900" y="3050300"/>
              <a:ext cx="3591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307" name="Google Shape;1307;p114"/>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308" name="Google Shape;1308;p114"/>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309" name="Google Shape;1309;p114"/>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310" name="Google Shape;1310;p114"/>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11" name="Google Shape;1311;p114"/>
          <p:cNvGrpSpPr/>
          <p:nvPr/>
        </p:nvGrpSpPr>
        <p:grpSpPr>
          <a:xfrm>
            <a:off x="516894" y="1769801"/>
            <a:ext cx="2141261" cy="254724"/>
            <a:chOff x="4927448" y="2061729"/>
            <a:chExt cx="875664" cy="123941"/>
          </a:xfrm>
        </p:grpSpPr>
        <p:sp>
          <p:nvSpPr>
            <p:cNvPr id="1312" name="Google Shape;1312;p114"/>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313" name="Google Shape;1313;p114"/>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314" name="Google Shape;1314;p114"/>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1315" name="Google Shape;1315;p114"/>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1316" name="Google Shape;1316;p114"/>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1317" name="Google Shape;1317;p114"/>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318" name="Google Shape;1318;p114"/>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grpSp>
        <p:nvGrpSpPr>
          <p:cNvPr id="1319" name="Google Shape;1319;p114"/>
          <p:cNvGrpSpPr/>
          <p:nvPr/>
        </p:nvGrpSpPr>
        <p:grpSpPr>
          <a:xfrm>
            <a:off x="3154700" y="2775519"/>
            <a:ext cx="1211492" cy="186590"/>
            <a:chOff x="284030" y="2273193"/>
            <a:chExt cx="1211492" cy="186590"/>
          </a:xfrm>
        </p:grpSpPr>
        <p:sp>
          <p:nvSpPr>
            <p:cNvPr id="1320" name="Google Shape;1320;p114"/>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1321" name="Google Shape;1321;p114"/>
            <p:cNvSpPr txBox="1"/>
            <p:nvPr/>
          </p:nvSpPr>
          <p:spPr>
            <a:xfrm>
              <a:off x="522322" y="2273193"/>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grpSp>
      <p:grpSp>
        <p:nvGrpSpPr>
          <p:cNvPr id="1322" name="Google Shape;1322;p114"/>
          <p:cNvGrpSpPr/>
          <p:nvPr/>
        </p:nvGrpSpPr>
        <p:grpSpPr>
          <a:xfrm>
            <a:off x="3156687" y="3073935"/>
            <a:ext cx="966412" cy="195462"/>
            <a:chOff x="1882362" y="1944731"/>
            <a:chExt cx="966412" cy="195462"/>
          </a:xfrm>
        </p:grpSpPr>
        <p:sp>
          <p:nvSpPr>
            <p:cNvPr id="1323" name="Google Shape;1323;p114"/>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324" name="Google Shape;1324;p114"/>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325" name="Google Shape;1325;p114"/>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114"/>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327" name="Google Shape;1327;p114"/>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328" name="Google Shape;1328;p114"/>
          <p:cNvSpPr txBox="1"/>
          <p:nvPr/>
        </p:nvSpPr>
        <p:spPr>
          <a:xfrm rot="-4148218">
            <a:off x="2211405" y="139139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delft</a:t>
            </a:r>
            <a:endParaRPr sz="1000" b="1" i="0" u="none" strike="noStrike" cap="none">
              <a:solidFill>
                <a:srgbClr val="000000"/>
              </a:solidFill>
              <a:latin typeface="Courier New"/>
              <a:ea typeface="Courier New"/>
              <a:cs typeface="Courier New"/>
              <a:sym typeface="Courier New"/>
            </a:endParaRPr>
          </a:p>
        </p:txBody>
      </p:sp>
      <p:sp>
        <p:nvSpPr>
          <p:cNvPr id="1329" name="Google Shape;1329;p114"/>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famous</a:t>
            </a:r>
            <a:endParaRPr sz="1000" b="1" i="0" u="none" strike="noStrike" cap="none">
              <a:solidFill>
                <a:srgbClr val="000000"/>
              </a:solidFill>
              <a:latin typeface="Courier New"/>
              <a:ea typeface="Courier New"/>
              <a:cs typeface="Courier New"/>
              <a:sym typeface="Courier New"/>
            </a:endParaRPr>
          </a:p>
        </p:txBody>
      </p:sp>
      <p:sp>
        <p:nvSpPr>
          <p:cNvPr id="1330" name="Google Shape;1330;p114"/>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sites</a:t>
            </a:r>
            <a:endParaRPr sz="1000" b="1" i="0" u="none" strike="noStrike" cap="none">
              <a:solidFill>
                <a:srgbClr val="000000"/>
              </a:solidFill>
              <a:latin typeface="Courier New"/>
              <a:ea typeface="Courier New"/>
              <a:cs typeface="Courier New"/>
              <a:sym typeface="Courier New"/>
            </a:endParaRPr>
          </a:p>
        </p:txBody>
      </p:sp>
      <p:pic>
        <p:nvPicPr>
          <p:cNvPr id="1331" name="Google Shape;1331;p114"/>
          <p:cNvPicPr preferRelativeResize="0"/>
          <p:nvPr/>
        </p:nvPicPr>
        <p:blipFill rotWithShape="1">
          <a:blip r:embed="rId3">
            <a:alphaModFix/>
          </a:blip>
          <a:srcRect/>
          <a:stretch/>
        </p:blipFill>
        <p:spPr>
          <a:xfrm>
            <a:off x="3172977" y="3089329"/>
            <a:ext cx="164659" cy="164659"/>
          </a:xfrm>
          <a:prstGeom prst="rect">
            <a:avLst/>
          </a:prstGeom>
          <a:noFill/>
          <a:ln>
            <a:noFill/>
          </a:ln>
        </p:spPr>
      </p:pic>
      <p:sp>
        <p:nvSpPr>
          <p:cNvPr id="1332" name="Google Shape;1332;p114"/>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114"/>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114"/>
          <p:cNvSpPr txBox="1"/>
          <p:nvPr/>
        </p:nvSpPr>
        <p:spPr>
          <a:xfrm>
            <a:off x="4708250" y="1902450"/>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Learning to score input terms by an MLP regression head</a:t>
            </a:r>
            <a:endParaRPr sz="1600">
              <a:solidFill>
                <a:schemeClr val="dk2"/>
              </a:solidFill>
            </a:endParaRPr>
          </a:p>
        </p:txBody>
      </p:sp>
      <p:sp>
        <p:nvSpPr>
          <p:cNvPr id="1335" name="Google Shape;1335;p114"/>
          <p:cNvSpPr/>
          <p:nvPr/>
        </p:nvSpPr>
        <p:spPr>
          <a:xfrm>
            <a:off x="3064625" y="4350900"/>
            <a:ext cx="2703000" cy="3387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200"/>
              <a:t>Expansion Module (e.g., Doc2Query)</a:t>
            </a:r>
            <a:endParaRPr sz="1200" i="0" u="none" strike="noStrike" cap="none">
              <a:solidFill>
                <a:srgbClr val="000000"/>
              </a:solidFill>
            </a:endParaRPr>
          </a:p>
        </p:txBody>
      </p:sp>
      <p:sp>
        <p:nvSpPr>
          <p:cNvPr id="1336" name="Google Shape;1336;p114"/>
          <p:cNvSpPr/>
          <p:nvPr/>
        </p:nvSpPr>
        <p:spPr>
          <a:xfrm>
            <a:off x="2736475" y="4395175"/>
            <a:ext cx="243900" cy="254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37" name="Google Shape;1337;p114"/>
          <p:cNvPicPr preferRelativeResize="0"/>
          <p:nvPr/>
        </p:nvPicPr>
        <p:blipFill rotWithShape="1">
          <a:blip r:embed="rId3">
            <a:alphaModFix/>
          </a:blip>
          <a:srcRect/>
          <a:stretch/>
        </p:blipFill>
        <p:spPr>
          <a:xfrm>
            <a:off x="3172977" y="2786479"/>
            <a:ext cx="164659" cy="164659"/>
          </a:xfrm>
          <a:prstGeom prst="rect">
            <a:avLst/>
          </a:prstGeom>
          <a:noFill/>
          <a:ln>
            <a:noFill/>
          </a:ln>
        </p:spPr>
      </p:pic>
      <p:sp>
        <p:nvSpPr>
          <p:cNvPr id="1338" name="Google Shape;1338;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66</a:t>
            </a:fld>
            <a:endParaRPr/>
          </a:p>
        </p:txBody>
      </p:sp>
      <p:sp>
        <p:nvSpPr>
          <p:cNvPr id="1339" name="Google Shape;1339;p114"/>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67</a:t>
            </a:fld>
            <a:endParaRPr/>
          </a:p>
        </p:txBody>
      </p:sp>
      <p:sp>
        <p:nvSpPr>
          <p:cNvPr id="1345" name="Google Shape;1345;p115"/>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DocT5Query</a:t>
            </a:r>
            <a:endParaRPr/>
          </a:p>
        </p:txBody>
      </p:sp>
      <p:sp>
        <p:nvSpPr>
          <p:cNvPr id="1346" name="Google Shape;1346;p115"/>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Document</a:t>
            </a:r>
            <a:endParaRPr sz="1800">
              <a:solidFill>
                <a:schemeClr val="dk2"/>
              </a:solidFill>
            </a:endParaRPr>
          </a:p>
        </p:txBody>
      </p:sp>
      <p:cxnSp>
        <p:nvCxnSpPr>
          <p:cNvPr id="1347" name="Google Shape;1347;p115"/>
          <p:cNvCxnSpPr>
            <a:stCxn id="1346" idx="0"/>
            <a:endCxn id="1345"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348" name="Google Shape;1348;p115"/>
          <p:cNvCxnSpPr>
            <a:stCxn id="1345"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349" name="Google Shape;1349;p115"/>
          <p:cNvSpPr txBox="1"/>
          <p:nvPr/>
        </p:nvSpPr>
        <p:spPr>
          <a:xfrm>
            <a:off x="3654000" y="1981100"/>
            <a:ext cx="422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Generate queries given a document</a:t>
            </a:r>
            <a:endParaRPr sz="1800">
              <a:solidFill>
                <a:schemeClr val="dk2"/>
              </a:solidFill>
            </a:endParaRPr>
          </a:p>
        </p:txBody>
      </p:sp>
      <p:sp>
        <p:nvSpPr>
          <p:cNvPr id="1350" name="Google Shape;1350;p115"/>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68</a:t>
            </a:fld>
            <a:endParaRPr/>
          </a:p>
        </p:txBody>
      </p:sp>
      <p:sp>
        <p:nvSpPr>
          <p:cNvPr id="1356" name="Google Shape;1356;p116"/>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DocT5Query</a:t>
            </a:r>
            <a:endParaRPr/>
          </a:p>
        </p:txBody>
      </p:sp>
      <p:sp>
        <p:nvSpPr>
          <p:cNvPr id="1357" name="Google Shape;1357;p116"/>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Document</a:t>
            </a:r>
            <a:endParaRPr sz="1800">
              <a:solidFill>
                <a:schemeClr val="dk2"/>
              </a:solidFill>
            </a:endParaRPr>
          </a:p>
        </p:txBody>
      </p:sp>
      <p:cxnSp>
        <p:nvCxnSpPr>
          <p:cNvPr id="1358" name="Google Shape;1358;p116"/>
          <p:cNvCxnSpPr>
            <a:stCxn id="1357" idx="0"/>
            <a:endCxn id="1356"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359" name="Google Shape;1359;p116"/>
          <p:cNvCxnSpPr>
            <a:stCxn id="1356"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360" name="Google Shape;1360;p116"/>
          <p:cNvSpPr txBox="1"/>
          <p:nvPr/>
        </p:nvSpPr>
        <p:spPr>
          <a:xfrm>
            <a:off x="2029700" y="2956125"/>
            <a:ext cx="217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Predicted Queries</a:t>
            </a:r>
            <a:endParaRPr sz="1800">
              <a:solidFill>
                <a:schemeClr val="dk2"/>
              </a:solidFill>
            </a:endParaRPr>
          </a:p>
        </p:txBody>
      </p:sp>
      <p:sp>
        <p:nvSpPr>
          <p:cNvPr id="1361" name="Google Shape;1361;p116"/>
          <p:cNvSpPr/>
          <p:nvPr/>
        </p:nvSpPr>
        <p:spPr>
          <a:xfrm>
            <a:off x="1684700" y="3084225"/>
            <a:ext cx="223800" cy="2055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2" name="Google Shape;1362;p116"/>
          <p:cNvSpPr txBox="1"/>
          <p:nvPr/>
        </p:nvSpPr>
        <p:spPr>
          <a:xfrm>
            <a:off x="3654000" y="1981100"/>
            <a:ext cx="422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Generate queries given a document</a:t>
            </a:r>
            <a:endParaRPr sz="1800">
              <a:solidFill>
                <a:schemeClr val="dk2"/>
              </a:solidFill>
            </a:endParaRPr>
          </a:p>
        </p:txBody>
      </p:sp>
      <p:sp>
        <p:nvSpPr>
          <p:cNvPr id="1363" name="Google Shape;1363;p116"/>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69</a:t>
            </a:fld>
            <a:endParaRPr/>
          </a:p>
        </p:txBody>
      </p:sp>
      <p:sp>
        <p:nvSpPr>
          <p:cNvPr id="1369" name="Google Shape;1369;p117"/>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DocT5Query</a:t>
            </a:r>
            <a:endParaRPr/>
          </a:p>
        </p:txBody>
      </p:sp>
      <p:sp>
        <p:nvSpPr>
          <p:cNvPr id="1370" name="Google Shape;1370;p117"/>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Document</a:t>
            </a:r>
            <a:endParaRPr sz="1800">
              <a:solidFill>
                <a:schemeClr val="dk2"/>
              </a:solidFill>
            </a:endParaRPr>
          </a:p>
        </p:txBody>
      </p:sp>
      <p:cxnSp>
        <p:nvCxnSpPr>
          <p:cNvPr id="1371" name="Google Shape;1371;p117"/>
          <p:cNvCxnSpPr>
            <a:stCxn id="1370" idx="0"/>
            <a:endCxn id="1369"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372" name="Google Shape;1372;p117"/>
          <p:cNvCxnSpPr>
            <a:stCxn id="1369"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373" name="Google Shape;1373;p117"/>
          <p:cNvSpPr txBox="1"/>
          <p:nvPr/>
        </p:nvSpPr>
        <p:spPr>
          <a:xfrm>
            <a:off x="2029700" y="2956125"/>
            <a:ext cx="217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Predicted Queries</a:t>
            </a:r>
            <a:endParaRPr sz="1800">
              <a:solidFill>
                <a:schemeClr val="dk2"/>
              </a:solidFill>
            </a:endParaRPr>
          </a:p>
        </p:txBody>
      </p:sp>
      <p:sp>
        <p:nvSpPr>
          <p:cNvPr id="1374" name="Google Shape;1374;p117"/>
          <p:cNvSpPr/>
          <p:nvPr/>
        </p:nvSpPr>
        <p:spPr>
          <a:xfrm>
            <a:off x="1684700" y="3084225"/>
            <a:ext cx="223800" cy="2055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5" name="Google Shape;1375;p117"/>
          <p:cNvSpPr/>
          <p:nvPr/>
        </p:nvSpPr>
        <p:spPr>
          <a:xfrm>
            <a:off x="5147900" y="2900625"/>
            <a:ext cx="1680300" cy="572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MLP Sparse Encoder</a:t>
            </a:r>
            <a:endParaRPr/>
          </a:p>
        </p:txBody>
      </p:sp>
      <p:cxnSp>
        <p:nvCxnSpPr>
          <p:cNvPr id="1376" name="Google Shape;1376;p117"/>
          <p:cNvCxnSpPr>
            <a:stCxn id="1373" idx="3"/>
            <a:endCxn id="1375" idx="1"/>
          </p:cNvCxnSpPr>
          <p:nvPr/>
        </p:nvCxnSpPr>
        <p:spPr>
          <a:xfrm>
            <a:off x="4201400" y="3186975"/>
            <a:ext cx="946500" cy="0"/>
          </a:xfrm>
          <a:prstGeom prst="straightConnector1">
            <a:avLst/>
          </a:prstGeom>
          <a:noFill/>
          <a:ln w="9525" cap="flat" cmpd="sng">
            <a:solidFill>
              <a:schemeClr val="dk2"/>
            </a:solidFill>
            <a:prstDash val="solid"/>
            <a:round/>
            <a:headEnd type="none" w="med" len="med"/>
            <a:tailEnd type="triangle" w="med" len="med"/>
          </a:ln>
        </p:spPr>
      </p:cxnSp>
      <p:sp>
        <p:nvSpPr>
          <p:cNvPr id="1377" name="Google Shape;1377;p117"/>
          <p:cNvSpPr/>
          <p:nvPr/>
        </p:nvSpPr>
        <p:spPr>
          <a:xfrm>
            <a:off x="7774700" y="3109725"/>
            <a:ext cx="1020000" cy="154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78" name="Google Shape;1378;p117"/>
          <p:cNvCxnSpPr>
            <a:stCxn id="1375" idx="3"/>
            <a:endCxn id="1377" idx="1"/>
          </p:cNvCxnSpPr>
          <p:nvPr/>
        </p:nvCxnSpPr>
        <p:spPr>
          <a:xfrm>
            <a:off x="6828200" y="3186975"/>
            <a:ext cx="946500" cy="0"/>
          </a:xfrm>
          <a:prstGeom prst="straightConnector1">
            <a:avLst/>
          </a:prstGeom>
          <a:noFill/>
          <a:ln w="9525" cap="flat" cmpd="sng">
            <a:solidFill>
              <a:schemeClr val="dk2"/>
            </a:solidFill>
            <a:prstDash val="solid"/>
            <a:round/>
            <a:headEnd type="none" w="med" len="med"/>
            <a:tailEnd type="triangle" w="med" len="med"/>
          </a:ln>
        </p:spPr>
      </p:cxnSp>
      <p:sp>
        <p:nvSpPr>
          <p:cNvPr id="1379" name="Google Shape;1379;p117"/>
          <p:cNvSpPr txBox="1"/>
          <p:nvPr/>
        </p:nvSpPr>
        <p:spPr>
          <a:xfrm>
            <a:off x="3654000" y="1981100"/>
            <a:ext cx="422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Generate queries given a document</a:t>
            </a:r>
            <a:endParaRPr sz="1800">
              <a:solidFill>
                <a:schemeClr val="dk2"/>
              </a:solidFill>
            </a:endParaRPr>
          </a:p>
        </p:txBody>
      </p:sp>
      <p:sp>
        <p:nvSpPr>
          <p:cNvPr id="1380" name="Google Shape;1380;p117"/>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55"/>
          <p:cNvPicPr preferRelativeResize="0"/>
          <p:nvPr/>
        </p:nvPicPr>
        <p:blipFill>
          <a:blip r:embed="rId3">
            <a:alphaModFix/>
          </a:blip>
          <a:stretch>
            <a:fillRect/>
          </a:stretch>
        </p:blipFill>
        <p:spPr>
          <a:xfrm>
            <a:off x="1553275" y="763278"/>
            <a:ext cx="5526999" cy="1198875"/>
          </a:xfrm>
          <a:prstGeom prst="rect">
            <a:avLst/>
          </a:prstGeom>
          <a:noFill/>
          <a:ln>
            <a:noFill/>
          </a:ln>
        </p:spPr>
      </p:pic>
      <p:pic>
        <p:nvPicPr>
          <p:cNvPr id="261" name="Google Shape;261;p55"/>
          <p:cNvPicPr preferRelativeResize="0"/>
          <p:nvPr/>
        </p:nvPicPr>
        <p:blipFill>
          <a:blip r:embed="rId4">
            <a:alphaModFix/>
          </a:blip>
          <a:stretch>
            <a:fillRect/>
          </a:stretch>
        </p:blipFill>
        <p:spPr>
          <a:xfrm>
            <a:off x="1596063" y="3117301"/>
            <a:ext cx="5951865" cy="948075"/>
          </a:xfrm>
          <a:prstGeom prst="rect">
            <a:avLst/>
          </a:prstGeom>
          <a:noFill/>
          <a:ln>
            <a:noFill/>
          </a:ln>
        </p:spPr>
      </p:pic>
      <p:sp>
        <p:nvSpPr>
          <p:cNvPr id="262" name="Google Shape;262;p55"/>
          <p:cNvSpPr txBox="1"/>
          <p:nvPr/>
        </p:nvSpPr>
        <p:spPr>
          <a:xfrm>
            <a:off x="1624825" y="192800"/>
            <a:ext cx="401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Relevance Models</a:t>
            </a:r>
            <a:endParaRPr sz="1800" b="1">
              <a:solidFill>
                <a:schemeClr val="dk1"/>
              </a:solidFill>
              <a:latin typeface="Source Sans Pro"/>
              <a:ea typeface="Source Sans Pro"/>
              <a:cs typeface="Source Sans Pro"/>
              <a:sym typeface="Source Sans Pro"/>
            </a:endParaRPr>
          </a:p>
        </p:txBody>
      </p:sp>
      <p:sp>
        <p:nvSpPr>
          <p:cNvPr id="263" name="Google Shape;263;p55"/>
          <p:cNvSpPr txBox="1"/>
          <p:nvPr/>
        </p:nvSpPr>
        <p:spPr>
          <a:xfrm>
            <a:off x="1624825" y="2512250"/>
            <a:ext cx="401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Retrieval Engines</a:t>
            </a:r>
            <a:endParaRPr sz="1800" b="1">
              <a:solidFill>
                <a:schemeClr val="dk1"/>
              </a:solidFill>
              <a:latin typeface="Source Sans Pro"/>
              <a:ea typeface="Source Sans Pro"/>
              <a:cs typeface="Source Sans Pro"/>
              <a:sym typeface="Source Sans Pro"/>
            </a:endParaRPr>
          </a:p>
        </p:txBody>
      </p:sp>
      <p:pic>
        <p:nvPicPr>
          <p:cNvPr id="264" name="Google Shape;264;p55"/>
          <p:cNvPicPr preferRelativeResize="0"/>
          <p:nvPr/>
        </p:nvPicPr>
        <p:blipFill rotWithShape="1">
          <a:blip r:embed="rId5">
            <a:alphaModFix/>
          </a:blip>
          <a:srcRect r="72506"/>
          <a:stretch/>
        </p:blipFill>
        <p:spPr>
          <a:xfrm>
            <a:off x="3998175" y="90975"/>
            <a:ext cx="650350" cy="761400"/>
          </a:xfrm>
          <a:prstGeom prst="rect">
            <a:avLst/>
          </a:prstGeom>
          <a:noFill/>
          <a:ln>
            <a:noFill/>
          </a:ln>
        </p:spPr>
      </p:pic>
      <p:pic>
        <p:nvPicPr>
          <p:cNvPr id="265" name="Google Shape;265;p55"/>
          <p:cNvPicPr preferRelativeResize="0"/>
          <p:nvPr/>
        </p:nvPicPr>
        <p:blipFill rotWithShape="1">
          <a:blip r:embed="rId6">
            <a:alphaModFix/>
          </a:blip>
          <a:srcRect r="81456"/>
          <a:stretch/>
        </p:blipFill>
        <p:spPr>
          <a:xfrm rot="-5400009">
            <a:off x="5426374" y="2718000"/>
            <a:ext cx="532500" cy="761400"/>
          </a:xfrm>
          <a:prstGeom prst="rect">
            <a:avLst/>
          </a:prstGeom>
          <a:noFill/>
          <a:ln>
            <a:noFill/>
          </a:ln>
        </p:spPr>
      </p:pic>
      <p:sp>
        <p:nvSpPr>
          <p:cNvPr id="266" name="Google Shape;266;p55"/>
          <p:cNvSpPr txBox="1"/>
          <p:nvPr/>
        </p:nvSpPr>
        <p:spPr>
          <a:xfrm>
            <a:off x="4572325" y="45275"/>
            <a:ext cx="202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1"/>
                </a:solidFill>
                <a:latin typeface="Caveat"/>
                <a:ea typeface="Caveat"/>
                <a:cs typeface="Caveat"/>
                <a:sym typeface="Caveat"/>
              </a:rPr>
              <a:t>Most of this tutorial</a:t>
            </a:r>
            <a:endParaRPr sz="1800">
              <a:solidFill>
                <a:schemeClr val="dk1"/>
              </a:solidFill>
              <a:latin typeface="Caveat"/>
              <a:ea typeface="Caveat"/>
              <a:cs typeface="Caveat"/>
              <a:sym typeface="Caveat"/>
            </a:endParaRPr>
          </a:p>
        </p:txBody>
      </p:sp>
      <p:sp>
        <p:nvSpPr>
          <p:cNvPr id="267" name="Google Shape;267;p55"/>
          <p:cNvSpPr txBox="1"/>
          <p:nvPr/>
        </p:nvSpPr>
        <p:spPr>
          <a:xfrm>
            <a:off x="5311925" y="2461275"/>
            <a:ext cx="242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1"/>
                </a:solidFill>
                <a:latin typeface="Caveat"/>
                <a:ea typeface="Caveat"/>
                <a:cs typeface="Caveat"/>
                <a:sym typeface="Caveat"/>
              </a:rPr>
              <a:t>Covered in the second half</a:t>
            </a:r>
            <a:endParaRPr sz="1800">
              <a:solidFill>
                <a:schemeClr val="dk1"/>
              </a:solidFill>
              <a:latin typeface="Caveat"/>
              <a:ea typeface="Caveat"/>
              <a:cs typeface="Caveat"/>
              <a:sym typeface="Caveat"/>
            </a:endParaRPr>
          </a:p>
        </p:txBody>
      </p:sp>
      <p:sp>
        <p:nvSpPr>
          <p:cNvPr id="268" name="Google Shape;268;p55"/>
          <p:cNvSpPr txBox="1"/>
          <p:nvPr/>
        </p:nvSpPr>
        <p:spPr>
          <a:xfrm>
            <a:off x="3020625" y="1979125"/>
            <a:ext cx="218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Courier New"/>
                <a:ea typeface="Courier New"/>
                <a:cs typeface="Courier New"/>
                <a:sym typeface="Courier New"/>
              </a:rPr>
              <a:t>model.scorer()</a:t>
            </a:r>
            <a:endParaRPr sz="1800">
              <a:solidFill>
                <a:schemeClr val="lt2"/>
              </a:solidFill>
              <a:latin typeface="Courier New"/>
              <a:ea typeface="Courier New"/>
              <a:cs typeface="Courier New"/>
              <a:sym typeface="Courier New"/>
            </a:endParaRPr>
          </a:p>
        </p:txBody>
      </p:sp>
      <p:sp>
        <p:nvSpPr>
          <p:cNvPr id="269" name="Google Shape;269;p55"/>
          <p:cNvSpPr txBox="1"/>
          <p:nvPr/>
        </p:nvSpPr>
        <p:spPr>
          <a:xfrm>
            <a:off x="1155425" y="4129625"/>
            <a:ext cx="7569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Courier New"/>
                <a:ea typeface="Courier New"/>
                <a:cs typeface="Courier New"/>
                <a:sym typeface="Courier New"/>
              </a:rPr>
              <a:t>Step 1: </a:t>
            </a:r>
            <a:r>
              <a:rPr lang="zh-CN" sz="1800">
                <a:solidFill>
                  <a:schemeClr val="lt2"/>
                </a:solidFill>
                <a:latin typeface="Courier New"/>
                <a:ea typeface="Courier New"/>
                <a:cs typeface="Courier New"/>
                <a:sym typeface="Courier New"/>
              </a:rPr>
              <a:t>model.doc_encoder() &gt;&gt; indexer</a:t>
            </a:r>
            <a:endParaRPr sz="1800">
              <a:solidFill>
                <a:schemeClr val="lt2"/>
              </a:solidFill>
              <a:latin typeface="Courier New"/>
              <a:ea typeface="Courier New"/>
              <a:cs typeface="Courier New"/>
              <a:sym typeface="Courier New"/>
            </a:endParaRPr>
          </a:p>
          <a:p>
            <a:pPr marL="0" lvl="0" indent="0" algn="l" rtl="0">
              <a:spcBef>
                <a:spcPts val="0"/>
              </a:spcBef>
              <a:spcAft>
                <a:spcPts val="0"/>
              </a:spcAft>
              <a:buNone/>
            </a:pPr>
            <a:r>
              <a:rPr lang="zh-CN" sz="1800" b="1">
                <a:solidFill>
                  <a:schemeClr val="lt2"/>
                </a:solidFill>
                <a:latin typeface="Courier New"/>
                <a:ea typeface="Courier New"/>
                <a:cs typeface="Courier New"/>
                <a:sym typeface="Courier New"/>
              </a:rPr>
              <a:t>Step 2:</a:t>
            </a:r>
            <a:r>
              <a:rPr lang="zh-CN" sz="1800">
                <a:solidFill>
                  <a:schemeClr val="lt2"/>
                </a:solidFill>
                <a:latin typeface="Courier New"/>
                <a:ea typeface="Courier New"/>
                <a:cs typeface="Courier New"/>
                <a:sym typeface="Courier New"/>
              </a:rPr>
              <a:t> model.query_encoder() &gt;&gt; retriever</a:t>
            </a:r>
            <a:endParaRPr sz="1800">
              <a:solidFill>
                <a:schemeClr val="lt2"/>
              </a:solidFill>
              <a:latin typeface="Courier New"/>
              <a:ea typeface="Courier New"/>
              <a:cs typeface="Courier New"/>
              <a:sym typeface="Courier Ne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18"/>
          <p:cNvSpPr txBox="1"/>
          <p:nvPr/>
        </p:nvSpPr>
        <p:spPr>
          <a:xfrm>
            <a:off x="2029700" y="2956125"/>
            <a:ext cx="217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Expansion</a:t>
            </a:r>
            <a:endParaRPr sz="1800">
              <a:solidFill>
                <a:schemeClr val="dk2"/>
              </a:solidFill>
            </a:endParaRPr>
          </a:p>
        </p:txBody>
      </p:sp>
      <p:sp>
        <p:nvSpPr>
          <p:cNvPr id="1386" name="Google Shape;1386;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70</a:t>
            </a:fld>
            <a:endParaRPr/>
          </a:p>
        </p:txBody>
      </p:sp>
      <p:sp>
        <p:nvSpPr>
          <p:cNvPr id="1387" name="Google Shape;1387;p118"/>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LLMs</a:t>
            </a:r>
            <a:br>
              <a:rPr lang="zh-CN"/>
            </a:br>
            <a:r>
              <a:rPr lang="zh-CN"/>
              <a:t>(e.g., GPT)</a:t>
            </a:r>
            <a:endParaRPr/>
          </a:p>
        </p:txBody>
      </p:sp>
      <p:sp>
        <p:nvSpPr>
          <p:cNvPr id="1388" name="Google Shape;1388;p118"/>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Input</a:t>
            </a:r>
            <a:endParaRPr sz="1800">
              <a:solidFill>
                <a:schemeClr val="dk2"/>
              </a:solidFill>
            </a:endParaRPr>
          </a:p>
        </p:txBody>
      </p:sp>
      <p:cxnSp>
        <p:nvCxnSpPr>
          <p:cNvPr id="1389" name="Google Shape;1389;p118"/>
          <p:cNvCxnSpPr>
            <a:stCxn id="1388" idx="0"/>
            <a:endCxn id="1387"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390" name="Google Shape;1390;p118"/>
          <p:cNvCxnSpPr>
            <a:stCxn id="1387"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391" name="Google Shape;1391;p118"/>
          <p:cNvSpPr/>
          <p:nvPr/>
        </p:nvSpPr>
        <p:spPr>
          <a:xfrm>
            <a:off x="1758075" y="3096350"/>
            <a:ext cx="223800" cy="2055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2" name="Google Shape;1392;p118"/>
          <p:cNvSpPr/>
          <p:nvPr/>
        </p:nvSpPr>
        <p:spPr>
          <a:xfrm>
            <a:off x="5147900" y="2900625"/>
            <a:ext cx="1680300" cy="572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MLP Sparse Encoder</a:t>
            </a:r>
            <a:endParaRPr/>
          </a:p>
        </p:txBody>
      </p:sp>
      <p:sp>
        <p:nvSpPr>
          <p:cNvPr id="1393" name="Google Shape;1393;p118"/>
          <p:cNvSpPr/>
          <p:nvPr/>
        </p:nvSpPr>
        <p:spPr>
          <a:xfrm>
            <a:off x="7774700" y="3109725"/>
            <a:ext cx="1020000" cy="154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94" name="Google Shape;1394;p118"/>
          <p:cNvCxnSpPr>
            <a:stCxn id="1392" idx="3"/>
            <a:endCxn id="1393" idx="1"/>
          </p:cNvCxnSpPr>
          <p:nvPr/>
        </p:nvCxnSpPr>
        <p:spPr>
          <a:xfrm>
            <a:off x="6828200" y="3186975"/>
            <a:ext cx="946500" cy="0"/>
          </a:xfrm>
          <a:prstGeom prst="straightConnector1">
            <a:avLst/>
          </a:prstGeom>
          <a:noFill/>
          <a:ln w="9525" cap="flat" cmpd="sng">
            <a:solidFill>
              <a:schemeClr val="dk2"/>
            </a:solidFill>
            <a:prstDash val="solid"/>
            <a:round/>
            <a:headEnd type="none" w="med" len="med"/>
            <a:tailEnd type="triangle" w="med" len="med"/>
          </a:ln>
        </p:spPr>
      </p:cxnSp>
      <p:sp>
        <p:nvSpPr>
          <p:cNvPr id="1395" name="Google Shape;1395;p118"/>
          <p:cNvSpPr txBox="1"/>
          <p:nvPr/>
        </p:nvSpPr>
        <p:spPr>
          <a:xfrm>
            <a:off x="3654000" y="1981100"/>
            <a:ext cx="4226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Prompt LLMs to generate different types of information.</a:t>
            </a:r>
            <a:endParaRPr sz="1800">
              <a:solidFill>
                <a:schemeClr val="dk2"/>
              </a:solidFill>
            </a:endParaRPr>
          </a:p>
        </p:txBody>
      </p:sp>
      <p:cxnSp>
        <p:nvCxnSpPr>
          <p:cNvPr id="1396" name="Google Shape;1396;p118"/>
          <p:cNvCxnSpPr/>
          <p:nvPr/>
        </p:nvCxnSpPr>
        <p:spPr>
          <a:xfrm>
            <a:off x="3568750" y="3186975"/>
            <a:ext cx="1579200" cy="0"/>
          </a:xfrm>
          <a:prstGeom prst="straightConnector1">
            <a:avLst/>
          </a:prstGeom>
          <a:noFill/>
          <a:ln w="9525" cap="flat" cmpd="sng">
            <a:solidFill>
              <a:schemeClr val="dk2"/>
            </a:solidFill>
            <a:prstDash val="solid"/>
            <a:round/>
            <a:headEnd type="none" w="med" len="med"/>
            <a:tailEnd type="triangle" w="med" len="med"/>
          </a:ln>
        </p:spPr>
      </p:cxnSp>
      <p:sp>
        <p:nvSpPr>
          <p:cNvPr id="1397" name="Google Shape;1397;p118"/>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71</a:t>
            </a:fld>
            <a:endParaRPr/>
          </a:p>
        </p:txBody>
      </p:sp>
      <p:sp>
        <p:nvSpPr>
          <p:cNvPr id="1403" name="Google Shape;1403;p119"/>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LLMs</a:t>
            </a:r>
            <a:br>
              <a:rPr lang="zh-CN"/>
            </a:br>
            <a:r>
              <a:rPr lang="zh-CN"/>
              <a:t>(e.g., GPT)</a:t>
            </a:r>
            <a:endParaRPr/>
          </a:p>
        </p:txBody>
      </p:sp>
      <p:sp>
        <p:nvSpPr>
          <p:cNvPr id="1404" name="Google Shape;1404;p119"/>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Input</a:t>
            </a:r>
            <a:endParaRPr sz="1800">
              <a:solidFill>
                <a:schemeClr val="dk2"/>
              </a:solidFill>
            </a:endParaRPr>
          </a:p>
        </p:txBody>
      </p:sp>
      <p:cxnSp>
        <p:nvCxnSpPr>
          <p:cNvPr id="1405" name="Google Shape;1405;p119"/>
          <p:cNvCxnSpPr>
            <a:stCxn id="1404" idx="0"/>
            <a:endCxn id="1403"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406" name="Google Shape;1406;p119"/>
          <p:cNvCxnSpPr>
            <a:stCxn id="1403"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407" name="Google Shape;1407;p119"/>
          <p:cNvSpPr/>
          <p:nvPr/>
        </p:nvSpPr>
        <p:spPr>
          <a:xfrm>
            <a:off x="1758075" y="3096350"/>
            <a:ext cx="223800" cy="2055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8" name="Google Shape;1408;p119"/>
          <p:cNvSpPr/>
          <p:nvPr/>
        </p:nvSpPr>
        <p:spPr>
          <a:xfrm>
            <a:off x="5147900" y="2900625"/>
            <a:ext cx="1680300" cy="572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MLP Sparse Encoder</a:t>
            </a:r>
            <a:endParaRPr/>
          </a:p>
        </p:txBody>
      </p:sp>
      <p:cxnSp>
        <p:nvCxnSpPr>
          <p:cNvPr id="1409" name="Google Shape;1409;p119"/>
          <p:cNvCxnSpPr>
            <a:stCxn id="1410" idx="3"/>
            <a:endCxn id="1408" idx="1"/>
          </p:cNvCxnSpPr>
          <p:nvPr/>
        </p:nvCxnSpPr>
        <p:spPr>
          <a:xfrm>
            <a:off x="3568700" y="3186975"/>
            <a:ext cx="1579200" cy="0"/>
          </a:xfrm>
          <a:prstGeom prst="straightConnector1">
            <a:avLst/>
          </a:prstGeom>
          <a:noFill/>
          <a:ln w="9525" cap="flat" cmpd="sng">
            <a:solidFill>
              <a:schemeClr val="dk2"/>
            </a:solidFill>
            <a:prstDash val="solid"/>
            <a:round/>
            <a:headEnd type="none" w="med" len="med"/>
            <a:tailEnd type="triangle" w="med" len="med"/>
          </a:ln>
        </p:spPr>
      </p:cxnSp>
      <p:sp>
        <p:nvSpPr>
          <p:cNvPr id="1411" name="Google Shape;1411;p119"/>
          <p:cNvSpPr/>
          <p:nvPr/>
        </p:nvSpPr>
        <p:spPr>
          <a:xfrm>
            <a:off x="7774700" y="3109725"/>
            <a:ext cx="1020000" cy="154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412" name="Google Shape;1412;p119"/>
          <p:cNvCxnSpPr>
            <a:stCxn id="1408" idx="3"/>
            <a:endCxn id="1411" idx="1"/>
          </p:cNvCxnSpPr>
          <p:nvPr/>
        </p:nvCxnSpPr>
        <p:spPr>
          <a:xfrm>
            <a:off x="6828200" y="3186975"/>
            <a:ext cx="946500" cy="0"/>
          </a:xfrm>
          <a:prstGeom prst="straightConnector1">
            <a:avLst/>
          </a:prstGeom>
          <a:noFill/>
          <a:ln w="9525" cap="flat" cmpd="sng">
            <a:solidFill>
              <a:schemeClr val="dk2"/>
            </a:solidFill>
            <a:prstDash val="solid"/>
            <a:round/>
            <a:headEnd type="none" w="med" len="med"/>
            <a:tailEnd type="triangle" w="med" len="med"/>
          </a:ln>
        </p:spPr>
      </p:cxnSp>
      <p:sp>
        <p:nvSpPr>
          <p:cNvPr id="1413" name="Google Shape;1413;p119"/>
          <p:cNvSpPr txBox="1"/>
          <p:nvPr/>
        </p:nvSpPr>
        <p:spPr>
          <a:xfrm>
            <a:off x="3654000" y="1981100"/>
            <a:ext cx="4226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Prompt LLMs to generate different types of information.</a:t>
            </a:r>
            <a:endParaRPr sz="1800">
              <a:solidFill>
                <a:schemeClr val="dk2"/>
              </a:solidFill>
            </a:endParaRPr>
          </a:p>
        </p:txBody>
      </p:sp>
      <p:sp>
        <p:nvSpPr>
          <p:cNvPr id="1414" name="Google Shape;1414;p119"/>
          <p:cNvSpPr/>
          <p:nvPr/>
        </p:nvSpPr>
        <p:spPr>
          <a:xfrm>
            <a:off x="3067025" y="3863425"/>
            <a:ext cx="2736900" cy="799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Not end-to-end differentiable</a:t>
            </a:r>
            <a:endParaRPr/>
          </a:p>
        </p:txBody>
      </p:sp>
      <p:sp>
        <p:nvSpPr>
          <p:cNvPr id="1415" name="Google Shape;1415;p119"/>
          <p:cNvSpPr txBox="1"/>
          <p:nvPr/>
        </p:nvSpPr>
        <p:spPr>
          <a:xfrm>
            <a:off x="2029700" y="2956125"/>
            <a:ext cx="217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Expansion</a:t>
            </a:r>
            <a:endParaRPr sz="1800">
              <a:solidFill>
                <a:schemeClr val="dk2"/>
              </a:solidFill>
            </a:endParaRPr>
          </a:p>
        </p:txBody>
      </p:sp>
      <p:sp>
        <p:nvSpPr>
          <p:cNvPr id="1416" name="Google Shape;1416;p119"/>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120"/>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20"/>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20"/>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424" name="Google Shape;1424;p120"/>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425" name="Google Shape;1425;p120"/>
          <p:cNvGrpSpPr/>
          <p:nvPr/>
        </p:nvGrpSpPr>
        <p:grpSpPr>
          <a:xfrm>
            <a:off x="4966788" y="3851237"/>
            <a:ext cx="2025470" cy="211663"/>
            <a:chOff x="538513" y="3050312"/>
            <a:chExt cx="2025470" cy="211663"/>
          </a:xfrm>
        </p:grpSpPr>
        <p:sp>
          <p:nvSpPr>
            <p:cNvPr id="1426" name="Google Shape;1426;p120"/>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427" name="Google Shape;1427;p120"/>
            <p:cNvSpPr/>
            <p:nvPr/>
          </p:nvSpPr>
          <p:spPr>
            <a:xfrm>
              <a:off x="1270750" y="3066375"/>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428" name="Google Shape;1428;p120"/>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429" name="Google Shape;1429;p120"/>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430" name="Google Shape;1430;p120"/>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431" name="Google Shape;1431;p120"/>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120"/>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433" name="Google Shape;1433;p120"/>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sp>
        <p:nvSpPr>
          <p:cNvPr id="1434" name="Google Shape;1434;p120"/>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20"/>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20"/>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20"/>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20"/>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20"/>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20"/>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20"/>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121"/>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21"/>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121"/>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450" name="Google Shape;1450;p121"/>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sp>
        <p:nvSpPr>
          <p:cNvPr id="1451" name="Google Shape;1451;p121"/>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21"/>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453" name="Google Shape;1453;p121"/>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1454" name="Google Shape;1454;p121"/>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sp>
        <p:nvSpPr>
          <p:cNvPr id="1455" name="Google Shape;1455;p121"/>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21"/>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21"/>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21"/>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121"/>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21"/>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21"/>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121"/>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21"/>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21"/>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21"/>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21"/>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21"/>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73</a:t>
            </a:fld>
            <a:endParaRPr/>
          </a:p>
        </p:txBody>
      </p:sp>
      <p:grpSp>
        <p:nvGrpSpPr>
          <p:cNvPr id="1469" name="Google Shape;1469;p121"/>
          <p:cNvGrpSpPr/>
          <p:nvPr/>
        </p:nvGrpSpPr>
        <p:grpSpPr>
          <a:xfrm>
            <a:off x="4880888" y="3821950"/>
            <a:ext cx="2025470" cy="195612"/>
            <a:chOff x="538513" y="3050300"/>
            <a:chExt cx="2025470" cy="195612"/>
          </a:xfrm>
        </p:grpSpPr>
        <p:sp>
          <p:nvSpPr>
            <p:cNvPr id="1470" name="Google Shape;1470;p121"/>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471" name="Google Shape;1471;p121"/>
            <p:cNvSpPr/>
            <p:nvPr/>
          </p:nvSpPr>
          <p:spPr>
            <a:xfrm>
              <a:off x="13009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472" name="Google Shape;1472;p121"/>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473" name="Google Shape;1473;p121"/>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sp>
          <p:nvSpPr>
            <p:cNvPr id="1474" name="Google Shape;1474;p121"/>
            <p:cNvSpPr/>
            <p:nvPr/>
          </p:nvSpPr>
          <p:spPr>
            <a:xfrm>
              <a:off x="1735799"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22"/>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22"/>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22"/>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482" name="Google Shape;1482;p122"/>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483" name="Google Shape;1483;p122"/>
          <p:cNvGrpSpPr/>
          <p:nvPr/>
        </p:nvGrpSpPr>
        <p:grpSpPr>
          <a:xfrm>
            <a:off x="4880888" y="3796400"/>
            <a:ext cx="2025470" cy="221162"/>
            <a:chOff x="538513" y="3024750"/>
            <a:chExt cx="2025470" cy="221162"/>
          </a:xfrm>
        </p:grpSpPr>
        <p:sp>
          <p:nvSpPr>
            <p:cNvPr id="1484" name="Google Shape;1484;p122"/>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zh-CN" sz="800"/>
                <a:t>  delft</a:t>
              </a:r>
              <a:endParaRPr sz="800" i="0" u="none" strike="noStrike" cap="none">
                <a:solidFill>
                  <a:srgbClr val="000000"/>
                </a:solidFill>
              </a:endParaRPr>
            </a:p>
          </p:txBody>
        </p:sp>
        <p:sp>
          <p:nvSpPr>
            <p:cNvPr id="1485" name="Google Shape;1485;p122"/>
            <p:cNvSpPr/>
            <p:nvPr/>
          </p:nvSpPr>
          <p:spPr>
            <a:xfrm>
              <a:off x="13009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486" name="Google Shape;1486;p122"/>
            <p:cNvSpPr/>
            <p:nvPr/>
          </p:nvSpPr>
          <p:spPr>
            <a:xfrm>
              <a:off x="1742399" y="302475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487" name="Google Shape;1487;p122"/>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488" name="Google Shape;1488;p122"/>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489" name="Google Shape;1489;p122"/>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122"/>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491" name="Google Shape;1491;p122"/>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1492" name="Google Shape;1492;p122"/>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1493" name="Google Shape;1493;p122"/>
          <p:cNvGraphicFramePr/>
          <p:nvPr/>
        </p:nvGraphicFramePr>
        <p:xfrm>
          <a:off x="5346328" y="877264"/>
          <a:ext cx="200000" cy="14081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94" name="Google Shape;1494;p122"/>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22"/>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22"/>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22"/>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22"/>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499" name="Google Shape;1499;p122"/>
          <p:cNvGraphicFramePr/>
          <p:nvPr/>
        </p:nvGraphicFramePr>
        <p:xfrm>
          <a:off x="5792398" y="877264"/>
          <a:ext cx="200000" cy="138684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1500" name="Google Shape;1500;p122"/>
          <p:cNvGraphicFramePr/>
          <p:nvPr/>
        </p:nvGraphicFramePr>
        <p:xfrm>
          <a:off x="4900259" y="877264"/>
          <a:ext cx="200000" cy="140103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1501" name="Google Shape;1501;p122"/>
          <p:cNvGraphicFramePr/>
          <p:nvPr/>
        </p:nvGraphicFramePr>
        <p:xfrm>
          <a:off x="6238467" y="877264"/>
          <a:ext cx="200000" cy="1413655"/>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502" name="Google Shape;1502;p122"/>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122"/>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1504" name="Google Shape;1504;p122"/>
          <p:cNvGraphicFramePr/>
          <p:nvPr/>
        </p:nvGraphicFramePr>
        <p:xfrm>
          <a:off x="6684537" y="877264"/>
          <a:ext cx="200000" cy="14125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505" name="Google Shape;1505;p122"/>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122"/>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22"/>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22"/>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122"/>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122"/>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22"/>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122"/>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123"/>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23"/>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123"/>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521" name="Google Shape;1521;p123"/>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522" name="Google Shape;1522;p123"/>
          <p:cNvGrpSpPr/>
          <p:nvPr/>
        </p:nvGrpSpPr>
        <p:grpSpPr>
          <a:xfrm>
            <a:off x="4938938" y="3796400"/>
            <a:ext cx="2025470" cy="195612"/>
            <a:chOff x="538513" y="3050300"/>
            <a:chExt cx="2025470" cy="195612"/>
          </a:xfrm>
        </p:grpSpPr>
        <p:sp>
          <p:nvSpPr>
            <p:cNvPr id="1523" name="Google Shape;1523;p123"/>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zh-CN" sz="800"/>
                <a:t> delft</a:t>
              </a:r>
              <a:endParaRPr sz="800" i="0" u="none" strike="noStrike" cap="none">
                <a:solidFill>
                  <a:srgbClr val="000000"/>
                </a:solidFill>
              </a:endParaRPr>
            </a:p>
          </p:txBody>
        </p:sp>
        <p:sp>
          <p:nvSpPr>
            <p:cNvPr id="1524" name="Google Shape;1524;p123"/>
            <p:cNvSpPr/>
            <p:nvPr/>
          </p:nvSpPr>
          <p:spPr>
            <a:xfrm>
              <a:off x="13009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525" name="Google Shape;1525;p123"/>
            <p:cNvSpPr/>
            <p:nvPr/>
          </p:nvSpPr>
          <p:spPr>
            <a:xfrm>
              <a:off x="1735799"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526" name="Google Shape;1526;p123"/>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527" name="Google Shape;1527;p123"/>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528" name="Google Shape;1528;p123"/>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23"/>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530" name="Google Shape;1530;p123"/>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1531" name="Google Shape;1531;p123"/>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1532" name="Google Shape;1532;p123"/>
          <p:cNvGraphicFramePr/>
          <p:nvPr/>
        </p:nvGraphicFramePr>
        <p:xfrm>
          <a:off x="5346328" y="877264"/>
          <a:ext cx="200000" cy="14081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533" name="Google Shape;1533;p123"/>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23"/>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23"/>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23"/>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23"/>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538" name="Google Shape;1538;p123"/>
          <p:cNvGraphicFramePr/>
          <p:nvPr/>
        </p:nvGraphicFramePr>
        <p:xfrm>
          <a:off x="5792398" y="877264"/>
          <a:ext cx="200000" cy="138684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1539" name="Google Shape;1539;p123"/>
          <p:cNvGraphicFramePr/>
          <p:nvPr/>
        </p:nvGraphicFramePr>
        <p:xfrm>
          <a:off x="4900259" y="877264"/>
          <a:ext cx="200000" cy="140103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1540" name="Google Shape;1540;p123"/>
          <p:cNvGraphicFramePr/>
          <p:nvPr/>
        </p:nvGraphicFramePr>
        <p:xfrm>
          <a:off x="6238467" y="877264"/>
          <a:ext cx="200000" cy="1413655"/>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541" name="Google Shape;1541;p123"/>
          <p:cNvSpPr/>
          <p:nvPr/>
        </p:nvSpPr>
        <p:spPr>
          <a:xfrm rot="-5400000">
            <a:off x="5830373" y="-46562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23"/>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23"/>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1544" name="Google Shape;1544;p123"/>
          <p:cNvGraphicFramePr/>
          <p:nvPr/>
        </p:nvGraphicFramePr>
        <p:xfrm>
          <a:off x="6684537" y="877264"/>
          <a:ext cx="200000" cy="14125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545" name="Google Shape;1545;p123"/>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23"/>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23"/>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23"/>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23"/>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23"/>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23"/>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23"/>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23"/>
          <p:cNvSpPr/>
          <p:nvPr/>
        </p:nvSpPr>
        <p:spPr>
          <a:xfrm>
            <a:off x="4772975" y="234475"/>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1554" name="Google Shape;1554;p123"/>
          <p:cNvSpPr txBox="1"/>
          <p:nvPr/>
        </p:nvSpPr>
        <p:spPr>
          <a:xfrm>
            <a:off x="6062375" y="445027"/>
            <a:ext cx="1689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Column-wise pooling</a:t>
            </a:r>
            <a:endParaRPr sz="1200" b="0" i="0" u="none" strike="noStrike" cap="none">
              <a:solidFill>
                <a:srgbClr val="000000"/>
              </a:solidFill>
              <a:latin typeface="Arial"/>
              <a:ea typeface="Arial"/>
              <a:cs typeface="Arial"/>
              <a:sym typeface="Arial"/>
            </a:endParaRPr>
          </a:p>
        </p:txBody>
      </p:sp>
      <p:sp>
        <p:nvSpPr>
          <p:cNvPr id="1555" name="Google Shape;1555;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124"/>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24"/>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24"/>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563" name="Google Shape;1563;p124"/>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564" name="Google Shape;1564;p124"/>
          <p:cNvGrpSpPr/>
          <p:nvPr/>
        </p:nvGrpSpPr>
        <p:grpSpPr>
          <a:xfrm>
            <a:off x="4903688" y="3885425"/>
            <a:ext cx="2025470" cy="195612"/>
            <a:chOff x="538513" y="3050300"/>
            <a:chExt cx="2025470" cy="195612"/>
          </a:xfrm>
        </p:grpSpPr>
        <p:sp>
          <p:nvSpPr>
            <p:cNvPr id="1565" name="Google Shape;1565;p124"/>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566" name="Google Shape;1566;p124"/>
            <p:cNvSpPr/>
            <p:nvPr/>
          </p:nvSpPr>
          <p:spPr>
            <a:xfrm>
              <a:off x="13009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567" name="Google Shape;1567;p124"/>
            <p:cNvSpPr/>
            <p:nvPr/>
          </p:nvSpPr>
          <p:spPr>
            <a:xfrm>
              <a:off x="171224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568" name="Google Shape;1568;p124"/>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569" name="Google Shape;1569;p124"/>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570" name="Google Shape;1570;p124"/>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24"/>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572" name="Google Shape;1572;p124"/>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1573" name="Google Shape;1573;p124"/>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1574" name="Google Shape;1574;p124"/>
          <p:cNvGraphicFramePr/>
          <p:nvPr/>
        </p:nvGraphicFramePr>
        <p:xfrm>
          <a:off x="5346328" y="877264"/>
          <a:ext cx="200000" cy="14081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575" name="Google Shape;1575;p124"/>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24"/>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24"/>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24"/>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24"/>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580" name="Google Shape;1580;p124"/>
          <p:cNvGraphicFramePr/>
          <p:nvPr/>
        </p:nvGraphicFramePr>
        <p:xfrm>
          <a:off x="5792398" y="877264"/>
          <a:ext cx="200000" cy="138684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1581" name="Google Shape;1581;p124"/>
          <p:cNvGraphicFramePr/>
          <p:nvPr/>
        </p:nvGraphicFramePr>
        <p:xfrm>
          <a:off x="4900259" y="877264"/>
          <a:ext cx="200000" cy="140103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1582" name="Google Shape;1582;p124"/>
          <p:cNvGraphicFramePr/>
          <p:nvPr/>
        </p:nvGraphicFramePr>
        <p:xfrm>
          <a:off x="6238467" y="877264"/>
          <a:ext cx="200000" cy="1413655"/>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583" name="Google Shape;1583;p124"/>
          <p:cNvSpPr/>
          <p:nvPr/>
        </p:nvSpPr>
        <p:spPr>
          <a:xfrm rot="-5400000">
            <a:off x="5830373" y="-46562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24"/>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24"/>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1586" name="Google Shape;1586;p124"/>
          <p:cNvGraphicFramePr/>
          <p:nvPr/>
        </p:nvGraphicFramePr>
        <p:xfrm>
          <a:off x="6684537" y="877264"/>
          <a:ext cx="200000" cy="14125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587" name="Google Shape;1587;p124"/>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124"/>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124"/>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24"/>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24"/>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124"/>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124"/>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124"/>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24"/>
          <p:cNvSpPr/>
          <p:nvPr/>
        </p:nvSpPr>
        <p:spPr>
          <a:xfrm>
            <a:off x="4772975" y="234475"/>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1596" name="Google Shape;1596;p124"/>
          <p:cNvSpPr txBox="1"/>
          <p:nvPr/>
        </p:nvSpPr>
        <p:spPr>
          <a:xfrm>
            <a:off x="6062375" y="445027"/>
            <a:ext cx="1689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Column-wise pooling</a:t>
            </a:r>
            <a:endParaRPr sz="1200" b="0" i="0" u="none" strike="noStrike" cap="none">
              <a:solidFill>
                <a:srgbClr val="000000"/>
              </a:solidFill>
              <a:latin typeface="Arial"/>
              <a:ea typeface="Arial"/>
              <a:cs typeface="Arial"/>
              <a:sym typeface="Arial"/>
            </a:endParaRPr>
          </a:p>
        </p:txBody>
      </p:sp>
      <p:grpSp>
        <p:nvGrpSpPr>
          <p:cNvPr id="1597" name="Google Shape;1597;p124"/>
          <p:cNvGrpSpPr/>
          <p:nvPr/>
        </p:nvGrpSpPr>
        <p:grpSpPr>
          <a:xfrm>
            <a:off x="2031050" y="2505525"/>
            <a:ext cx="2263898" cy="186596"/>
            <a:chOff x="284030" y="2273187"/>
            <a:chExt cx="2263898" cy="186596"/>
          </a:xfrm>
        </p:grpSpPr>
        <p:sp>
          <p:nvSpPr>
            <p:cNvPr id="1598" name="Google Shape;1598;p124"/>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1599" name="Google Shape;1599;p124"/>
            <p:cNvSpPr txBox="1"/>
            <p:nvPr/>
          </p:nvSpPr>
          <p:spPr>
            <a:xfrm>
              <a:off x="522328" y="2273187"/>
              <a:ext cx="2025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e</a:t>
              </a:r>
              <a:r>
                <a:rPr lang="zh-CN" sz="1200" b="0" i="0" u="none" strike="noStrike" cap="none">
                  <a:solidFill>
                    <a:srgbClr val="000000"/>
                  </a:solidFill>
                  <a:latin typeface="Arial"/>
                  <a:ea typeface="Arial"/>
                  <a:cs typeface="Arial"/>
                  <a:sym typeface="Arial"/>
                </a:rPr>
                <a:t>xpansion </a:t>
              </a:r>
              <a:r>
                <a:rPr lang="zh-CN" sz="1200">
                  <a:solidFill>
                    <a:schemeClr val="dk1"/>
                  </a:solidFill>
                </a:rPr>
                <a:t>(differentiable)</a:t>
              </a:r>
              <a:endParaRPr sz="1200" b="0" i="0" u="none" strike="noStrike" cap="none">
                <a:solidFill>
                  <a:srgbClr val="000000"/>
                </a:solidFill>
                <a:latin typeface="Arial"/>
                <a:ea typeface="Arial"/>
                <a:cs typeface="Arial"/>
                <a:sym typeface="Arial"/>
              </a:endParaRPr>
            </a:p>
          </p:txBody>
        </p:sp>
      </p:grpSp>
      <p:grpSp>
        <p:nvGrpSpPr>
          <p:cNvPr id="1600" name="Google Shape;1600;p124"/>
          <p:cNvGrpSpPr/>
          <p:nvPr/>
        </p:nvGrpSpPr>
        <p:grpSpPr>
          <a:xfrm>
            <a:off x="2033044" y="2803950"/>
            <a:ext cx="2691100" cy="195459"/>
            <a:chOff x="1882362" y="1944734"/>
            <a:chExt cx="2320914" cy="195459"/>
          </a:xfrm>
        </p:grpSpPr>
        <p:sp>
          <p:nvSpPr>
            <p:cNvPr id="1601" name="Google Shape;1601;p124"/>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602" name="Google Shape;1602;p124"/>
            <p:cNvSpPr txBox="1"/>
            <p:nvPr/>
          </p:nvSpPr>
          <p:spPr>
            <a:xfrm>
              <a:off x="2120676" y="1944734"/>
              <a:ext cx="2082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w</a:t>
              </a:r>
              <a:r>
                <a:rPr lang="zh-CN" sz="1200" b="0" i="0" u="none" strike="noStrike" cap="none">
                  <a:solidFill>
                    <a:srgbClr val="000000"/>
                  </a:solidFill>
                  <a:latin typeface="Arial"/>
                  <a:ea typeface="Arial"/>
                  <a:cs typeface="Arial"/>
                  <a:sym typeface="Arial"/>
                </a:rPr>
                <a:t>eighting</a:t>
              </a:r>
              <a:endParaRPr sz="1200" b="0" i="0" u="none" strike="noStrike" cap="none">
                <a:solidFill>
                  <a:srgbClr val="000000"/>
                </a:solidFill>
                <a:latin typeface="Arial"/>
                <a:ea typeface="Arial"/>
                <a:cs typeface="Arial"/>
                <a:sym typeface="Arial"/>
              </a:endParaRPr>
            </a:p>
          </p:txBody>
        </p:sp>
      </p:grpSp>
      <p:pic>
        <p:nvPicPr>
          <p:cNvPr id="1603" name="Google Shape;1603;p124"/>
          <p:cNvPicPr preferRelativeResize="0"/>
          <p:nvPr/>
        </p:nvPicPr>
        <p:blipFill rotWithShape="1">
          <a:blip r:embed="rId3">
            <a:alphaModFix/>
          </a:blip>
          <a:srcRect/>
          <a:stretch/>
        </p:blipFill>
        <p:spPr>
          <a:xfrm>
            <a:off x="2049327" y="2819342"/>
            <a:ext cx="164659" cy="164659"/>
          </a:xfrm>
          <a:prstGeom prst="rect">
            <a:avLst/>
          </a:prstGeom>
          <a:noFill/>
          <a:ln>
            <a:noFill/>
          </a:ln>
        </p:spPr>
      </p:pic>
      <p:pic>
        <p:nvPicPr>
          <p:cNvPr id="1604" name="Google Shape;1604;p124"/>
          <p:cNvPicPr preferRelativeResize="0"/>
          <p:nvPr/>
        </p:nvPicPr>
        <p:blipFill rotWithShape="1">
          <a:blip r:embed="rId3">
            <a:alphaModFix/>
          </a:blip>
          <a:srcRect/>
          <a:stretch/>
        </p:blipFill>
        <p:spPr>
          <a:xfrm>
            <a:off x="2049327" y="2516492"/>
            <a:ext cx="164659" cy="164659"/>
          </a:xfrm>
          <a:prstGeom prst="rect">
            <a:avLst/>
          </a:prstGeom>
          <a:noFill/>
          <a:ln>
            <a:noFill/>
          </a:ln>
        </p:spPr>
      </p:pic>
      <p:sp>
        <p:nvSpPr>
          <p:cNvPr id="1605" name="Google Shape;1605;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125"/>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125"/>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25"/>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200" i="0" u="none" strike="noStrike" cap="none">
              <a:solidFill>
                <a:srgbClr val="000000"/>
              </a:solidFill>
              <a:latin typeface="Courier New"/>
              <a:ea typeface="Courier New"/>
              <a:cs typeface="Courier New"/>
              <a:sym typeface="Courier New"/>
            </a:endParaRPr>
          </a:p>
        </p:txBody>
      </p:sp>
      <p:sp>
        <p:nvSpPr>
          <p:cNvPr id="1613" name="Google Shape;1613;p125"/>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614" name="Google Shape;1614;p125"/>
          <p:cNvGrpSpPr/>
          <p:nvPr/>
        </p:nvGrpSpPr>
        <p:grpSpPr>
          <a:xfrm>
            <a:off x="4880888" y="3821950"/>
            <a:ext cx="2025470" cy="195612"/>
            <a:chOff x="538513" y="3050300"/>
            <a:chExt cx="2025470" cy="195612"/>
          </a:xfrm>
        </p:grpSpPr>
        <p:sp>
          <p:nvSpPr>
            <p:cNvPr id="1615" name="Google Shape;1615;p125"/>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616" name="Google Shape;1616;p125"/>
            <p:cNvSpPr/>
            <p:nvPr/>
          </p:nvSpPr>
          <p:spPr>
            <a:xfrm>
              <a:off x="13009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617" name="Google Shape;1617;p125"/>
            <p:cNvSpPr/>
            <p:nvPr/>
          </p:nvSpPr>
          <p:spPr>
            <a:xfrm>
              <a:off x="1735798"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618" name="Google Shape;1618;p125"/>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619" name="Google Shape;1619;p125"/>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620" name="Google Shape;1620;p125"/>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25"/>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622" name="Google Shape;1622;p125"/>
          <p:cNvSpPr/>
          <p:nvPr/>
        </p:nvSpPr>
        <p:spPr>
          <a:xfrm>
            <a:off x="4843550" y="2505525"/>
            <a:ext cx="2082600" cy="411300"/>
          </a:xfrm>
          <a:prstGeom prst="rect">
            <a:avLst/>
          </a:prstGeom>
          <a:solidFill>
            <a:srgbClr val="FFFFFF"/>
          </a:solidFill>
          <a:ln w="19050" cap="flat" cmpd="sng">
            <a:solidFill>
              <a:srgbClr val="FF0000"/>
            </a:solidFill>
            <a:prstDash val="solid"/>
            <a:miter lim="800000"/>
            <a:headEnd type="none" w="sm" len="sm"/>
            <a:tailEnd type="none" w="sm" len="sm"/>
          </a:ln>
          <a:effectLst>
            <a:outerShdw blurRad="342900" dist="5715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1623" name="Google Shape;1623;p125"/>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1624" name="Google Shape;1624;p125"/>
          <p:cNvGraphicFramePr/>
          <p:nvPr/>
        </p:nvGraphicFramePr>
        <p:xfrm>
          <a:off x="5346328" y="877264"/>
          <a:ext cx="200000" cy="14081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625" name="Google Shape;1625;p125"/>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125"/>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125"/>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25"/>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25"/>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630" name="Google Shape;1630;p125"/>
          <p:cNvGraphicFramePr/>
          <p:nvPr/>
        </p:nvGraphicFramePr>
        <p:xfrm>
          <a:off x="5792398" y="877264"/>
          <a:ext cx="200000" cy="138684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1631" name="Google Shape;1631;p125"/>
          <p:cNvGraphicFramePr/>
          <p:nvPr/>
        </p:nvGraphicFramePr>
        <p:xfrm>
          <a:off x="4900259" y="877264"/>
          <a:ext cx="200000" cy="140103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1632" name="Google Shape;1632;p125"/>
          <p:cNvGraphicFramePr/>
          <p:nvPr/>
        </p:nvGraphicFramePr>
        <p:xfrm>
          <a:off x="6238467" y="877264"/>
          <a:ext cx="200000" cy="1413655"/>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633" name="Google Shape;1633;p125"/>
          <p:cNvSpPr/>
          <p:nvPr/>
        </p:nvSpPr>
        <p:spPr>
          <a:xfrm rot="-5400000">
            <a:off x="5830373" y="-46562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125"/>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125"/>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1636" name="Google Shape;1636;p125"/>
          <p:cNvGraphicFramePr/>
          <p:nvPr/>
        </p:nvGraphicFramePr>
        <p:xfrm>
          <a:off x="6684537" y="877264"/>
          <a:ext cx="200000" cy="1412580"/>
        </p:xfrm>
        <a:graphic>
          <a:graphicData uri="http://schemas.openxmlformats.org/drawingml/2006/table">
            <a:tbl>
              <a:tblPr>
                <a:noFill/>
                <a:tableStyleId>{B13EB76B-ED43-412C-B472-56A246AF6093}</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637" name="Google Shape;1637;p125"/>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25"/>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125"/>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25"/>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25"/>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25"/>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25"/>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125"/>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125"/>
          <p:cNvSpPr/>
          <p:nvPr/>
        </p:nvSpPr>
        <p:spPr>
          <a:xfrm>
            <a:off x="4772975" y="234475"/>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1646" name="Google Shape;1646;p125"/>
          <p:cNvSpPr txBox="1"/>
          <p:nvPr/>
        </p:nvSpPr>
        <p:spPr>
          <a:xfrm>
            <a:off x="6062375" y="445027"/>
            <a:ext cx="1689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Column-wise pooling</a:t>
            </a:r>
            <a:endParaRPr sz="1200" b="0" i="0" u="none" strike="noStrike" cap="none">
              <a:solidFill>
                <a:srgbClr val="000000"/>
              </a:solidFill>
              <a:latin typeface="Arial"/>
              <a:ea typeface="Arial"/>
              <a:cs typeface="Arial"/>
              <a:sym typeface="Arial"/>
            </a:endParaRPr>
          </a:p>
        </p:txBody>
      </p:sp>
      <p:grpSp>
        <p:nvGrpSpPr>
          <p:cNvPr id="1647" name="Google Shape;1647;p125"/>
          <p:cNvGrpSpPr/>
          <p:nvPr/>
        </p:nvGrpSpPr>
        <p:grpSpPr>
          <a:xfrm>
            <a:off x="2031050" y="2505525"/>
            <a:ext cx="2263898" cy="186596"/>
            <a:chOff x="284030" y="2273187"/>
            <a:chExt cx="2263898" cy="186596"/>
          </a:xfrm>
        </p:grpSpPr>
        <p:sp>
          <p:nvSpPr>
            <p:cNvPr id="1648" name="Google Shape;1648;p125"/>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1649" name="Google Shape;1649;p125"/>
            <p:cNvSpPr txBox="1"/>
            <p:nvPr/>
          </p:nvSpPr>
          <p:spPr>
            <a:xfrm>
              <a:off x="522328" y="2273187"/>
              <a:ext cx="2025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e</a:t>
              </a:r>
              <a:r>
                <a:rPr lang="zh-CN" sz="1200" b="0" i="0" u="none" strike="noStrike" cap="none">
                  <a:solidFill>
                    <a:srgbClr val="000000"/>
                  </a:solidFill>
                  <a:latin typeface="Arial"/>
                  <a:ea typeface="Arial"/>
                  <a:cs typeface="Arial"/>
                  <a:sym typeface="Arial"/>
                </a:rPr>
                <a:t>xpansion </a:t>
              </a:r>
              <a:r>
                <a:rPr lang="zh-CN" sz="1200">
                  <a:solidFill>
                    <a:schemeClr val="dk1"/>
                  </a:solidFill>
                </a:rPr>
                <a:t>(differentiable)</a:t>
              </a:r>
              <a:endParaRPr sz="1200" b="0" i="0" u="none" strike="noStrike" cap="none">
                <a:solidFill>
                  <a:srgbClr val="000000"/>
                </a:solidFill>
                <a:latin typeface="Arial"/>
                <a:ea typeface="Arial"/>
                <a:cs typeface="Arial"/>
                <a:sym typeface="Arial"/>
              </a:endParaRPr>
            </a:p>
          </p:txBody>
        </p:sp>
      </p:grpSp>
      <p:grpSp>
        <p:nvGrpSpPr>
          <p:cNvPr id="1650" name="Google Shape;1650;p125"/>
          <p:cNvGrpSpPr/>
          <p:nvPr/>
        </p:nvGrpSpPr>
        <p:grpSpPr>
          <a:xfrm>
            <a:off x="2033044" y="2803950"/>
            <a:ext cx="2691100" cy="195459"/>
            <a:chOff x="1882362" y="1944734"/>
            <a:chExt cx="2320914" cy="195459"/>
          </a:xfrm>
        </p:grpSpPr>
        <p:sp>
          <p:nvSpPr>
            <p:cNvPr id="1651" name="Google Shape;1651;p125"/>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652" name="Google Shape;1652;p125"/>
            <p:cNvSpPr txBox="1"/>
            <p:nvPr/>
          </p:nvSpPr>
          <p:spPr>
            <a:xfrm>
              <a:off x="2120676" y="1944734"/>
              <a:ext cx="2082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w</a:t>
              </a:r>
              <a:r>
                <a:rPr lang="zh-CN" sz="1200" b="0" i="0" u="none" strike="noStrike" cap="none">
                  <a:solidFill>
                    <a:srgbClr val="000000"/>
                  </a:solidFill>
                  <a:latin typeface="Arial"/>
                  <a:ea typeface="Arial"/>
                  <a:cs typeface="Arial"/>
                  <a:sym typeface="Arial"/>
                </a:rPr>
                <a:t>eighting</a:t>
              </a:r>
              <a:endParaRPr sz="1200" b="0" i="0" u="none" strike="noStrike" cap="none">
                <a:solidFill>
                  <a:srgbClr val="000000"/>
                </a:solidFill>
                <a:latin typeface="Arial"/>
                <a:ea typeface="Arial"/>
                <a:cs typeface="Arial"/>
                <a:sym typeface="Arial"/>
              </a:endParaRPr>
            </a:p>
          </p:txBody>
        </p:sp>
      </p:grpSp>
      <p:pic>
        <p:nvPicPr>
          <p:cNvPr id="1653" name="Google Shape;1653;p125"/>
          <p:cNvPicPr preferRelativeResize="0"/>
          <p:nvPr/>
        </p:nvPicPr>
        <p:blipFill rotWithShape="1">
          <a:blip r:embed="rId3">
            <a:alphaModFix/>
          </a:blip>
          <a:srcRect/>
          <a:stretch/>
        </p:blipFill>
        <p:spPr>
          <a:xfrm>
            <a:off x="2049327" y="2819342"/>
            <a:ext cx="164659" cy="164659"/>
          </a:xfrm>
          <a:prstGeom prst="rect">
            <a:avLst/>
          </a:prstGeom>
          <a:noFill/>
          <a:ln>
            <a:noFill/>
          </a:ln>
        </p:spPr>
      </p:pic>
      <p:pic>
        <p:nvPicPr>
          <p:cNvPr id="1654" name="Google Shape;1654;p125"/>
          <p:cNvPicPr preferRelativeResize="0"/>
          <p:nvPr/>
        </p:nvPicPr>
        <p:blipFill rotWithShape="1">
          <a:blip r:embed="rId3">
            <a:alphaModFix/>
          </a:blip>
          <a:srcRect/>
          <a:stretch/>
        </p:blipFill>
        <p:spPr>
          <a:xfrm>
            <a:off x="2049327" y="2516492"/>
            <a:ext cx="164659" cy="164659"/>
          </a:xfrm>
          <a:prstGeom prst="rect">
            <a:avLst/>
          </a:prstGeom>
          <a:noFill/>
          <a:ln>
            <a:noFill/>
          </a:ln>
        </p:spPr>
      </p:pic>
      <p:sp>
        <p:nvSpPr>
          <p:cNvPr id="1655" name="Google Shape;1655;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77</a:t>
            </a:fld>
            <a:endParaRPr/>
          </a:p>
        </p:txBody>
      </p:sp>
      <p:sp>
        <p:nvSpPr>
          <p:cNvPr id="1656" name="Google Shape;1656;p125"/>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126"/>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662" name="Google Shape;1662;p126"/>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663" name="Google Shape;1663;p126"/>
          <p:cNvGrpSpPr/>
          <p:nvPr/>
        </p:nvGrpSpPr>
        <p:grpSpPr>
          <a:xfrm>
            <a:off x="874213" y="4217625"/>
            <a:ext cx="2025470" cy="195612"/>
            <a:chOff x="538513" y="3050300"/>
            <a:chExt cx="2025470" cy="195612"/>
          </a:xfrm>
        </p:grpSpPr>
        <p:sp>
          <p:nvSpPr>
            <p:cNvPr id="1664" name="Google Shape;1664;p126"/>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665" name="Google Shape;1665;p126"/>
            <p:cNvSpPr/>
            <p:nvPr/>
          </p:nvSpPr>
          <p:spPr>
            <a:xfrm>
              <a:off x="13009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666" name="Google Shape;1666;p126"/>
            <p:cNvSpPr/>
            <p:nvPr/>
          </p:nvSpPr>
          <p:spPr>
            <a:xfrm>
              <a:off x="1735799"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667" name="Google Shape;1667;p126"/>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668" name="Google Shape;1668;p126"/>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669" name="Google Shape;1669;p126"/>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70" name="Google Shape;1670;p126"/>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71" name="Google Shape;1671;p126"/>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72" name="Google Shape;1672;p126"/>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73" name="Google Shape;1673;p126"/>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74" name="Google Shape;1674;p126"/>
          <p:cNvSpPr txBox="1"/>
          <p:nvPr/>
        </p:nvSpPr>
        <p:spPr>
          <a:xfrm>
            <a:off x="769525" y="4413235"/>
            <a:ext cx="2286900" cy="4290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endParaRPr sz="1200" i="0" u="none" strike="noStrike" cap="none">
              <a:solidFill>
                <a:srgbClr val="000000"/>
              </a:solidFill>
              <a:latin typeface="Courier New"/>
              <a:ea typeface="Courier New"/>
              <a:cs typeface="Courier New"/>
              <a:sym typeface="Courier New"/>
            </a:endParaRPr>
          </a:p>
        </p:txBody>
      </p:sp>
      <p:sp>
        <p:nvSpPr>
          <p:cNvPr id="1675" name="Google Shape;1675;p126"/>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126"/>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7" name="Google Shape;1677;p126"/>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78" name="Google Shape;1678;p126"/>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79" name="Google Shape;1679;p126"/>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0" name="Google Shape;1680;p126"/>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1" name="Google Shape;1681;p126"/>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2" name="Google Shape;1682;p126"/>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3" name="Google Shape;1683;p126"/>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684" name="Google Shape;1684;p126"/>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sp>
        <p:nvSpPr>
          <p:cNvPr id="1685" name="Google Shape;1685;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127"/>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691" name="Google Shape;1691;p127"/>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692" name="Google Shape;1692;p127"/>
          <p:cNvGrpSpPr/>
          <p:nvPr/>
        </p:nvGrpSpPr>
        <p:grpSpPr>
          <a:xfrm>
            <a:off x="874213" y="4217625"/>
            <a:ext cx="2025470" cy="195612"/>
            <a:chOff x="538513" y="3050300"/>
            <a:chExt cx="2025470" cy="195612"/>
          </a:xfrm>
        </p:grpSpPr>
        <p:sp>
          <p:nvSpPr>
            <p:cNvPr id="1693" name="Google Shape;1693;p127"/>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694" name="Google Shape;1694;p127"/>
            <p:cNvSpPr/>
            <p:nvPr/>
          </p:nvSpPr>
          <p:spPr>
            <a:xfrm>
              <a:off x="1247200" y="3050300"/>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zh-CN" sz="800"/>
                <a:t> famous</a:t>
              </a:r>
              <a:endParaRPr sz="800" i="0" u="none" strike="noStrike" cap="none">
                <a:solidFill>
                  <a:srgbClr val="000000"/>
                </a:solidFill>
                <a:latin typeface="Arial"/>
                <a:ea typeface="Arial"/>
                <a:cs typeface="Arial"/>
                <a:sym typeface="Arial"/>
              </a:endParaRPr>
            </a:p>
          </p:txBody>
        </p:sp>
        <p:sp>
          <p:nvSpPr>
            <p:cNvPr id="1695" name="Google Shape;1695;p127"/>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696" name="Google Shape;1696;p127"/>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697" name="Google Shape;1697;p127"/>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698" name="Google Shape;1698;p127"/>
          <p:cNvSpPr/>
          <p:nvPr/>
        </p:nvSpPr>
        <p:spPr>
          <a:xfrm>
            <a:off x="13318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99" name="Google Shape;1699;p127"/>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00" name="Google Shape;1700;p127"/>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01" name="Google Shape;1701;p127"/>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02" name="Google Shape;1702;p127"/>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03" name="Google Shape;1703;p127"/>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704" name="Google Shape;1704;p127"/>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127"/>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06" name="Google Shape;1706;p127"/>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07" name="Google Shape;1707;p127"/>
          <p:cNvSpPr/>
          <p:nvPr/>
        </p:nvSpPr>
        <p:spPr>
          <a:xfrm rot="5400000">
            <a:off x="3757225" y="110912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08" name="Google Shape;1708;p127"/>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09" name="Google Shape;1709;p127"/>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10" name="Google Shape;1710;p127"/>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11" name="Google Shape;1711;p127"/>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12" name="Google Shape;1712;p127"/>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713" name="Google Shape;1713;p127"/>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714" name="Google Shape;1714;p127"/>
          <p:cNvCxnSpPr>
            <a:stCxn id="1698" idx="0"/>
            <a:endCxn id="1707" idx="2"/>
          </p:cNvCxnSpPr>
          <p:nvPr/>
        </p:nvCxnSpPr>
        <p:spPr>
          <a:xfrm rot="-5400000">
            <a:off x="1624750" y="1160313"/>
            <a:ext cx="1697100" cy="2148600"/>
          </a:xfrm>
          <a:prstGeom prst="bentConnector2">
            <a:avLst/>
          </a:prstGeom>
          <a:noFill/>
          <a:ln w="9525" cap="flat" cmpd="sng">
            <a:solidFill>
              <a:schemeClr val="dk2"/>
            </a:solidFill>
            <a:prstDash val="solid"/>
            <a:round/>
            <a:headEnd type="none" w="med" len="med"/>
            <a:tailEnd type="none" w="med" len="med"/>
          </a:ln>
        </p:spPr>
      </p:cxnSp>
      <p:sp>
        <p:nvSpPr>
          <p:cNvPr id="1715" name="Google Shape;1715;p127"/>
          <p:cNvSpPr/>
          <p:nvPr/>
        </p:nvSpPr>
        <p:spPr>
          <a:xfrm>
            <a:off x="1342325" y="1318825"/>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716" name="Google Shape;1716;p127"/>
          <p:cNvSpPr txBox="1"/>
          <p:nvPr/>
        </p:nvSpPr>
        <p:spPr>
          <a:xfrm>
            <a:off x="3595100" y="1241062"/>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delft</a:t>
            </a:r>
            <a:endParaRPr sz="800">
              <a:solidFill>
                <a:srgbClr val="F0F0F0"/>
              </a:solidFill>
            </a:endParaRPr>
          </a:p>
        </p:txBody>
      </p:sp>
      <p:sp>
        <p:nvSpPr>
          <p:cNvPr id="1717" name="Google Shape;1717;p127"/>
          <p:cNvSpPr txBox="1"/>
          <p:nvPr/>
        </p:nvSpPr>
        <p:spPr>
          <a:xfrm rot="-5400000">
            <a:off x="953886" y="2910269"/>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delft</a:t>
            </a:r>
            <a:endParaRPr sz="800">
              <a:solidFill>
                <a:srgbClr val="F0F0F0"/>
              </a:solidFill>
            </a:endParaRPr>
          </a:p>
        </p:txBody>
      </p:sp>
      <p:sp>
        <p:nvSpPr>
          <p:cNvPr id="1718" name="Google Shape;1718;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6"/>
          <p:cNvSpPr txBox="1"/>
          <p:nvPr/>
        </p:nvSpPr>
        <p:spPr>
          <a:xfrm>
            <a:off x="2822688" y="3930975"/>
            <a:ext cx="25344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Single-Vector Dense</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Encode Q&amp;D into dense vector,</a:t>
            </a:r>
            <a:br>
              <a:rPr lang="zh-CN" sz="1200" b="0" i="0" u="none" strike="noStrike" cap="none">
                <a:solidFill>
                  <a:srgbClr val="000000"/>
                </a:solidFill>
                <a:latin typeface="Arial"/>
                <a:ea typeface="Arial"/>
                <a:cs typeface="Arial"/>
                <a:sym typeface="Arial"/>
              </a:rPr>
            </a:br>
            <a:r>
              <a:rPr lang="zh-CN" sz="1200" b="0" i="0" u="none" strike="noStrike" cap="none">
                <a:solidFill>
                  <a:srgbClr val="000000"/>
                </a:solidFill>
                <a:latin typeface="Arial"/>
                <a:ea typeface="Arial"/>
                <a:cs typeface="Arial"/>
                <a:sym typeface="Arial"/>
              </a:rPr>
              <a:t>score as vector similarity</a:t>
            </a:r>
            <a:endParaRPr sz="1200" b="0" i="0" u="none" strike="noStrike" cap="none">
              <a:solidFill>
                <a:srgbClr val="000000"/>
              </a:solidFill>
              <a:latin typeface="Arial"/>
              <a:ea typeface="Arial"/>
              <a:cs typeface="Arial"/>
              <a:sym typeface="Arial"/>
            </a:endParaRPr>
          </a:p>
        </p:txBody>
      </p:sp>
      <p:sp>
        <p:nvSpPr>
          <p:cNvPr id="275" name="Google Shape;275;p56"/>
          <p:cNvSpPr txBox="1"/>
          <p:nvPr/>
        </p:nvSpPr>
        <p:spPr>
          <a:xfrm>
            <a:off x="109475" y="3930975"/>
            <a:ext cx="25344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Cross-Encoding</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Jointly encodes Q&amp;D,</a:t>
            </a:r>
            <a:br>
              <a:rPr lang="zh-CN" sz="1200" b="0" i="0" u="none" strike="noStrike" cap="none">
                <a:solidFill>
                  <a:srgbClr val="000000"/>
                </a:solidFill>
                <a:latin typeface="Arial"/>
                <a:ea typeface="Arial"/>
                <a:cs typeface="Arial"/>
                <a:sym typeface="Arial"/>
              </a:rPr>
            </a:br>
            <a:r>
              <a:rPr lang="zh-CN" sz="1200" b="0" i="0" u="none" strike="noStrike" cap="none">
                <a:solidFill>
                  <a:srgbClr val="000000"/>
                </a:solidFill>
                <a:latin typeface="Arial"/>
                <a:ea typeface="Arial"/>
                <a:cs typeface="Arial"/>
                <a:sym typeface="Arial"/>
              </a:rPr>
              <a:t>score as classification</a:t>
            </a:r>
            <a:endParaRPr sz="1400" b="1" i="0" u="none" strike="noStrike" cap="none">
              <a:solidFill>
                <a:srgbClr val="000000"/>
              </a:solidFill>
              <a:latin typeface="Arial"/>
              <a:ea typeface="Arial"/>
              <a:cs typeface="Arial"/>
              <a:sym typeface="Arial"/>
            </a:endParaRPr>
          </a:p>
        </p:txBody>
      </p:sp>
      <p:sp>
        <p:nvSpPr>
          <p:cNvPr id="276" name="Google Shape;276;p56"/>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zh-CN">
                <a:solidFill>
                  <a:schemeClr val="dk1"/>
                </a:solidFill>
              </a:rPr>
              <a:t>Relevance Model Paradigms (Scoring Perspective)</a:t>
            </a:r>
            <a:endParaRPr>
              <a:solidFill>
                <a:schemeClr val="dk1"/>
              </a:solidFill>
            </a:endParaRPr>
          </a:p>
        </p:txBody>
      </p:sp>
      <p:sp>
        <p:nvSpPr>
          <p:cNvPr id="277" name="Google Shape;277;p56"/>
          <p:cNvSpPr txBox="1"/>
          <p:nvPr/>
        </p:nvSpPr>
        <p:spPr>
          <a:xfrm>
            <a:off x="6297900" y="3930975"/>
            <a:ext cx="25344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Multi-Vector Dense</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Encode Q&amp;D into multiple vectors, aggregate vector similarities</a:t>
            </a:r>
            <a:endParaRPr sz="1200" b="0" i="0" u="none" strike="noStrike" cap="none">
              <a:solidFill>
                <a:srgbClr val="000000"/>
              </a:solidFill>
              <a:latin typeface="Arial"/>
              <a:ea typeface="Arial"/>
              <a:cs typeface="Arial"/>
              <a:sym typeface="Arial"/>
            </a:endParaRPr>
          </a:p>
        </p:txBody>
      </p:sp>
      <p:sp>
        <p:nvSpPr>
          <p:cNvPr id="278" name="Google Shape;278;p56"/>
          <p:cNvSpPr/>
          <p:nvPr/>
        </p:nvSpPr>
        <p:spPr>
          <a:xfrm>
            <a:off x="683825" y="28094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79" name="Google Shape;279;p56"/>
          <p:cNvSpPr txBox="1"/>
          <p:nvPr/>
        </p:nvSpPr>
        <p:spPr>
          <a:xfrm>
            <a:off x="683825" y="34117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Query + Doc.</a:t>
            </a:r>
            <a:endParaRPr sz="1400" b="0" i="0" u="none" strike="noStrike" cap="none">
              <a:solidFill>
                <a:srgbClr val="000000"/>
              </a:solidFill>
              <a:latin typeface="Arial"/>
              <a:ea typeface="Arial"/>
              <a:cs typeface="Arial"/>
              <a:sym typeface="Arial"/>
            </a:endParaRPr>
          </a:p>
        </p:txBody>
      </p:sp>
      <p:sp>
        <p:nvSpPr>
          <p:cNvPr id="280" name="Google Shape;280;p56"/>
          <p:cNvSpPr/>
          <p:nvPr/>
        </p:nvSpPr>
        <p:spPr>
          <a:xfrm>
            <a:off x="683825" y="236287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281" name="Google Shape;281;p56"/>
          <p:cNvCxnSpPr/>
          <p:nvPr/>
        </p:nvCxnSpPr>
        <p:spPr>
          <a:xfrm rot="10800000">
            <a:off x="1376675" y="32584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82" name="Google Shape;282;p56"/>
          <p:cNvCxnSpPr/>
          <p:nvPr/>
        </p:nvCxnSpPr>
        <p:spPr>
          <a:xfrm rot="10800000">
            <a:off x="1376675" y="25431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83" name="Google Shape;283;p56"/>
          <p:cNvCxnSpPr/>
          <p:nvPr/>
        </p:nvCxnSpPr>
        <p:spPr>
          <a:xfrm rot="10800000">
            <a:off x="1376675" y="2077688"/>
            <a:ext cx="0" cy="255900"/>
          </a:xfrm>
          <a:prstGeom prst="straightConnector1">
            <a:avLst/>
          </a:prstGeom>
          <a:noFill/>
          <a:ln w="19050" cap="flat" cmpd="sng">
            <a:solidFill>
              <a:schemeClr val="dk2"/>
            </a:solidFill>
            <a:prstDash val="solid"/>
            <a:round/>
            <a:headEnd type="none" w="sm" len="sm"/>
            <a:tailEnd type="triangle" w="med" len="med"/>
          </a:ln>
        </p:spPr>
      </p:cxnSp>
      <p:sp>
        <p:nvSpPr>
          <p:cNvPr id="284" name="Google Shape;284;p56"/>
          <p:cNvSpPr txBox="1"/>
          <p:nvPr/>
        </p:nvSpPr>
        <p:spPr>
          <a:xfrm>
            <a:off x="683825" y="1706050"/>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(score)</a:t>
            </a:r>
            <a:endParaRPr sz="1400" b="0" i="0" u="none" strike="noStrike" cap="none">
              <a:solidFill>
                <a:srgbClr val="000000"/>
              </a:solidFill>
              <a:latin typeface="Arial"/>
              <a:ea typeface="Arial"/>
              <a:cs typeface="Arial"/>
              <a:sym typeface="Arial"/>
            </a:endParaRPr>
          </a:p>
        </p:txBody>
      </p:sp>
      <p:sp>
        <p:nvSpPr>
          <p:cNvPr id="285" name="Google Shape;285;p56"/>
          <p:cNvSpPr/>
          <p:nvPr/>
        </p:nvSpPr>
        <p:spPr>
          <a:xfrm>
            <a:off x="2653725" y="28094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86" name="Google Shape;286;p56"/>
          <p:cNvSpPr txBox="1"/>
          <p:nvPr/>
        </p:nvSpPr>
        <p:spPr>
          <a:xfrm>
            <a:off x="2653725" y="34117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Query</a:t>
            </a:r>
            <a:endParaRPr sz="1400" b="0" i="0" u="none" strike="noStrike" cap="none">
              <a:solidFill>
                <a:srgbClr val="000000"/>
              </a:solidFill>
              <a:latin typeface="Arial"/>
              <a:ea typeface="Arial"/>
              <a:cs typeface="Arial"/>
              <a:sym typeface="Arial"/>
            </a:endParaRPr>
          </a:p>
        </p:txBody>
      </p:sp>
      <p:sp>
        <p:nvSpPr>
          <p:cNvPr id="287" name="Google Shape;287;p56"/>
          <p:cNvSpPr/>
          <p:nvPr/>
        </p:nvSpPr>
        <p:spPr>
          <a:xfrm>
            <a:off x="2653725" y="236287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288" name="Google Shape;288;p56"/>
          <p:cNvCxnSpPr/>
          <p:nvPr/>
        </p:nvCxnSpPr>
        <p:spPr>
          <a:xfrm rot="10800000">
            <a:off x="3346575" y="32584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89" name="Google Shape;289;p56"/>
          <p:cNvCxnSpPr/>
          <p:nvPr/>
        </p:nvCxnSpPr>
        <p:spPr>
          <a:xfrm rot="10800000">
            <a:off x="3346575" y="25431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90" name="Google Shape;290;p56"/>
          <p:cNvCxnSpPr>
            <a:endCxn id="291" idx="3"/>
          </p:cNvCxnSpPr>
          <p:nvPr/>
        </p:nvCxnSpPr>
        <p:spPr>
          <a:xfrm rot="10800000" flipH="1">
            <a:off x="3346454" y="1969896"/>
            <a:ext cx="712500" cy="363600"/>
          </a:xfrm>
          <a:prstGeom prst="straightConnector1">
            <a:avLst/>
          </a:prstGeom>
          <a:noFill/>
          <a:ln w="19050" cap="flat" cmpd="sng">
            <a:solidFill>
              <a:schemeClr val="dk2"/>
            </a:solidFill>
            <a:prstDash val="solid"/>
            <a:round/>
            <a:headEnd type="none" w="sm" len="sm"/>
            <a:tailEnd type="triangle" w="med" len="med"/>
          </a:ln>
        </p:spPr>
      </p:cxnSp>
      <p:sp>
        <p:nvSpPr>
          <p:cNvPr id="292" name="Google Shape;292;p56"/>
          <p:cNvSpPr txBox="1"/>
          <p:nvPr/>
        </p:nvSpPr>
        <p:spPr>
          <a:xfrm>
            <a:off x="3429850" y="1489963"/>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(score)</a:t>
            </a:r>
            <a:endParaRPr sz="1400" b="0" i="0" u="none" strike="noStrike" cap="none">
              <a:solidFill>
                <a:srgbClr val="000000"/>
              </a:solidFill>
              <a:latin typeface="Arial"/>
              <a:ea typeface="Arial"/>
              <a:cs typeface="Arial"/>
              <a:sym typeface="Arial"/>
            </a:endParaRPr>
          </a:p>
        </p:txBody>
      </p:sp>
      <p:sp>
        <p:nvSpPr>
          <p:cNvPr id="293" name="Google Shape;293;p56"/>
          <p:cNvSpPr/>
          <p:nvPr/>
        </p:nvSpPr>
        <p:spPr>
          <a:xfrm>
            <a:off x="4199600" y="28094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94" name="Google Shape;294;p56"/>
          <p:cNvSpPr txBox="1"/>
          <p:nvPr/>
        </p:nvSpPr>
        <p:spPr>
          <a:xfrm>
            <a:off x="4199600" y="34117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Doc.</a:t>
            </a:r>
            <a:endParaRPr sz="1400" b="0" i="0" u="none" strike="noStrike" cap="none">
              <a:solidFill>
                <a:srgbClr val="000000"/>
              </a:solidFill>
              <a:latin typeface="Arial"/>
              <a:ea typeface="Arial"/>
              <a:cs typeface="Arial"/>
              <a:sym typeface="Arial"/>
            </a:endParaRPr>
          </a:p>
        </p:txBody>
      </p:sp>
      <p:sp>
        <p:nvSpPr>
          <p:cNvPr id="295" name="Google Shape;295;p56"/>
          <p:cNvSpPr/>
          <p:nvPr/>
        </p:nvSpPr>
        <p:spPr>
          <a:xfrm>
            <a:off x="4199600" y="236287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296" name="Google Shape;296;p56"/>
          <p:cNvCxnSpPr/>
          <p:nvPr/>
        </p:nvCxnSpPr>
        <p:spPr>
          <a:xfrm rot="10800000">
            <a:off x="4892450" y="32584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97" name="Google Shape;297;p56"/>
          <p:cNvCxnSpPr/>
          <p:nvPr/>
        </p:nvCxnSpPr>
        <p:spPr>
          <a:xfrm rot="10800000">
            <a:off x="4892450" y="25431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98" name="Google Shape;298;p56"/>
          <p:cNvCxnSpPr>
            <a:endCxn id="291" idx="5"/>
          </p:cNvCxnSpPr>
          <p:nvPr/>
        </p:nvCxnSpPr>
        <p:spPr>
          <a:xfrm rot="10800000">
            <a:off x="4186446" y="1969896"/>
            <a:ext cx="705900" cy="363900"/>
          </a:xfrm>
          <a:prstGeom prst="straightConnector1">
            <a:avLst/>
          </a:prstGeom>
          <a:noFill/>
          <a:ln w="19050" cap="flat" cmpd="sng">
            <a:solidFill>
              <a:schemeClr val="dk2"/>
            </a:solidFill>
            <a:prstDash val="solid"/>
            <a:round/>
            <a:headEnd type="none" w="sm" len="sm"/>
            <a:tailEnd type="triangle" w="med" len="med"/>
          </a:ln>
        </p:spPr>
      </p:cxnSp>
      <p:sp>
        <p:nvSpPr>
          <p:cNvPr id="291" name="Google Shape;291;p56"/>
          <p:cNvSpPr/>
          <p:nvPr/>
        </p:nvSpPr>
        <p:spPr>
          <a:xfrm>
            <a:off x="4032550" y="1816000"/>
            <a:ext cx="180300" cy="180300"/>
          </a:xfrm>
          <a:prstGeom prst="flowChartSummingJunc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56"/>
          <p:cNvSpPr/>
          <p:nvPr/>
        </p:nvSpPr>
        <p:spPr>
          <a:xfrm>
            <a:off x="6078475" y="2829625"/>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00" name="Google Shape;300;p56"/>
          <p:cNvSpPr txBox="1"/>
          <p:nvPr/>
        </p:nvSpPr>
        <p:spPr>
          <a:xfrm>
            <a:off x="6078475" y="3431900"/>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Query</a:t>
            </a:r>
            <a:endParaRPr sz="1400" b="0" i="0" u="none" strike="noStrike" cap="none">
              <a:solidFill>
                <a:srgbClr val="000000"/>
              </a:solidFill>
              <a:latin typeface="Arial"/>
              <a:ea typeface="Arial"/>
              <a:cs typeface="Arial"/>
              <a:sym typeface="Arial"/>
            </a:endParaRPr>
          </a:p>
        </p:txBody>
      </p:sp>
      <p:sp>
        <p:nvSpPr>
          <p:cNvPr id="301" name="Google Shape;301;p56"/>
          <p:cNvSpPr/>
          <p:nvPr/>
        </p:nvSpPr>
        <p:spPr>
          <a:xfrm>
            <a:off x="6078475" y="23830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302" name="Google Shape;302;p56"/>
          <p:cNvCxnSpPr/>
          <p:nvPr/>
        </p:nvCxnSpPr>
        <p:spPr>
          <a:xfrm rot="10800000">
            <a:off x="6771325" y="3278600"/>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03" name="Google Shape;303;p56"/>
          <p:cNvCxnSpPr/>
          <p:nvPr/>
        </p:nvCxnSpPr>
        <p:spPr>
          <a:xfrm rot="10800000">
            <a:off x="6771325" y="2563350"/>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04" name="Google Shape;304;p56"/>
          <p:cNvCxnSpPr>
            <a:endCxn id="305" idx="3"/>
          </p:cNvCxnSpPr>
          <p:nvPr/>
        </p:nvCxnSpPr>
        <p:spPr>
          <a:xfrm rot="10800000" flipH="1">
            <a:off x="6771204" y="1685271"/>
            <a:ext cx="712500" cy="363600"/>
          </a:xfrm>
          <a:prstGeom prst="straightConnector1">
            <a:avLst/>
          </a:prstGeom>
          <a:noFill/>
          <a:ln w="19050" cap="flat" cmpd="sng">
            <a:solidFill>
              <a:schemeClr val="dk2"/>
            </a:solidFill>
            <a:prstDash val="solid"/>
            <a:round/>
            <a:headEnd type="none" w="sm" len="sm"/>
            <a:tailEnd type="triangle" w="med" len="med"/>
          </a:ln>
        </p:spPr>
      </p:cxnSp>
      <p:sp>
        <p:nvSpPr>
          <p:cNvPr id="306" name="Google Shape;306;p56"/>
          <p:cNvSpPr txBox="1"/>
          <p:nvPr/>
        </p:nvSpPr>
        <p:spPr>
          <a:xfrm>
            <a:off x="6854600" y="1205338"/>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(score)</a:t>
            </a:r>
            <a:endParaRPr sz="1400" b="0" i="0" u="none" strike="noStrike" cap="none">
              <a:solidFill>
                <a:srgbClr val="000000"/>
              </a:solidFill>
              <a:latin typeface="Arial"/>
              <a:ea typeface="Arial"/>
              <a:cs typeface="Arial"/>
              <a:sym typeface="Arial"/>
            </a:endParaRPr>
          </a:p>
        </p:txBody>
      </p:sp>
      <p:sp>
        <p:nvSpPr>
          <p:cNvPr id="307" name="Google Shape;307;p56"/>
          <p:cNvSpPr/>
          <p:nvPr/>
        </p:nvSpPr>
        <p:spPr>
          <a:xfrm>
            <a:off x="7624350" y="2829625"/>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08" name="Google Shape;308;p56"/>
          <p:cNvSpPr txBox="1"/>
          <p:nvPr/>
        </p:nvSpPr>
        <p:spPr>
          <a:xfrm>
            <a:off x="7624350" y="3431900"/>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Doc.</a:t>
            </a:r>
            <a:endParaRPr sz="1400" b="0" i="0" u="none" strike="noStrike" cap="none">
              <a:solidFill>
                <a:srgbClr val="000000"/>
              </a:solidFill>
              <a:latin typeface="Arial"/>
              <a:ea typeface="Arial"/>
              <a:cs typeface="Arial"/>
              <a:sym typeface="Arial"/>
            </a:endParaRPr>
          </a:p>
        </p:txBody>
      </p:sp>
      <p:sp>
        <p:nvSpPr>
          <p:cNvPr id="309" name="Google Shape;309;p56"/>
          <p:cNvSpPr/>
          <p:nvPr/>
        </p:nvSpPr>
        <p:spPr>
          <a:xfrm>
            <a:off x="7624350" y="23830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310" name="Google Shape;310;p56"/>
          <p:cNvCxnSpPr/>
          <p:nvPr/>
        </p:nvCxnSpPr>
        <p:spPr>
          <a:xfrm rot="10800000">
            <a:off x="8317200" y="3278600"/>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11" name="Google Shape;311;p56"/>
          <p:cNvCxnSpPr/>
          <p:nvPr/>
        </p:nvCxnSpPr>
        <p:spPr>
          <a:xfrm rot="10800000">
            <a:off x="8317200" y="2563350"/>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12" name="Google Shape;312;p56"/>
          <p:cNvCxnSpPr>
            <a:endCxn id="305" idx="5"/>
          </p:cNvCxnSpPr>
          <p:nvPr/>
        </p:nvCxnSpPr>
        <p:spPr>
          <a:xfrm rot="10800000">
            <a:off x="7611196" y="1685271"/>
            <a:ext cx="705900" cy="363900"/>
          </a:xfrm>
          <a:prstGeom prst="straightConnector1">
            <a:avLst/>
          </a:prstGeom>
          <a:noFill/>
          <a:ln w="19050" cap="flat" cmpd="sng">
            <a:solidFill>
              <a:schemeClr val="dk2"/>
            </a:solidFill>
            <a:prstDash val="solid"/>
            <a:round/>
            <a:headEnd type="none" w="sm" len="sm"/>
            <a:tailEnd type="triangle" w="med" len="med"/>
          </a:ln>
        </p:spPr>
      </p:cxnSp>
      <p:sp>
        <p:nvSpPr>
          <p:cNvPr id="305" name="Google Shape;305;p56"/>
          <p:cNvSpPr/>
          <p:nvPr/>
        </p:nvSpPr>
        <p:spPr>
          <a:xfrm>
            <a:off x="7457300" y="1531375"/>
            <a:ext cx="180300" cy="180300"/>
          </a:xfrm>
          <a:prstGeom prst="flowChartSummingJunc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56"/>
          <p:cNvSpPr/>
          <p:nvPr/>
        </p:nvSpPr>
        <p:spPr>
          <a:xfrm>
            <a:off x="6078475" y="22306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314" name="Google Shape;314;p56"/>
          <p:cNvSpPr/>
          <p:nvPr/>
        </p:nvSpPr>
        <p:spPr>
          <a:xfrm>
            <a:off x="7624350" y="22306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315" name="Google Shape;315;p56"/>
          <p:cNvSpPr/>
          <p:nvPr/>
        </p:nvSpPr>
        <p:spPr>
          <a:xfrm>
            <a:off x="6078475" y="20782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316" name="Google Shape;316;p56"/>
          <p:cNvSpPr/>
          <p:nvPr/>
        </p:nvSpPr>
        <p:spPr>
          <a:xfrm>
            <a:off x="7624350" y="20782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317" name="Google Shape;317;p56"/>
          <p:cNvSpPr/>
          <p:nvPr/>
        </p:nvSpPr>
        <p:spPr>
          <a:xfrm>
            <a:off x="6078475" y="19258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318" name="Google Shape;318;p56"/>
          <p:cNvSpPr/>
          <p:nvPr/>
        </p:nvSpPr>
        <p:spPr>
          <a:xfrm>
            <a:off x="7624350" y="19258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128"/>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724" name="Google Shape;1724;p128"/>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725" name="Google Shape;1725;p128"/>
          <p:cNvGrpSpPr/>
          <p:nvPr/>
        </p:nvGrpSpPr>
        <p:grpSpPr>
          <a:xfrm>
            <a:off x="874213" y="4217625"/>
            <a:ext cx="2025470" cy="195612"/>
            <a:chOff x="538513" y="3050300"/>
            <a:chExt cx="2025470" cy="195612"/>
          </a:xfrm>
        </p:grpSpPr>
        <p:sp>
          <p:nvSpPr>
            <p:cNvPr id="1726" name="Google Shape;1726;p128"/>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727" name="Google Shape;1727;p128"/>
            <p:cNvSpPr/>
            <p:nvPr/>
          </p:nvSpPr>
          <p:spPr>
            <a:xfrm>
              <a:off x="13009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728" name="Google Shape;1728;p128"/>
            <p:cNvSpPr/>
            <p:nvPr/>
          </p:nvSpPr>
          <p:spPr>
            <a:xfrm>
              <a:off x="1735798"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729" name="Google Shape;1729;p128"/>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730" name="Google Shape;1730;p128"/>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731" name="Google Shape;1731;p128"/>
          <p:cNvSpPr/>
          <p:nvPr/>
        </p:nvSpPr>
        <p:spPr>
          <a:xfrm>
            <a:off x="13318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32" name="Google Shape;1732;p128"/>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33" name="Google Shape;1733;p128"/>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34" name="Google Shape;1734;p128"/>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35" name="Google Shape;1735;p128"/>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36" name="Google Shape;1736;p128"/>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737" name="Google Shape;1737;p128"/>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128"/>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9" name="Google Shape;1739;p128"/>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40" name="Google Shape;1740;p128"/>
          <p:cNvSpPr/>
          <p:nvPr/>
        </p:nvSpPr>
        <p:spPr>
          <a:xfrm rot="5400000">
            <a:off x="3757225" y="110912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41" name="Google Shape;1741;p128"/>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42" name="Google Shape;1742;p128"/>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43" name="Google Shape;1743;p128"/>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44" name="Google Shape;1744;p128"/>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45" name="Google Shape;1745;p128"/>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746" name="Google Shape;1746;p128"/>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747" name="Google Shape;1747;p128"/>
          <p:cNvCxnSpPr>
            <a:stCxn id="1731" idx="0"/>
            <a:endCxn id="1740" idx="2"/>
          </p:cNvCxnSpPr>
          <p:nvPr/>
        </p:nvCxnSpPr>
        <p:spPr>
          <a:xfrm rot="-5400000">
            <a:off x="1624750" y="1160313"/>
            <a:ext cx="1697100" cy="2148600"/>
          </a:xfrm>
          <a:prstGeom prst="bentConnector2">
            <a:avLst/>
          </a:prstGeom>
          <a:noFill/>
          <a:ln w="9525" cap="flat" cmpd="sng">
            <a:solidFill>
              <a:schemeClr val="dk2"/>
            </a:solidFill>
            <a:prstDash val="solid"/>
            <a:round/>
            <a:headEnd type="none" w="med" len="med"/>
            <a:tailEnd type="none" w="med" len="med"/>
          </a:ln>
        </p:spPr>
      </p:cxnSp>
      <p:sp>
        <p:nvSpPr>
          <p:cNvPr id="1748" name="Google Shape;1748;p128"/>
          <p:cNvSpPr/>
          <p:nvPr/>
        </p:nvSpPr>
        <p:spPr>
          <a:xfrm>
            <a:off x="1342325" y="1318825"/>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749" name="Google Shape;1749;p128"/>
          <p:cNvSpPr txBox="1"/>
          <p:nvPr/>
        </p:nvSpPr>
        <p:spPr>
          <a:xfrm>
            <a:off x="3595100" y="1241062"/>
            <a:ext cx="867900" cy="3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delft</a:t>
            </a:r>
            <a:endParaRPr sz="800">
              <a:solidFill>
                <a:srgbClr val="F0F0F0"/>
              </a:solidFill>
            </a:endParaRPr>
          </a:p>
        </p:txBody>
      </p:sp>
      <p:sp>
        <p:nvSpPr>
          <p:cNvPr id="1750" name="Google Shape;1750;p128"/>
          <p:cNvSpPr txBox="1"/>
          <p:nvPr/>
        </p:nvSpPr>
        <p:spPr>
          <a:xfrm>
            <a:off x="892325" y="1210225"/>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5.5</a:t>
            </a:r>
            <a:endParaRPr b="1">
              <a:solidFill>
                <a:schemeClr val="dk2"/>
              </a:solidFill>
            </a:endParaRPr>
          </a:p>
        </p:txBody>
      </p:sp>
      <p:graphicFrame>
        <p:nvGraphicFramePr>
          <p:cNvPr id="1751" name="Google Shape;1751;p128"/>
          <p:cNvGraphicFramePr/>
          <p:nvPr/>
        </p:nvGraphicFramePr>
        <p:xfrm>
          <a:off x="6428325" y="2221125"/>
          <a:ext cx="1660300" cy="2560110"/>
        </p:xfrm>
        <a:graphic>
          <a:graphicData uri="http://schemas.openxmlformats.org/drawingml/2006/table">
            <a:tbl>
              <a:tblPr>
                <a:noFill/>
                <a:tableStyleId>{81380722-8950-4CB5-8313-3FF1E1080F2C}</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delft</a:t>
                      </a:r>
                      <a:endParaRPr sz="1200"/>
                    </a:p>
                  </a:txBody>
                  <a:tcPr marL="91425" marR="91425" marT="91425" marB="91425"/>
                </a:tc>
                <a:tc>
                  <a:txBody>
                    <a:bodyPr/>
                    <a:lstStyle/>
                    <a:p>
                      <a:pPr marL="0" lvl="0" indent="0" algn="l" rtl="0">
                        <a:spcBef>
                          <a:spcPts val="0"/>
                        </a:spcBef>
                        <a:spcAft>
                          <a:spcPts val="0"/>
                        </a:spcAft>
                        <a:buNone/>
                      </a:pPr>
                      <a:r>
                        <a:rPr lang="zh-CN" sz="1200"/>
                        <a:t>5.5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752" name="Google Shape;1752;p128"/>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753" name="Google Shape;1753;p128"/>
          <p:cNvSpPr txBox="1"/>
          <p:nvPr/>
        </p:nvSpPr>
        <p:spPr>
          <a:xfrm rot="-5400000">
            <a:off x="954754" y="2909375"/>
            <a:ext cx="867900" cy="3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delft</a:t>
            </a:r>
            <a:endParaRPr sz="800">
              <a:solidFill>
                <a:srgbClr val="F0F0F0"/>
              </a:solidFill>
            </a:endParaRPr>
          </a:p>
        </p:txBody>
      </p:sp>
      <p:sp>
        <p:nvSpPr>
          <p:cNvPr id="1754" name="Google Shape;1754;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80</a:t>
            </a:fld>
            <a:endParaRPr/>
          </a:p>
        </p:txBody>
      </p:sp>
      <p:pic>
        <p:nvPicPr>
          <p:cNvPr id="1755" name="Google Shape;1755;p128"/>
          <p:cNvPicPr preferRelativeResize="0"/>
          <p:nvPr/>
        </p:nvPicPr>
        <p:blipFill>
          <a:blip r:embed="rId3">
            <a:alphaModFix/>
          </a:blip>
          <a:stretch>
            <a:fillRect/>
          </a:stretch>
        </p:blipFill>
        <p:spPr>
          <a:xfrm>
            <a:off x="1604399" y="1453225"/>
            <a:ext cx="1864050" cy="3096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29"/>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761" name="Google Shape;1761;p129"/>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762" name="Google Shape;1762;p129"/>
          <p:cNvGrpSpPr/>
          <p:nvPr/>
        </p:nvGrpSpPr>
        <p:grpSpPr>
          <a:xfrm>
            <a:off x="874213" y="4217625"/>
            <a:ext cx="2025470" cy="195612"/>
            <a:chOff x="538513" y="3050300"/>
            <a:chExt cx="2025470" cy="195612"/>
          </a:xfrm>
        </p:grpSpPr>
        <p:sp>
          <p:nvSpPr>
            <p:cNvPr id="1763" name="Google Shape;1763;p129"/>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764" name="Google Shape;1764;p129"/>
            <p:cNvSpPr/>
            <p:nvPr/>
          </p:nvSpPr>
          <p:spPr>
            <a:xfrm>
              <a:off x="1300901" y="3050300"/>
              <a:ext cx="431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zh-CN" sz="800"/>
                <a:t> famous</a:t>
              </a:r>
              <a:endParaRPr sz="800" i="0" u="none" strike="noStrike" cap="none">
                <a:solidFill>
                  <a:srgbClr val="000000"/>
                </a:solidFill>
                <a:latin typeface="Arial"/>
                <a:ea typeface="Arial"/>
                <a:cs typeface="Arial"/>
                <a:sym typeface="Arial"/>
              </a:endParaRPr>
            </a:p>
          </p:txBody>
        </p:sp>
        <p:sp>
          <p:nvSpPr>
            <p:cNvPr id="1765" name="Google Shape;1765;p129"/>
            <p:cNvSpPr/>
            <p:nvPr/>
          </p:nvSpPr>
          <p:spPr>
            <a:xfrm>
              <a:off x="1796098" y="3050300"/>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766" name="Google Shape;1766;p129"/>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767" name="Google Shape;1767;p129"/>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768" name="Google Shape;1768;p129"/>
          <p:cNvSpPr/>
          <p:nvPr/>
        </p:nvSpPr>
        <p:spPr>
          <a:xfrm>
            <a:off x="13318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69" name="Google Shape;1769;p129"/>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70" name="Google Shape;1770;p129"/>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71" name="Google Shape;1771;p129"/>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72" name="Google Shape;1772;p129"/>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73" name="Google Shape;1773;p129"/>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774" name="Google Shape;1774;p129"/>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129"/>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6" name="Google Shape;1776;p129"/>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77" name="Google Shape;1777;p129"/>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78" name="Google Shape;1778;p129"/>
          <p:cNvSpPr/>
          <p:nvPr/>
        </p:nvSpPr>
        <p:spPr>
          <a:xfrm rot="5400000">
            <a:off x="3757225" y="130110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79" name="Google Shape;1779;p129"/>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80" name="Google Shape;1780;p129"/>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81" name="Google Shape;1781;p129"/>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82" name="Google Shape;1782;p129"/>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783" name="Google Shape;1783;p129"/>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784" name="Google Shape;1784;p129"/>
          <p:cNvCxnSpPr>
            <a:stCxn id="1768" idx="0"/>
          </p:cNvCxnSpPr>
          <p:nvPr/>
        </p:nvCxnSpPr>
        <p:spPr>
          <a:xfrm rot="-5400000">
            <a:off x="1717750" y="1263813"/>
            <a:ext cx="1500600" cy="2138100"/>
          </a:xfrm>
          <a:prstGeom prst="bentConnector2">
            <a:avLst/>
          </a:prstGeom>
          <a:noFill/>
          <a:ln w="9525" cap="flat" cmpd="sng">
            <a:solidFill>
              <a:schemeClr val="dk2"/>
            </a:solidFill>
            <a:prstDash val="solid"/>
            <a:round/>
            <a:headEnd type="none" w="med" len="med"/>
            <a:tailEnd type="none" w="med" len="med"/>
          </a:ln>
        </p:spPr>
      </p:cxnSp>
      <p:sp>
        <p:nvSpPr>
          <p:cNvPr id="1785" name="Google Shape;1785;p129"/>
          <p:cNvSpPr/>
          <p:nvPr/>
        </p:nvSpPr>
        <p:spPr>
          <a:xfrm>
            <a:off x="1332850" y="1507850"/>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786" name="Google Shape;1786;p129"/>
          <p:cNvSpPr txBox="1"/>
          <p:nvPr/>
        </p:nvSpPr>
        <p:spPr>
          <a:xfrm>
            <a:off x="3593300" y="1424112"/>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holland</a:t>
            </a:r>
            <a:endParaRPr sz="800">
              <a:solidFill>
                <a:srgbClr val="F0F0F0"/>
              </a:solidFill>
            </a:endParaRPr>
          </a:p>
        </p:txBody>
      </p:sp>
      <p:graphicFrame>
        <p:nvGraphicFramePr>
          <p:cNvPr id="1787" name="Google Shape;1787;p129"/>
          <p:cNvGraphicFramePr/>
          <p:nvPr/>
        </p:nvGraphicFramePr>
        <p:xfrm>
          <a:off x="6428325" y="2221125"/>
          <a:ext cx="1660300" cy="2560110"/>
        </p:xfrm>
        <a:graphic>
          <a:graphicData uri="http://schemas.openxmlformats.org/drawingml/2006/table">
            <a:tbl>
              <a:tblPr>
                <a:noFill/>
                <a:tableStyleId>{81380722-8950-4CB5-8313-3FF1E1080F2C}</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delft</a:t>
                      </a:r>
                      <a:endParaRPr sz="1200"/>
                    </a:p>
                  </a:txBody>
                  <a:tcPr marL="91425" marR="91425" marT="91425" marB="91425"/>
                </a:tc>
                <a:tc>
                  <a:txBody>
                    <a:bodyPr/>
                    <a:lstStyle/>
                    <a:p>
                      <a:pPr marL="0" lvl="0" indent="0" algn="l" rtl="0">
                        <a:spcBef>
                          <a:spcPts val="0"/>
                        </a:spcBef>
                        <a:spcAft>
                          <a:spcPts val="0"/>
                        </a:spcAft>
                        <a:buNone/>
                      </a:pPr>
                      <a:r>
                        <a:rPr lang="zh-CN" sz="1200"/>
                        <a:t>5.5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holland</a:t>
                      </a:r>
                      <a:endParaRPr sz="1200"/>
                    </a:p>
                  </a:txBody>
                  <a:tcPr marL="91425" marR="91425" marT="91425" marB="91425"/>
                </a:tc>
                <a:tc>
                  <a:txBody>
                    <a:bodyPr/>
                    <a:lstStyle/>
                    <a:p>
                      <a:pPr marL="0" lvl="0" indent="0" algn="l" rtl="0">
                        <a:spcBef>
                          <a:spcPts val="0"/>
                        </a:spcBef>
                        <a:spcAft>
                          <a:spcPts val="0"/>
                        </a:spcAft>
                        <a:buNone/>
                      </a:pPr>
                      <a:r>
                        <a:rPr lang="zh-CN" sz="1200"/>
                        <a:t>3.2</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788" name="Google Shape;1788;p129"/>
          <p:cNvSpPr txBox="1"/>
          <p:nvPr/>
        </p:nvSpPr>
        <p:spPr>
          <a:xfrm>
            <a:off x="834775" y="1399250"/>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3.2</a:t>
            </a:r>
            <a:endParaRPr b="1">
              <a:solidFill>
                <a:schemeClr val="dk2"/>
              </a:solidFill>
            </a:endParaRPr>
          </a:p>
        </p:txBody>
      </p:sp>
      <p:sp>
        <p:nvSpPr>
          <p:cNvPr id="1789" name="Google Shape;1789;p129"/>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790" name="Google Shape;1790;p129"/>
          <p:cNvSpPr txBox="1"/>
          <p:nvPr/>
        </p:nvSpPr>
        <p:spPr>
          <a:xfrm rot="-5400000">
            <a:off x="953886" y="2910269"/>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delft</a:t>
            </a:r>
            <a:endParaRPr sz="800">
              <a:solidFill>
                <a:srgbClr val="F0F0F0"/>
              </a:solidFill>
            </a:endParaRPr>
          </a:p>
        </p:txBody>
      </p:sp>
      <p:sp>
        <p:nvSpPr>
          <p:cNvPr id="1791" name="Google Shape;1791;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81</a:t>
            </a:fld>
            <a:endParaRPr/>
          </a:p>
        </p:txBody>
      </p:sp>
      <p:pic>
        <p:nvPicPr>
          <p:cNvPr id="1792" name="Google Shape;1792;p129"/>
          <p:cNvPicPr preferRelativeResize="0"/>
          <p:nvPr/>
        </p:nvPicPr>
        <p:blipFill>
          <a:blip r:embed="rId3">
            <a:alphaModFix/>
          </a:blip>
          <a:stretch>
            <a:fillRect/>
          </a:stretch>
        </p:blipFill>
        <p:spPr>
          <a:xfrm>
            <a:off x="1585149" y="1678475"/>
            <a:ext cx="1809212" cy="23122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7" name="Google Shape;1797;p130"/>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798" name="Google Shape;1798;p130"/>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799" name="Google Shape;1799;p130"/>
          <p:cNvGrpSpPr/>
          <p:nvPr/>
        </p:nvGrpSpPr>
        <p:grpSpPr>
          <a:xfrm>
            <a:off x="874213" y="4217625"/>
            <a:ext cx="2025470" cy="195612"/>
            <a:chOff x="538513" y="3050300"/>
            <a:chExt cx="2025470" cy="195612"/>
          </a:xfrm>
        </p:grpSpPr>
        <p:sp>
          <p:nvSpPr>
            <p:cNvPr id="1800" name="Google Shape;1800;p130"/>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801" name="Google Shape;1801;p130"/>
            <p:cNvSpPr/>
            <p:nvPr/>
          </p:nvSpPr>
          <p:spPr>
            <a:xfrm>
              <a:off x="130090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802" name="Google Shape;1802;p130"/>
            <p:cNvSpPr/>
            <p:nvPr/>
          </p:nvSpPr>
          <p:spPr>
            <a:xfrm>
              <a:off x="1689979"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803" name="Google Shape;1803;p130"/>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804" name="Google Shape;1804;p130"/>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805" name="Google Shape;1805;p130"/>
          <p:cNvSpPr/>
          <p:nvPr/>
        </p:nvSpPr>
        <p:spPr>
          <a:xfrm>
            <a:off x="13318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06" name="Google Shape;1806;p130"/>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07" name="Google Shape;1807;p130"/>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08" name="Google Shape;1808;p130"/>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09" name="Google Shape;1809;p130"/>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10" name="Google Shape;1810;p130"/>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811" name="Google Shape;1811;p130"/>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130"/>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3" name="Google Shape;1813;p130"/>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14" name="Google Shape;1814;p130"/>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15" name="Google Shape;1815;p130"/>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16" name="Google Shape;1816;p130"/>
          <p:cNvSpPr/>
          <p:nvPr/>
        </p:nvSpPr>
        <p:spPr>
          <a:xfrm rot="5400000">
            <a:off x="3757225" y="149307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17" name="Google Shape;1817;p130"/>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18" name="Google Shape;1818;p130"/>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19" name="Google Shape;1819;p130"/>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820" name="Google Shape;1820;p130"/>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821" name="Google Shape;1821;p130"/>
          <p:cNvCxnSpPr>
            <a:stCxn id="1805" idx="0"/>
          </p:cNvCxnSpPr>
          <p:nvPr/>
        </p:nvCxnSpPr>
        <p:spPr>
          <a:xfrm rot="-5400000">
            <a:off x="1820650" y="1343013"/>
            <a:ext cx="1318500" cy="2161800"/>
          </a:xfrm>
          <a:prstGeom prst="bentConnector2">
            <a:avLst/>
          </a:prstGeom>
          <a:noFill/>
          <a:ln w="9525" cap="flat" cmpd="sng">
            <a:solidFill>
              <a:schemeClr val="dk2"/>
            </a:solidFill>
            <a:prstDash val="solid"/>
            <a:round/>
            <a:headEnd type="none" w="med" len="med"/>
            <a:tailEnd type="none" w="med" len="med"/>
          </a:ln>
        </p:spPr>
      </p:cxnSp>
      <p:sp>
        <p:nvSpPr>
          <p:cNvPr id="1822" name="Google Shape;1822;p130"/>
          <p:cNvSpPr/>
          <p:nvPr/>
        </p:nvSpPr>
        <p:spPr>
          <a:xfrm>
            <a:off x="1332850" y="1660250"/>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823" name="Google Shape;1823;p130"/>
          <p:cNvSpPr txBox="1"/>
          <p:nvPr/>
        </p:nvSpPr>
        <p:spPr>
          <a:xfrm>
            <a:off x="3571213" y="161608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french</a:t>
            </a:r>
            <a:endParaRPr sz="800">
              <a:solidFill>
                <a:srgbClr val="F0F0F0"/>
              </a:solidFill>
            </a:endParaRPr>
          </a:p>
        </p:txBody>
      </p:sp>
      <p:graphicFrame>
        <p:nvGraphicFramePr>
          <p:cNvPr id="1824" name="Google Shape;1824;p130"/>
          <p:cNvGraphicFramePr/>
          <p:nvPr/>
        </p:nvGraphicFramePr>
        <p:xfrm>
          <a:off x="6428325" y="2221125"/>
          <a:ext cx="1660300" cy="2560110"/>
        </p:xfrm>
        <a:graphic>
          <a:graphicData uri="http://schemas.openxmlformats.org/drawingml/2006/table">
            <a:tbl>
              <a:tblPr>
                <a:noFill/>
                <a:tableStyleId>{81380722-8950-4CB5-8313-3FF1E1080F2C}</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delft</a:t>
                      </a:r>
                      <a:endParaRPr sz="1200"/>
                    </a:p>
                  </a:txBody>
                  <a:tcPr marL="91425" marR="91425" marT="91425" marB="91425"/>
                </a:tc>
                <a:tc>
                  <a:txBody>
                    <a:bodyPr/>
                    <a:lstStyle/>
                    <a:p>
                      <a:pPr marL="0" lvl="0" indent="0" algn="l" rtl="0">
                        <a:spcBef>
                          <a:spcPts val="0"/>
                        </a:spcBef>
                        <a:spcAft>
                          <a:spcPts val="0"/>
                        </a:spcAft>
                        <a:buNone/>
                      </a:pPr>
                      <a:r>
                        <a:rPr lang="zh-CN" sz="1200"/>
                        <a:t>5.5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holland</a:t>
                      </a:r>
                      <a:endParaRPr sz="1200"/>
                    </a:p>
                  </a:txBody>
                  <a:tcPr marL="91425" marR="91425" marT="91425" marB="91425"/>
                </a:tc>
                <a:tc>
                  <a:txBody>
                    <a:bodyPr/>
                    <a:lstStyle/>
                    <a:p>
                      <a:pPr marL="0" lvl="0" indent="0" algn="l" rtl="0">
                        <a:spcBef>
                          <a:spcPts val="0"/>
                        </a:spcBef>
                        <a:spcAft>
                          <a:spcPts val="0"/>
                        </a:spcAft>
                        <a:buNone/>
                      </a:pPr>
                      <a:r>
                        <a:rPr lang="zh-CN" sz="1200"/>
                        <a:t>3.2</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french</a:t>
                      </a:r>
                      <a:endParaRPr sz="1200"/>
                    </a:p>
                  </a:txBody>
                  <a:tcPr marL="91425" marR="91425" marT="91425" marB="91425"/>
                </a:tc>
                <a:tc>
                  <a:txBody>
                    <a:bodyPr/>
                    <a:lstStyle/>
                    <a:p>
                      <a:pPr marL="0" lvl="0" indent="0" algn="l" rtl="0">
                        <a:spcBef>
                          <a:spcPts val="0"/>
                        </a:spcBef>
                        <a:spcAft>
                          <a:spcPts val="0"/>
                        </a:spcAft>
                        <a:buNone/>
                      </a:pPr>
                      <a:r>
                        <a:rPr lang="zh-CN" sz="1200"/>
                        <a:t>0.0</a:t>
                      </a: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825" name="Google Shape;1825;p130"/>
          <p:cNvSpPr txBox="1"/>
          <p:nvPr/>
        </p:nvSpPr>
        <p:spPr>
          <a:xfrm>
            <a:off x="910975" y="1551650"/>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0.0</a:t>
            </a:r>
            <a:endParaRPr b="1">
              <a:solidFill>
                <a:schemeClr val="dk2"/>
              </a:solidFill>
            </a:endParaRPr>
          </a:p>
        </p:txBody>
      </p:sp>
      <p:sp>
        <p:nvSpPr>
          <p:cNvPr id="1826" name="Google Shape;1826;p130"/>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827" name="Google Shape;1827;p130"/>
          <p:cNvSpPr txBox="1"/>
          <p:nvPr/>
        </p:nvSpPr>
        <p:spPr>
          <a:xfrm rot="-5400000">
            <a:off x="953886" y="2910269"/>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delft</a:t>
            </a:r>
            <a:endParaRPr sz="800">
              <a:solidFill>
                <a:srgbClr val="F0F0F0"/>
              </a:solidFill>
            </a:endParaRPr>
          </a:p>
        </p:txBody>
      </p:sp>
      <p:sp>
        <p:nvSpPr>
          <p:cNvPr id="1828" name="Google Shape;1828;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82</a:t>
            </a:fld>
            <a:endParaRPr/>
          </a:p>
        </p:txBody>
      </p:sp>
      <p:pic>
        <p:nvPicPr>
          <p:cNvPr id="1829" name="Google Shape;1829;p130"/>
          <p:cNvPicPr preferRelativeResize="0"/>
          <p:nvPr/>
        </p:nvPicPr>
        <p:blipFill>
          <a:blip r:embed="rId3">
            <a:alphaModFix/>
          </a:blip>
          <a:stretch>
            <a:fillRect/>
          </a:stretch>
        </p:blipFill>
        <p:spPr>
          <a:xfrm>
            <a:off x="1602542" y="1826363"/>
            <a:ext cx="1607108" cy="2478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131"/>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835" name="Google Shape;1835;p131"/>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836" name="Google Shape;1836;p131"/>
          <p:cNvGrpSpPr/>
          <p:nvPr/>
        </p:nvGrpSpPr>
        <p:grpSpPr>
          <a:xfrm>
            <a:off x="874213" y="4217625"/>
            <a:ext cx="2025470" cy="195612"/>
            <a:chOff x="538513" y="3050300"/>
            <a:chExt cx="2025470" cy="195612"/>
          </a:xfrm>
        </p:grpSpPr>
        <p:sp>
          <p:nvSpPr>
            <p:cNvPr id="1837" name="Google Shape;1837;p131"/>
            <p:cNvSpPr/>
            <p:nvPr/>
          </p:nvSpPr>
          <p:spPr>
            <a:xfrm>
              <a:off x="88955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838" name="Google Shape;1838;p131"/>
            <p:cNvSpPr/>
            <p:nvPr/>
          </p:nvSpPr>
          <p:spPr>
            <a:xfrm>
              <a:off x="1240600" y="3050300"/>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839" name="Google Shape;1839;p131"/>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840" name="Google Shape;1840;p131"/>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841" name="Google Shape;1841;p131"/>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842" name="Google Shape;1842;p131"/>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43" name="Google Shape;1843;p131"/>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44" name="Google Shape;1844;p131"/>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45" name="Google Shape;1845;p131"/>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46" name="Google Shape;1846;p131"/>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47" name="Google Shape;1847;p131"/>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a:t>
            </a:r>
            <a:r>
              <a:rPr lang="zh-CN" sz="1200">
                <a:latin typeface="Courier New"/>
                <a:ea typeface="Courier New"/>
                <a:cs typeface="Courier New"/>
                <a:sym typeface="Courier New"/>
              </a:rPr>
              <a: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848" name="Google Shape;1848;p131"/>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131"/>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0" name="Google Shape;1850;p131"/>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51" name="Google Shape;1851;p131"/>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52" name="Google Shape;1852;p131"/>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53" name="Google Shape;1853;p131"/>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54" name="Google Shape;1854;p131"/>
          <p:cNvSpPr/>
          <p:nvPr/>
        </p:nvSpPr>
        <p:spPr>
          <a:xfrm rot="5400000">
            <a:off x="3757225" y="187702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55" name="Google Shape;1855;p131"/>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56" name="Google Shape;1856;p131"/>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857" name="Google Shape;1857;p131"/>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858" name="Google Shape;1858;p131"/>
          <p:cNvCxnSpPr>
            <a:stCxn id="1844" idx="0"/>
            <a:endCxn id="1854" idx="2"/>
          </p:cNvCxnSpPr>
          <p:nvPr/>
        </p:nvCxnSpPr>
        <p:spPr>
          <a:xfrm rot="-5400000">
            <a:off x="2209400" y="1745163"/>
            <a:ext cx="929100" cy="1746900"/>
          </a:xfrm>
          <a:prstGeom prst="bentConnector2">
            <a:avLst/>
          </a:prstGeom>
          <a:noFill/>
          <a:ln w="9525" cap="flat" cmpd="sng">
            <a:solidFill>
              <a:schemeClr val="dk2"/>
            </a:solidFill>
            <a:prstDash val="solid"/>
            <a:round/>
            <a:headEnd type="none" w="med" len="med"/>
            <a:tailEnd type="none" w="med" len="med"/>
          </a:ln>
        </p:spPr>
      </p:cxnSp>
      <p:sp>
        <p:nvSpPr>
          <p:cNvPr id="1859" name="Google Shape;1859;p131"/>
          <p:cNvSpPr/>
          <p:nvPr/>
        </p:nvSpPr>
        <p:spPr>
          <a:xfrm>
            <a:off x="1709125" y="2071141"/>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graphicFrame>
        <p:nvGraphicFramePr>
          <p:cNvPr id="1860" name="Google Shape;1860;p131"/>
          <p:cNvGraphicFramePr/>
          <p:nvPr/>
        </p:nvGraphicFramePr>
        <p:xfrm>
          <a:off x="6341550" y="2154075"/>
          <a:ext cx="1873300" cy="2560110"/>
        </p:xfrm>
        <a:graphic>
          <a:graphicData uri="http://schemas.openxmlformats.org/drawingml/2006/table">
            <a:tbl>
              <a:tblPr>
                <a:noFill/>
                <a:tableStyleId>{81380722-8950-4CB5-8313-3FF1E1080F2C}</a:tableStyleId>
              </a:tblPr>
              <a:tblGrid>
                <a:gridCol w="1096775">
                  <a:extLst>
                    <a:ext uri="{9D8B030D-6E8A-4147-A177-3AD203B41FA5}">
                      <a16:colId xmlns:a16="http://schemas.microsoft.com/office/drawing/2014/main" val="20000"/>
                    </a:ext>
                  </a:extLst>
                </a:gridCol>
                <a:gridCol w="776525">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delft</a:t>
                      </a:r>
                      <a:endParaRPr sz="1200"/>
                    </a:p>
                  </a:txBody>
                  <a:tcPr marL="91425" marR="91425" marT="91425" marB="91425"/>
                </a:tc>
                <a:tc>
                  <a:txBody>
                    <a:bodyPr/>
                    <a:lstStyle/>
                    <a:p>
                      <a:pPr marL="0" lvl="0" indent="0" algn="l" rtl="0">
                        <a:spcBef>
                          <a:spcPts val="0"/>
                        </a:spcBef>
                        <a:spcAft>
                          <a:spcPts val="0"/>
                        </a:spcAft>
                        <a:buNone/>
                      </a:pPr>
                      <a:r>
                        <a:rPr lang="zh-CN" sz="1200"/>
                        <a:t>5.5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holland</a:t>
                      </a:r>
                      <a:endParaRPr sz="1200"/>
                    </a:p>
                  </a:txBody>
                  <a:tcPr marL="91425" marR="91425" marT="91425" marB="91425"/>
                </a:tc>
                <a:tc>
                  <a:txBody>
                    <a:bodyPr/>
                    <a:lstStyle/>
                    <a:p>
                      <a:pPr marL="0" lvl="0" indent="0" algn="l" rtl="0">
                        <a:spcBef>
                          <a:spcPts val="0"/>
                        </a:spcBef>
                        <a:spcAft>
                          <a:spcPts val="0"/>
                        </a:spcAft>
                        <a:buNone/>
                      </a:pPr>
                      <a:r>
                        <a:rPr lang="zh-CN" sz="1200"/>
                        <a:t>3.2</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french</a:t>
                      </a:r>
                      <a:endParaRPr sz="1200"/>
                    </a:p>
                  </a:txBody>
                  <a:tcPr marL="91425" marR="91425" marT="91425" marB="91425"/>
                </a:tc>
                <a:tc>
                  <a:txBody>
                    <a:bodyPr/>
                    <a:lstStyle/>
                    <a:p>
                      <a:pPr marL="0" lvl="0" indent="0" algn="l" rtl="0">
                        <a:spcBef>
                          <a:spcPts val="0"/>
                        </a:spcBef>
                        <a:spcAft>
                          <a:spcPts val="0"/>
                        </a:spcAft>
                        <a:buNone/>
                      </a:pPr>
                      <a:r>
                        <a:rPr lang="zh-CN" sz="1200"/>
                        <a:t>0.0</a:t>
                      </a: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0.0</a:t>
                      </a: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r>
                        <a:rPr lang="zh-CN" sz="1200"/>
                        <a:t>prinsenhof</a:t>
                      </a:r>
                      <a:endParaRPr sz="1200"/>
                    </a:p>
                  </a:txBody>
                  <a:tcPr marL="91425" marR="91425" marT="91425" marB="91425"/>
                </a:tc>
                <a:tc>
                  <a:txBody>
                    <a:bodyPr/>
                    <a:lstStyle/>
                    <a:p>
                      <a:pPr marL="0" lvl="0" indent="0" algn="l" rtl="0">
                        <a:spcBef>
                          <a:spcPts val="0"/>
                        </a:spcBef>
                        <a:spcAft>
                          <a:spcPts val="0"/>
                        </a:spcAft>
                        <a:buNone/>
                      </a:pPr>
                      <a:r>
                        <a:rPr lang="zh-CN" sz="1200"/>
                        <a:t>4.1</a:t>
                      </a: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a:t>
                      </a: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861" name="Google Shape;1861;p131"/>
          <p:cNvSpPr txBox="1"/>
          <p:nvPr/>
        </p:nvSpPr>
        <p:spPr>
          <a:xfrm>
            <a:off x="1331798" y="1967523"/>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4.1</a:t>
            </a:r>
            <a:endParaRPr b="1">
              <a:solidFill>
                <a:schemeClr val="dk2"/>
              </a:solidFill>
            </a:endParaRPr>
          </a:p>
        </p:txBody>
      </p:sp>
      <p:sp>
        <p:nvSpPr>
          <p:cNvPr id="1862" name="Google Shape;1862;p131"/>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863" name="Google Shape;1863;p131"/>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famous</a:t>
            </a:r>
            <a:endParaRPr sz="800">
              <a:solidFill>
                <a:srgbClr val="F0F0F0"/>
              </a:solidFill>
            </a:endParaRPr>
          </a:p>
        </p:txBody>
      </p:sp>
      <p:sp>
        <p:nvSpPr>
          <p:cNvPr id="1864" name="Google Shape;1864;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83</a:t>
            </a:fld>
            <a:endParaRPr/>
          </a:p>
        </p:txBody>
      </p:sp>
      <p:sp>
        <p:nvSpPr>
          <p:cNvPr id="1865" name="Google Shape;1865;p131"/>
          <p:cNvSpPr txBox="1"/>
          <p:nvPr/>
        </p:nvSpPr>
        <p:spPr>
          <a:xfrm>
            <a:off x="3547400" y="2000037"/>
            <a:ext cx="867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700">
                <a:solidFill>
                  <a:srgbClr val="F0F0F0"/>
                </a:solidFill>
              </a:rPr>
              <a:t>prinsenhof</a:t>
            </a:r>
            <a:endParaRPr sz="700">
              <a:solidFill>
                <a:srgbClr val="F0F0F0"/>
              </a:solidFill>
            </a:endParaRPr>
          </a:p>
        </p:txBody>
      </p:sp>
      <p:pic>
        <p:nvPicPr>
          <p:cNvPr id="1866" name="Google Shape;1866;p131"/>
          <p:cNvPicPr preferRelativeResize="0"/>
          <p:nvPr/>
        </p:nvPicPr>
        <p:blipFill>
          <a:blip r:embed="rId3">
            <a:alphaModFix/>
          </a:blip>
          <a:stretch>
            <a:fillRect/>
          </a:stretch>
        </p:blipFill>
        <p:spPr>
          <a:xfrm>
            <a:off x="1921340" y="2248100"/>
            <a:ext cx="1511235" cy="1956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132"/>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872" name="Google Shape;1872;p132"/>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873" name="Google Shape;1873;p132"/>
          <p:cNvGrpSpPr/>
          <p:nvPr/>
        </p:nvGrpSpPr>
        <p:grpSpPr>
          <a:xfrm>
            <a:off x="874213" y="4217625"/>
            <a:ext cx="2025470" cy="195612"/>
            <a:chOff x="538513" y="3050300"/>
            <a:chExt cx="2025470" cy="195612"/>
          </a:xfrm>
        </p:grpSpPr>
        <p:sp>
          <p:nvSpPr>
            <p:cNvPr id="1874" name="Google Shape;1874;p132"/>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delft</a:t>
              </a:r>
              <a:endParaRPr sz="800" i="0" u="none" strike="noStrike" cap="none">
                <a:solidFill>
                  <a:srgbClr val="000000"/>
                </a:solidFill>
              </a:endParaRPr>
            </a:p>
          </p:txBody>
        </p:sp>
        <p:sp>
          <p:nvSpPr>
            <p:cNvPr id="1875" name="Google Shape;1875;p132"/>
            <p:cNvSpPr/>
            <p:nvPr/>
          </p:nvSpPr>
          <p:spPr>
            <a:xfrm>
              <a:off x="1270750"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famous</a:t>
              </a:r>
              <a:endParaRPr sz="800" i="0" u="none" strike="noStrike" cap="none">
                <a:solidFill>
                  <a:srgbClr val="000000"/>
                </a:solidFill>
                <a:latin typeface="Arial"/>
                <a:ea typeface="Arial"/>
                <a:cs typeface="Arial"/>
                <a:sym typeface="Arial"/>
              </a:endParaRPr>
            </a:p>
          </p:txBody>
        </p:sp>
        <p:sp>
          <p:nvSpPr>
            <p:cNvPr id="1876" name="Google Shape;1876;p132"/>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sites</a:t>
              </a:r>
              <a:endParaRPr sz="800" i="0" u="none" strike="noStrike" cap="none">
                <a:solidFill>
                  <a:srgbClr val="000000"/>
                </a:solidFill>
                <a:latin typeface="Arial"/>
                <a:ea typeface="Arial"/>
                <a:cs typeface="Arial"/>
                <a:sym typeface="Arial"/>
              </a:endParaRPr>
            </a:p>
          </p:txBody>
        </p:sp>
        <p:sp>
          <p:nvSpPr>
            <p:cNvPr id="1877" name="Google Shape;1877;p132"/>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878" name="Google Shape;1878;p132"/>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879" name="Google Shape;1879;p132"/>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80" name="Google Shape;1880;p132"/>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81" name="Google Shape;1881;p132"/>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82" name="Google Shape;1882;p132"/>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83" name="Google Shape;1883;p132"/>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84" name="Google Shape;1884;p132"/>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delft famous sites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885" name="Google Shape;1885;p132"/>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6" name="Google Shape;1886;p132"/>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7" name="Google Shape;1887;p132"/>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88" name="Google Shape;1888;p132"/>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89" name="Google Shape;1889;p132"/>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90" name="Google Shape;1890;p132"/>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91" name="Google Shape;1891;p132"/>
          <p:cNvSpPr/>
          <p:nvPr/>
        </p:nvSpPr>
        <p:spPr>
          <a:xfrm rot="5400000">
            <a:off x="3757225" y="187702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92" name="Google Shape;1892;p132"/>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93" name="Google Shape;1893;p132"/>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894" name="Google Shape;1894;p132"/>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895" name="Google Shape;1895;p132"/>
          <p:cNvCxnSpPr>
            <a:stCxn id="1881" idx="0"/>
            <a:endCxn id="1891" idx="2"/>
          </p:cNvCxnSpPr>
          <p:nvPr/>
        </p:nvCxnSpPr>
        <p:spPr>
          <a:xfrm rot="-5400000">
            <a:off x="2209400" y="1745163"/>
            <a:ext cx="929100" cy="1746900"/>
          </a:xfrm>
          <a:prstGeom prst="bentConnector2">
            <a:avLst/>
          </a:prstGeom>
          <a:noFill/>
          <a:ln w="9525" cap="flat" cmpd="sng">
            <a:solidFill>
              <a:schemeClr val="dk2"/>
            </a:solidFill>
            <a:prstDash val="solid"/>
            <a:round/>
            <a:headEnd type="none" w="med" len="med"/>
            <a:tailEnd type="none" w="med" len="med"/>
          </a:ln>
        </p:spPr>
      </p:cxnSp>
      <p:sp>
        <p:nvSpPr>
          <p:cNvPr id="1896" name="Google Shape;1896;p132"/>
          <p:cNvSpPr/>
          <p:nvPr/>
        </p:nvSpPr>
        <p:spPr>
          <a:xfrm>
            <a:off x="1709125" y="2071141"/>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graphicFrame>
        <p:nvGraphicFramePr>
          <p:cNvPr id="1897" name="Google Shape;1897;p132"/>
          <p:cNvGraphicFramePr/>
          <p:nvPr/>
        </p:nvGraphicFramePr>
        <p:xfrm>
          <a:off x="6428325" y="2221125"/>
          <a:ext cx="1660300" cy="2560110"/>
        </p:xfrm>
        <a:graphic>
          <a:graphicData uri="http://schemas.openxmlformats.org/drawingml/2006/table">
            <a:tbl>
              <a:tblPr>
                <a:noFill/>
                <a:tableStyleId>{81380722-8950-4CB5-8313-3FF1E1080F2C}</a:tableStyleId>
              </a:tblPr>
              <a:tblGrid>
                <a:gridCol w="932600">
                  <a:extLst>
                    <a:ext uri="{9D8B030D-6E8A-4147-A177-3AD203B41FA5}">
                      <a16:colId xmlns:a16="http://schemas.microsoft.com/office/drawing/2014/main" val="20000"/>
                    </a:ext>
                  </a:extLst>
                </a:gridCol>
                <a:gridCol w="7277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delft</a:t>
                      </a:r>
                      <a:endParaRPr sz="1200"/>
                    </a:p>
                  </a:txBody>
                  <a:tcPr marL="91425" marR="91425" marT="91425" marB="91425"/>
                </a:tc>
                <a:tc>
                  <a:txBody>
                    <a:bodyPr/>
                    <a:lstStyle/>
                    <a:p>
                      <a:pPr marL="0" lvl="0" indent="0" algn="l" rtl="0">
                        <a:spcBef>
                          <a:spcPts val="0"/>
                        </a:spcBef>
                        <a:spcAft>
                          <a:spcPts val="0"/>
                        </a:spcAft>
                        <a:buNone/>
                      </a:pPr>
                      <a:r>
                        <a:rPr lang="zh-CN" sz="1200"/>
                        <a:t>5.5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holland</a:t>
                      </a:r>
                      <a:endParaRPr sz="1200"/>
                    </a:p>
                  </a:txBody>
                  <a:tcPr marL="91425" marR="91425" marT="91425" marB="91425"/>
                </a:tc>
                <a:tc>
                  <a:txBody>
                    <a:bodyPr/>
                    <a:lstStyle/>
                    <a:p>
                      <a:pPr marL="0" lvl="0" indent="0" algn="l" rtl="0">
                        <a:spcBef>
                          <a:spcPts val="0"/>
                        </a:spcBef>
                        <a:spcAft>
                          <a:spcPts val="0"/>
                        </a:spcAft>
                        <a:buNone/>
                      </a:pPr>
                      <a:r>
                        <a:rPr lang="zh-CN" sz="1200"/>
                        <a:t>3.2</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french</a:t>
                      </a:r>
                      <a:endParaRPr sz="1200"/>
                    </a:p>
                  </a:txBody>
                  <a:tcPr marL="91425" marR="91425" marT="91425" marB="91425"/>
                </a:tc>
                <a:tc>
                  <a:txBody>
                    <a:bodyPr/>
                    <a:lstStyle/>
                    <a:p>
                      <a:pPr marL="0" lvl="0" indent="0" algn="l" rtl="0">
                        <a:spcBef>
                          <a:spcPts val="0"/>
                        </a:spcBef>
                        <a:spcAft>
                          <a:spcPts val="0"/>
                        </a:spcAft>
                        <a:buNone/>
                      </a:pPr>
                      <a:r>
                        <a:rPr lang="zh-CN" sz="1200"/>
                        <a:t>0.0</a:t>
                      </a: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0.0</a:t>
                      </a: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r>
                        <a:rPr lang="zh-CN" sz="1200"/>
                        <a:t>prinsenhof</a:t>
                      </a:r>
                      <a:endParaRPr sz="1200"/>
                    </a:p>
                  </a:txBody>
                  <a:tcPr marL="91425" marR="91425" marT="91425" marB="91425"/>
                </a:tc>
                <a:tc>
                  <a:txBody>
                    <a:bodyPr/>
                    <a:lstStyle/>
                    <a:p>
                      <a:pPr marL="0" lvl="0" indent="0" algn="l" rtl="0">
                        <a:spcBef>
                          <a:spcPts val="0"/>
                        </a:spcBef>
                        <a:spcAft>
                          <a:spcPts val="0"/>
                        </a:spcAft>
                        <a:buNone/>
                      </a:pPr>
                      <a:r>
                        <a:rPr lang="zh-CN" sz="1200"/>
                        <a:t>4.1</a:t>
                      </a: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a:t>
                      </a: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898" name="Google Shape;1898;p132"/>
          <p:cNvSpPr txBox="1"/>
          <p:nvPr/>
        </p:nvSpPr>
        <p:spPr>
          <a:xfrm>
            <a:off x="1331798" y="1967523"/>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4.1</a:t>
            </a:r>
            <a:endParaRPr b="1">
              <a:solidFill>
                <a:schemeClr val="dk2"/>
              </a:solidFill>
            </a:endParaRPr>
          </a:p>
        </p:txBody>
      </p:sp>
      <p:sp>
        <p:nvSpPr>
          <p:cNvPr id="1899" name="Google Shape;1899;p132"/>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900" name="Google Shape;1900;p132"/>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famous</a:t>
            </a:r>
            <a:endParaRPr sz="800">
              <a:solidFill>
                <a:srgbClr val="F0F0F0"/>
              </a:solidFill>
            </a:endParaRPr>
          </a:p>
        </p:txBody>
      </p:sp>
      <p:sp>
        <p:nvSpPr>
          <p:cNvPr id="1901" name="Google Shape;1901;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84</a:t>
            </a:fld>
            <a:endParaRPr/>
          </a:p>
        </p:txBody>
      </p:sp>
      <p:sp>
        <p:nvSpPr>
          <p:cNvPr id="1902" name="Google Shape;1902;p132"/>
          <p:cNvSpPr/>
          <p:nvPr/>
        </p:nvSpPr>
        <p:spPr>
          <a:xfrm>
            <a:off x="6112025" y="2634125"/>
            <a:ext cx="183000" cy="2098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3" name="Google Shape;1903;p132"/>
          <p:cNvSpPr txBox="1"/>
          <p:nvPr/>
        </p:nvSpPr>
        <p:spPr>
          <a:xfrm>
            <a:off x="4349275" y="3172463"/>
            <a:ext cx="17937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Char char="●"/>
            </a:pPr>
            <a:r>
              <a:rPr lang="zh-CN">
                <a:solidFill>
                  <a:schemeClr val="dk2"/>
                </a:solidFill>
              </a:rPr>
              <a:t>Positive</a:t>
            </a:r>
            <a:endParaRPr>
              <a:solidFill>
                <a:schemeClr val="dk2"/>
              </a:solidFill>
            </a:endParaRPr>
          </a:p>
          <a:p>
            <a:pPr marL="457200" lvl="0" indent="-317500" algn="l" rtl="0">
              <a:spcBef>
                <a:spcPts val="0"/>
              </a:spcBef>
              <a:spcAft>
                <a:spcPts val="0"/>
              </a:spcAft>
              <a:buClr>
                <a:schemeClr val="dk2"/>
              </a:buClr>
              <a:buSzPts val="1400"/>
              <a:buChar char="●"/>
            </a:pPr>
            <a:r>
              <a:rPr lang="zh-CN">
                <a:solidFill>
                  <a:schemeClr val="dk2"/>
                </a:solidFill>
              </a:rPr>
              <a:t>Most of them are zeros</a:t>
            </a:r>
            <a:endParaRPr>
              <a:solidFill>
                <a:schemeClr val="dk2"/>
              </a:solidFill>
            </a:endParaRPr>
          </a:p>
        </p:txBody>
      </p:sp>
      <p:sp>
        <p:nvSpPr>
          <p:cNvPr id="1904" name="Google Shape;1904;p132"/>
          <p:cNvSpPr txBox="1"/>
          <p:nvPr/>
        </p:nvSpPr>
        <p:spPr>
          <a:xfrm>
            <a:off x="3547400" y="2000037"/>
            <a:ext cx="867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700">
                <a:solidFill>
                  <a:srgbClr val="F0F0F0"/>
                </a:solidFill>
              </a:rPr>
              <a:t>prinsenhof</a:t>
            </a:r>
            <a:endParaRPr sz="700">
              <a:solidFill>
                <a:srgbClr val="F0F0F0"/>
              </a:solidFill>
            </a:endParaRPr>
          </a:p>
        </p:txBody>
      </p:sp>
      <p:pic>
        <p:nvPicPr>
          <p:cNvPr id="1905" name="Google Shape;1905;p132"/>
          <p:cNvPicPr preferRelativeResize="0"/>
          <p:nvPr/>
        </p:nvPicPr>
        <p:blipFill>
          <a:blip r:embed="rId3">
            <a:alphaModFix/>
          </a:blip>
          <a:stretch>
            <a:fillRect/>
          </a:stretch>
        </p:blipFill>
        <p:spPr>
          <a:xfrm>
            <a:off x="1921340" y="2248100"/>
            <a:ext cx="1511235" cy="1956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133"/>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with Multimodal Inputs</a:t>
            </a:r>
            <a:endParaRPr b="1">
              <a:solidFill>
                <a:srgbClr val="611BB8"/>
              </a:solidFill>
            </a:endParaRPr>
          </a:p>
        </p:txBody>
      </p:sp>
      <p:sp>
        <p:nvSpPr>
          <p:cNvPr id="1911" name="Google Shape;1911;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85</a:t>
            </a:fld>
            <a:endParaRPr/>
          </a:p>
        </p:txBody>
      </p:sp>
      <p:sp>
        <p:nvSpPr>
          <p:cNvPr id="1912" name="Google Shape;1912;p133"/>
          <p:cNvSpPr txBox="1"/>
          <p:nvPr/>
        </p:nvSpPr>
        <p:spPr>
          <a:xfrm>
            <a:off x="664377" y="4249275"/>
            <a:ext cx="783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611BB8"/>
                </a:solidFill>
              </a:rPr>
              <a:t>Input:</a:t>
            </a:r>
            <a:br>
              <a:rPr lang="zh-CN" b="1">
                <a:solidFill>
                  <a:srgbClr val="611BB8"/>
                </a:solidFill>
              </a:rPr>
            </a:br>
            <a:r>
              <a:rPr lang="zh-CN" b="1">
                <a:solidFill>
                  <a:srgbClr val="611BB8"/>
                </a:solidFill>
              </a:rPr>
              <a:t>Image</a:t>
            </a:r>
            <a:endParaRPr>
              <a:solidFill>
                <a:srgbClr val="611BB8"/>
              </a:solidFill>
            </a:endParaRPr>
          </a:p>
        </p:txBody>
      </p:sp>
      <p:sp>
        <p:nvSpPr>
          <p:cNvPr id="1913" name="Google Shape;1913;p133"/>
          <p:cNvSpPr txBox="1"/>
          <p:nvPr/>
        </p:nvSpPr>
        <p:spPr>
          <a:xfrm>
            <a:off x="6239075" y="1837175"/>
            <a:ext cx="2355300" cy="1031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rgbClr val="611BB8"/>
                </a:solidFill>
              </a:rPr>
              <a:t>We can compare </a:t>
            </a:r>
            <a:r>
              <a:rPr lang="zh-CN" b="1">
                <a:solidFill>
                  <a:srgbClr val="611BB8"/>
                </a:solidFill>
              </a:rPr>
              <a:t>non-text inputs</a:t>
            </a:r>
            <a:r>
              <a:rPr lang="zh-CN">
                <a:solidFill>
                  <a:srgbClr val="611BB8"/>
                </a:solidFill>
              </a:rPr>
              <a:t> with an </a:t>
            </a:r>
            <a:r>
              <a:rPr lang="zh-CN" b="1">
                <a:solidFill>
                  <a:srgbClr val="611BB8"/>
                </a:solidFill>
              </a:rPr>
              <a:t>embedding table</a:t>
            </a:r>
            <a:r>
              <a:rPr lang="zh-CN">
                <a:solidFill>
                  <a:srgbClr val="611BB8"/>
                </a:solidFill>
              </a:rPr>
              <a:t> in the same way.</a:t>
            </a:r>
            <a:endParaRPr>
              <a:solidFill>
                <a:srgbClr val="611BB8"/>
              </a:solidFill>
            </a:endParaRPr>
          </a:p>
        </p:txBody>
      </p:sp>
      <p:sp>
        <p:nvSpPr>
          <p:cNvPr id="1914" name="Google Shape;1914;p133"/>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915" name="Google Shape;1915;p133"/>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916" name="Google Shape;1916;p133"/>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917" name="Google Shape;1917;p133"/>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918" name="Google Shape;1918;p133"/>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919" name="Google Shape;1919;p133"/>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920" name="Google Shape;1920;p133"/>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1" name="Google Shape;1921;p133"/>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922" name="Google Shape;1922;p133"/>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923" name="Google Shape;1923;p133"/>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924" name="Google Shape;1924;p133"/>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925" name="Google Shape;1925;p133"/>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133"/>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927" name="Google Shape;1927;p133"/>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928" name="Google Shape;1928;p133"/>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929" name="Google Shape;1929;p133"/>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930" name="Google Shape;1930;p133"/>
          <p:cNvCxnSpPr>
            <a:stCxn id="1917" idx="0"/>
            <a:endCxn id="1921"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1931" name="Google Shape;1931;p133"/>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932" name="Google Shape;1932;p133"/>
          <p:cNvSpPr txBox="1"/>
          <p:nvPr/>
        </p:nvSpPr>
        <p:spPr>
          <a:xfrm>
            <a:off x="3547400" y="1035725"/>
            <a:ext cx="957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700">
                <a:solidFill>
                  <a:srgbClr val="F0F0F0"/>
                </a:solidFill>
              </a:rPr>
              <a:t>prinsenhof</a:t>
            </a:r>
            <a:endParaRPr sz="700">
              <a:solidFill>
                <a:srgbClr val="F0F0F0"/>
              </a:solidFill>
            </a:endParaRPr>
          </a:p>
        </p:txBody>
      </p:sp>
      <p:sp>
        <p:nvSpPr>
          <p:cNvPr id="1933" name="Google Shape;1933;p133"/>
          <p:cNvSpPr txBox="1"/>
          <p:nvPr/>
        </p:nvSpPr>
        <p:spPr>
          <a:xfrm>
            <a:off x="1336523" y="994511"/>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4.1</a:t>
            </a:r>
            <a:endParaRPr b="1">
              <a:solidFill>
                <a:schemeClr val="dk2"/>
              </a:solidFill>
            </a:endParaRPr>
          </a:p>
        </p:txBody>
      </p:sp>
      <p:sp>
        <p:nvSpPr>
          <p:cNvPr id="1934" name="Google Shape;1934;p133"/>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i="1">
              <a:solidFill>
                <a:srgbClr val="F0F0F0"/>
              </a:solidFill>
            </a:endParaRPr>
          </a:p>
        </p:txBody>
      </p:sp>
      <p:sp>
        <p:nvSpPr>
          <p:cNvPr id="1935" name="Google Shape;1935;p133"/>
          <p:cNvSpPr txBox="1"/>
          <p:nvPr/>
        </p:nvSpPr>
        <p:spPr>
          <a:xfrm>
            <a:off x="3482388" y="308092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611BB8"/>
                </a:solidFill>
              </a:rPr>
              <a:t>Image Patches</a:t>
            </a:r>
            <a:endParaRPr b="1">
              <a:solidFill>
                <a:srgbClr val="611BB8"/>
              </a:solidFill>
            </a:endParaRPr>
          </a:p>
        </p:txBody>
      </p:sp>
      <p:sp>
        <p:nvSpPr>
          <p:cNvPr id="1936" name="Google Shape;1936;p133"/>
          <p:cNvSpPr/>
          <p:nvPr/>
        </p:nvSpPr>
        <p:spPr>
          <a:xfrm rot="10800000">
            <a:off x="2862175" y="3151875"/>
            <a:ext cx="530400" cy="258300"/>
          </a:xfrm>
          <a:prstGeom prst="rightArrow">
            <a:avLst>
              <a:gd name="adj1" fmla="val 50000"/>
              <a:gd name="adj2" fmla="val 50000"/>
            </a:avLst>
          </a:prstGeom>
          <a:solidFill>
            <a:srgbClr val="611BB8"/>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7" name="Google Shape;1937;p133"/>
          <p:cNvSpPr/>
          <p:nvPr/>
        </p:nvSpPr>
        <p:spPr>
          <a:xfrm rot="10800000">
            <a:off x="3040975" y="3684025"/>
            <a:ext cx="351600" cy="258300"/>
          </a:xfrm>
          <a:prstGeom prst="rightArrow">
            <a:avLst>
              <a:gd name="adj1" fmla="val 50000"/>
              <a:gd name="adj2" fmla="val 50000"/>
            </a:avLst>
          </a:prstGeom>
          <a:solidFill>
            <a:srgbClr val="611BB8"/>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8" name="Google Shape;1938;p133"/>
          <p:cNvSpPr txBox="1"/>
          <p:nvPr/>
        </p:nvSpPr>
        <p:spPr>
          <a:xfrm>
            <a:off x="3468313" y="3613075"/>
            <a:ext cx="2355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611BB8"/>
                </a:solidFill>
              </a:rPr>
              <a:t>Vision Model</a:t>
            </a:r>
            <a:br>
              <a:rPr lang="zh-CN">
                <a:solidFill>
                  <a:srgbClr val="611BB8"/>
                </a:solidFill>
              </a:rPr>
            </a:br>
            <a:r>
              <a:rPr lang="zh-CN">
                <a:solidFill>
                  <a:srgbClr val="611BB8"/>
                </a:solidFill>
              </a:rPr>
              <a:t>(e.g., CLIP or Qwen-VL)</a:t>
            </a:r>
            <a:endParaRPr>
              <a:solidFill>
                <a:srgbClr val="611BB8"/>
              </a:solidFill>
            </a:endParaRPr>
          </a:p>
        </p:txBody>
      </p:sp>
      <p:graphicFrame>
        <p:nvGraphicFramePr>
          <p:cNvPr id="1939" name="Google Shape;1939;p133"/>
          <p:cNvGraphicFramePr/>
          <p:nvPr/>
        </p:nvGraphicFramePr>
        <p:xfrm>
          <a:off x="6507675" y="3379250"/>
          <a:ext cx="1660300" cy="1462920"/>
        </p:xfrm>
        <a:graphic>
          <a:graphicData uri="http://schemas.openxmlformats.org/drawingml/2006/table">
            <a:tbl>
              <a:tblPr>
                <a:noFill/>
                <a:tableStyleId>{81380722-8950-4CB5-8313-3FF1E1080F2C}</a:tableStyleId>
              </a:tblPr>
              <a:tblGrid>
                <a:gridCol w="932625">
                  <a:extLst>
                    <a:ext uri="{9D8B030D-6E8A-4147-A177-3AD203B41FA5}">
                      <a16:colId xmlns:a16="http://schemas.microsoft.com/office/drawing/2014/main" val="20000"/>
                    </a:ext>
                  </a:extLst>
                </a:gridCol>
                <a:gridCol w="727675">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prinsenhof</a:t>
                      </a:r>
                      <a:endParaRPr sz="1200"/>
                    </a:p>
                  </a:txBody>
                  <a:tcPr marL="91425" marR="91425" marT="91425" marB="91425"/>
                </a:tc>
                <a:tc>
                  <a:txBody>
                    <a:bodyPr/>
                    <a:lstStyle/>
                    <a:p>
                      <a:pPr marL="0" lvl="0" indent="0" algn="l" rtl="0">
                        <a:spcBef>
                          <a:spcPts val="0"/>
                        </a:spcBef>
                        <a:spcAft>
                          <a:spcPts val="0"/>
                        </a:spcAft>
                        <a:buNone/>
                      </a:pPr>
                      <a:r>
                        <a:rPr lang="zh-CN" sz="1200"/>
                        <a:t>4.1</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a:t>
                      </a:r>
                      <a:endParaRPr sz="1200"/>
                    </a:p>
                  </a:txBody>
                  <a:tcPr marL="91425" marR="91425" marT="91425" marB="91425"/>
                </a:tc>
                <a:extLst>
                  <a:ext uri="{0D108BD9-81ED-4DB2-BD59-A6C34878D82A}">
                    <a16:rowId xmlns:a16="http://schemas.microsoft.com/office/drawing/2014/main" val="10003"/>
                  </a:ext>
                </a:extLst>
              </a:tr>
            </a:tbl>
          </a:graphicData>
        </a:graphic>
      </p:graphicFrame>
      <p:sp>
        <p:nvSpPr>
          <p:cNvPr id="1940" name="Google Shape;1940;p133"/>
          <p:cNvSpPr txBox="1"/>
          <p:nvPr/>
        </p:nvSpPr>
        <p:spPr>
          <a:xfrm>
            <a:off x="6342675" y="2979050"/>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pic>
        <p:nvPicPr>
          <p:cNvPr id="1941" name="Google Shape;1941;p133"/>
          <p:cNvPicPr preferRelativeResize="0"/>
          <p:nvPr/>
        </p:nvPicPr>
        <p:blipFill>
          <a:blip r:embed="rId3">
            <a:alphaModFix/>
          </a:blip>
          <a:stretch>
            <a:fillRect/>
          </a:stretch>
        </p:blipFill>
        <p:spPr>
          <a:xfrm>
            <a:off x="1944781" y="1256875"/>
            <a:ext cx="1469081" cy="258300"/>
          </a:xfrm>
          <a:prstGeom prst="rect">
            <a:avLst/>
          </a:prstGeom>
          <a:noFill/>
          <a:ln>
            <a:noFill/>
          </a:ln>
        </p:spPr>
      </p:pic>
      <p:pic>
        <p:nvPicPr>
          <p:cNvPr id="1942" name="Google Shape;1942;p133"/>
          <p:cNvPicPr preferRelativeResize="0"/>
          <p:nvPr/>
        </p:nvPicPr>
        <p:blipFill>
          <a:blip r:embed="rId4">
            <a:alphaModFix/>
          </a:blip>
          <a:stretch>
            <a:fillRect/>
          </a:stretch>
        </p:blipFill>
        <p:spPr>
          <a:xfrm>
            <a:off x="1402949" y="4228675"/>
            <a:ext cx="1057747" cy="757400"/>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p1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Summary of Sparse Encoders </a:t>
            </a:r>
            <a:endParaRPr b="1">
              <a:solidFill>
                <a:srgbClr val="611BB8"/>
              </a:solidFill>
            </a:endParaRPr>
          </a:p>
        </p:txBody>
      </p:sp>
      <p:sp>
        <p:nvSpPr>
          <p:cNvPr id="1948" name="Google Shape;1948;p1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Binary Encoder: binary weights, no expansion.</a:t>
            </a:r>
            <a:br>
              <a:rPr lang="zh-CN"/>
            </a:br>
            <a:endParaRPr/>
          </a:p>
          <a:p>
            <a:pPr marL="457200" lvl="0" indent="-342900" algn="l" rtl="0">
              <a:spcBef>
                <a:spcPts val="0"/>
              </a:spcBef>
              <a:spcAft>
                <a:spcPts val="0"/>
              </a:spcAft>
              <a:buSzPts val="1800"/>
              <a:buChar char="●"/>
            </a:pPr>
            <a:r>
              <a:rPr lang="zh-CN"/>
              <a:t>Inference-Free Encoders: IDF weights, no expansion.</a:t>
            </a:r>
            <a:br>
              <a:rPr lang="zh-CN"/>
            </a:br>
            <a:endParaRPr/>
          </a:p>
          <a:p>
            <a:pPr marL="457200" lvl="0" indent="-342900" algn="l" rtl="0">
              <a:spcBef>
                <a:spcPts val="0"/>
              </a:spcBef>
              <a:spcAft>
                <a:spcPts val="0"/>
              </a:spcAft>
              <a:buSzPts val="1800"/>
              <a:buChar char="●"/>
            </a:pPr>
            <a:r>
              <a:rPr lang="zh-CN"/>
              <a:t>MLP Encoder: weighting by a transformer model, no expansion.</a:t>
            </a:r>
            <a:br>
              <a:rPr lang="zh-CN"/>
            </a:br>
            <a:endParaRPr/>
          </a:p>
          <a:p>
            <a:pPr marL="457200" lvl="0" indent="-342900" algn="l" rtl="0">
              <a:spcBef>
                <a:spcPts val="0"/>
              </a:spcBef>
              <a:spcAft>
                <a:spcPts val="0"/>
              </a:spcAft>
              <a:buSzPts val="1800"/>
              <a:buChar char="●"/>
            </a:pPr>
            <a:r>
              <a:rPr lang="zh-CN"/>
              <a:t>MLP Encoder with External Expansion: external expansion.</a:t>
            </a:r>
            <a:br>
              <a:rPr lang="zh-CN"/>
            </a:br>
            <a:endParaRPr/>
          </a:p>
          <a:p>
            <a:pPr marL="457200" lvl="0" indent="-342900" algn="l" rtl="0">
              <a:spcBef>
                <a:spcPts val="0"/>
              </a:spcBef>
              <a:spcAft>
                <a:spcPts val="0"/>
              </a:spcAft>
              <a:buSzPts val="1800"/>
              <a:buChar char="●"/>
            </a:pPr>
            <a:r>
              <a:rPr lang="zh-CN"/>
              <a:t>MLM: end-to-end weighting and expansion by transformer-based MLM.</a:t>
            </a:r>
            <a:endParaRPr/>
          </a:p>
        </p:txBody>
      </p:sp>
      <p:sp>
        <p:nvSpPr>
          <p:cNvPr id="1949" name="Google Shape;1949;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86</a:t>
            </a:fld>
            <a:endParaRPr/>
          </a:p>
        </p:txBody>
      </p:sp>
      <p:grpSp>
        <p:nvGrpSpPr>
          <p:cNvPr id="1950" name="Google Shape;1950;p134"/>
          <p:cNvGrpSpPr/>
          <p:nvPr/>
        </p:nvGrpSpPr>
        <p:grpSpPr>
          <a:xfrm>
            <a:off x="6365225" y="1204800"/>
            <a:ext cx="2778775" cy="946500"/>
            <a:chOff x="6365225" y="1204800"/>
            <a:chExt cx="2778775" cy="946500"/>
          </a:xfrm>
        </p:grpSpPr>
        <p:sp>
          <p:nvSpPr>
            <p:cNvPr id="1951" name="Google Shape;1951;p134"/>
            <p:cNvSpPr/>
            <p:nvPr/>
          </p:nvSpPr>
          <p:spPr>
            <a:xfrm>
              <a:off x="6365225" y="1204800"/>
              <a:ext cx="95400" cy="9465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2" name="Google Shape;1952;p134"/>
            <p:cNvSpPr txBox="1"/>
            <p:nvPr/>
          </p:nvSpPr>
          <p:spPr>
            <a:xfrm>
              <a:off x="6507600" y="1447200"/>
              <a:ext cx="263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Static weighting</a:t>
              </a:r>
              <a:endParaRPr sz="1800">
                <a:solidFill>
                  <a:schemeClr val="dk2"/>
                </a:solidFill>
              </a:endParaRPr>
            </a:p>
          </p:txBody>
        </p:sp>
      </p:grpSp>
      <p:grpSp>
        <p:nvGrpSpPr>
          <p:cNvPr id="1953" name="Google Shape;1953;p134"/>
          <p:cNvGrpSpPr/>
          <p:nvPr/>
        </p:nvGrpSpPr>
        <p:grpSpPr>
          <a:xfrm>
            <a:off x="8049100" y="2542400"/>
            <a:ext cx="1298700" cy="1526100"/>
            <a:chOff x="8049100" y="2542400"/>
            <a:chExt cx="1298700" cy="1526100"/>
          </a:xfrm>
        </p:grpSpPr>
        <p:sp>
          <p:nvSpPr>
            <p:cNvPr id="1954" name="Google Shape;1954;p134"/>
            <p:cNvSpPr/>
            <p:nvPr/>
          </p:nvSpPr>
          <p:spPr>
            <a:xfrm>
              <a:off x="8049100" y="2542400"/>
              <a:ext cx="73500" cy="1526100"/>
            </a:xfrm>
            <a:prstGeom prst="rightBrace">
              <a:avLst>
                <a:gd name="adj1" fmla="val 50000"/>
                <a:gd name="adj2" fmla="val 4976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5" name="Google Shape;1955;p134"/>
            <p:cNvSpPr txBox="1"/>
            <p:nvPr/>
          </p:nvSpPr>
          <p:spPr>
            <a:xfrm>
              <a:off x="8122600" y="2797550"/>
              <a:ext cx="1225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Learning from </a:t>
              </a:r>
              <a:endParaRPr sz="1800">
                <a:solidFill>
                  <a:schemeClr val="dk2"/>
                </a:solidFill>
              </a:endParaRPr>
            </a:p>
            <a:p>
              <a:pPr marL="0" lvl="0" indent="0" algn="l" rtl="0">
                <a:spcBef>
                  <a:spcPts val="0"/>
                </a:spcBef>
                <a:spcAft>
                  <a:spcPts val="0"/>
                </a:spcAft>
                <a:buNone/>
              </a:pPr>
              <a:r>
                <a:rPr lang="zh-CN" sz="1800">
                  <a:solidFill>
                    <a:schemeClr val="dk2"/>
                  </a:solidFill>
                </a:rPr>
                <a:t>data</a:t>
              </a:r>
              <a:endParaRPr sz="1800">
                <a:solidFill>
                  <a:schemeClr val="dk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1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Dual Sparse Encoder</a:t>
            </a:r>
            <a:endParaRPr b="1">
              <a:solidFill>
                <a:srgbClr val="611BB8"/>
              </a:solidFill>
            </a:endParaRPr>
          </a:p>
        </p:txBody>
      </p:sp>
      <p:sp>
        <p:nvSpPr>
          <p:cNvPr id="1961" name="Google Shape;1961;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87</a:t>
            </a:fld>
            <a:endParaRPr/>
          </a:p>
        </p:txBody>
      </p:sp>
      <p:sp>
        <p:nvSpPr>
          <p:cNvPr id="1962" name="Google Shape;1962;p135"/>
          <p:cNvSpPr/>
          <p:nvPr/>
        </p:nvSpPr>
        <p:spPr>
          <a:xfrm>
            <a:off x="909850" y="2070300"/>
            <a:ext cx="1563000" cy="16728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Shared Encoder</a:t>
            </a:r>
            <a:endParaRPr/>
          </a:p>
        </p:txBody>
      </p:sp>
      <p:sp>
        <p:nvSpPr>
          <p:cNvPr id="1963" name="Google Shape;1963;p135"/>
          <p:cNvSpPr txBox="1"/>
          <p:nvPr/>
        </p:nvSpPr>
        <p:spPr>
          <a:xfrm>
            <a:off x="777743" y="4066050"/>
            <a:ext cx="95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Query</a:t>
            </a:r>
            <a:endParaRPr sz="1800">
              <a:solidFill>
                <a:schemeClr val="dk2"/>
              </a:solidFill>
            </a:endParaRPr>
          </a:p>
        </p:txBody>
      </p:sp>
      <p:sp>
        <p:nvSpPr>
          <p:cNvPr id="1964" name="Google Shape;1964;p135"/>
          <p:cNvSpPr txBox="1"/>
          <p:nvPr/>
        </p:nvSpPr>
        <p:spPr>
          <a:xfrm>
            <a:off x="1825324" y="4066050"/>
            <a:ext cx="674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a:t>
            </a:r>
            <a:endParaRPr sz="1800">
              <a:solidFill>
                <a:schemeClr val="dk2"/>
              </a:solidFill>
            </a:endParaRPr>
          </a:p>
        </p:txBody>
      </p:sp>
      <p:sp>
        <p:nvSpPr>
          <p:cNvPr id="1965" name="Google Shape;1965;p135"/>
          <p:cNvSpPr/>
          <p:nvPr/>
        </p:nvSpPr>
        <p:spPr>
          <a:xfrm>
            <a:off x="1008000"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6" name="Google Shape;1966;p135"/>
          <p:cNvSpPr/>
          <p:nvPr/>
        </p:nvSpPr>
        <p:spPr>
          <a:xfrm>
            <a:off x="1825325"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67" name="Google Shape;1967;p135"/>
          <p:cNvCxnSpPr/>
          <p:nvPr/>
        </p:nvCxnSpPr>
        <p:spPr>
          <a:xfrm rot="10800000">
            <a:off x="1254900"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68" name="Google Shape;1968;p135"/>
          <p:cNvCxnSpPr/>
          <p:nvPr/>
        </p:nvCxnSpPr>
        <p:spPr>
          <a:xfrm rot="10800000">
            <a:off x="2072225"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69" name="Google Shape;1969;p135"/>
          <p:cNvCxnSpPr/>
          <p:nvPr/>
        </p:nvCxnSpPr>
        <p:spPr>
          <a:xfrm rot="10800000">
            <a:off x="1254904" y="1802700"/>
            <a:ext cx="3000" cy="246900"/>
          </a:xfrm>
          <a:prstGeom prst="straightConnector1">
            <a:avLst/>
          </a:prstGeom>
          <a:noFill/>
          <a:ln w="9525" cap="flat" cmpd="sng">
            <a:solidFill>
              <a:schemeClr val="dk2"/>
            </a:solidFill>
            <a:prstDash val="solid"/>
            <a:round/>
            <a:headEnd type="none" w="med" len="med"/>
            <a:tailEnd type="triangle" w="med" len="med"/>
          </a:ln>
        </p:spPr>
      </p:cxnSp>
      <p:cxnSp>
        <p:nvCxnSpPr>
          <p:cNvPr id="1970" name="Google Shape;1970;p135"/>
          <p:cNvCxnSpPr/>
          <p:nvPr/>
        </p:nvCxnSpPr>
        <p:spPr>
          <a:xfrm rot="10800000">
            <a:off x="2073275" y="1802700"/>
            <a:ext cx="3000" cy="246900"/>
          </a:xfrm>
          <a:prstGeom prst="straightConnector1">
            <a:avLst/>
          </a:prstGeom>
          <a:noFill/>
          <a:ln w="9525" cap="flat" cmpd="sng">
            <a:solidFill>
              <a:schemeClr val="dk2"/>
            </a:solidFill>
            <a:prstDash val="solid"/>
            <a:round/>
            <a:headEnd type="none" w="med" len="med"/>
            <a:tailEnd type="triangle" w="med" len="med"/>
          </a:ln>
        </p:spPr>
      </p:cxnSp>
      <p:sp>
        <p:nvSpPr>
          <p:cNvPr id="1971" name="Google Shape;1971;p135"/>
          <p:cNvSpPr/>
          <p:nvPr/>
        </p:nvSpPr>
        <p:spPr>
          <a:xfrm>
            <a:off x="1506900" y="1101800"/>
            <a:ext cx="260100" cy="2517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cxnSp>
        <p:nvCxnSpPr>
          <p:cNvPr id="1972" name="Google Shape;1972;p135"/>
          <p:cNvCxnSpPr>
            <a:stCxn id="1966" idx="0"/>
            <a:endCxn id="1971" idx="5"/>
          </p:cNvCxnSpPr>
          <p:nvPr/>
        </p:nvCxnSpPr>
        <p:spPr>
          <a:xfrm rot="10800000">
            <a:off x="1728875" y="1316550"/>
            <a:ext cx="345900" cy="298800"/>
          </a:xfrm>
          <a:prstGeom prst="straightConnector1">
            <a:avLst/>
          </a:prstGeom>
          <a:noFill/>
          <a:ln w="9525" cap="flat" cmpd="sng">
            <a:solidFill>
              <a:schemeClr val="dk2"/>
            </a:solidFill>
            <a:prstDash val="solid"/>
            <a:round/>
            <a:headEnd type="none" w="med" len="med"/>
            <a:tailEnd type="triangle" w="med" len="med"/>
          </a:ln>
        </p:spPr>
      </p:cxnSp>
      <p:cxnSp>
        <p:nvCxnSpPr>
          <p:cNvPr id="1973" name="Google Shape;1973;p135"/>
          <p:cNvCxnSpPr>
            <a:stCxn id="1965" idx="0"/>
            <a:endCxn id="1971" idx="3"/>
          </p:cNvCxnSpPr>
          <p:nvPr/>
        </p:nvCxnSpPr>
        <p:spPr>
          <a:xfrm rot="10800000" flipH="1">
            <a:off x="1257450" y="1316550"/>
            <a:ext cx="287400" cy="298800"/>
          </a:xfrm>
          <a:prstGeom prst="straightConnector1">
            <a:avLst/>
          </a:prstGeom>
          <a:noFill/>
          <a:ln w="9525" cap="flat" cmpd="sng">
            <a:solidFill>
              <a:schemeClr val="dk2"/>
            </a:solidFill>
            <a:prstDash val="solid"/>
            <a:round/>
            <a:headEnd type="none" w="med" len="med"/>
            <a:tailEnd type="triangle" w="med" len="med"/>
          </a:ln>
        </p:spPr>
      </p:cxnSp>
      <p:sp>
        <p:nvSpPr>
          <p:cNvPr id="1974" name="Google Shape;1974;p135"/>
          <p:cNvSpPr txBox="1"/>
          <p:nvPr/>
        </p:nvSpPr>
        <p:spPr>
          <a:xfrm>
            <a:off x="2472850" y="2612075"/>
            <a:ext cx="204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(e.g., MLP, MLM)</a:t>
            </a:r>
            <a:endParaRPr>
              <a:solidFill>
                <a:schemeClr val="dk2"/>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78"/>
        <p:cNvGrpSpPr/>
        <p:nvPr/>
      </p:nvGrpSpPr>
      <p:grpSpPr>
        <a:xfrm>
          <a:off x="0" y="0"/>
          <a:ext cx="0" cy="0"/>
          <a:chOff x="0" y="0"/>
          <a:chExt cx="0" cy="0"/>
        </a:xfrm>
      </p:grpSpPr>
      <p:sp>
        <p:nvSpPr>
          <p:cNvPr id="1979" name="Google Shape;1979;p1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Dual Sparse Encoder</a:t>
            </a:r>
            <a:endParaRPr b="1">
              <a:solidFill>
                <a:srgbClr val="611BB8"/>
              </a:solidFill>
            </a:endParaRPr>
          </a:p>
        </p:txBody>
      </p:sp>
      <p:sp>
        <p:nvSpPr>
          <p:cNvPr id="1980" name="Google Shape;1980;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88</a:t>
            </a:fld>
            <a:endParaRPr/>
          </a:p>
        </p:txBody>
      </p:sp>
      <p:sp>
        <p:nvSpPr>
          <p:cNvPr id="1981" name="Google Shape;1981;p136"/>
          <p:cNvSpPr/>
          <p:nvPr/>
        </p:nvSpPr>
        <p:spPr>
          <a:xfrm>
            <a:off x="909850" y="2070300"/>
            <a:ext cx="1563000" cy="16728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Shared Encoder</a:t>
            </a:r>
            <a:endParaRPr/>
          </a:p>
        </p:txBody>
      </p:sp>
      <p:sp>
        <p:nvSpPr>
          <p:cNvPr id="1982" name="Google Shape;1982;p136"/>
          <p:cNvSpPr txBox="1"/>
          <p:nvPr/>
        </p:nvSpPr>
        <p:spPr>
          <a:xfrm>
            <a:off x="777743" y="4066050"/>
            <a:ext cx="95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Query</a:t>
            </a:r>
            <a:endParaRPr sz="1800">
              <a:solidFill>
                <a:schemeClr val="dk2"/>
              </a:solidFill>
            </a:endParaRPr>
          </a:p>
        </p:txBody>
      </p:sp>
      <p:sp>
        <p:nvSpPr>
          <p:cNvPr id="1983" name="Google Shape;1983;p136"/>
          <p:cNvSpPr txBox="1"/>
          <p:nvPr/>
        </p:nvSpPr>
        <p:spPr>
          <a:xfrm>
            <a:off x="1825324" y="4066050"/>
            <a:ext cx="674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a:t>
            </a:r>
            <a:endParaRPr sz="1800">
              <a:solidFill>
                <a:schemeClr val="dk2"/>
              </a:solidFill>
            </a:endParaRPr>
          </a:p>
        </p:txBody>
      </p:sp>
      <p:sp>
        <p:nvSpPr>
          <p:cNvPr id="1984" name="Google Shape;1984;p136"/>
          <p:cNvSpPr/>
          <p:nvPr/>
        </p:nvSpPr>
        <p:spPr>
          <a:xfrm>
            <a:off x="1008000"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5" name="Google Shape;1985;p136"/>
          <p:cNvSpPr/>
          <p:nvPr/>
        </p:nvSpPr>
        <p:spPr>
          <a:xfrm>
            <a:off x="1825325"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86" name="Google Shape;1986;p136"/>
          <p:cNvCxnSpPr/>
          <p:nvPr/>
        </p:nvCxnSpPr>
        <p:spPr>
          <a:xfrm rot="10800000">
            <a:off x="1254900"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87" name="Google Shape;1987;p136"/>
          <p:cNvCxnSpPr/>
          <p:nvPr/>
        </p:nvCxnSpPr>
        <p:spPr>
          <a:xfrm rot="10800000">
            <a:off x="2072225"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88" name="Google Shape;1988;p136"/>
          <p:cNvCxnSpPr/>
          <p:nvPr/>
        </p:nvCxnSpPr>
        <p:spPr>
          <a:xfrm rot="10800000">
            <a:off x="1254904" y="1802700"/>
            <a:ext cx="3000" cy="246900"/>
          </a:xfrm>
          <a:prstGeom prst="straightConnector1">
            <a:avLst/>
          </a:prstGeom>
          <a:noFill/>
          <a:ln w="9525" cap="flat" cmpd="sng">
            <a:solidFill>
              <a:schemeClr val="dk2"/>
            </a:solidFill>
            <a:prstDash val="solid"/>
            <a:round/>
            <a:headEnd type="none" w="med" len="med"/>
            <a:tailEnd type="triangle" w="med" len="med"/>
          </a:ln>
        </p:spPr>
      </p:cxnSp>
      <p:cxnSp>
        <p:nvCxnSpPr>
          <p:cNvPr id="1989" name="Google Shape;1989;p136"/>
          <p:cNvCxnSpPr/>
          <p:nvPr/>
        </p:nvCxnSpPr>
        <p:spPr>
          <a:xfrm rot="10800000">
            <a:off x="2073275" y="1802700"/>
            <a:ext cx="3000" cy="246900"/>
          </a:xfrm>
          <a:prstGeom prst="straightConnector1">
            <a:avLst/>
          </a:prstGeom>
          <a:noFill/>
          <a:ln w="9525" cap="flat" cmpd="sng">
            <a:solidFill>
              <a:schemeClr val="dk2"/>
            </a:solidFill>
            <a:prstDash val="solid"/>
            <a:round/>
            <a:headEnd type="none" w="med" len="med"/>
            <a:tailEnd type="triangle" w="med" len="med"/>
          </a:ln>
        </p:spPr>
      </p:cxnSp>
      <p:sp>
        <p:nvSpPr>
          <p:cNvPr id="1990" name="Google Shape;1990;p136"/>
          <p:cNvSpPr/>
          <p:nvPr/>
        </p:nvSpPr>
        <p:spPr>
          <a:xfrm>
            <a:off x="1506900" y="1101800"/>
            <a:ext cx="260100" cy="251700"/>
          </a:xfrm>
          <a:prstGeom prst="ellipse">
            <a:avLst/>
          </a:prstGeom>
          <a:no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cxnSp>
        <p:nvCxnSpPr>
          <p:cNvPr id="1991" name="Google Shape;1991;p136"/>
          <p:cNvCxnSpPr>
            <a:stCxn id="1985" idx="0"/>
            <a:endCxn id="1990" idx="5"/>
          </p:cNvCxnSpPr>
          <p:nvPr/>
        </p:nvCxnSpPr>
        <p:spPr>
          <a:xfrm rot="10800000">
            <a:off x="1728875" y="1316550"/>
            <a:ext cx="345900" cy="298800"/>
          </a:xfrm>
          <a:prstGeom prst="straightConnector1">
            <a:avLst/>
          </a:prstGeom>
          <a:noFill/>
          <a:ln w="9525" cap="flat" cmpd="sng">
            <a:solidFill>
              <a:schemeClr val="dk2"/>
            </a:solidFill>
            <a:prstDash val="solid"/>
            <a:round/>
            <a:headEnd type="none" w="med" len="med"/>
            <a:tailEnd type="triangle" w="med" len="med"/>
          </a:ln>
        </p:spPr>
      </p:cxnSp>
      <p:cxnSp>
        <p:nvCxnSpPr>
          <p:cNvPr id="1992" name="Google Shape;1992;p136"/>
          <p:cNvCxnSpPr>
            <a:stCxn id="1984" idx="0"/>
            <a:endCxn id="1990" idx="3"/>
          </p:cNvCxnSpPr>
          <p:nvPr/>
        </p:nvCxnSpPr>
        <p:spPr>
          <a:xfrm rot="10800000" flipH="1">
            <a:off x="1257450" y="1316550"/>
            <a:ext cx="287400" cy="298800"/>
          </a:xfrm>
          <a:prstGeom prst="straightConnector1">
            <a:avLst/>
          </a:prstGeom>
          <a:noFill/>
          <a:ln w="9525" cap="flat" cmpd="sng">
            <a:solidFill>
              <a:schemeClr val="dk2"/>
            </a:solidFill>
            <a:prstDash val="solid"/>
            <a:round/>
            <a:headEnd type="none" w="med" len="med"/>
            <a:tailEnd type="triangle" w="med" len="med"/>
          </a:ln>
        </p:spPr>
      </p:cxnSp>
      <p:sp>
        <p:nvSpPr>
          <p:cNvPr id="1993" name="Google Shape;1993;p136"/>
          <p:cNvSpPr/>
          <p:nvPr/>
        </p:nvSpPr>
        <p:spPr>
          <a:xfrm>
            <a:off x="4266875" y="2089300"/>
            <a:ext cx="1256400" cy="16728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Query Encoder</a:t>
            </a:r>
            <a:endParaRPr/>
          </a:p>
        </p:txBody>
      </p:sp>
      <p:sp>
        <p:nvSpPr>
          <p:cNvPr id="1994" name="Google Shape;1994;p136"/>
          <p:cNvSpPr txBox="1"/>
          <p:nvPr/>
        </p:nvSpPr>
        <p:spPr>
          <a:xfrm>
            <a:off x="4469268" y="4123100"/>
            <a:ext cx="95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Query</a:t>
            </a:r>
            <a:endParaRPr sz="1800">
              <a:solidFill>
                <a:schemeClr val="dk2"/>
              </a:solidFill>
            </a:endParaRPr>
          </a:p>
        </p:txBody>
      </p:sp>
      <p:sp>
        <p:nvSpPr>
          <p:cNvPr id="1995" name="Google Shape;1995;p136"/>
          <p:cNvSpPr txBox="1"/>
          <p:nvPr/>
        </p:nvSpPr>
        <p:spPr>
          <a:xfrm>
            <a:off x="6945574" y="4028000"/>
            <a:ext cx="674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a:t>
            </a:r>
            <a:endParaRPr sz="1800">
              <a:solidFill>
                <a:schemeClr val="dk2"/>
              </a:solidFill>
            </a:endParaRPr>
          </a:p>
        </p:txBody>
      </p:sp>
      <p:sp>
        <p:nvSpPr>
          <p:cNvPr id="1996" name="Google Shape;1996;p136"/>
          <p:cNvSpPr/>
          <p:nvPr/>
        </p:nvSpPr>
        <p:spPr>
          <a:xfrm>
            <a:off x="4645625"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7" name="Google Shape;1997;p136"/>
          <p:cNvSpPr/>
          <p:nvPr/>
        </p:nvSpPr>
        <p:spPr>
          <a:xfrm>
            <a:off x="6996450"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98" name="Google Shape;1998;p136"/>
          <p:cNvCxnSpPr/>
          <p:nvPr/>
        </p:nvCxnSpPr>
        <p:spPr>
          <a:xfrm rot="10800000">
            <a:off x="4892525"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99" name="Google Shape;1999;p136"/>
          <p:cNvCxnSpPr/>
          <p:nvPr/>
        </p:nvCxnSpPr>
        <p:spPr>
          <a:xfrm rot="10800000">
            <a:off x="7280075" y="376210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2000" name="Google Shape;2000;p136"/>
          <p:cNvCxnSpPr/>
          <p:nvPr/>
        </p:nvCxnSpPr>
        <p:spPr>
          <a:xfrm rot="10800000">
            <a:off x="4893579" y="1785375"/>
            <a:ext cx="3000" cy="246900"/>
          </a:xfrm>
          <a:prstGeom prst="straightConnector1">
            <a:avLst/>
          </a:prstGeom>
          <a:noFill/>
          <a:ln w="9525" cap="flat" cmpd="sng">
            <a:solidFill>
              <a:schemeClr val="dk2"/>
            </a:solidFill>
            <a:prstDash val="solid"/>
            <a:round/>
            <a:headEnd type="none" w="med" len="med"/>
            <a:tailEnd type="triangle" w="med" len="med"/>
          </a:ln>
        </p:spPr>
      </p:cxnSp>
      <p:cxnSp>
        <p:nvCxnSpPr>
          <p:cNvPr id="2001" name="Google Shape;2001;p136"/>
          <p:cNvCxnSpPr/>
          <p:nvPr/>
        </p:nvCxnSpPr>
        <p:spPr>
          <a:xfrm rot="10800000">
            <a:off x="7244400" y="1785375"/>
            <a:ext cx="3000" cy="246900"/>
          </a:xfrm>
          <a:prstGeom prst="straightConnector1">
            <a:avLst/>
          </a:prstGeom>
          <a:noFill/>
          <a:ln w="9525" cap="flat" cmpd="sng">
            <a:solidFill>
              <a:schemeClr val="dk2"/>
            </a:solidFill>
            <a:prstDash val="solid"/>
            <a:round/>
            <a:headEnd type="none" w="med" len="med"/>
            <a:tailEnd type="triangle" w="med" len="med"/>
          </a:ln>
        </p:spPr>
      </p:cxnSp>
      <p:sp>
        <p:nvSpPr>
          <p:cNvPr id="2002" name="Google Shape;2002;p136"/>
          <p:cNvSpPr/>
          <p:nvPr/>
        </p:nvSpPr>
        <p:spPr>
          <a:xfrm>
            <a:off x="5898900" y="1101800"/>
            <a:ext cx="260100" cy="251700"/>
          </a:xfrm>
          <a:prstGeom prst="ellipse">
            <a:avLst/>
          </a:prstGeom>
          <a:no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cxnSp>
        <p:nvCxnSpPr>
          <p:cNvPr id="2003" name="Google Shape;2003;p136"/>
          <p:cNvCxnSpPr>
            <a:stCxn id="1997" idx="0"/>
            <a:endCxn id="2002" idx="5"/>
          </p:cNvCxnSpPr>
          <p:nvPr/>
        </p:nvCxnSpPr>
        <p:spPr>
          <a:xfrm rot="10800000">
            <a:off x="6120900" y="1316550"/>
            <a:ext cx="1125000" cy="298800"/>
          </a:xfrm>
          <a:prstGeom prst="straightConnector1">
            <a:avLst/>
          </a:prstGeom>
          <a:noFill/>
          <a:ln w="9525" cap="flat" cmpd="sng">
            <a:solidFill>
              <a:schemeClr val="dk2"/>
            </a:solidFill>
            <a:prstDash val="solid"/>
            <a:round/>
            <a:headEnd type="none" w="med" len="med"/>
            <a:tailEnd type="triangle" w="med" len="med"/>
          </a:ln>
        </p:spPr>
      </p:cxnSp>
      <p:cxnSp>
        <p:nvCxnSpPr>
          <p:cNvPr id="2004" name="Google Shape;2004;p136"/>
          <p:cNvCxnSpPr>
            <a:stCxn id="1996" idx="0"/>
            <a:endCxn id="2002" idx="3"/>
          </p:cNvCxnSpPr>
          <p:nvPr/>
        </p:nvCxnSpPr>
        <p:spPr>
          <a:xfrm rot="10800000" flipH="1">
            <a:off x="4895075" y="1316550"/>
            <a:ext cx="1041900" cy="298800"/>
          </a:xfrm>
          <a:prstGeom prst="straightConnector1">
            <a:avLst/>
          </a:prstGeom>
          <a:noFill/>
          <a:ln w="9525" cap="flat" cmpd="sng">
            <a:solidFill>
              <a:schemeClr val="dk2"/>
            </a:solidFill>
            <a:prstDash val="solid"/>
            <a:round/>
            <a:headEnd type="none" w="med" len="med"/>
            <a:tailEnd type="triangle" w="med" len="med"/>
          </a:ln>
        </p:spPr>
      </p:cxnSp>
      <p:sp>
        <p:nvSpPr>
          <p:cNvPr id="2005" name="Google Shape;2005;p136"/>
          <p:cNvSpPr/>
          <p:nvPr/>
        </p:nvSpPr>
        <p:spPr>
          <a:xfrm>
            <a:off x="6617700" y="2070300"/>
            <a:ext cx="1256400" cy="16728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Document Encoder</a:t>
            </a:r>
            <a:endParaRPr/>
          </a:p>
        </p:txBody>
      </p:sp>
      <p:sp>
        <p:nvSpPr>
          <p:cNvPr id="2006" name="Google Shape;2006;p136"/>
          <p:cNvSpPr txBox="1"/>
          <p:nvPr/>
        </p:nvSpPr>
        <p:spPr>
          <a:xfrm>
            <a:off x="5480050" y="2654250"/>
            <a:ext cx="132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(e.g, MLP)</a:t>
            </a:r>
            <a:endParaRPr/>
          </a:p>
        </p:txBody>
      </p:sp>
      <p:sp>
        <p:nvSpPr>
          <p:cNvPr id="2007" name="Google Shape;2007;p136"/>
          <p:cNvSpPr txBox="1"/>
          <p:nvPr/>
        </p:nvSpPr>
        <p:spPr>
          <a:xfrm>
            <a:off x="7814100" y="2654250"/>
            <a:ext cx="132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(e.g, MLM)</a:t>
            </a:r>
            <a:endParaRPr/>
          </a:p>
        </p:txBody>
      </p:sp>
      <p:sp>
        <p:nvSpPr>
          <p:cNvPr id="2008" name="Google Shape;2008;p136"/>
          <p:cNvSpPr txBox="1"/>
          <p:nvPr/>
        </p:nvSpPr>
        <p:spPr>
          <a:xfrm>
            <a:off x="2472850" y="2612075"/>
            <a:ext cx="204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(e.g., MLP, MLM)</a:t>
            </a:r>
            <a:endParaRPr>
              <a:solidFill>
                <a:schemeClr val="dk2"/>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13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89</a:t>
            </a:fld>
            <a:endParaRPr/>
          </a:p>
        </p:txBody>
      </p:sp>
      <p:sp>
        <p:nvSpPr>
          <p:cNvPr id="2015" name="Google Shape;2015;p137"/>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016" name="Google Shape;2016;p1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Learned Sparse Retrieval Framework</a:t>
            </a:r>
            <a:endParaRPr sz="3000" b="1">
              <a:solidFill>
                <a:srgbClr val="611BB8"/>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grpSp>
        <p:nvGrpSpPr>
          <p:cNvPr id="2017" name="Google Shape;2017;p137"/>
          <p:cNvGrpSpPr/>
          <p:nvPr/>
        </p:nvGrpSpPr>
        <p:grpSpPr>
          <a:xfrm>
            <a:off x="917673" y="1260490"/>
            <a:ext cx="7237930" cy="3005337"/>
            <a:chOff x="1912375" y="1763818"/>
            <a:chExt cx="5619075" cy="2333155"/>
          </a:xfrm>
        </p:grpSpPr>
        <p:sp>
          <p:nvSpPr>
            <p:cNvPr id="2018" name="Google Shape;2018;p137"/>
            <p:cNvSpPr/>
            <p:nvPr/>
          </p:nvSpPr>
          <p:spPr>
            <a:xfrm>
              <a:off x="2256675" y="2876550"/>
              <a:ext cx="1230900" cy="578700"/>
            </a:xfrm>
            <a:prstGeom prst="round2DiagRect">
              <a:avLst>
                <a:gd name="adj1" fmla="val 16667"/>
                <a:gd name="adj2" fmla="val 0"/>
              </a:avLst>
            </a:prstGeom>
            <a:solidFill>
              <a:schemeClr val="lt1"/>
            </a:solidFill>
            <a:ln w="9525" cap="flat" cmpd="sng">
              <a:solidFill>
                <a:srgbClr val="44546A"/>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FF"/>
                </a:buClr>
                <a:buSzPts val="1800"/>
                <a:buFont typeface="Arial"/>
                <a:buNone/>
              </a:pPr>
              <a:r>
                <a:rPr lang="zh-CN" sz="1800"/>
                <a:t>Sparse Encoder</a:t>
              </a:r>
              <a:endParaRPr sz="1800"/>
            </a:p>
          </p:txBody>
        </p:sp>
        <p:sp>
          <p:nvSpPr>
            <p:cNvPr id="2019" name="Google Shape;2019;p137"/>
            <p:cNvSpPr/>
            <p:nvPr/>
          </p:nvSpPr>
          <p:spPr>
            <a:xfrm>
              <a:off x="4123608" y="2876550"/>
              <a:ext cx="1166400" cy="578700"/>
            </a:xfrm>
            <a:prstGeom prst="round2DiagRect">
              <a:avLst>
                <a:gd name="adj1" fmla="val 16667"/>
                <a:gd name="adj2" fmla="val 0"/>
              </a:avLst>
            </a:prstGeom>
            <a:solidFill>
              <a:srgbClr val="FFD600"/>
            </a:solidFill>
            <a:ln w="9525" cap="flat" cmpd="sng">
              <a:solidFill>
                <a:srgbClr val="44546A"/>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Regularizer</a:t>
              </a:r>
              <a:endParaRPr sz="1800">
                <a:solidFill>
                  <a:schemeClr val="dk1"/>
                </a:solidFill>
                <a:latin typeface="Arial"/>
                <a:ea typeface="Arial"/>
                <a:cs typeface="Arial"/>
                <a:sym typeface="Arial"/>
              </a:endParaRPr>
            </a:p>
          </p:txBody>
        </p:sp>
        <p:sp>
          <p:nvSpPr>
            <p:cNvPr id="2020" name="Google Shape;2020;p137"/>
            <p:cNvSpPr txBox="1"/>
            <p:nvPr/>
          </p:nvSpPr>
          <p:spPr>
            <a:xfrm>
              <a:off x="3690109" y="1763818"/>
              <a:ext cx="2033400" cy="3585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zh-CN" sz="1800">
                  <a:solidFill>
                    <a:schemeClr val="dk1"/>
                  </a:solidFill>
                  <a:latin typeface="Calibri"/>
                  <a:ea typeface="Calibri"/>
                  <a:cs typeface="Calibri"/>
                  <a:sym typeface="Calibri"/>
                </a:rPr>
                <a:t>Ingredients</a:t>
              </a:r>
              <a:endParaRPr sz="1800">
                <a:solidFill>
                  <a:schemeClr val="dk1"/>
                </a:solidFill>
                <a:latin typeface="Calibri"/>
                <a:ea typeface="Calibri"/>
                <a:cs typeface="Calibri"/>
                <a:sym typeface="Calibri"/>
              </a:endParaRPr>
            </a:p>
          </p:txBody>
        </p:sp>
        <p:cxnSp>
          <p:nvCxnSpPr>
            <p:cNvPr id="2021" name="Google Shape;2021;p137"/>
            <p:cNvCxnSpPr>
              <a:stCxn id="2020" idx="2"/>
              <a:endCxn id="2018" idx="3"/>
            </p:cNvCxnSpPr>
            <p:nvPr/>
          </p:nvCxnSpPr>
          <p:spPr>
            <a:xfrm rot="5400000">
              <a:off x="3412309" y="1582018"/>
              <a:ext cx="754200" cy="18348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2022" name="Google Shape;2022;p137"/>
            <p:cNvCxnSpPr>
              <a:stCxn id="2020" idx="2"/>
              <a:endCxn id="2019" idx="3"/>
            </p:cNvCxnSpPr>
            <p:nvPr/>
          </p:nvCxnSpPr>
          <p:spPr>
            <a:xfrm rot="-5400000" flipH="1">
              <a:off x="4329859" y="2499268"/>
              <a:ext cx="754200" cy="3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2023" name="Google Shape;2023;p137"/>
            <p:cNvCxnSpPr>
              <a:stCxn id="2020" idx="2"/>
              <a:endCxn id="2024" idx="3"/>
            </p:cNvCxnSpPr>
            <p:nvPr/>
          </p:nvCxnSpPr>
          <p:spPr>
            <a:xfrm rot="-5400000" flipH="1">
              <a:off x="5182909" y="1646218"/>
              <a:ext cx="754200" cy="1706400"/>
            </a:xfrm>
            <a:prstGeom prst="bentConnector3">
              <a:avLst>
                <a:gd name="adj1" fmla="val 15671"/>
              </a:avLst>
            </a:prstGeom>
            <a:noFill/>
            <a:ln w="9525" cap="flat" cmpd="sng">
              <a:solidFill>
                <a:srgbClr val="44546A"/>
              </a:solidFill>
              <a:prstDash val="solid"/>
              <a:round/>
              <a:headEnd type="none" w="sm" len="sm"/>
              <a:tailEnd type="diamond" w="med" len="med"/>
            </a:ln>
          </p:spPr>
        </p:cxnSp>
        <p:sp>
          <p:nvSpPr>
            <p:cNvPr id="2025" name="Google Shape;2025;p137"/>
            <p:cNvSpPr txBox="1"/>
            <p:nvPr/>
          </p:nvSpPr>
          <p:spPr>
            <a:xfrm>
              <a:off x="1912375" y="3606625"/>
              <a:ext cx="1835400" cy="477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Predicts term weights</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(MLP, MLM, etc)</a:t>
              </a:r>
              <a:endParaRPr sz="1400">
                <a:solidFill>
                  <a:schemeClr val="dk1"/>
                </a:solidFill>
                <a:latin typeface="Arial"/>
                <a:ea typeface="Arial"/>
                <a:cs typeface="Arial"/>
                <a:sym typeface="Arial"/>
              </a:endParaRPr>
            </a:p>
          </p:txBody>
        </p:sp>
        <p:sp>
          <p:nvSpPr>
            <p:cNvPr id="2026" name="Google Shape;2026;p137"/>
            <p:cNvSpPr txBox="1"/>
            <p:nvPr/>
          </p:nvSpPr>
          <p:spPr>
            <a:xfrm>
              <a:off x="3757823" y="3619073"/>
              <a:ext cx="1835400" cy="477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rPr>
                <a:t>Limits non-zero weights</a:t>
              </a:r>
              <a:br>
                <a:rPr lang="zh-CN" sz="1400">
                  <a:solidFill>
                    <a:schemeClr val="dk1"/>
                  </a:solidFill>
                </a:rPr>
              </a:br>
              <a:r>
                <a:rPr lang="zh-CN" sz="1400" i="1">
                  <a:solidFill>
                    <a:schemeClr val="dk1"/>
                  </a:solidFill>
                </a:rPr>
                <a:t>(FLOPs, TopK, etc)</a:t>
              </a:r>
              <a:endParaRPr sz="1400" i="1">
                <a:solidFill>
                  <a:schemeClr val="dk1"/>
                </a:solidFill>
              </a:endParaRPr>
            </a:p>
          </p:txBody>
        </p:sp>
        <p:sp>
          <p:nvSpPr>
            <p:cNvPr id="2027" name="Google Shape;2027;p137"/>
            <p:cNvSpPr txBox="1"/>
            <p:nvPr/>
          </p:nvSpPr>
          <p:spPr>
            <a:xfrm>
              <a:off x="5455150" y="3606624"/>
              <a:ext cx="2076300" cy="477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Provides supervision</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(negatives, distillation, etc).</a:t>
              </a:r>
              <a:endParaRPr sz="1400">
                <a:solidFill>
                  <a:schemeClr val="dk1"/>
                </a:solidFill>
                <a:latin typeface="Arial"/>
                <a:ea typeface="Arial"/>
                <a:cs typeface="Arial"/>
                <a:sym typeface="Arial"/>
              </a:endParaRPr>
            </a:p>
          </p:txBody>
        </p:sp>
        <p:sp>
          <p:nvSpPr>
            <p:cNvPr id="2024" name="Google Shape;2024;p137"/>
            <p:cNvSpPr/>
            <p:nvPr/>
          </p:nvSpPr>
          <p:spPr>
            <a:xfrm>
              <a:off x="5778000" y="2876550"/>
              <a:ext cx="1270500" cy="5787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Supervision</a:t>
              </a:r>
              <a:endParaRPr sz="1800">
                <a:solidFill>
                  <a:schemeClr val="dk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7"/>
          <p:cNvSpPr txBox="1"/>
          <p:nvPr/>
        </p:nvSpPr>
        <p:spPr>
          <a:xfrm>
            <a:off x="2541500" y="3771325"/>
            <a:ext cx="38652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Learned Sparse</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Encode Q&amp;D into </a:t>
            </a:r>
            <a:r>
              <a:rPr lang="zh-CN" sz="1200" b="1" i="0" u="none" strike="noStrike" cap="none">
                <a:solidFill>
                  <a:srgbClr val="000000"/>
                </a:solidFill>
                <a:latin typeface="Arial"/>
                <a:ea typeface="Arial"/>
                <a:cs typeface="Arial"/>
                <a:sym typeface="Arial"/>
              </a:rPr>
              <a:t>sparse</a:t>
            </a:r>
            <a:r>
              <a:rPr lang="zh-CN" sz="1200" b="1"/>
              <a:t> </a:t>
            </a:r>
            <a:r>
              <a:rPr lang="zh-CN" sz="1200" b="1" i="0" u="none" strike="noStrike" cap="none">
                <a:solidFill>
                  <a:srgbClr val="000000"/>
                </a:solidFill>
              </a:rPr>
              <a:t>vectors</a:t>
            </a:r>
            <a:r>
              <a:rPr lang="zh-CN" sz="1200" b="0" i="0" u="none" strike="noStrike" cap="none">
                <a:solidFill>
                  <a:srgbClr val="000000"/>
                </a:solidFill>
                <a:latin typeface="Arial"/>
                <a:ea typeface="Arial"/>
                <a:cs typeface="Arial"/>
                <a:sym typeface="Arial"/>
              </a:rPr>
              <a:t>,</a:t>
            </a:r>
            <a:br>
              <a:rPr lang="zh-CN" sz="1200" b="0" i="0" u="none" strike="noStrike" cap="none">
                <a:solidFill>
                  <a:srgbClr val="000000"/>
                </a:solidFill>
                <a:latin typeface="Arial"/>
                <a:ea typeface="Arial"/>
                <a:cs typeface="Arial"/>
                <a:sym typeface="Arial"/>
              </a:rPr>
            </a:br>
            <a:r>
              <a:rPr lang="zh-CN" sz="1200" b="0" i="0" u="none" strike="noStrike" cap="none">
                <a:solidFill>
                  <a:srgbClr val="000000"/>
                </a:solidFill>
                <a:latin typeface="Arial"/>
                <a:ea typeface="Arial"/>
                <a:cs typeface="Arial"/>
                <a:sym typeface="Arial"/>
              </a:rPr>
              <a:t>score as vector similarity</a:t>
            </a:r>
            <a:endParaRPr sz="1200" b="0" i="0" u="none" strike="noStrike" cap="none">
              <a:solidFill>
                <a:srgbClr val="000000"/>
              </a:solidFill>
              <a:latin typeface="Arial"/>
              <a:ea typeface="Arial"/>
              <a:cs typeface="Arial"/>
              <a:sym typeface="Arial"/>
            </a:endParaRPr>
          </a:p>
        </p:txBody>
      </p:sp>
      <p:sp>
        <p:nvSpPr>
          <p:cNvPr id="324" name="Google Shape;324;p57"/>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fontScale="90000"/>
          </a:bodyPr>
          <a:lstStyle/>
          <a:p>
            <a:pPr marL="0" lvl="0" indent="0" algn="l" rtl="0">
              <a:spcBef>
                <a:spcPts val="0"/>
              </a:spcBef>
              <a:spcAft>
                <a:spcPts val="0"/>
              </a:spcAft>
              <a:buSzPct val="111111"/>
              <a:buNone/>
            </a:pPr>
            <a:r>
              <a:rPr lang="zh-CN">
                <a:solidFill>
                  <a:schemeClr val="dk1"/>
                </a:solidFill>
              </a:rPr>
              <a:t>Relevance Model Paradigms (Scoring Perspective)</a:t>
            </a:r>
            <a:endParaRPr>
              <a:solidFill>
                <a:schemeClr val="dk1"/>
              </a:solidFill>
            </a:endParaRPr>
          </a:p>
        </p:txBody>
      </p:sp>
      <p:sp>
        <p:nvSpPr>
          <p:cNvPr id="325" name="Google Shape;325;p57"/>
          <p:cNvSpPr/>
          <p:nvPr/>
        </p:nvSpPr>
        <p:spPr>
          <a:xfrm>
            <a:off x="3005113" y="27688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26" name="Google Shape;326;p57"/>
          <p:cNvSpPr txBox="1"/>
          <p:nvPr/>
        </p:nvSpPr>
        <p:spPr>
          <a:xfrm>
            <a:off x="3005113" y="33711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Query</a:t>
            </a:r>
            <a:endParaRPr sz="1400" b="0" i="0" u="none" strike="noStrike" cap="none">
              <a:solidFill>
                <a:srgbClr val="000000"/>
              </a:solidFill>
              <a:latin typeface="Arial"/>
              <a:ea typeface="Arial"/>
              <a:cs typeface="Arial"/>
              <a:sym typeface="Arial"/>
            </a:endParaRPr>
          </a:p>
        </p:txBody>
      </p:sp>
      <p:sp>
        <p:nvSpPr>
          <p:cNvPr id="327" name="Google Shape;327;p57"/>
          <p:cNvSpPr/>
          <p:nvPr/>
        </p:nvSpPr>
        <p:spPr>
          <a:xfrm>
            <a:off x="3005113" y="232227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328" name="Google Shape;328;p57"/>
          <p:cNvCxnSpPr/>
          <p:nvPr/>
        </p:nvCxnSpPr>
        <p:spPr>
          <a:xfrm rot="10800000">
            <a:off x="3697963" y="32178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29" name="Google Shape;329;p57"/>
          <p:cNvCxnSpPr/>
          <p:nvPr/>
        </p:nvCxnSpPr>
        <p:spPr>
          <a:xfrm rot="10800000">
            <a:off x="3697963" y="25025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30" name="Google Shape;330;p57"/>
          <p:cNvCxnSpPr>
            <a:endCxn id="331" idx="3"/>
          </p:cNvCxnSpPr>
          <p:nvPr/>
        </p:nvCxnSpPr>
        <p:spPr>
          <a:xfrm rot="10800000" flipH="1">
            <a:off x="3697842" y="1929296"/>
            <a:ext cx="712500" cy="363600"/>
          </a:xfrm>
          <a:prstGeom prst="straightConnector1">
            <a:avLst/>
          </a:prstGeom>
          <a:noFill/>
          <a:ln w="19050" cap="flat" cmpd="sng">
            <a:solidFill>
              <a:schemeClr val="dk2"/>
            </a:solidFill>
            <a:prstDash val="solid"/>
            <a:round/>
            <a:headEnd type="none" w="sm" len="sm"/>
            <a:tailEnd type="triangle" w="med" len="med"/>
          </a:ln>
        </p:spPr>
      </p:cxnSp>
      <p:sp>
        <p:nvSpPr>
          <p:cNvPr id="332" name="Google Shape;332;p57"/>
          <p:cNvSpPr txBox="1"/>
          <p:nvPr/>
        </p:nvSpPr>
        <p:spPr>
          <a:xfrm>
            <a:off x="3781238" y="1449363"/>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(score)</a:t>
            </a:r>
            <a:endParaRPr sz="1400" b="0" i="0" u="none" strike="noStrike" cap="none">
              <a:solidFill>
                <a:srgbClr val="000000"/>
              </a:solidFill>
              <a:latin typeface="Arial"/>
              <a:ea typeface="Arial"/>
              <a:cs typeface="Arial"/>
              <a:sym typeface="Arial"/>
            </a:endParaRPr>
          </a:p>
        </p:txBody>
      </p:sp>
      <p:sp>
        <p:nvSpPr>
          <p:cNvPr id="333" name="Google Shape;333;p57"/>
          <p:cNvSpPr/>
          <p:nvPr/>
        </p:nvSpPr>
        <p:spPr>
          <a:xfrm>
            <a:off x="4550988" y="27688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34" name="Google Shape;334;p57"/>
          <p:cNvSpPr txBox="1"/>
          <p:nvPr/>
        </p:nvSpPr>
        <p:spPr>
          <a:xfrm>
            <a:off x="4550988" y="33711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Doc.</a:t>
            </a:r>
            <a:endParaRPr sz="1400" b="0" i="0" u="none" strike="noStrike" cap="none">
              <a:solidFill>
                <a:srgbClr val="000000"/>
              </a:solidFill>
              <a:latin typeface="Arial"/>
              <a:ea typeface="Arial"/>
              <a:cs typeface="Arial"/>
              <a:sym typeface="Arial"/>
            </a:endParaRPr>
          </a:p>
        </p:txBody>
      </p:sp>
      <p:sp>
        <p:nvSpPr>
          <p:cNvPr id="335" name="Google Shape;335;p57"/>
          <p:cNvSpPr/>
          <p:nvPr/>
        </p:nvSpPr>
        <p:spPr>
          <a:xfrm>
            <a:off x="4550988" y="232227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336" name="Google Shape;336;p57"/>
          <p:cNvCxnSpPr/>
          <p:nvPr/>
        </p:nvCxnSpPr>
        <p:spPr>
          <a:xfrm rot="10800000">
            <a:off x="5243838" y="32178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37" name="Google Shape;337;p57"/>
          <p:cNvCxnSpPr/>
          <p:nvPr/>
        </p:nvCxnSpPr>
        <p:spPr>
          <a:xfrm rot="10800000">
            <a:off x="5243838" y="25025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38" name="Google Shape;338;p57"/>
          <p:cNvCxnSpPr>
            <a:endCxn id="331" idx="5"/>
          </p:cNvCxnSpPr>
          <p:nvPr/>
        </p:nvCxnSpPr>
        <p:spPr>
          <a:xfrm rot="10800000">
            <a:off x="4537834" y="1929296"/>
            <a:ext cx="705900" cy="363900"/>
          </a:xfrm>
          <a:prstGeom prst="straightConnector1">
            <a:avLst/>
          </a:prstGeom>
          <a:noFill/>
          <a:ln w="19050" cap="flat" cmpd="sng">
            <a:solidFill>
              <a:schemeClr val="dk2"/>
            </a:solidFill>
            <a:prstDash val="solid"/>
            <a:round/>
            <a:headEnd type="none" w="sm" len="sm"/>
            <a:tailEnd type="triangle" w="med" len="med"/>
          </a:ln>
        </p:spPr>
      </p:cxnSp>
      <p:sp>
        <p:nvSpPr>
          <p:cNvPr id="331" name="Google Shape;331;p57"/>
          <p:cNvSpPr/>
          <p:nvPr/>
        </p:nvSpPr>
        <p:spPr>
          <a:xfrm>
            <a:off x="4383938" y="1775400"/>
            <a:ext cx="180300" cy="180300"/>
          </a:xfrm>
          <a:prstGeom prst="flowChartSummingJunc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1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sp>
        <p:nvSpPr>
          <p:cNvPr id="2033" name="Google Shape;2033;p1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a:t>Exact Sparsity Measure: </a:t>
            </a:r>
            <a:r>
              <a:rPr lang="zh-CN" b="1"/>
              <a:t>L</a:t>
            </a:r>
            <a:r>
              <a:rPr lang="zh-CN" b="1" baseline="-25000"/>
              <a:t>0</a:t>
            </a:r>
            <a:endParaRPr b="1"/>
          </a:p>
          <a:p>
            <a:pPr marL="0" lvl="0" indent="0" algn="l" rtl="0">
              <a:spcBef>
                <a:spcPts val="1200"/>
              </a:spcBef>
              <a:spcAft>
                <a:spcPts val="1200"/>
              </a:spcAft>
              <a:buNone/>
            </a:pPr>
            <a:endParaRPr baseline="-25000"/>
          </a:p>
        </p:txBody>
      </p:sp>
      <p:sp>
        <p:nvSpPr>
          <p:cNvPr id="2034" name="Google Shape;2034;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90</a:t>
            </a:fld>
            <a:endParaRPr/>
          </a:p>
        </p:txBody>
      </p:sp>
      <p:graphicFrame>
        <p:nvGraphicFramePr>
          <p:cNvPr id="2035" name="Google Shape;2035;p138"/>
          <p:cNvGraphicFramePr/>
          <p:nvPr/>
        </p:nvGraphicFramePr>
        <p:xfrm>
          <a:off x="644300" y="2175550"/>
          <a:ext cx="5353200" cy="396210"/>
        </p:xfrm>
        <a:graphic>
          <a:graphicData uri="http://schemas.openxmlformats.org/drawingml/2006/table">
            <a:tbl>
              <a:tblPr>
                <a:noFill/>
                <a:tableStyleId>{81380722-8950-4CB5-8313-3FF1E1080F2C}</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0.5</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1.5</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8.3</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1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sp>
        <p:nvSpPr>
          <p:cNvPr id="2041" name="Google Shape;2041;p1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a:t>Exact Sparsity Measure: </a:t>
            </a:r>
            <a:r>
              <a:rPr lang="zh-CN" b="1"/>
              <a:t>L</a:t>
            </a:r>
            <a:r>
              <a:rPr lang="zh-CN" b="1" baseline="-25000"/>
              <a:t>0</a:t>
            </a:r>
            <a:endParaRPr b="1" baseline="-25000"/>
          </a:p>
          <a:p>
            <a:pPr marL="0" lvl="0" indent="0" algn="l" rtl="0">
              <a:spcBef>
                <a:spcPts val="1200"/>
              </a:spcBef>
              <a:spcAft>
                <a:spcPts val="1200"/>
              </a:spcAft>
              <a:buNone/>
            </a:pPr>
            <a:endParaRPr baseline="-25000"/>
          </a:p>
        </p:txBody>
      </p:sp>
      <p:sp>
        <p:nvSpPr>
          <p:cNvPr id="2042" name="Google Shape;2042;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91</a:t>
            </a:fld>
            <a:endParaRPr/>
          </a:p>
        </p:txBody>
      </p:sp>
      <p:graphicFrame>
        <p:nvGraphicFramePr>
          <p:cNvPr id="2043" name="Google Shape;2043;p139"/>
          <p:cNvGraphicFramePr/>
          <p:nvPr/>
        </p:nvGraphicFramePr>
        <p:xfrm>
          <a:off x="644300" y="2175550"/>
          <a:ext cx="5353200" cy="396210"/>
        </p:xfrm>
        <a:graphic>
          <a:graphicData uri="http://schemas.openxmlformats.org/drawingml/2006/table">
            <a:tbl>
              <a:tblPr>
                <a:noFill/>
                <a:tableStyleId>{81380722-8950-4CB5-8313-3FF1E1080F2C}</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0.5</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1.5</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8.3</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2044" name="Google Shape;2044;p139"/>
          <p:cNvGraphicFramePr/>
          <p:nvPr/>
        </p:nvGraphicFramePr>
        <p:xfrm>
          <a:off x="673650" y="3259800"/>
          <a:ext cx="5353200" cy="396210"/>
        </p:xfrm>
        <a:graphic>
          <a:graphicData uri="http://schemas.openxmlformats.org/drawingml/2006/table">
            <a:tbl>
              <a:tblPr>
                <a:noFill/>
                <a:tableStyleId>{81380722-8950-4CB5-8313-3FF1E1080F2C}</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b="1"/>
                        <a:t>1</a:t>
                      </a:r>
                      <a:endParaRPr b="1"/>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b="1"/>
                        <a:t>1</a:t>
                      </a:r>
                      <a:endParaRPr b="1"/>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b="1"/>
                        <a:t>1</a:t>
                      </a:r>
                      <a:endParaRPr b="1"/>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extLst>
                  <a:ext uri="{0D108BD9-81ED-4DB2-BD59-A6C34878D82A}">
                    <a16:rowId xmlns:a16="http://schemas.microsoft.com/office/drawing/2014/main" val="10000"/>
                  </a:ext>
                </a:extLst>
              </a:tr>
            </a:tbl>
          </a:graphicData>
        </a:graphic>
      </p:graphicFrame>
      <p:sp>
        <p:nvSpPr>
          <p:cNvPr id="2045" name="Google Shape;2045;p139"/>
          <p:cNvSpPr/>
          <p:nvPr/>
        </p:nvSpPr>
        <p:spPr>
          <a:xfrm>
            <a:off x="3185150" y="2765325"/>
            <a:ext cx="271500" cy="300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6" name="Google Shape;2046;p139"/>
          <p:cNvSpPr txBox="1"/>
          <p:nvPr/>
        </p:nvSpPr>
        <p:spPr>
          <a:xfrm>
            <a:off x="3534250" y="2684925"/>
            <a:ext cx="648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sz="1800">
                <a:solidFill>
                  <a:schemeClr val="dk2"/>
                </a:solidFill>
              </a:rPr>
              <a:t> </a:t>
            </a:r>
            <a:r>
              <a:rPr lang="zh-CN" sz="1800" b="1">
                <a:solidFill>
                  <a:schemeClr val="dk2"/>
                </a:solidFill>
              </a:rPr>
              <a:t>L</a:t>
            </a:r>
            <a:r>
              <a:rPr lang="zh-CN" sz="1800" b="1" baseline="-25000">
                <a:solidFill>
                  <a:schemeClr val="dk2"/>
                </a:solidFill>
              </a:rPr>
              <a:t>0</a:t>
            </a:r>
            <a:endParaRPr sz="1800" b="1" baseline="-25000">
              <a:solidFill>
                <a:schemeClr val="dk2"/>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2051" name="Google Shape;2051;p1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sp>
        <p:nvSpPr>
          <p:cNvPr id="2052" name="Google Shape;2052;p1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a:t>Exact Sparsity Measure: </a:t>
            </a:r>
            <a:r>
              <a:rPr lang="zh-CN" b="1"/>
              <a:t>L</a:t>
            </a:r>
            <a:r>
              <a:rPr lang="zh-CN" b="1" baseline="-25000"/>
              <a:t>0</a:t>
            </a:r>
            <a:endParaRPr b="1" baseline="-25000"/>
          </a:p>
          <a:p>
            <a:pPr marL="0" lvl="0" indent="0" algn="l" rtl="0">
              <a:spcBef>
                <a:spcPts val="1200"/>
              </a:spcBef>
              <a:spcAft>
                <a:spcPts val="1200"/>
              </a:spcAft>
              <a:buNone/>
            </a:pPr>
            <a:endParaRPr baseline="-25000"/>
          </a:p>
        </p:txBody>
      </p:sp>
      <p:sp>
        <p:nvSpPr>
          <p:cNvPr id="2053" name="Google Shape;2053;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92</a:t>
            </a:fld>
            <a:endParaRPr/>
          </a:p>
        </p:txBody>
      </p:sp>
      <p:graphicFrame>
        <p:nvGraphicFramePr>
          <p:cNvPr id="2054" name="Google Shape;2054;p140"/>
          <p:cNvGraphicFramePr/>
          <p:nvPr/>
        </p:nvGraphicFramePr>
        <p:xfrm>
          <a:off x="644300" y="2175550"/>
          <a:ext cx="5353200" cy="396210"/>
        </p:xfrm>
        <a:graphic>
          <a:graphicData uri="http://schemas.openxmlformats.org/drawingml/2006/table">
            <a:tbl>
              <a:tblPr>
                <a:noFill/>
                <a:tableStyleId>{81380722-8950-4CB5-8313-3FF1E1080F2C}</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0.5</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1.5</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8.3</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2055" name="Google Shape;2055;p140"/>
          <p:cNvGraphicFramePr/>
          <p:nvPr/>
        </p:nvGraphicFramePr>
        <p:xfrm>
          <a:off x="673650" y="3259800"/>
          <a:ext cx="5353200" cy="396210"/>
        </p:xfrm>
        <a:graphic>
          <a:graphicData uri="http://schemas.openxmlformats.org/drawingml/2006/table">
            <a:tbl>
              <a:tblPr>
                <a:noFill/>
                <a:tableStyleId>{81380722-8950-4CB5-8313-3FF1E1080F2C}</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b="1"/>
                        <a:t>1</a:t>
                      </a:r>
                      <a:endParaRPr b="1"/>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b="1"/>
                        <a:t>1</a:t>
                      </a:r>
                      <a:endParaRPr b="1"/>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b="1"/>
                        <a:t>1</a:t>
                      </a:r>
                      <a:endParaRPr b="1"/>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extLst>
                  <a:ext uri="{0D108BD9-81ED-4DB2-BD59-A6C34878D82A}">
                    <a16:rowId xmlns:a16="http://schemas.microsoft.com/office/drawing/2014/main" val="10000"/>
                  </a:ext>
                </a:extLst>
              </a:tr>
            </a:tbl>
          </a:graphicData>
        </a:graphic>
      </p:graphicFrame>
      <p:sp>
        <p:nvSpPr>
          <p:cNvPr id="2056" name="Google Shape;2056;p140"/>
          <p:cNvSpPr/>
          <p:nvPr/>
        </p:nvSpPr>
        <p:spPr>
          <a:xfrm>
            <a:off x="3185150" y="2765325"/>
            <a:ext cx="271500" cy="300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7" name="Google Shape;2057;p140"/>
          <p:cNvSpPr/>
          <p:nvPr/>
        </p:nvSpPr>
        <p:spPr>
          <a:xfrm>
            <a:off x="6368850" y="3340450"/>
            <a:ext cx="352200" cy="234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8" name="Google Shape;2058;p140"/>
          <p:cNvSpPr txBox="1"/>
          <p:nvPr/>
        </p:nvSpPr>
        <p:spPr>
          <a:xfrm>
            <a:off x="6970500" y="3227050"/>
            <a:ext cx="51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3</a:t>
            </a:r>
            <a:endParaRPr sz="1800">
              <a:solidFill>
                <a:schemeClr val="dk2"/>
              </a:solidFill>
            </a:endParaRPr>
          </a:p>
        </p:txBody>
      </p:sp>
      <p:sp>
        <p:nvSpPr>
          <p:cNvPr id="2059" name="Google Shape;2059;p140"/>
          <p:cNvSpPr txBox="1"/>
          <p:nvPr/>
        </p:nvSpPr>
        <p:spPr>
          <a:xfrm>
            <a:off x="3534250" y="2684925"/>
            <a:ext cx="648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sz="1800">
                <a:solidFill>
                  <a:schemeClr val="dk2"/>
                </a:solidFill>
              </a:rPr>
              <a:t> </a:t>
            </a:r>
            <a:r>
              <a:rPr lang="zh-CN" sz="1800" b="1">
                <a:solidFill>
                  <a:schemeClr val="dk2"/>
                </a:solidFill>
              </a:rPr>
              <a:t>L</a:t>
            </a:r>
            <a:r>
              <a:rPr lang="zh-CN" sz="1800" b="1" baseline="-25000">
                <a:solidFill>
                  <a:schemeClr val="dk2"/>
                </a:solidFill>
              </a:rPr>
              <a:t>0</a:t>
            </a:r>
            <a:endParaRPr sz="1800" b="1" baseline="-25000">
              <a:solidFill>
                <a:schemeClr val="dk2"/>
              </a:solidFill>
            </a:endParaRPr>
          </a:p>
        </p:txBody>
      </p:sp>
      <p:sp>
        <p:nvSpPr>
          <p:cNvPr id="2060" name="Google Shape;2060;p140"/>
          <p:cNvSpPr txBox="1"/>
          <p:nvPr/>
        </p:nvSpPr>
        <p:spPr>
          <a:xfrm>
            <a:off x="6220950" y="2765325"/>
            <a:ext cx="991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sz="1800">
                <a:solidFill>
                  <a:schemeClr val="dk2"/>
                </a:solidFill>
              </a:rPr>
              <a:t>Sum</a:t>
            </a:r>
            <a:endParaRPr sz="1800" b="1" baseline="-25000">
              <a:solidFill>
                <a:schemeClr val="dk2"/>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Google Shape;2065;p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sp>
        <p:nvSpPr>
          <p:cNvPr id="2066" name="Google Shape;2066;p1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a:t>Exact Sparsity Measure: </a:t>
            </a:r>
            <a:r>
              <a:rPr lang="zh-CN" b="1"/>
              <a:t>L</a:t>
            </a:r>
            <a:r>
              <a:rPr lang="zh-CN" b="1" baseline="-25000"/>
              <a:t>0</a:t>
            </a:r>
            <a:endParaRPr b="1" baseline="-25000"/>
          </a:p>
          <a:p>
            <a:pPr marL="0" lvl="0" indent="0" algn="l" rtl="0">
              <a:spcBef>
                <a:spcPts val="1200"/>
              </a:spcBef>
              <a:spcAft>
                <a:spcPts val="1200"/>
              </a:spcAft>
              <a:buNone/>
            </a:pPr>
            <a:endParaRPr baseline="-25000"/>
          </a:p>
        </p:txBody>
      </p:sp>
      <p:sp>
        <p:nvSpPr>
          <p:cNvPr id="2067" name="Google Shape;2067;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93</a:t>
            </a:fld>
            <a:endParaRPr/>
          </a:p>
        </p:txBody>
      </p:sp>
      <p:graphicFrame>
        <p:nvGraphicFramePr>
          <p:cNvPr id="2068" name="Google Shape;2068;p141"/>
          <p:cNvGraphicFramePr/>
          <p:nvPr/>
        </p:nvGraphicFramePr>
        <p:xfrm>
          <a:off x="644300" y="2175550"/>
          <a:ext cx="5353200" cy="396210"/>
        </p:xfrm>
        <a:graphic>
          <a:graphicData uri="http://schemas.openxmlformats.org/drawingml/2006/table">
            <a:tbl>
              <a:tblPr>
                <a:noFill/>
                <a:tableStyleId>{81380722-8950-4CB5-8313-3FF1E1080F2C}</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0.5</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1.5</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8.3</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2069" name="Google Shape;2069;p141"/>
          <p:cNvGraphicFramePr/>
          <p:nvPr/>
        </p:nvGraphicFramePr>
        <p:xfrm>
          <a:off x="673650" y="3259800"/>
          <a:ext cx="5353200" cy="396210"/>
        </p:xfrm>
        <a:graphic>
          <a:graphicData uri="http://schemas.openxmlformats.org/drawingml/2006/table">
            <a:tbl>
              <a:tblPr>
                <a:noFill/>
                <a:tableStyleId>{81380722-8950-4CB5-8313-3FF1E1080F2C}</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b="1"/>
                        <a:t>1</a:t>
                      </a:r>
                      <a:endParaRPr b="1"/>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b="1"/>
                        <a:t>1</a:t>
                      </a:r>
                      <a:endParaRPr b="1"/>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b="1"/>
                        <a:t>1</a:t>
                      </a:r>
                      <a:endParaRPr b="1"/>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tc>
                  <a:txBody>
                    <a:bodyPr/>
                    <a:lstStyle/>
                    <a:p>
                      <a:pPr marL="0" lvl="0" indent="0" algn="l" rtl="0">
                        <a:spcBef>
                          <a:spcPts val="0"/>
                        </a:spcBef>
                        <a:spcAft>
                          <a:spcPts val="0"/>
                        </a:spcAft>
                        <a:buNone/>
                      </a:pPr>
                      <a:r>
                        <a:rPr lang="zh-CN"/>
                        <a:t>0</a:t>
                      </a:r>
                      <a:endParaRPr/>
                    </a:p>
                  </a:txBody>
                  <a:tcPr marL="91425" marR="91425" marT="91425" marB="91425"/>
                </a:tc>
                <a:extLst>
                  <a:ext uri="{0D108BD9-81ED-4DB2-BD59-A6C34878D82A}">
                    <a16:rowId xmlns:a16="http://schemas.microsoft.com/office/drawing/2014/main" val="10000"/>
                  </a:ext>
                </a:extLst>
              </a:tr>
            </a:tbl>
          </a:graphicData>
        </a:graphic>
      </p:graphicFrame>
      <p:sp>
        <p:nvSpPr>
          <p:cNvPr id="2070" name="Google Shape;2070;p141"/>
          <p:cNvSpPr/>
          <p:nvPr/>
        </p:nvSpPr>
        <p:spPr>
          <a:xfrm>
            <a:off x="3185150" y="2765325"/>
            <a:ext cx="271500" cy="300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1" name="Google Shape;2071;p141"/>
          <p:cNvSpPr/>
          <p:nvPr/>
        </p:nvSpPr>
        <p:spPr>
          <a:xfrm>
            <a:off x="6368850" y="3340450"/>
            <a:ext cx="352200" cy="234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2" name="Google Shape;2072;p141"/>
          <p:cNvSpPr txBox="1"/>
          <p:nvPr/>
        </p:nvSpPr>
        <p:spPr>
          <a:xfrm>
            <a:off x="6970500" y="3227050"/>
            <a:ext cx="51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3</a:t>
            </a:r>
            <a:endParaRPr sz="1800">
              <a:solidFill>
                <a:schemeClr val="dk2"/>
              </a:solidFill>
            </a:endParaRPr>
          </a:p>
        </p:txBody>
      </p:sp>
      <p:sp>
        <p:nvSpPr>
          <p:cNvPr id="2073" name="Google Shape;2073;p141"/>
          <p:cNvSpPr txBox="1"/>
          <p:nvPr/>
        </p:nvSpPr>
        <p:spPr>
          <a:xfrm>
            <a:off x="2436000" y="4020875"/>
            <a:ext cx="6346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Count of non-zero dimensions, not directly differentiable!</a:t>
            </a:r>
            <a:endParaRPr sz="1800">
              <a:solidFill>
                <a:schemeClr val="dk2"/>
              </a:solidFill>
            </a:endParaRPr>
          </a:p>
        </p:txBody>
      </p:sp>
      <p:sp>
        <p:nvSpPr>
          <p:cNvPr id="2074" name="Google Shape;2074;p141"/>
          <p:cNvSpPr txBox="1"/>
          <p:nvPr/>
        </p:nvSpPr>
        <p:spPr>
          <a:xfrm>
            <a:off x="3534250" y="2684925"/>
            <a:ext cx="648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sz="1800">
                <a:solidFill>
                  <a:schemeClr val="dk2"/>
                </a:solidFill>
              </a:rPr>
              <a:t> </a:t>
            </a:r>
            <a:r>
              <a:rPr lang="zh-CN" sz="1800" b="1">
                <a:solidFill>
                  <a:schemeClr val="dk2"/>
                </a:solidFill>
              </a:rPr>
              <a:t>L</a:t>
            </a:r>
            <a:r>
              <a:rPr lang="zh-CN" sz="1800" b="1" baseline="-25000">
                <a:solidFill>
                  <a:schemeClr val="dk2"/>
                </a:solidFill>
              </a:rPr>
              <a:t>0</a:t>
            </a:r>
            <a:endParaRPr sz="1800" b="1" baseline="-25000">
              <a:solidFill>
                <a:schemeClr val="dk2"/>
              </a:solidFill>
            </a:endParaRPr>
          </a:p>
        </p:txBody>
      </p:sp>
      <p:sp>
        <p:nvSpPr>
          <p:cNvPr id="2075" name="Google Shape;2075;p141"/>
          <p:cNvSpPr txBox="1"/>
          <p:nvPr/>
        </p:nvSpPr>
        <p:spPr>
          <a:xfrm>
            <a:off x="6220950" y="2765325"/>
            <a:ext cx="991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sz="1800">
                <a:solidFill>
                  <a:schemeClr val="dk2"/>
                </a:solidFill>
              </a:rPr>
              <a:t>Sum</a:t>
            </a:r>
            <a:endParaRPr sz="1800" b="1" baseline="-25000">
              <a:solidFill>
                <a:schemeClr val="dk2"/>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1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pic>
        <p:nvPicPr>
          <p:cNvPr id="2081" name="Google Shape;2081;p142"/>
          <p:cNvPicPr preferRelativeResize="0"/>
          <p:nvPr/>
        </p:nvPicPr>
        <p:blipFill>
          <a:blip r:embed="rId3">
            <a:alphaModFix/>
          </a:blip>
          <a:stretch>
            <a:fillRect/>
          </a:stretch>
        </p:blipFill>
        <p:spPr>
          <a:xfrm>
            <a:off x="1250150" y="1581513"/>
            <a:ext cx="1406725" cy="707625"/>
          </a:xfrm>
          <a:prstGeom prst="rect">
            <a:avLst/>
          </a:prstGeom>
          <a:noFill/>
          <a:ln>
            <a:noFill/>
          </a:ln>
        </p:spPr>
      </p:pic>
      <p:pic>
        <p:nvPicPr>
          <p:cNvPr id="2082" name="Google Shape;2082;p142"/>
          <p:cNvPicPr preferRelativeResize="0"/>
          <p:nvPr/>
        </p:nvPicPr>
        <p:blipFill>
          <a:blip r:embed="rId4">
            <a:alphaModFix/>
          </a:blip>
          <a:stretch>
            <a:fillRect/>
          </a:stretch>
        </p:blipFill>
        <p:spPr>
          <a:xfrm>
            <a:off x="2783500" y="1452025"/>
            <a:ext cx="1462100" cy="868400"/>
          </a:xfrm>
          <a:prstGeom prst="rect">
            <a:avLst/>
          </a:prstGeom>
          <a:noFill/>
          <a:ln>
            <a:noFill/>
          </a:ln>
        </p:spPr>
      </p:pic>
      <p:sp>
        <p:nvSpPr>
          <p:cNvPr id="2083" name="Google Shape;2083;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94</a:t>
            </a:fld>
            <a:endParaRPr/>
          </a:p>
        </p:txBody>
      </p:sp>
      <p:sp>
        <p:nvSpPr>
          <p:cNvPr id="2084" name="Google Shape;2084;p142"/>
          <p:cNvSpPr txBox="1">
            <a:spLocks noGrp="1"/>
          </p:cNvSpPr>
          <p:nvPr>
            <p:ph type="body" idx="1"/>
          </p:nvPr>
        </p:nvSpPr>
        <p:spPr>
          <a:xfrm>
            <a:off x="311700" y="1076275"/>
            <a:ext cx="8520600" cy="390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L</a:t>
            </a:r>
            <a:r>
              <a:rPr lang="zh-CN" baseline="-25000"/>
              <a:t>1</a:t>
            </a:r>
            <a:r>
              <a:rPr lang="zh-CN"/>
              <a:t>, L</a:t>
            </a:r>
            <a:r>
              <a:rPr lang="zh-CN" baseline="-25000"/>
              <a:t>2</a:t>
            </a:r>
            <a:r>
              <a:rPr lang="zh-CN"/>
              <a:t>:</a:t>
            </a:r>
            <a:br>
              <a:rPr lang="zh-CN"/>
            </a:br>
            <a:br>
              <a:rPr lang="zh-CN"/>
            </a:br>
            <a:br>
              <a:rPr lang="zh-CN"/>
            </a:br>
            <a:br>
              <a:rPr lang="zh-CN"/>
            </a:br>
            <a:br>
              <a:rPr lang="zh-CN"/>
            </a:br>
            <a:br>
              <a:rPr lang="zh-CN"/>
            </a:br>
            <a:endParaRPr/>
          </a:p>
          <a:p>
            <a:pPr marL="0" lvl="0" indent="0" algn="l" rtl="0">
              <a:spcBef>
                <a:spcPts val="1200"/>
              </a:spcBef>
              <a:spcAft>
                <a:spcPts val="120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88"/>
        <p:cNvGrpSpPr/>
        <p:nvPr/>
      </p:nvGrpSpPr>
      <p:grpSpPr>
        <a:xfrm>
          <a:off x="0" y="0"/>
          <a:ext cx="0" cy="0"/>
          <a:chOff x="0" y="0"/>
          <a:chExt cx="0" cy="0"/>
        </a:xfrm>
      </p:grpSpPr>
      <p:pic>
        <p:nvPicPr>
          <p:cNvPr id="2089" name="Google Shape;2089;p143"/>
          <p:cNvPicPr preferRelativeResize="0"/>
          <p:nvPr/>
        </p:nvPicPr>
        <p:blipFill>
          <a:blip r:embed="rId3">
            <a:alphaModFix/>
          </a:blip>
          <a:stretch>
            <a:fillRect/>
          </a:stretch>
        </p:blipFill>
        <p:spPr>
          <a:xfrm>
            <a:off x="647400" y="2294125"/>
            <a:ext cx="4696751" cy="1945700"/>
          </a:xfrm>
          <a:prstGeom prst="rect">
            <a:avLst/>
          </a:prstGeom>
          <a:noFill/>
          <a:ln>
            <a:noFill/>
          </a:ln>
        </p:spPr>
      </p:pic>
      <p:sp>
        <p:nvSpPr>
          <p:cNvPr id="2090" name="Google Shape;2090;p1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pic>
        <p:nvPicPr>
          <p:cNvPr id="2091" name="Google Shape;2091;p143"/>
          <p:cNvPicPr preferRelativeResize="0"/>
          <p:nvPr/>
        </p:nvPicPr>
        <p:blipFill>
          <a:blip r:embed="rId4">
            <a:alphaModFix/>
          </a:blip>
          <a:stretch>
            <a:fillRect/>
          </a:stretch>
        </p:blipFill>
        <p:spPr>
          <a:xfrm>
            <a:off x="1250150" y="1581513"/>
            <a:ext cx="1406725" cy="707625"/>
          </a:xfrm>
          <a:prstGeom prst="rect">
            <a:avLst/>
          </a:prstGeom>
          <a:noFill/>
          <a:ln>
            <a:noFill/>
          </a:ln>
        </p:spPr>
      </p:pic>
      <p:pic>
        <p:nvPicPr>
          <p:cNvPr id="2092" name="Google Shape;2092;p143"/>
          <p:cNvPicPr preferRelativeResize="0"/>
          <p:nvPr/>
        </p:nvPicPr>
        <p:blipFill>
          <a:blip r:embed="rId5">
            <a:alphaModFix/>
          </a:blip>
          <a:stretch>
            <a:fillRect/>
          </a:stretch>
        </p:blipFill>
        <p:spPr>
          <a:xfrm>
            <a:off x="2783500" y="1452025"/>
            <a:ext cx="1462100" cy="868400"/>
          </a:xfrm>
          <a:prstGeom prst="rect">
            <a:avLst/>
          </a:prstGeom>
          <a:noFill/>
          <a:ln>
            <a:noFill/>
          </a:ln>
        </p:spPr>
      </p:pic>
      <p:sp>
        <p:nvSpPr>
          <p:cNvPr id="2093" name="Google Shape;2093;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95</a:t>
            </a:fld>
            <a:endParaRPr/>
          </a:p>
        </p:txBody>
      </p:sp>
      <p:sp>
        <p:nvSpPr>
          <p:cNvPr id="2094" name="Google Shape;2094;p143"/>
          <p:cNvSpPr txBox="1">
            <a:spLocks noGrp="1"/>
          </p:cNvSpPr>
          <p:nvPr>
            <p:ph type="body" idx="1"/>
          </p:nvPr>
        </p:nvSpPr>
        <p:spPr>
          <a:xfrm>
            <a:off x="311700" y="1076275"/>
            <a:ext cx="8520600" cy="390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L</a:t>
            </a:r>
            <a:r>
              <a:rPr lang="zh-CN" baseline="-25000"/>
              <a:t>1</a:t>
            </a:r>
            <a:r>
              <a:rPr lang="zh-CN"/>
              <a:t>, L</a:t>
            </a:r>
            <a:r>
              <a:rPr lang="zh-CN" baseline="-25000"/>
              <a:t>2</a:t>
            </a:r>
            <a:r>
              <a:rPr lang="zh-CN"/>
              <a:t>:</a:t>
            </a:r>
            <a:br>
              <a:rPr lang="zh-CN"/>
            </a:br>
            <a:br>
              <a:rPr lang="zh-CN"/>
            </a:br>
            <a:br>
              <a:rPr lang="zh-CN"/>
            </a:br>
            <a:endParaRPr/>
          </a:p>
          <a:p>
            <a:pPr marL="457200" lvl="0" indent="-342900" algn="l" rtl="0">
              <a:spcBef>
                <a:spcPts val="0"/>
              </a:spcBef>
              <a:spcAft>
                <a:spcPts val="0"/>
              </a:spcAft>
              <a:buSzPts val="1800"/>
              <a:buChar char="●"/>
            </a:pPr>
            <a:r>
              <a:rPr lang="zh-CN"/>
              <a:t>FLOPs:</a:t>
            </a:r>
            <a:endParaRPr/>
          </a:p>
          <a:p>
            <a:pPr marL="457200" lvl="0" indent="0" algn="l" rtl="0">
              <a:spcBef>
                <a:spcPts val="1200"/>
              </a:spcBef>
              <a:spcAft>
                <a:spcPts val="0"/>
              </a:spcAft>
              <a:buNone/>
            </a:pPr>
            <a:br>
              <a:rPr lang="zh-CN"/>
            </a:br>
            <a:br>
              <a:rPr lang="zh-CN"/>
            </a:br>
            <a:br>
              <a:rPr lang="zh-CN"/>
            </a:br>
            <a:endParaRPr/>
          </a:p>
          <a:p>
            <a:pPr marL="0" lvl="0" indent="0" algn="l" rtl="0">
              <a:spcBef>
                <a:spcPts val="1200"/>
              </a:spcBef>
              <a:spcAft>
                <a:spcPts val="120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pic>
        <p:nvPicPr>
          <p:cNvPr id="2099" name="Google Shape;2099;p144"/>
          <p:cNvPicPr preferRelativeResize="0"/>
          <p:nvPr/>
        </p:nvPicPr>
        <p:blipFill>
          <a:blip r:embed="rId3">
            <a:alphaModFix/>
          </a:blip>
          <a:stretch>
            <a:fillRect/>
          </a:stretch>
        </p:blipFill>
        <p:spPr>
          <a:xfrm>
            <a:off x="647400" y="2294125"/>
            <a:ext cx="4696751" cy="1945700"/>
          </a:xfrm>
          <a:prstGeom prst="rect">
            <a:avLst/>
          </a:prstGeom>
          <a:noFill/>
          <a:ln>
            <a:noFill/>
          </a:ln>
        </p:spPr>
      </p:pic>
      <p:sp>
        <p:nvSpPr>
          <p:cNvPr id="2100" name="Google Shape;2100;p1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pic>
        <p:nvPicPr>
          <p:cNvPr id="2101" name="Google Shape;2101;p144"/>
          <p:cNvPicPr preferRelativeResize="0"/>
          <p:nvPr/>
        </p:nvPicPr>
        <p:blipFill>
          <a:blip r:embed="rId4">
            <a:alphaModFix/>
          </a:blip>
          <a:stretch>
            <a:fillRect/>
          </a:stretch>
        </p:blipFill>
        <p:spPr>
          <a:xfrm>
            <a:off x="1250150" y="1581513"/>
            <a:ext cx="1406725" cy="707625"/>
          </a:xfrm>
          <a:prstGeom prst="rect">
            <a:avLst/>
          </a:prstGeom>
          <a:noFill/>
          <a:ln>
            <a:noFill/>
          </a:ln>
        </p:spPr>
      </p:pic>
      <p:pic>
        <p:nvPicPr>
          <p:cNvPr id="2102" name="Google Shape;2102;p144"/>
          <p:cNvPicPr preferRelativeResize="0"/>
          <p:nvPr/>
        </p:nvPicPr>
        <p:blipFill>
          <a:blip r:embed="rId5">
            <a:alphaModFix/>
          </a:blip>
          <a:stretch>
            <a:fillRect/>
          </a:stretch>
        </p:blipFill>
        <p:spPr>
          <a:xfrm>
            <a:off x="2783500" y="1452025"/>
            <a:ext cx="1462100" cy="868400"/>
          </a:xfrm>
          <a:prstGeom prst="rect">
            <a:avLst/>
          </a:prstGeom>
          <a:noFill/>
          <a:ln>
            <a:noFill/>
          </a:ln>
        </p:spPr>
      </p:pic>
      <p:sp>
        <p:nvSpPr>
          <p:cNvPr id="2103" name="Google Shape;2103;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96</a:t>
            </a:fld>
            <a:endParaRPr/>
          </a:p>
        </p:txBody>
      </p:sp>
      <p:sp>
        <p:nvSpPr>
          <p:cNvPr id="2104" name="Google Shape;2104;p144"/>
          <p:cNvSpPr txBox="1">
            <a:spLocks noGrp="1"/>
          </p:cNvSpPr>
          <p:nvPr>
            <p:ph type="body" idx="1"/>
          </p:nvPr>
        </p:nvSpPr>
        <p:spPr>
          <a:xfrm>
            <a:off x="311700" y="1076275"/>
            <a:ext cx="8520600" cy="390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L</a:t>
            </a:r>
            <a:r>
              <a:rPr lang="zh-CN" baseline="-25000"/>
              <a:t>1</a:t>
            </a:r>
            <a:r>
              <a:rPr lang="zh-CN"/>
              <a:t>, L</a:t>
            </a:r>
            <a:r>
              <a:rPr lang="zh-CN" baseline="-25000"/>
              <a:t>2</a:t>
            </a:r>
            <a:r>
              <a:rPr lang="zh-CN"/>
              <a:t>:</a:t>
            </a:r>
            <a:br>
              <a:rPr lang="zh-CN"/>
            </a:br>
            <a:br>
              <a:rPr lang="zh-CN"/>
            </a:br>
            <a:br>
              <a:rPr lang="zh-CN"/>
            </a:br>
            <a:endParaRPr/>
          </a:p>
          <a:p>
            <a:pPr marL="457200" lvl="0" indent="-342900" algn="l" rtl="0">
              <a:spcBef>
                <a:spcPts val="0"/>
              </a:spcBef>
              <a:spcAft>
                <a:spcPts val="0"/>
              </a:spcAft>
              <a:buSzPts val="1800"/>
              <a:buChar char="●"/>
            </a:pPr>
            <a:r>
              <a:rPr lang="zh-CN"/>
              <a:t>FLOPs:</a:t>
            </a:r>
            <a:endParaRPr/>
          </a:p>
          <a:p>
            <a:pPr marL="457200" lvl="0" indent="0" algn="l" rtl="0">
              <a:spcBef>
                <a:spcPts val="1200"/>
              </a:spcBef>
              <a:spcAft>
                <a:spcPts val="0"/>
              </a:spcAft>
              <a:buNone/>
            </a:pPr>
            <a:br>
              <a:rPr lang="zh-CN"/>
            </a:br>
            <a:br>
              <a:rPr lang="zh-CN"/>
            </a:br>
            <a:br>
              <a:rPr lang="zh-CN"/>
            </a:br>
            <a:endParaRPr/>
          </a:p>
          <a:p>
            <a:pPr marL="457200" lvl="0" indent="-342900" algn="l" rtl="0">
              <a:spcBef>
                <a:spcPts val="1200"/>
              </a:spcBef>
              <a:spcAft>
                <a:spcPts val="0"/>
              </a:spcAft>
              <a:buSzPts val="1800"/>
              <a:buChar char="●"/>
            </a:pPr>
            <a:r>
              <a:rPr lang="zh-CN"/>
              <a:t>Top-K: Select top k dimensions with highest values</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pic>
        <p:nvPicPr>
          <p:cNvPr id="2109" name="Google Shape;2109;p145"/>
          <p:cNvPicPr preferRelativeResize="0"/>
          <p:nvPr/>
        </p:nvPicPr>
        <p:blipFill>
          <a:blip r:embed="rId3">
            <a:alphaModFix/>
          </a:blip>
          <a:stretch>
            <a:fillRect/>
          </a:stretch>
        </p:blipFill>
        <p:spPr>
          <a:xfrm>
            <a:off x="647400" y="2294125"/>
            <a:ext cx="4696751" cy="1945700"/>
          </a:xfrm>
          <a:prstGeom prst="rect">
            <a:avLst/>
          </a:prstGeom>
          <a:noFill/>
          <a:ln>
            <a:noFill/>
          </a:ln>
        </p:spPr>
      </p:pic>
      <p:sp>
        <p:nvSpPr>
          <p:cNvPr id="2110" name="Google Shape;2110;p1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pic>
        <p:nvPicPr>
          <p:cNvPr id="2111" name="Google Shape;2111;p145"/>
          <p:cNvPicPr preferRelativeResize="0"/>
          <p:nvPr/>
        </p:nvPicPr>
        <p:blipFill>
          <a:blip r:embed="rId4">
            <a:alphaModFix/>
          </a:blip>
          <a:stretch>
            <a:fillRect/>
          </a:stretch>
        </p:blipFill>
        <p:spPr>
          <a:xfrm>
            <a:off x="1250150" y="1581513"/>
            <a:ext cx="1406725" cy="707625"/>
          </a:xfrm>
          <a:prstGeom prst="rect">
            <a:avLst/>
          </a:prstGeom>
          <a:noFill/>
          <a:ln>
            <a:noFill/>
          </a:ln>
        </p:spPr>
      </p:pic>
      <p:pic>
        <p:nvPicPr>
          <p:cNvPr id="2112" name="Google Shape;2112;p145"/>
          <p:cNvPicPr preferRelativeResize="0"/>
          <p:nvPr/>
        </p:nvPicPr>
        <p:blipFill>
          <a:blip r:embed="rId5">
            <a:alphaModFix/>
          </a:blip>
          <a:stretch>
            <a:fillRect/>
          </a:stretch>
        </p:blipFill>
        <p:spPr>
          <a:xfrm>
            <a:off x="2783500" y="1452025"/>
            <a:ext cx="1462100" cy="868400"/>
          </a:xfrm>
          <a:prstGeom prst="rect">
            <a:avLst/>
          </a:prstGeom>
          <a:noFill/>
          <a:ln>
            <a:noFill/>
          </a:ln>
        </p:spPr>
      </p:pic>
      <p:sp>
        <p:nvSpPr>
          <p:cNvPr id="2113" name="Google Shape;2113;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97</a:t>
            </a:fld>
            <a:endParaRPr/>
          </a:p>
        </p:txBody>
      </p:sp>
      <p:sp>
        <p:nvSpPr>
          <p:cNvPr id="2114" name="Google Shape;2114;p145"/>
          <p:cNvSpPr/>
          <p:nvPr/>
        </p:nvSpPr>
        <p:spPr>
          <a:xfrm>
            <a:off x="5428125" y="1447800"/>
            <a:ext cx="198300" cy="2857500"/>
          </a:xfrm>
          <a:prstGeom prst="rightBrace">
            <a:avLst>
              <a:gd name="adj1" fmla="val 52797"/>
              <a:gd name="adj2" fmla="val 4954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5" name="Google Shape;2115;p145"/>
          <p:cNvSpPr txBox="1"/>
          <p:nvPr/>
        </p:nvSpPr>
        <p:spPr>
          <a:xfrm>
            <a:off x="5725350" y="2230050"/>
            <a:ext cx="2502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2"/>
                </a:solidFill>
              </a:rPr>
              <a:t>Side effect:</a:t>
            </a:r>
            <a:r>
              <a:rPr lang="zh-CN" sz="1800">
                <a:solidFill>
                  <a:schemeClr val="dk2"/>
                </a:solidFill>
              </a:rPr>
              <a:t> </a:t>
            </a:r>
            <a:br>
              <a:rPr lang="zh-CN" sz="1800">
                <a:solidFill>
                  <a:schemeClr val="dk2"/>
                </a:solidFill>
              </a:rPr>
            </a:br>
            <a:r>
              <a:rPr lang="zh-CN" sz="1800">
                <a:solidFill>
                  <a:schemeClr val="dk2"/>
                </a:solidFill>
              </a:rPr>
              <a:t>Encourage term weights to be small</a:t>
            </a:r>
            <a:endParaRPr sz="1800">
              <a:solidFill>
                <a:schemeClr val="dk2"/>
              </a:solidFill>
            </a:endParaRPr>
          </a:p>
        </p:txBody>
      </p:sp>
      <p:sp>
        <p:nvSpPr>
          <p:cNvPr id="2116" name="Google Shape;2116;p145"/>
          <p:cNvSpPr txBox="1">
            <a:spLocks noGrp="1"/>
          </p:cNvSpPr>
          <p:nvPr>
            <p:ph type="body" idx="1"/>
          </p:nvPr>
        </p:nvSpPr>
        <p:spPr>
          <a:xfrm>
            <a:off x="311700" y="1076275"/>
            <a:ext cx="8520600" cy="390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L</a:t>
            </a:r>
            <a:r>
              <a:rPr lang="zh-CN" baseline="-25000"/>
              <a:t>1</a:t>
            </a:r>
            <a:r>
              <a:rPr lang="zh-CN"/>
              <a:t>, L</a:t>
            </a:r>
            <a:r>
              <a:rPr lang="zh-CN" baseline="-25000"/>
              <a:t>2</a:t>
            </a:r>
            <a:r>
              <a:rPr lang="zh-CN"/>
              <a:t>:</a:t>
            </a:r>
            <a:br>
              <a:rPr lang="zh-CN"/>
            </a:br>
            <a:br>
              <a:rPr lang="zh-CN"/>
            </a:br>
            <a:br>
              <a:rPr lang="zh-CN"/>
            </a:br>
            <a:endParaRPr/>
          </a:p>
          <a:p>
            <a:pPr marL="457200" lvl="0" indent="-342900" algn="l" rtl="0">
              <a:spcBef>
                <a:spcPts val="0"/>
              </a:spcBef>
              <a:spcAft>
                <a:spcPts val="0"/>
              </a:spcAft>
              <a:buSzPts val="1800"/>
              <a:buChar char="●"/>
            </a:pPr>
            <a:r>
              <a:rPr lang="zh-CN"/>
              <a:t>FLOPs:</a:t>
            </a:r>
            <a:endParaRPr/>
          </a:p>
          <a:p>
            <a:pPr marL="457200" lvl="0" indent="0" algn="l" rtl="0">
              <a:spcBef>
                <a:spcPts val="1200"/>
              </a:spcBef>
              <a:spcAft>
                <a:spcPts val="0"/>
              </a:spcAft>
              <a:buNone/>
            </a:pPr>
            <a:br>
              <a:rPr lang="zh-CN"/>
            </a:br>
            <a:br>
              <a:rPr lang="zh-CN"/>
            </a:br>
            <a:br>
              <a:rPr lang="zh-CN"/>
            </a:br>
            <a:endParaRPr/>
          </a:p>
          <a:p>
            <a:pPr marL="457200" lvl="0" indent="-342900" algn="l" rtl="0">
              <a:spcBef>
                <a:spcPts val="1200"/>
              </a:spcBef>
              <a:spcAft>
                <a:spcPts val="0"/>
              </a:spcAft>
              <a:buSzPts val="1800"/>
              <a:buChar char="●"/>
            </a:pPr>
            <a:r>
              <a:rPr lang="zh-CN"/>
              <a:t>Top-K: Select top k dimensions with highest values</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p14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98</a:t>
            </a:fld>
            <a:endParaRPr/>
          </a:p>
        </p:txBody>
      </p:sp>
      <p:sp>
        <p:nvSpPr>
          <p:cNvPr id="2123" name="Google Shape;2123;p146"/>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124" name="Google Shape;2124;p146"/>
          <p:cNvSpPr/>
          <p:nvPr/>
        </p:nvSpPr>
        <p:spPr>
          <a:xfrm>
            <a:off x="3765962" y="2693800"/>
            <a:ext cx="15024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Regularizer</a:t>
            </a:r>
            <a:endParaRPr sz="1800">
              <a:solidFill>
                <a:schemeClr val="dk1"/>
              </a:solidFill>
              <a:latin typeface="Arial"/>
              <a:ea typeface="Arial"/>
              <a:cs typeface="Arial"/>
              <a:sym typeface="Arial"/>
            </a:endParaRPr>
          </a:p>
        </p:txBody>
      </p:sp>
      <p:sp>
        <p:nvSpPr>
          <p:cNvPr id="2125" name="Google Shape;2125;p146"/>
          <p:cNvSpPr/>
          <p:nvPr/>
        </p:nvSpPr>
        <p:spPr>
          <a:xfrm>
            <a:off x="5896984" y="2693800"/>
            <a:ext cx="1636500" cy="745500"/>
          </a:xfrm>
          <a:prstGeom prst="round2DiagRect">
            <a:avLst>
              <a:gd name="adj1" fmla="val 16667"/>
              <a:gd name="adj2" fmla="val 0"/>
            </a:avLst>
          </a:prstGeom>
          <a:solidFill>
            <a:srgbClr val="FFD6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rPr>
              <a:t>Supervision</a:t>
            </a:r>
            <a:endParaRPr sz="1800">
              <a:solidFill>
                <a:schemeClr val="dk1"/>
              </a:solidFill>
              <a:latin typeface="Arial"/>
              <a:ea typeface="Arial"/>
              <a:cs typeface="Arial"/>
              <a:sym typeface="Arial"/>
            </a:endParaRPr>
          </a:p>
        </p:txBody>
      </p:sp>
      <p:sp>
        <p:nvSpPr>
          <p:cNvPr id="2126" name="Google Shape;2126;p146"/>
          <p:cNvSpPr txBox="1"/>
          <p:nvPr/>
        </p:nvSpPr>
        <p:spPr>
          <a:xfrm>
            <a:off x="3207572" y="1260490"/>
            <a:ext cx="26193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zh-CN" sz="1800">
                <a:solidFill>
                  <a:schemeClr val="dk1"/>
                </a:solidFill>
                <a:latin typeface="Calibri"/>
                <a:ea typeface="Calibri"/>
                <a:cs typeface="Calibri"/>
                <a:sym typeface="Calibri"/>
              </a:rPr>
              <a:t>Ingredients</a:t>
            </a:r>
            <a:endParaRPr sz="1800">
              <a:solidFill>
                <a:schemeClr val="dk1"/>
              </a:solidFill>
              <a:latin typeface="Calibri"/>
              <a:ea typeface="Calibri"/>
              <a:cs typeface="Calibri"/>
              <a:sym typeface="Calibri"/>
            </a:endParaRPr>
          </a:p>
        </p:txBody>
      </p:sp>
      <p:cxnSp>
        <p:nvCxnSpPr>
          <p:cNvPr id="2127" name="Google Shape;2127;p146"/>
          <p:cNvCxnSpPr>
            <a:stCxn id="2126" idx="2"/>
            <a:endCxn id="2128" idx="3"/>
          </p:cNvCxnSpPr>
          <p:nvPr/>
        </p:nvCxnSpPr>
        <p:spPr>
          <a:xfrm rot="5400000">
            <a:off x="2822672" y="999340"/>
            <a:ext cx="971700" cy="2417400"/>
          </a:xfrm>
          <a:prstGeom prst="bentConnector3">
            <a:avLst>
              <a:gd name="adj1" fmla="val 15527"/>
            </a:avLst>
          </a:prstGeom>
          <a:noFill/>
          <a:ln w="9525" cap="flat" cmpd="sng">
            <a:solidFill>
              <a:srgbClr val="44546A"/>
            </a:solidFill>
            <a:prstDash val="solid"/>
            <a:round/>
            <a:headEnd type="none" w="sm" len="sm"/>
            <a:tailEnd type="diamond" w="med" len="med"/>
          </a:ln>
        </p:spPr>
      </p:cxnSp>
      <p:cxnSp>
        <p:nvCxnSpPr>
          <p:cNvPr id="2129" name="Google Shape;2129;p146"/>
          <p:cNvCxnSpPr>
            <a:stCxn id="2126" idx="2"/>
            <a:endCxn id="2124" idx="3"/>
          </p:cNvCxnSpPr>
          <p:nvPr/>
        </p:nvCxnSpPr>
        <p:spPr>
          <a:xfrm rot="-5400000" flipH="1">
            <a:off x="4031672" y="2207740"/>
            <a:ext cx="971700" cy="6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2130" name="Google Shape;2130;p146"/>
          <p:cNvCxnSpPr>
            <a:stCxn id="2126" idx="2"/>
            <a:endCxn id="2125" idx="3"/>
          </p:cNvCxnSpPr>
          <p:nvPr/>
        </p:nvCxnSpPr>
        <p:spPr>
          <a:xfrm rot="-5400000" flipH="1">
            <a:off x="5130422" y="1108990"/>
            <a:ext cx="971700" cy="2198100"/>
          </a:xfrm>
          <a:prstGeom prst="bentConnector3">
            <a:avLst>
              <a:gd name="adj1" fmla="val 15671"/>
            </a:avLst>
          </a:prstGeom>
          <a:noFill/>
          <a:ln w="9525" cap="flat" cmpd="sng">
            <a:solidFill>
              <a:srgbClr val="44546A"/>
            </a:solidFill>
            <a:prstDash val="solid"/>
            <a:round/>
            <a:headEnd type="none" w="sm" len="sm"/>
            <a:tailEnd type="diamond" w="med" len="med"/>
          </a:ln>
        </p:spPr>
      </p:cxnSp>
      <p:sp>
        <p:nvSpPr>
          <p:cNvPr id="2131" name="Google Shape;2131;p146"/>
          <p:cNvSpPr txBox="1"/>
          <p:nvPr/>
        </p:nvSpPr>
        <p:spPr>
          <a:xfrm>
            <a:off x="917673" y="3634210"/>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Predicts term weights</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(MLP, MLM, etc)</a:t>
            </a:r>
            <a:endParaRPr sz="1400">
              <a:solidFill>
                <a:schemeClr val="dk1"/>
              </a:solidFill>
              <a:latin typeface="Arial"/>
              <a:ea typeface="Arial"/>
              <a:cs typeface="Arial"/>
              <a:sym typeface="Arial"/>
            </a:endParaRPr>
          </a:p>
        </p:txBody>
      </p:sp>
      <p:sp>
        <p:nvSpPr>
          <p:cNvPr id="2132" name="Google Shape;2132;p146"/>
          <p:cNvSpPr txBox="1"/>
          <p:nvPr/>
        </p:nvSpPr>
        <p:spPr>
          <a:xfrm>
            <a:off x="3294794" y="3650244"/>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rPr>
              <a:t>Limits non-zero weights</a:t>
            </a:r>
            <a:br>
              <a:rPr lang="zh-CN" sz="1400">
                <a:solidFill>
                  <a:schemeClr val="dk1"/>
                </a:solidFill>
              </a:rPr>
            </a:br>
            <a:r>
              <a:rPr lang="zh-CN" sz="1400" i="1">
                <a:solidFill>
                  <a:schemeClr val="dk1"/>
                </a:solidFill>
              </a:rPr>
              <a:t>(FLOPs, TopK, etc)</a:t>
            </a:r>
            <a:endParaRPr sz="1400" i="1">
              <a:solidFill>
                <a:schemeClr val="dk1"/>
              </a:solidFill>
            </a:endParaRPr>
          </a:p>
        </p:txBody>
      </p:sp>
      <p:sp>
        <p:nvSpPr>
          <p:cNvPr id="2133" name="Google Shape;2133;p146"/>
          <p:cNvSpPr txBox="1"/>
          <p:nvPr/>
        </p:nvSpPr>
        <p:spPr>
          <a:xfrm>
            <a:off x="5481121" y="3634208"/>
            <a:ext cx="26745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a:solidFill>
                  <a:schemeClr val="dk1"/>
                </a:solidFill>
              </a:rPr>
              <a:t>Training</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(negatives, distillation, etc)</a:t>
            </a:r>
            <a:endParaRPr sz="1400">
              <a:solidFill>
                <a:schemeClr val="dk1"/>
              </a:solidFill>
              <a:latin typeface="Arial"/>
              <a:ea typeface="Arial"/>
              <a:cs typeface="Arial"/>
              <a:sym typeface="Arial"/>
            </a:endParaRPr>
          </a:p>
        </p:txBody>
      </p:sp>
      <p:sp>
        <p:nvSpPr>
          <p:cNvPr id="2128" name="Google Shape;2128;p146"/>
          <p:cNvSpPr/>
          <p:nvPr/>
        </p:nvSpPr>
        <p:spPr>
          <a:xfrm>
            <a:off x="1348574" y="2693800"/>
            <a:ext cx="15024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a:t>
            </a:r>
            <a:r>
              <a:rPr lang="zh-CN" sz="1800">
                <a:solidFill>
                  <a:schemeClr val="dk1"/>
                </a:solidFill>
              </a:rPr>
              <a:t>Encoder</a:t>
            </a:r>
            <a:endParaRPr sz="1800">
              <a:solidFill>
                <a:schemeClr val="dk1"/>
              </a:solidFill>
              <a:latin typeface="Arial"/>
              <a:ea typeface="Arial"/>
              <a:cs typeface="Arial"/>
              <a:sym typeface="Arial"/>
            </a:endParaRPr>
          </a:p>
        </p:txBody>
      </p:sp>
      <p:sp>
        <p:nvSpPr>
          <p:cNvPr id="2134" name="Google Shape;2134;p146"/>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7200" b="1">
                <a:solidFill>
                  <a:srgbClr val="611BB8"/>
                </a:solidFill>
                <a:latin typeface="Raleway"/>
                <a:ea typeface="Raleway"/>
                <a:cs typeface="Raleway"/>
                <a:sym typeface="Raleway"/>
              </a:rPr>
              <a:t>Questions?</a:t>
            </a:r>
            <a:endParaRPr sz="7200" b="1">
              <a:solidFill>
                <a:srgbClr val="611BB8"/>
              </a:solidFill>
              <a:latin typeface="Raleway"/>
              <a:ea typeface="Raleway"/>
              <a:cs typeface="Raleway"/>
              <a:sym typeface="Raleway"/>
            </a:endParaRPr>
          </a:p>
        </p:txBody>
      </p:sp>
      <p:sp>
        <p:nvSpPr>
          <p:cNvPr id="2135" name="Google Shape;2135;p146"/>
          <p:cNvSpPr/>
          <p:nvPr/>
        </p:nvSpPr>
        <p:spPr>
          <a:xfrm>
            <a:off x="5549925" y="2445625"/>
            <a:ext cx="2466600" cy="1899000"/>
          </a:xfrm>
          <a:prstGeom prst="rect">
            <a:avLst/>
          </a:prstGeom>
          <a:noFill/>
          <a:ln w="19050"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6" name="Google Shape;2136;p146"/>
          <p:cNvSpPr txBox="1">
            <a:spLocks noGrp="1"/>
          </p:cNvSpPr>
          <p:nvPr>
            <p:ph type="title"/>
          </p:nvPr>
        </p:nvSpPr>
        <p:spPr>
          <a:xfrm>
            <a:off x="5549925" y="4344625"/>
            <a:ext cx="2466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zh-CN" sz="3000" b="1">
                <a:solidFill>
                  <a:srgbClr val="611BB8"/>
                </a:solidFill>
                <a:latin typeface="Raleway"/>
                <a:ea typeface="Raleway"/>
                <a:cs typeface="Raleway"/>
                <a:sym typeface="Raleway"/>
              </a:rPr>
              <a:t>Next</a:t>
            </a:r>
            <a:endParaRPr sz="3000" b="1">
              <a:solidFill>
                <a:srgbClr val="611BB8"/>
              </a:solidFill>
              <a:latin typeface="Raleway"/>
              <a:ea typeface="Raleway"/>
              <a:cs typeface="Raleway"/>
              <a:sym typeface="Raleway"/>
            </a:endParaRPr>
          </a:p>
          <a:p>
            <a:pPr marL="0" lvl="0" indent="0" algn="ctr" rtl="0">
              <a:spcBef>
                <a:spcPts val="0"/>
              </a:spcBef>
              <a:spcAft>
                <a:spcPts val="0"/>
              </a:spcAft>
              <a:buNone/>
            </a:pPr>
            <a:endParaRPr sz="3000" b="1">
              <a:solidFill>
                <a:srgbClr val="611BB8"/>
              </a:solidFill>
              <a:latin typeface="Raleway"/>
              <a:ea typeface="Raleway"/>
              <a:cs typeface="Raleway"/>
              <a:sym typeface="Raleway"/>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147"/>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2142" name="Google Shape;2142;p147"/>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ECIR 2026 Tutorial</a:t>
            </a:r>
            <a:endParaRPr sz="2500" b="1">
              <a:solidFill>
                <a:schemeClr val="dk2"/>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110778</Words>
  <Application>Microsoft Macintosh PowerPoint</Application>
  <PresentationFormat>On-screen Show (16:9)</PresentationFormat>
  <Paragraphs>4712</Paragraphs>
  <Slides>380</Slides>
  <Notes>380</Notes>
  <HiddenSlides>27</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380</vt:i4>
      </vt:variant>
    </vt:vector>
  </HeadingPairs>
  <TitlesOfParts>
    <vt:vector size="396" baseType="lpstr">
      <vt:lpstr>Montserrat Light</vt:lpstr>
      <vt:lpstr>Montserrat</vt:lpstr>
      <vt:lpstr>Calibri</vt:lpstr>
      <vt:lpstr>Courier New</vt:lpstr>
      <vt:lpstr>Play</vt:lpstr>
      <vt:lpstr>Arial</vt:lpstr>
      <vt:lpstr>Source Sans Pro</vt:lpstr>
      <vt:lpstr>Times New Roman</vt:lpstr>
      <vt:lpstr>Caveat</vt:lpstr>
      <vt:lpstr>Impact</vt:lpstr>
      <vt:lpstr>Raleway</vt:lpstr>
      <vt:lpstr>Consolas</vt:lpstr>
      <vt:lpstr>Plum</vt:lpstr>
      <vt:lpstr>Simple Light</vt:lpstr>
      <vt:lpstr>Plum</vt:lpstr>
      <vt:lpstr>Plum</vt:lpstr>
      <vt:lpstr>Neural Lexical Search with Learned Sparse Retrieval</vt:lpstr>
      <vt:lpstr>Introduction</vt:lpstr>
      <vt:lpstr>Your Instructors</vt:lpstr>
      <vt:lpstr>Schedule</vt:lpstr>
      <vt:lpstr>PowerPoint Presentation</vt:lpstr>
      <vt:lpstr>PowerPoint Presentation</vt:lpstr>
      <vt:lpstr>PowerPoint Presentation</vt:lpstr>
      <vt:lpstr>Relevance Model Paradigms (Scoring Perspective)</vt:lpstr>
      <vt:lpstr>Relevance Model Paradigms (Scoring Perspective)</vt:lpstr>
      <vt:lpstr>PowerPoint Presentation</vt:lpstr>
      <vt:lpstr>PowerPoint Presentation</vt:lpstr>
      <vt:lpstr>Dense vs Sparse</vt:lpstr>
      <vt:lpstr>Dense vs Sparse</vt:lpstr>
      <vt:lpstr>Dense vs Sparse</vt:lpstr>
      <vt:lpstr>PowerPoint Presentation</vt:lpstr>
      <vt:lpstr>Why Sparse?</vt:lpstr>
      <vt:lpstr>Why Sparse?</vt:lpstr>
      <vt:lpstr>Why Sparse?</vt:lpstr>
      <vt:lpstr>PowerPoint Presentation</vt:lpstr>
      <vt:lpstr>We already have (non-learned) sparse models!</vt:lpstr>
      <vt:lpstr>We already have (non-learned) sparse models!</vt:lpstr>
      <vt:lpstr>Are Passage 1 and 2 equally “about” Delft?</vt:lpstr>
      <vt:lpstr>Are Passage 1 and 2 equally “about” Delft?</vt:lpstr>
      <vt:lpstr>Why Learned?</vt:lpstr>
      <vt:lpstr>Why Learned?</vt:lpstr>
      <vt:lpstr>Why Learned?</vt:lpstr>
      <vt:lpstr>PowerPoint Presentation</vt:lpstr>
      <vt:lpstr>Why now?</vt:lpstr>
      <vt:lpstr>PowerPoint Presentation</vt:lpstr>
      <vt:lpstr>Datasets and Evaluation (Crash Course)</vt:lpstr>
      <vt:lpstr>Schedule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Evaluation Measures</vt:lpstr>
      <vt:lpstr>Common Evaluation Measures</vt:lpstr>
      <vt:lpstr>Measuring Efficiency</vt:lpstr>
      <vt:lpstr>Common Test Collections</vt:lpstr>
      <vt:lpstr>Resources</vt:lpstr>
      <vt:lpstr>PowerPoint Presentation</vt:lpstr>
      <vt:lpstr>Neural Lexical Search with Learned Sparse Retrieval</vt:lpstr>
      <vt:lpstr>LSR Framework</vt:lpstr>
      <vt:lpstr>Schedule</vt:lpstr>
      <vt:lpstr>Learned Sparse Retrieval Framework </vt:lpstr>
      <vt:lpstr>Learned Sparse Retrieval Framework </vt:lpstr>
      <vt:lpstr>Binary Encoder</vt:lpstr>
      <vt:lpstr>Binary Encoder</vt:lpstr>
      <vt:lpstr>Binary Encoder</vt:lpstr>
      <vt:lpstr>Binary Encoder</vt:lpstr>
      <vt:lpstr>Binary Encoder</vt:lpstr>
      <vt:lpstr>Inference-Free Encoders</vt:lpstr>
      <vt:lpstr>Inference-Free Encoders</vt:lpstr>
      <vt:lpstr>Inference-Free Encoders</vt:lpstr>
      <vt:lpstr>Inference-Free Encoders</vt:lpstr>
      <vt:lpstr>MLP Encoder</vt:lpstr>
      <vt:lpstr>MLP Encoder</vt:lpstr>
      <vt:lpstr>MLP Encoder</vt:lpstr>
      <vt:lpstr>MLP Encoder</vt:lpstr>
      <vt:lpstr>MLP Encoder</vt:lpstr>
      <vt:lpstr>MLP Encoder</vt:lpstr>
      <vt:lpstr>MLP Encoder + External Expansion</vt:lpstr>
      <vt:lpstr>MLP Encoder + External Expansion</vt:lpstr>
      <vt:lpstr>MLP Encoder + External Expansion</vt:lpstr>
      <vt:lpstr>MLP Encoder + External Expansion</vt:lpstr>
      <vt:lpstr>MLP Encoder + External Expansion</vt:lpstr>
      <vt:lpstr>MLP Encoder + External Expansion</vt:lpstr>
      <vt:lpstr>MLP Encoder + External Expansion</vt:lpstr>
      <vt:lpstr>MLM Encoder</vt:lpstr>
      <vt:lpstr>MLM Encoder</vt:lpstr>
      <vt:lpstr>MLM Encoder</vt:lpstr>
      <vt:lpstr>MLM Encoder</vt:lpstr>
      <vt:lpstr>MLM Encoder</vt:lpstr>
      <vt:lpstr>MLM Encoder</vt:lpstr>
      <vt:lpstr>MLM Head for Expansion &amp; Weighting</vt:lpstr>
      <vt:lpstr>MLM Head for Expansion &amp; Weighting</vt:lpstr>
      <vt:lpstr>MLM Head for Expansion &amp; Weighting</vt:lpstr>
      <vt:lpstr>MLM Head for Expansion &amp; Weighting</vt:lpstr>
      <vt:lpstr>MLM Head for Expansion &amp; Weighting</vt:lpstr>
      <vt:lpstr>MLM Head for Expansion &amp; Weighting</vt:lpstr>
      <vt:lpstr>MLM Head for Expansion &amp; Weighting</vt:lpstr>
      <vt:lpstr>MLM Head with Multimodal Inputs</vt:lpstr>
      <vt:lpstr>Summary of Sparse Encoders </vt:lpstr>
      <vt:lpstr>Dual Sparse Encoder</vt:lpstr>
      <vt:lpstr>Dual Sparse Encoder</vt:lpstr>
      <vt:lpstr>Learned Sparse Retrieval Framework </vt:lpstr>
      <vt:lpstr>Sparse Regularizers</vt:lpstr>
      <vt:lpstr>Sparse Regularizers</vt:lpstr>
      <vt:lpstr>Sparse Regularizers</vt:lpstr>
      <vt:lpstr>Sparse Regularizers</vt:lpstr>
      <vt:lpstr>Sparse Regularizers</vt:lpstr>
      <vt:lpstr>Sparse Regularizers</vt:lpstr>
      <vt:lpstr>Sparse Regularizers</vt:lpstr>
      <vt:lpstr>Sparse Regularizers</vt:lpstr>
      <vt:lpstr>Questions?</vt:lpstr>
      <vt:lpstr>Neural Lexical Search with Learned Sparse Retrieval</vt:lpstr>
      <vt:lpstr>Initialization of LSR</vt:lpstr>
      <vt:lpstr>Schedule</vt:lpstr>
      <vt:lpstr>Outline - LSR Initialization   </vt:lpstr>
      <vt:lpstr>Pre-initialized MLM Head   </vt:lpstr>
      <vt:lpstr>Pre-initialized MLM Head </vt:lpstr>
      <vt:lpstr>Sidenote - Transformer as an identity function </vt:lpstr>
      <vt:lpstr>Sidenote on transformer layers </vt:lpstr>
      <vt:lpstr>Pre-initialized CLM Head </vt:lpstr>
      <vt:lpstr>Pre-initialized CLM Head </vt:lpstr>
      <vt:lpstr>Pre-initialized CLM Head </vt:lpstr>
      <vt:lpstr>Sparse autoencoders </vt:lpstr>
      <vt:lpstr>Sparse autoencoders - SPLARE </vt:lpstr>
      <vt:lpstr>Sparse autoencoders - SPLARE </vt:lpstr>
      <vt:lpstr>Sparse autoencoders - SPLARE </vt:lpstr>
      <vt:lpstr>Outline - LSR Initialization   </vt:lpstr>
      <vt:lpstr>When initialization causes problems - SPLADE-X </vt:lpstr>
      <vt:lpstr>When initialization causes problems - SPLADE-X </vt:lpstr>
      <vt:lpstr>Pretraining / Middle Training  </vt:lpstr>
      <vt:lpstr>Re-using previous models</vt:lpstr>
      <vt:lpstr>Re-using previous models</vt:lpstr>
      <vt:lpstr>Conclusion</vt:lpstr>
      <vt:lpstr>Questions</vt:lpstr>
      <vt:lpstr>Neural Lexical Search with Learned Sparse Retrieval</vt:lpstr>
      <vt:lpstr>Modalities: Text LSR</vt:lpstr>
      <vt:lpstr>Schedule</vt:lpstr>
      <vt:lpstr>PowerPoint Presentation</vt:lpstr>
      <vt:lpstr>PowerPoint Presentation</vt:lpstr>
      <vt:lpstr>The Most Important Slide</vt:lpstr>
      <vt:lpstr>Roadmap</vt:lpstr>
      <vt:lpstr>Background</vt:lpstr>
      <vt:lpstr>Following Up</vt:lpstr>
      <vt:lpstr>Standalone Neural Ranking Model (SNRM)</vt:lpstr>
      <vt:lpstr>Standalone Neural Ranking Model (SNRM)</vt:lpstr>
      <vt:lpstr>Grounding</vt:lpstr>
      <vt:lpstr>Grounding LSR</vt:lpstr>
      <vt:lpstr> Indexing with DeepCT</vt:lpstr>
      <vt:lpstr>2. Architectures </vt:lpstr>
      <vt:lpstr>Weight query &amp; document tokens** (no expansion)</vt:lpstr>
      <vt:lpstr>Expand document tokens (&amp; weight query tokens)</vt:lpstr>
      <vt:lpstr>Transformer-based LSR methods that…</vt:lpstr>
      <vt:lpstr>Expand query and document tokens</vt:lpstr>
      <vt:lpstr>PowerPoint Presentation</vt:lpstr>
      <vt:lpstr>3. Results </vt:lpstr>
      <vt:lpstr>PowerPoint Presentation</vt:lpstr>
      <vt:lpstr>Quick Refresher</vt:lpstr>
      <vt:lpstr>Document weighting is important (though without, about 10% lower than BM25)</vt:lpstr>
      <vt:lpstr>Document expansion helps…</vt:lpstr>
      <vt:lpstr>…but only a little when query expansion also present</vt:lpstr>
      <vt:lpstr>Limited gains from weighting the query w/ doc exp.</vt:lpstr>
      <vt:lpstr>Limited gains from expanding the query w/ doc exp.</vt:lpstr>
      <vt:lpstr>Top-K pruning can be effective</vt:lpstr>
      <vt:lpstr>Takeaways</vt:lpstr>
      <vt:lpstr>Other work (not exhaustive!)</vt:lpstr>
      <vt:lpstr>Conclusion: LSR on (English) Text</vt:lpstr>
      <vt:lpstr>Neural Lexical Search with Learned Sparse Retrieval</vt:lpstr>
      <vt:lpstr>Multilingual LSR</vt:lpstr>
      <vt:lpstr>Schedule</vt:lpstr>
      <vt:lpstr>Multilingual retrieval</vt:lpstr>
      <vt:lpstr>Monolingual retrieval: English</vt:lpstr>
      <vt:lpstr>Monolingual retrieval: Dutch</vt:lpstr>
      <vt:lpstr>Cross-lingual retrieval, bilingual system</vt:lpstr>
      <vt:lpstr>Cross-lingual retrieval, bilingual system</vt:lpstr>
      <vt:lpstr>Baseline: Translation + monolingual retrieval</vt:lpstr>
      <vt:lpstr>Multilingual retrieval - one model per language</vt:lpstr>
      <vt:lpstr>Multilingual retrieval - one model per language</vt:lpstr>
      <vt:lpstr>Multilingual retrieval - ideal scenario</vt:lpstr>
      <vt:lpstr>Multilingual sparse retrieval: challenges</vt:lpstr>
      <vt:lpstr>MLP Encoder + External Expansion</vt:lpstr>
      <vt:lpstr>MLM Encoder</vt:lpstr>
      <vt:lpstr>MLM Encoder</vt:lpstr>
      <vt:lpstr>Multilingual sparse retrieval: challenges</vt:lpstr>
      <vt:lpstr>SPLADE-X </vt:lpstr>
      <vt:lpstr>Cross-lingual retrieval, english encoded</vt:lpstr>
      <vt:lpstr>SPLADE-X - results </vt:lpstr>
      <vt:lpstr>SPLADE-X - examples </vt:lpstr>
      <vt:lpstr>SPLADE-X - Not all MLM heads are created equal </vt:lpstr>
      <vt:lpstr>BLADE, improving over SPLADE-X </vt:lpstr>
      <vt:lpstr>BLADE - Results </vt:lpstr>
      <vt:lpstr>MILCO - Using pivot language for multilingual</vt:lpstr>
      <vt:lpstr>Add tokens from query language to help</vt:lpstr>
      <vt:lpstr>PowerPoint Presentation</vt:lpstr>
      <vt:lpstr>One model for many monolingual problems</vt:lpstr>
      <vt:lpstr>On NeuCLIR MLIR</vt:lpstr>
      <vt:lpstr>Or a different route…</vt:lpstr>
      <vt:lpstr>SPLARE on NeuCLIR MLIR</vt:lpstr>
      <vt:lpstr>BGE-M3 - Multi Headed retrieval </vt:lpstr>
      <vt:lpstr>BGE-M3 - Multi Headed retrieval </vt:lpstr>
      <vt:lpstr>Multilingual retrieval - monolingual, multilingual</vt:lpstr>
      <vt:lpstr>BGE-M3 - Training procedure </vt:lpstr>
      <vt:lpstr>BGE-M3 - Results </vt:lpstr>
      <vt:lpstr>BGE-M3 - Results </vt:lpstr>
      <vt:lpstr>BGE-M3 - Results </vt:lpstr>
      <vt:lpstr>BGE-M3 - Results </vt:lpstr>
      <vt:lpstr>BGE-M3 - Results </vt:lpstr>
      <vt:lpstr>Multilingual retrieval: challenges and “solutions”</vt:lpstr>
      <vt:lpstr>Multilingual retrieval: challenges and “solutions”</vt:lpstr>
      <vt:lpstr>Conclusion</vt:lpstr>
      <vt:lpstr>Questions</vt:lpstr>
      <vt:lpstr>Neural Lexical Search with Learned Sparse Retrieval</vt:lpstr>
      <vt:lpstr>Indexing and Retrieving </vt:lpstr>
      <vt:lpstr>Schedule</vt:lpstr>
      <vt:lpstr>The Inverted Index</vt:lpstr>
      <vt:lpstr>The Inverted Index</vt:lpstr>
      <vt:lpstr>The Inverted Index</vt:lpstr>
      <vt:lpstr>DaaT vs SaaT</vt:lpstr>
      <vt:lpstr>The inefficiency of Inverted Indexes</vt:lpstr>
      <vt:lpstr>The inefficiency of Inverted Indexes</vt:lpstr>
      <vt:lpstr>The inefficiency of Inverted Indexes</vt:lpstr>
      <vt:lpstr>The inefficiency of Inverted Indexes</vt:lpstr>
      <vt:lpstr>The inefficiency of Inverted Indexes</vt:lpstr>
      <vt:lpstr>Wacky Weights</vt:lpstr>
      <vt:lpstr>Wacky Weights</vt:lpstr>
      <vt:lpstr>Wacky Weights</vt:lpstr>
      <vt:lpstr>The New Generation of Data Structures</vt:lpstr>
      <vt:lpstr>Exact vs Approximate Search</vt:lpstr>
      <vt:lpstr>How can we approximate? </vt:lpstr>
      <vt:lpstr>Pruning</vt:lpstr>
      <vt:lpstr>Concentration of Importance (COI) </vt:lpstr>
      <vt:lpstr>Concentration of Importance (COI) </vt:lpstr>
      <vt:lpstr>How to exploit COI</vt:lpstr>
      <vt:lpstr>Validating the Concentration of Importance</vt:lpstr>
      <vt:lpstr>Blocking (or Dynamic Pruning)</vt:lpstr>
      <vt:lpstr>Blocking (or Dynamic Pruning)</vt:lpstr>
      <vt:lpstr>Seismic - Blocking </vt:lpstr>
      <vt:lpstr>Seismic - Blocking </vt:lpstr>
      <vt:lpstr>Seismic - Compress the Summaries </vt:lpstr>
      <vt:lpstr>Proximity Graphs</vt:lpstr>
      <vt:lpstr>The Forward Index</vt:lpstr>
      <vt:lpstr>From Milliseconds to Microseconds </vt:lpstr>
      <vt:lpstr>MSMARCO-v2</vt:lpstr>
      <vt:lpstr>The Forward Index</vt:lpstr>
      <vt:lpstr>Comparison with Dense Retrieval</vt:lpstr>
      <vt:lpstr>Training Efficiency</vt:lpstr>
      <vt:lpstr>Sparton - Kernel for LSR</vt:lpstr>
      <vt:lpstr>More related approaches</vt:lpstr>
      <vt:lpstr>PowerPoint Presentation</vt:lpstr>
      <vt:lpstr>Questions?</vt:lpstr>
      <vt:lpstr>Neural Lexical Search with Learned Sparse Retrieval</vt:lpstr>
      <vt:lpstr>Modalities: Multimodal LSR</vt:lpstr>
      <vt:lpstr>Schedule</vt:lpstr>
      <vt:lpstr>Multimodal LSR</vt:lpstr>
      <vt:lpstr>Multimodal LSR: Timeline of Development </vt:lpstr>
      <vt:lpstr>Multimodal LSR: Covered in this tutorial. </vt:lpstr>
      <vt:lpstr>Multimodal LSR: Covered in this tutorial. </vt:lpstr>
      <vt:lpstr>Multimodal LSR: Covered in this tutorial. </vt:lpstr>
      <vt:lpstr>Multimodal LSR: Covered in this tutorial. </vt:lpstr>
      <vt:lpstr>PowerPoint Presentation</vt:lpstr>
      <vt:lpstr>PowerPoint Presentation</vt:lpstr>
      <vt:lpstr>PowerPoint Presentation</vt:lpstr>
      <vt:lpstr>PowerPoint Presentation</vt:lpstr>
      <vt:lpstr>PowerPoint Presentation</vt:lpstr>
      <vt:lpstr>PowerPoint Presentation</vt:lpstr>
      <vt:lpstr>Common benchmarks and metrics</vt:lpstr>
      <vt:lpstr>PowerPoint Presentation</vt:lpstr>
      <vt:lpstr>VisualSparta, ACL 2021</vt:lpstr>
      <vt:lpstr>VisualSparta, ACL 2021</vt:lpstr>
      <vt:lpstr>VisualSparta, ACL 2021</vt:lpstr>
      <vt:lpstr>VisualSparta, ACL 2021</vt:lpstr>
      <vt:lpstr>VisualSparta, ACL 2021 </vt:lpstr>
      <vt:lpstr>VisualSparta, ACL 2021 </vt:lpstr>
      <vt:lpstr>VisualSparta, ACL 2021 </vt:lpstr>
      <vt:lpstr>VisualSparta, ACL 2021 </vt:lpstr>
      <vt:lpstr>VisualSparta, ACL 2021</vt:lpstr>
      <vt:lpstr>                Expansion and Semantic Deviation</vt:lpstr>
      <vt:lpstr>One-side Expansion</vt:lpstr>
      <vt:lpstr>One-side Expansion </vt:lpstr>
      <vt:lpstr>One-side Expansion </vt:lpstr>
      <vt:lpstr>One-side Expansion </vt:lpstr>
      <vt:lpstr>Two-side Expansion</vt:lpstr>
      <vt:lpstr>Two-side Expansion </vt:lpstr>
      <vt:lpstr>Two-side Expansion </vt:lpstr>
      <vt:lpstr>When, Why, How?</vt:lpstr>
      <vt:lpstr>PowerPoint Presentation</vt:lpstr>
      <vt:lpstr>LexLIP, ICCV 2023</vt:lpstr>
      <vt:lpstr>PowerPoint Presentation</vt:lpstr>
      <vt:lpstr>STAIR, EMNLP 2023</vt:lpstr>
      <vt:lpstr>Training Efficiency</vt:lpstr>
      <vt:lpstr>PowerPoint Presentation</vt:lpstr>
      <vt:lpstr>D2S (Dense to Sparse)</vt:lpstr>
      <vt:lpstr>Summary</vt:lpstr>
      <vt:lpstr>Discussion: Open Challenges</vt:lpstr>
      <vt:lpstr>Discussion: Open Challenges</vt:lpstr>
      <vt:lpstr>Discussion: Open Challenges</vt:lpstr>
      <vt:lpstr>Discussion: Open Challenges</vt:lpstr>
      <vt:lpstr>Discussion: Limits of Lexical Representation</vt:lpstr>
      <vt:lpstr>Gemini</vt:lpstr>
      <vt:lpstr>Gemini</vt:lpstr>
      <vt:lpstr>Google Image Search </vt:lpstr>
      <vt:lpstr>PowerPoint Presentation</vt:lpstr>
      <vt:lpstr>D2S: Expansion as a Bernoulli random variable </vt:lpstr>
      <vt:lpstr>D2S: Expansion as a Bernoulli random variable  </vt:lpstr>
      <vt:lpstr>D2S: Expansion as a Bernoulli random variable   </vt:lpstr>
      <vt:lpstr>D2S: Expansion as a Bernoulli random variable   </vt:lpstr>
      <vt:lpstr>D2S: Expansion as a Bernoulli random variable   </vt:lpstr>
      <vt:lpstr>D2S: Expansion as a Bernoulli random variable   </vt:lpstr>
      <vt:lpstr>D2S: Expansion as a Bernoulli random variable   </vt:lpstr>
      <vt:lpstr>D2S: Expansion as a Bernoulli random variable   </vt:lpstr>
      <vt:lpstr>D2S: Expansion as a Bernoulli random variable   </vt:lpstr>
      <vt:lpstr>D2S: Expansion as a Bernoulli random variable   </vt:lpstr>
      <vt:lpstr>D2S: Expansion as a Bernoulli random variable   </vt:lpstr>
      <vt:lpstr>Neural Lexical Search with Learned Sparse Retrieval</vt:lpstr>
      <vt:lpstr>Indexing and Retrieving </vt:lpstr>
      <vt:lpstr>Schedule</vt:lpstr>
      <vt:lpstr>The Inverted Index</vt:lpstr>
      <vt:lpstr>The Inverted Index</vt:lpstr>
      <vt:lpstr>The Inverted Index</vt:lpstr>
      <vt:lpstr>DaaT vs SaaT</vt:lpstr>
      <vt:lpstr>The inefficiency of Inverted Indexes</vt:lpstr>
      <vt:lpstr>The inefficiency of Inverted Indexes</vt:lpstr>
      <vt:lpstr>The inefficiency of Inverted Indexes</vt:lpstr>
      <vt:lpstr>The inefficiency of Inverted Indexes</vt:lpstr>
      <vt:lpstr>The inefficiency of Inverted Indexes</vt:lpstr>
      <vt:lpstr>Wacky Weights</vt:lpstr>
      <vt:lpstr>Wacky Weights</vt:lpstr>
      <vt:lpstr>Wacky Weights</vt:lpstr>
      <vt:lpstr>The New Generation of Data Structures</vt:lpstr>
      <vt:lpstr>Exact vs Approximate Search</vt:lpstr>
      <vt:lpstr>How can we approximate? </vt:lpstr>
      <vt:lpstr>Pruning</vt:lpstr>
      <vt:lpstr>Concentration of Importance (COI) </vt:lpstr>
      <vt:lpstr>Concentration of Importance (COI) </vt:lpstr>
      <vt:lpstr>How to exploit COI</vt:lpstr>
      <vt:lpstr>Validating the Concentration of Importance</vt:lpstr>
      <vt:lpstr>Blocking (or Dynamic Pruning)</vt:lpstr>
      <vt:lpstr>Blocking (or Dynamic Pruning)</vt:lpstr>
      <vt:lpstr>Seismic - Blocking </vt:lpstr>
      <vt:lpstr>Seismic - Blocking </vt:lpstr>
      <vt:lpstr>Seismic - Compress the Summaries </vt:lpstr>
      <vt:lpstr>Proximity Graphs</vt:lpstr>
      <vt:lpstr>The Forward Index</vt:lpstr>
      <vt:lpstr>From Milliseconds to Microseconds </vt:lpstr>
      <vt:lpstr>MSMARCO-v2</vt:lpstr>
      <vt:lpstr>The Forward Index</vt:lpstr>
      <vt:lpstr>Comparison with Dense Retrieval</vt:lpstr>
      <vt:lpstr>Training Efficiency</vt:lpstr>
      <vt:lpstr>Sparton - Kernel for LSR</vt:lpstr>
      <vt:lpstr>More related approaches</vt:lpstr>
      <vt:lpstr>PowerPoint Presentation</vt:lpstr>
      <vt:lpstr>Questions?</vt:lpstr>
      <vt:lpstr>Neural Lexical Search with Learned Sparse Retrieval</vt:lpstr>
      <vt:lpstr>Conclusion</vt:lpstr>
      <vt:lpstr>Schedule</vt:lpstr>
      <vt:lpstr>It’s a great time for LSR!</vt:lpstr>
      <vt:lpstr>It’s a great time for LSR!</vt:lpstr>
      <vt:lpstr>PowerPoint Presentation</vt:lpstr>
      <vt:lpstr>Neural Lexical Search with Learned Sparse Retrieval</vt:lpstr>
      <vt:lpstr>Hybrid dense-sparse retrieval </vt:lpstr>
      <vt:lpstr>Schedule</vt:lpstr>
      <vt:lpstr>Hybrid dense-sparse retrieval</vt:lpstr>
      <vt:lpstr>How to combine dense and sparse retrievers?</vt:lpstr>
      <vt:lpstr>Hybrid dense-sparse performance</vt:lpstr>
      <vt:lpstr>Hybrid dense-sparse performance</vt:lpstr>
      <vt:lpstr>Hybrid dense-sparse performance</vt:lpstr>
      <vt:lpstr>Hybrid dense-sparse performance</vt:lpstr>
      <vt:lpstr>Hybrid dense-sparse performance</vt:lpstr>
      <vt:lpstr>Challenges</vt:lpstr>
      <vt:lpstr>Challenges</vt:lpstr>
      <vt:lpstr>M3-Embedding: Multi-Functionality Text Embeddings </vt:lpstr>
      <vt:lpstr>M3-Embedding: Multi-Functionality Text Embeddings </vt:lpstr>
      <vt:lpstr>Challenges</vt:lpstr>
      <vt:lpstr>Retrieval systems for dense and sparse retrieval</vt:lpstr>
      <vt:lpstr>DHR: Dense Representation Framework for Lexical and Semantic Matching </vt:lpstr>
      <vt:lpstr>DHR: Dense Representation Framework for Lexical and Semantic Matching </vt:lpstr>
      <vt:lpstr>DHR: Dense Representation Framework for Lexical and Semantic Matching </vt:lpstr>
      <vt:lpstr>DHR: Dense Representation Framework for Lexical and Semantic Matching </vt:lpstr>
      <vt:lpstr>DHR: Dense Representation Framework for Lexical and Semantic Matching </vt:lpstr>
      <vt:lpstr>DHR: Dense Representation Framework for Lexical and Semantic Matching </vt:lpstr>
      <vt:lpstr>DHR: Dense Representation Framework for Lexical and Semantic Matching </vt:lpstr>
      <vt:lpstr>LENS：Lexical Representations with Bags of Clusters </vt:lpstr>
      <vt:lpstr>LENS：Lexical Representations with Bags of Clusters </vt:lpstr>
      <vt:lpstr>LENS：Lexical Representations with Bags of Clusters </vt:lpstr>
      <vt:lpstr>LENS：Lexical Representations with Bags of Clusters   </vt:lpstr>
      <vt:lpstr>LENS：Lexical Representations with Bags of Clusters   </vt:lpstr>
      <vt:lpstr>Challenges</vt:lpstr>
      <vt:lpstr>Prompting Large Language Models to Generate Dense and Sparse Representations for Zero-Shot Document Retrieval </vt:lpstr>
      <vt:lpstr>PromptReps: Prompt </vt:lpstr>
      <vt:lpstr>PromptReps: Method </vt:lpstr>
      <vt:lpstr>PromptReps: Dense and sparse representations are highly complementary! </vt:lpstr>
      <vt:lpstr>Other work (not exhaustive!)</vt:lpstr>
      <vt:lpstr>Hybrid dense-sparse retrieval: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Siddharth Singh</cp:lastModifiedBy>
  <cp:revision>1</cp:revision>
  <dcterms:modified xsi:type="dcterms:W3CDTF">2026-03-30T22:24:07Z</dcterms:modified>
</cp:coreProperties>
</file>